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303" r:id="rId2"/>
    <p:sldId id="280" r:id="rId3"/>
    <p:sldId id="281" r:id="rId4"/>
    <p:sldId id="282" r:id="rId5"/>
    <p:sldId id="302"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2850254661"/>
      </p:ext>
    </p:extLst>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EFCD3E-E460-4F8E-9F12-CD12836B3C3A}"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8542140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3303426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355158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587144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4592429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9100081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2252467126"/>
      </p:ext>
    </p:extLst>
  </p:cSld>
  <p:clrMapOvr>
    <a:masterClrMapping/>
  </p:clrMapOvr>
  <p:transition spd="med">
    <p:pull/>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4124025436"/>
      </p:ext>
    </p:extLst>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347863735"/>
      </p:ext>
    </p:extLst>
  </p:cSld>
  <p:clrMapOvr>
    <a:masterClrMapping/>
  </p:clrMapOvr>
  <p:transition spd="med">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2616448219"/>
      </p:ext>
    </p:extLst>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EFCD3E-E460-4F8E-9F12-CD12836B3C3A}"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566041473"/>
      </p:ext>
    </p:extLst>
  </p:cSld>
  <p:clrMapOvr>
    <a:masterClrMapping/>
  </p:clrMapOvr>
  <p:transition spd="med">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EFCD3E-E460-4F8E-9F12-CD12836B3C3A}"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918037341"/>
      </p:ext>
    </p:extLst>
  </p:cSld>
  <p:clrMapOvr>
    <a:masterClrMapping/>
  </p:clrMapOvr>
  <p:transition spd="med">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65338580"/>
      </p:ext>
    </p:extLst>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3333716400"/>
      </p:ext>
    </p:extLst>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6EFCD3E-E460-4F8E-9F12-CD12836B3C3A}" type="datetimeFigureOut">
              <a:rPr lang="en-US" smtClean="0"/>
              <a:t>7/15/2021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1089706957"/>
      </p:ext>
    </p:extLst>
  </p:cSld>
  <p:clrMapOvr>
    <a:masterClrMapping/>
  </p:clrMapOvr>
  <p:transition spd="med">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EFCD3E-E460-4F8E-9F12-CD12836B3C3A}"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8A98-D74F-49BD-8EE4-683ABC29D2CD}" type="slidenum">
              <a:rPr lang="en-US" smtClean="0"/>
              <a:t>‹#›</a:t>
            </a:fld>
            <a:endParaRPr lang="en-US"/>
          </a:p>
        </p:txBody>
      </p:sp>
    </p:spTree>
    <p:extLst>
      <p:ext uri="{BB962C8B-B14F-4D97-AF65-F5344CB8AC3E}">
        <p14:creationId xmlns:p14="http://schemas.microsoft.com/office/powerpoint/2010/main" val="4005611355"/>
      </p:ext>
    </p:extLst>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FCD3E-E460-4F8E-9F12-CD12836B3C3A}" type="datetimeFigureOut">
              <a:rPr lang="en-US" smtClean="0"/>
              <a:t>7/15/2021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0F8A98-D74F-49BD-8EE4-683ABC29D2CD}" type="slidenum">
              <a:rPr lang="en-US" smtClean="0"/>
              <a:t>‹#›</a:t>
            </a:fld>
            <a:endParaRPr lang="en-US"/>
          </a:p>
        </p:txBody>
      </p:sp>
    </p:spTree>
    <p:extLst>
      <p:ext uri="{BB962C8B-B14F-4D97-AF65-F5344CB8AC3E}">
        <p14:creationId xmlns:p14="http://schemas.microsoft.com/office/powerpoint/2010/main" val="313634594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ransition spd="med">
    <p:pull/>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netsparker.com/online-web-application-security-scanner/"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zero.webappsecurity.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816" y="2455182"/>
            <a:ext cx="10515600" cy="1325563"/>
          </a:xfrm>
        </p:spPr>
        <p:txBody>
          <a:bodyPr>
            <a:normAutofit fontScale="90000"/>
          </a:bodyPr>
          <a:lstStyle/>
          <a:p>
            <a:r>
              <a:rPr lang="en-US" b="1" dirty="0"/>
              <a:t>Name : </a:t>
            </a:r>
            <a:r>
              <a:rPr lang="en-US" b="1" dirty="0" err="1"/>
              <a:t>Rupali</a:t>
            </a:r>
            <a:r>
              <a:rPr lang="en-US" b="1" dirty="0"/>
              <a:t> Vijay </a:t>
            </a:r>
            <a:r>
              <a:rPr lang="en-US" b="1" dirty="0" err="1"/>
              <a:t>Raut</a:t>
            </a:r>
            <a:r>
              <a:rPr lang="en-US" b="1" dirty="0"/>
              <a:t/>
            </a:r>
            <a:br>
              <a:rPr lang="en-US" b="1" dirty="0"/>
            </a:br>
            <a:r>
              <a:rPr lang="en-US" b="1" dirty="0"/>
              <a:t>Internship : Ethical Hacking</a:t>
            </a:r>
            <a:br>
              <a:rPr lang="en-US" b="1" dirty="0"/>
            </a:br>
            <a:r>
              <a:rPr lang="en-US" b="1" dirty="0"/>
              <a:t>Task : </a:t>
            </a:r>
            <a:r>
              <a:rPr lang="en-US" b="1" dirty="0" smtClean="0"/>
              <a:t>2</a:t>
            </a:r>
            <a:r>
              <a:rPr lang="en-US" b="1" dirty="0"/>
              <a:t/>
            </a:r>
            <a:br>
              <a:rPr lang="en-US" b="1" dirty="0"/>
            </a:br>
            <a:r>
              <a:rPr lang="en-US" b="1" dirty="0"/>
              <a:t>Email: rupa1613037@gmail.com</a:t>
            </a:r>
            <a:endParaRPr lang="en-US" dirty="0"/>
          </a:p>
        </p:txBody>
      </p:sp>
    </p:spTree>
    <p:extLst>
      <p:ext uri="{BB962C8B-B14F-4D97-AF65-F5344CB8AC3E}">
        <p14:creationId xmlns:p14="http://schemas.microsoft.com/office/powerpoint/2010/main" val="112712808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1"/>
          <p:cNvPicPr>
            <a:picLocks/>
          </p:cNvPicPr>
          <p:nvPr/>
        </p:nvPicPr>
        <p:blipFill>
          <a:blip r:embed="rId2"/>
          <a:stretch>
            <a:fillRect/>
          </a:stretch>
        </p:blipFill>
        <p:spPr>
          <a:xfrm>
            <a:off x="1933302" y="1306287"/>
            <a:ext cx="8895805" cy="4702627"/>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1"/>
          <p:cNvPicPr>
            <a:picLocks/>
          </p:cNvPicPr>
          <p:nvPr/>
        </p:nvPicPr>
        <p:blipFill>
          <a:blip r:embed="rId2"/>
          <a:stretch>
            <a:fillRect/>
          </a:stretch>
        </p:blipFill>
        <p:spPr>
          <a:xfrm>
            <a:off x="2116183" y="1280160"/>
            <a:ext cx="8085908" cy="4389120"/>
          </a:xfrm>
          <a:prstGeom prst="rect">
            <a:avLst/>
          </a:prstGeom>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1"/>
          <p:cNvPicPr>
            <a:picLocks/>
          </p:cNvPicPr>
          <p:nvPr/>
        </p:nvPicPr>
        <p:blipFill>
          <a:blip r:embed="rId2"/>
          <a:stretch>
            <a:fillRect/>
          </a:stretch>
        </p:blipFill>
        <p:spPr>
          <a:xfrm>
            <a:off x="2233749" y="1188720"/>
            <a:ext cx="7903028" cy="4598126"/>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p:cNvPicPr>
          <p:nvPr/>
        </p:nvPicPr>
        <p:blipFill>
          <a:blip r:embed="rId2"/>
          <a:stretch>
            <a:fillRect/>
          </a:stretch>
        </p:blipFill>
        <p:spPr>
          <a:xfrm>
            <a:off x="1685110" y="1084217"/>
            <a:ext cx="8778240" cy="4911634"/>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1"/>
          <p:cNvPicPr>
            <a:picLocks/>
          </p:cNvPicPr>
          <p:nvPr/>
        </p:nvPicPr>
        <p:blipFill>
          <a:blip r:embed="rId2"/>
          <a:stretch>
            <a:fillRect/>
          </a:stretch>
        </p:blipFill>
        <p:spPr>
          <a:xfrm>
            <a:off x="1907178" y="1123407"/>
            <a:ext cx="8634548" cy="502920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1"/>
          <p:cNvPicPr>
            <a:picLocks/>
          </p:cNvPicPr>
          <p:nvPr/>
        </p:nvPicPr>
        <p:blipFill>
          <a:blip r:embed="rId2"/>
          <a:stretch>
            <a:fillRect/>
          </a:stretch>
        </p:blipFill>
        <p:spPr>
          <a:xfrm>
            <a:off x="1750424" y="1358536"/>
            <a:ext cx="9457508" cy="4794070"/>
          </a:xfrm>
          <a:prstGeom prst="rect">
            <a:avLst/>
          </a:prstGeom>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1"/>
          <p:cNvPicPr>
            <a:picLocks/>
          </p:cNvPicPr>
          <p:nvPr/>
        </p:nvPicPr>
        <p:blipFill>
          <a:blip r:embed="rId2"/>
          <a:stretch>
            <a:fillRect/>
          </a:stretch>
        </p:blipFill>
        <p:spPr>
          <a:xfrm>
            <a:off x="1854926" y="1149531"/>
            <a:ext cx="8934994" cy="5172892"/>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51263" y="2977697"/>
            <a:ext cx="10515600" cy="1325563"/>
          </a:xfrm>
        </p:spPr>
        <p:txBody>
          <a:bodyPr>
            <a:normAutofit fontScale="90000"/>
          </a:bodyPr>
          <a:lstStyle/>
          <a:p>
            <a:pPr algn="ctr"/>
            <a:r>
              <a:rPr lang="en-US" b="1" dirty="0">
                <a:latin typeface="Algerian" panose="04020705040A02060702" pitchFamily="82" charset="0"/>
              </a:rPr>
              <a:t>Report on Task 2:</a:t>
            </a:r>
            <a:r>
              <a:rPr lang="en-US" dirty="0">
                <a:latin typeface="Algerian" panose="04020705040A02060702" pitchFamily="82" charset="0"/>
              </a:rPr>
              <a:t/>
            </a:r>
            <a:br>
              <a:rPr lang="en-US" dirty="0">
                <a:latin typeface="Algerian" panose="04020705040A02060702" pitchFamily="82" charset="0"/>
              </a:rPr>
            </a:br>
            <a:endParaRPr lang="en-US" dirty="0">
              <a:latin typeface="Algerian" panose="04020705040A02060702" pitchFamily="82"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04"/>
                                        </p:tgtEl>
                                        <p:attrNameLst>
                                          <p:attrName>style.visibility</p:attrName>
                                        </p:attrNameLst>
                                      </p:cBhvr>
                                      <p:to>
                                        <p:strVal val="visible"/>
                                      </p:to>
                                    </p:set>
                                    <p:animEffect transition="in" filter="fade">
                                      <p:cBhvr>
                                        <p:cTn id="7" dur="1000"/>
                                        <p:tgtEl>
                                          <p:spTgt spid="1048604"/>
                                        </p:tgtEl>
                                      </p:cBhvr>
                                    </p:animEffect>
                                    <p:anim calcmode="lin" valueType="num">
                                      <p:cBhvr>
                                        <p:cTn id="8" dur="1000" fill="hold"/>
                                        <p:tgtEl>
                                          <p:spTgt spid="1048604"/>
                                        </p:tgtEl>
                                        <p:attrNameLst>
                                          <p:attrName>ppt_x</p:attrName>
                                        </p:attrNameLst>
                                      </p:cBhvr>
                                      <p:tavLst>
                                        <p:tav tm="0">
                                          <p:val>
                                            <p:strVal val="#ppt_x"/>
                                          </p:val>
                                        </p:tav>
                                        <p:tav tm="100000">
                                          <p:val>
                                            <p:strVal val="#ppt_x"/>
                                          </p:val>
                                        </p:tav>
                                      </p:tavLst>
                                    </p:anim>
                                    <p:anim calcmode="lin" valueType="num">
                                      <p:cBhvr>
                                        <p:cTn id="9" dur="1000" fill="hold"/>
                                        <p:tgtEl>
                                          <p:spTgt spid="10486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a:xfrm>
            <a:off x="2155371" y="888274"/>
            <a:ext cx="7550332" cy="822960"/>
          </a:xfrm>
        </p:spPr>
        <p:txBody>
          <a:bodyPr>
            <a:normAutofit fontScale="90000"/>
          </a:bodyPr>
          <a:lstStyle/>
          <a:p>
            <a:r>
              <a:rPr lang="en-US" sz="3200" dirty="0">
                <a:latin typeface="+mn-lt"/>
              </a:rPr>
              <a:t>Introduction to </a:t>
            </a:r>
            <a:r>
              <a:rPr lang="en-US" sz="3200" dirty="0" err="1" smtClean="0">
                <a:latin typeface="+mn-lt"/>
              </a:rPr>
              <a:t>Netsparker</a:t>
            </a:r>
            <a:r>
              <a:rPr lang="en-US" sz="2400" dirty="0" smtClean="0">
                <a:latin typeface="+mn-lt"/>
              </a:rPr>
              <a:t>:</a:t>
            </a:r>
            <a:r>
              <a:rPr lang="en-US" sz="2400" dirty="0">
                <a:latin typeface="+mn-lt"/>
              </a:rPr>
              <a:t/>
            </a:r>
            <a:br>
              <a:rPr lang="en-US" sz="2400" dirty="0">
                <a:latin typeface="+mn-lt"/>
              </a:rPr>
            </a:br>
            <a:endParaRPr lang="en-US" sz="2400" dirty="0">
              <a:latin typeface="+mn-lt"/>
            </a:endParaRPr>
          </a:p>
        </p:txBody>
      </p:sp>
      <p:sp>
        <p:nvSpPr>
          <p:cNvPr id="1048606" name="Subtitle 2"/>
          <p:cNvSpPr>
            <a:spLocks noGrp="1"/>
          </p:cNvSpPr>
          <p:nvPr>
            <p:ph type="subTitle" idx="1"/>
          </p:nvPr>
        </p:nvSpPr>
        <p:spPr>
          <a:xfrm>
            <a:off x="1881050" y="1711234"/>
            <a:ext cx="8786949" cy="4532812"/>
          </a:xfrm>
        </p:spPr>
        <p:txBody>
          <a:bodyPr>
            <a:normAutofit fontScale="99167"/>
          </a:bodyPr>
          <a:lstStyle/>
          <a:p>
            <a:pPr algn="l"/>
            <a:r>
              <a:rPr lang="en-US" dirty="0" err="1"/>
              <a:t>Netsparker</a:t>
            </a:r>
            <a:r>
              <a:rPr lang="en-US" dirty="0"/>
              <a:t> is an automated, yet fully configurable, </a:t>
            </a:r>
            <a:r>
              <a:rPr lang="en-US" b="1" u="sng" dirty="0">
                <a:hlinkClick r:id="rId2"/>
              </a:rPr>
              <a:t>web application security scanner</a:t>
            </a:r>
            <a:r>
              <a:rPr lang="en-US" dirty="0"/>
              <a:t> that enables you to scan websites, web applications and web services, and identify security flaws. </a:t>
            </a:r>
            <a:r>
              <a:rPr lang="en-US" dirty="0" err="1"/>
              <a:t>Netsparker</a:t>
            </a:r>
            <a:r>
              <a:rPr lang="en-US" dirty="0"/>
              <a:t> can scan all types of web applications, regardless of the platform or the language with which they are built.</a:t>
            </a:r>
          </a:p>
          <a:p>
            <a:pPr algn="l"/>
            <a:r>
              <a:rPr lang="en-US" dirty="0" err="1"/>
              <a:t>Netsparker</a:t>
            </a:r>
            <a:r>
              <a:rPr lang="en-US" dirty="0"/>
              <a:t> is the only online web application security scanner that automatically exploits identified vulnerabilities in a read-only and safe way, in order to confirm identified issues. It also presents proof of the vulnerability so that you do not need to waste time manually verifying it. For example, in the case of a detected SQL injection vulnerability, it will show the database name as the proof of exploit.</a:t>
            </a:r>
          </a:p>
          <a:p>
            <a:pPr algn="l"/>
            <a:endParaRPr lang="en-US" dirty="0"/>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862148" y="222067"/>
            <a:ext cx="10411097" cy="5042263"/>
          </a:xfrm>
        </p:spPr>
        <p:txBody>
          <a:bodyPr>
            <a:normAutofit/>
          </a:bodyPr>
          <a:lstStyle/>
          <a:p>
            <a:r>
              <a:rPr lang="en-US" sz="2400" dirty="0">
                <a:latin typeface="+mn-lt"/>
              </a:rPr>
              <a:t>Here, as I mention in above screenshot we can find critical, medium, low vulnerabilities, according  to mention in task 2 we find 1 critical vulnerability and now we create a report on it. So I find the </a:t>
            </a:r>
            <a:r>
              <a:rPr lang="en-US" sz="2400" dirty="0" err="1">
                <a:latin typeface="+mn-lt"/>
              </a:rPr>
              <a:t>the</a:t>
            </a:r>
            <a:r>
              <a:rPr lang="en-US" sz="2400" dirty="0">
                <a:latin typeface="+mn-lt"/>
              </a:rPr>
              <a:t> 3 critical vulnerability and one of them is Apache(out of date version) When we scanning we identified version of apache is 2.2.6 with 5 important and 24 other vulnerabilities where the latest version is 2.2.32 and the given result is based on 2/20/2017 vulnerability database. We found the vulnerability details as follows:</a:t>
            </a:r>
            <a:br>
              <a:rPr lang="en-US" sz="2400" dirty="0">
                <a:latin typeface="+mn-lt"/>
              </a:rPr>
            </a:br>
            <a:endParaRPr lang="en-US" sz="2400" dirty="0">
              <a:latin typeface="+mn-lt"/>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772885" y="2807880"/>
            <a:ext cx="10515600" cy="1325563"/>
          </a:xfrm>
        </p:spPr>
        <p:txBody>
          <a:bodyPr>
            <a:normAutofit/>
          </a:bodyPr>
          <a:lstStyle/>
          <a:p>
            <a:pPr algn="ctr"/>
            <a:r>
              <a:rPr lang="en-US" sz="4800" b="1" dirty="0">
                <a:latin typeface="Algerian" panose="04020705040A02060702" pitchFamily="82" charset="0"/>
              </a:rPr>
              <a:t>Task 2:</a:t>
            </a:r>
            <a:endParaRPr lang="en-US" sz="4800" dirty="0">
              <a:latin typeface="Algerian" panose="04020705040A02060702" pitchFamily="82"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03"/>
                                        </p:tgtEl>
                                        <p:attrNameLst>
                                          <p:attrName>style.visibility</p:attrName>
                                        </p:attrNameLst>
                                      </p:cBhvr>
                                      <p:to>
                                        <p:strVal val="visible"/>
                                      </p:to>
                                    </p:set>
                                    <p:anim calcmode="lin" valueType="num">
                                      <p:cBhvr additive="base">
                                        <p:cTn id="7" dur="500" fill="hold"/>
                                        <p:tgtEl>
                                          <p:spTgt spid="1048603"/>
                                        </p:tgtEl>
                                        <p:attrNameLst>
                                          <p:attrName>ppt_x</p:attrName>
                                        </p:attrNameLst>
                                      </p:cBhvr>
                                      <p:tavLst>
                                        <p:tav tm="0">
                                          <p:val>
                                            <p:strVal val="#ppt_x"/>
                                          </p:val>
                                        </p:tav>
                                        <p:tav tm="100000">
                                          <p:val>
                                            <p:strVal val="#ppt_x"/>
                                          </p:val>
                                        </p:tav>
                                      </p:tavLst>
                                    </p:anim>
                                    <p:anim calcmode="lin" valueType="num">
                                      <p:cBhvr additive="base">
                                        <p:cTn id="8" dur="500" fill="hold"/>
                                        <p:tgtEl>
                                          <p:spTgt spid="1048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1319349" y="1188720"/>
            <a:ext cx="8569234" cy="3664080"/>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Impact: Because of this is an old version it may responsible for attacks</a:t>
            </a:r>
            <a:r>
              <a:rPr lang="en-US" sz="2400" dirty="0" smtClean="0">
                <a:ea typeface="Calibri" panose="020F0502020204030204" pitchFamily="34" charset="0"/>
                <a:cs typeface="Times New Roman" panose="02020603050405020304" pitchFamily="18" charset="0"/>
              </a:rPr>
              <a:t>.</a:t>
            </a:r>
          </a:p>
          <a:p>
            <a:pPr>
              <a:lnSpc>
                <a:spcPct val="107000"/>
              </a:lnSpc>
              <a:spcAft>
                <a:spcPts val="800"/>
              </a:spcAft>
            </a:pPr>
            <a:endParaRPr lang="en-US" sz="2400" dirty="0" smtClean="0">
              <a:effectLst/>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Solution: upgrade the installation of Apache to the latest version</a:t>
            </a:r>
            <a:r>
              <a:rPr lang="en-US" sz="2400" dirty="0" smtClean="0">
                <a:ea typeface="Calibri" panose="020F0502020204030204" pitchFamily="34" charset="0"/>
                <a:cs typeface="Times New Roman" panose="02020603050405020304" pitchFamily="18" charset="0"/>
              </a:rPr>
              <a:t>.</a:t>
            </a:r>
          </a:p>
          <a:p>
            <a:pPr>
              <a:lnSpc>
                <a:spcPct val="107000"/>
              </a:lnSpc>
              <a:spcAft>
                <a:spcPts val="800"/>
              </a:spcAft>
            </a:pPr>
            <a:endParaRPr lang="en-US" sz="2400" dirty="0" smtClean="0">
              <a:effectLst/>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Solution preferences: it provides some links for downloading latest version of apache.</a:t>
            </a:r>
            <a:endParaRPr lang="en-US" sz="2400" dirty="0">
              <a:effectLst/>
              <a:ea typeface="Calibri" panose="020F0502020204030204" pitchFamily="34" charset="0"/>
              <a:cs typeface="Times New Roman" panose="02020603050405020304" pitchFamily="18" charset="0"/>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992778" y="652973"/>
            <a:ext cx="10515600" cy="1325563"/>
          </a:xfrm>
        </p:spPr>
        <p:txBody>
          <a:bodyPr>
            <a:normAutofit/>
          </a:bodyPr>
          <a:lstStyle/>
          <a:p>
            <a:r>
              <a:rPr lang="en-US" sz="2800" dirty="0">
                <a:latin typeface="+mn-lt"/>
              </a:rPr>
              <a:t>The some known vulnerabilities found in this version are </a:t>
            </a:r>
            <a:r>
              <a:rPr lang="en-US" sz="2800" dirty="0" smtClean="0">
                <a:latin typeface="+mn-lt"/>
              </a:rPr>
              <a:t>:</a:t>
            </a:r>
            <a:r>
              <a:rPr lang="en-US" sz="2800" dirty="0">
                <a:latin typeface="+mn-lt"/>
              </a:rPr>
              <a:t/>
            </a:r>
            <a:br>
              <a:rPr lang="en-US" sz="2800" dirty="0">
                <a:latin typeface="+mn-lt"/>
              </a:rPr>
            </a:br>
            <a:endParaRPr lang="en-US" sz="2800" dirty="0">
              <a:latin typeface="+mn-lt"/>
            </a:endParaRPr>
          </a:p>
        </p:txBody>
      </p:sp>
      <p:sp>
        <p:nvSpPr>
          <p:cNvPr id="1048610" name="Rectangle 2"/>
          <p:cNvSpPr/>
          <p:nvPr/>
        </p:nvSpPr>
        <p:spPr>
          <a:xfrm>
            <a:off x="3073377" y="3234652"/>
            <a:ext cx="248786" cy="373757"/>
          </a:xfrm>
          <a:prstGeom prst="rect">
            <a:avLst/>
          </a:prstGeom>
        </p:spPr>
        <p:txBody>
          <a:bodyPr wrap="none">
            <a:spAutoFit/>
          </a:bodyPr>
          <a:lstStyle/>
          <a:p>
            <a:pPr>
              <a:lnSpc>
                <a:spcPct val="107000"/>
              </a:lnSpc>
              <a:spcAft>
                <a:spcPts val="800"/>
              </a:spcAft>
            </a:pPr>
            <a:r>
              <a:rPr lang="en-US" dirty="0" smtClean="0">
                <a:solidFill>
                  <a:srgbClr val="3E3E3E"/>
                </a:solidFill>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611" name="Rectangle 3"/>
          <p:cNvSpPr/>
          <p:nvPr/>
        </p:nvSpPr>
        <p:spPr>
          <a:xfrm>
            <a:off x="992778" y="1881051"/>
            <a:ext cx="10685417" cy="6226095"/>
          </a:xfrm>
          <a:prstGeom prst="rect">
            <a:avLst/>
          </a:prstGeom>
        </p:spPr>
        <p:txBody>
          <a:bodyPr wrap="square">
            <a:spAutoFit/>
          </a:bodyPr>
          <a:lstStyle/>
          <a:p>
            <a:pPr>
              <a:lnSpc>
                <a:spcPct val="107000"/>
              </a:lnSpc>
              <a:spcAft>
                <a:spcPts val="800"/>
              </a:spcAft>
            </a:pPr>
            <a:r>
              <a:rPr lang="en-US" sz="2400" dirty="0" smtClean="0">
                <a:effectLst/>
                <a:ea typeface="Calibri" panose="020F0502020204030204" pitchFamily="34" charset="0"/>
                <a:cs typeface="Times New Roman" panose="02020603050405020304" pitchFamily="18" charset="0"/>
              </a:rPr>
              <a:t>Apache </a:t>
            </a:r>
            <a:r>
              <a:rPr lang="en-US" sz="2400" dirty="0" err="1" smtClean="0">
                <a:effectLst/>
                <a:ea typeface="Calibri" panose="020F0502020204030204" pitchFamily="34" charset="0"/>
                <a:cs typeface="Times New Roman" panose="02020603050405020304" pitchFamily="18" charset="0"/>
              </a:rPr>
              <a:t>mod_proxy_ftp</a:t>
            </a:r>
            <a:r>
              <a:rPr lang="en-US" sz="2400" dirty="0" smtClean="0">
                <a:effectLst/>
                <a:ea typeface="Calibri" panose="020F0502020204030204" pitchFamily="34" charset="0"/>
                <a:cs typeface="Times New Roman" panose="02020603050405020304" pitchFamily="18" charset="0"/>
              </a:rPr>
              <a:t> Undefined charset UTF-7 Cross-site Scripting vulnerability.</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smtClean="0">
                <a:effectLst/>
                <a:ea typeface="Calibri" panose="020F0502020204030204" pitchFamily="34" charset="0"/>
                <a:cs typeface="Times New Roman" panose="02020603050405020304" pitchFamily="18" charset="0"/>
              </a:rPr>
              <a:t>Apache </a:t>
            </a:r>
            <a:r>
              <a:rPr lang="en-US" sz="2400" dirty="0" err="1" smtClean="0">
                <a:effectLst/>
                <a:ea typeface="Calibri" panose="020F0502020204030204" pitchFamily="34" charset="0"/>
                <a:cs typeface="Times New Roman" panose="02020603050405020304" pitchFamily="18" charset="0"/>
              </a:rPr>
              <a:t>mod_proxy_balancer</a:t>
            </a:r>
            <a:r>
              <a:rPr lang="en-US" sz="2400" dirty="0" smtClean="0">
                <a:effectLst/>
                <a:ea typeface="Calibri" panose="020F0502020204030204" pitchFamily="34" charset="0"/>
                <a:cs typeface="Times New Roman" panose="02020603050405020304" pitchFamily="18" charset="0"/>
              </a:rPr>
              <a:t> CSRF Vulnerability </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Apache </a:t>
            </a:r>
            <a:r>
              <a:rPr lang="en-US" sz="2400" dirty="0" err="1">
                <a:ea typeface="Calibri" panose="020F0502020204030204" pitchFamily="34" charset="0"/>
                <a:cs typeface="Times New Roman" panose="02020603050405020304" pitchFamily="18" charset="0"/>
              </a:rPr>
              <a:t>mod_proxy_ftp</a:t>
            </a:r>
            <a:r>
              <a:rPr lang="en-US" sz="2400" dirty="0">
                <a:ea typeface="Calibri" panose="020F0502020204030204" pitchFamily="34" charset="0"/>
                <a:cs typeface="Times New Roman" panose="02020603050405020304" pitchFamily="18" charset="0"/>
              </a:rPr>
              <a:t> Wildcard characters cross-site scripting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t>
            </a:r>
            <a:r>
              <a:rPr lang="en-US" sz="2400" dirty="0" err="1" smtClean="0">
                <a:ea typeface="Calibri" panose="020F0502020204030204" pitchFamily="34" charset="0"/>
                <a:cs typeface="Times New Roman" panose="02020603050405020304" pitchFamily="18" charset="0"/>
              </a:rPr>
              <a:t>mod_proxy</a:t>
            </a:r>
            <a:r>
              <a:rPr lang="en-US" sz="2400" dirty="0" smtClean="0">
                <a:ea typeface="Calibri" panose="020F0502020204030204" pitchFamily="34" charset="0"/>
                <a:cs typeface="Times New Roman" panose="02020603050405020304" pitchFamily="18" charset="0"/>
              </a:rPr>
              <a:t> </a:t>
            </a:r>
            <a:r>
              <a:rPr lang="en-US" sz="2400" dirty="0">
                <a:ea typeface="Calibri" panose="020F0502020204030204" pitchFamily="34" charset="0"/>
                <a:cs typeface="Times New Roman" panose="02020603050405020304" pitchFamily="18" charset="0"/>
              </a:rPr>
              <a:t>remote denial of service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t>
            </a:r>
            <a:r>
              <a:rPr lang="en-US" sz="2400" dirty="0" err="1">
                <a:ea typeface="Calibri" panose="020F0502020204030204" pitchFamily="34" charset="0"/>
                <a:cs typeface="Times New Roman" panose="02020603050405020304" pitchFamily="18" charset="0"/>
              </a:rPr>
              <a:t>mod_proxy_http</a:t>
            </a:r>
            <a:r>
              <a:rPr lang="en-US" sz="2400" dirty="0">
                <a:ea typeface="Calibri" panose="020F0502020204030204" pitchFamily="34" charset="0"/>
                <a:cs typeface="Times New Roman" panose="02020603050405020304" pitchFamily="18" charset="0"/>
              </a:rPr>
              <a:t> interim response denial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t>
            </a:r>
            <a:r>
              <a:rPr lang="en-US" sz="2400" dirty="0" err="1">
                <a:ea typeface="Calibri" panose="020F0502020204030204" pitchFamily="34" charset="0"/>
                <a:cs typeface="Times New Roman" panose="02020603050405020304" pitchFamily="18" charset="0"/>
              </a:rPr>
              <a:t>mod_proxy_ftp</a:t>
            </a:r>
            <a:r>
              <a:rPr lang="en-US" sz="2400" dirty="0">
                <a:ea typeface="Calibri" panose="020F0502020204030204" pitchFamily="34" charset="0"/>
                <a:cs typeface="Times New Roman" panose="02020603050405020304" pitchFamily="18" charset="0"/>
              </a:rPr>
              <a:t> Remote command injection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t>
            </a:r>
            <a:r>
              <a:rPr lang="en-US" sz="2400" dirty="0" err="1">
                <a:ea typeface="Calibri" panose="020F0502020204030204" pitchFamily="34" charset="0"/>
                <a:cs typeface="Times New Roman" panose="02020603050405020304" pitchFamily="18" charset="0"/>
              </a:rPr>
              <a:t>mod_isapi</a:t>
            </a:r>
            <a:r>
              <a:rPr lang="en-US" sz="2400" dirty="0">
                <a:ea typeface="Calibri" panose="020F0502020204030204" pitchFamily="34" charset="0"/>
                <a:cs typeface="Times New Roman" panose="02020603050405020304" pitchFamily="18" charset="0"/>
              </a:rPr>
              <a:t> memory corruption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APR-</a:t>
            </a:r>
            <a:r>
              <a:rPr lang="en-US" sz="2400" dirty="0" err="1">
                <a:ea typeface="Calibri" panose="020F0502020204030204" pitchFamily="34" charset="0"/>
                <a:cs typeface="Times New Roman" panose="02020603050405020304" pitchFamily="18" charset="0"/>
              </a:rPr>
              <a:t>util</a:t>
            </a:r>
            <a:r>
              <a:rPr lang="en-US" sz="2400" dirty="0">
                <a:ea typeface="Calibri" panose="020F0502020204030204" pitchFamily="34" charset="0"/>
                <a:cs typeface="Times New Roman" panose="02020603050405020304" pitchFamily="18" charset="0"/>
              </a:rPr>
              <a:t> </a:t>
            </a:r>
            <a:r>
              <a:rPr lang="en-US" sz="2400" dirty="0" err="1">
                <a:ea typeface="Calibri" panose="020F0502020204030204" pitchFamily="34" charset="0"/>
                <a:cs typeface="Times New Roman" panose="02020603050405020304" pitchFamily="18" charset="0"/>
              </a:rPr>
              <a:t>apr_brigade_split_line</a:t>
            </a:r>
            <a:r>
              <a:rPr lang="en-US" sz="2400" dirty="0">
                <a:ea typeface="Calibri" panose="020F0502020204030204" pitchFamily="34" charset="0"/>
                <a:cs typeface="Times New Roman" panose="02020603050405020304" pitchFamily="18" charset="0"/>
              </a:rPr>
              <a:t>()denial of service vulnerability</a:t>
            </a:r>
          </a:p>
          <a:p>
            <a:pPr>
              <a:lnSpc>
                <a:spcPct val="107000"/>
              </a:lnSpc>
              <a:spcAft>
                <a:spcPts val="800"/>
              </a:spcAft>
            </a:pPr>
            <a:r>
              <a:rPr lang="en-US" sz="2400" dirty="0">
                <a:ea typeface="Calibri" panose="020F0502020204030204" pitchFamily="34" charset="0"/>
                <a:cs typeface="Times New Roman" panose="02020603050405020304" pitchFamily="18" charset="0"/>
              </a:rPr>
              <a:t>Apache APR </a:t>
            </a:r>
            <a:r>
              <a:rPr lang="en-US" sz="2400" dirty="0" err="1">
                <a:ea typeface="Calibri" panose="020F0502020204030204" pitchFamily="34" charset="0"/>
                <a:cs typeface="Times New Roman" panose="02020603050405020304" pitchFamily="18" charset="0"/>
              </a:rPr>
              <a:t>apr_fnmatch</a:t>
            </a:r>
            <a:r>
              <a:rPr lang="en-US" sz="2400" dirty="0">
                <a:ea typeface="Calibri" panose="020F0502020204030204" pitchFamily="34" charset="0"/>
                <a:cs typeface="Times New Roman" panose="02020603050405020304" pitchFamily="18" charset="0"/>
              </a:rPr>
              <a:t>() denial of service </a:t>
            </a:r>
            <a:r>
              <a:rPr lang="en-US" sz="2400" dirty="0" smtClean="0">
                <a:ea typeface="Calibri" panose="020F0502020204030204" pitchFamily="34" charset="0"/>
                <a:cs typeface="Times New Roman" panose="02020603050405020304" pitchFamily="18" charset="0"/>
              </a:rPr>
              <a:t>vulnerabilit</a:t>
            </a:r>
            <a:r>
              <a:rPr lang="en-US" dirty="0" smtClean="0">
                <a:latin typeface="Calibri" panose="020F0502020204030204" pitchFamily="34" charset="0"/>
                <a:ea typeface="Calibri" panose="020F0502020204030204" pitchFamily="34" charset="0"/>
                <a:cs typeface="Times New Roman" panose="02020603050405020304" pitchFamily="18" charset="0"/>
              </a:rPr>
              <a:t>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1175657" y="875213"/>
            <a:ext cx="8543109" cy="5033208"/>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Apache ‘</a:t>
            </a:r>
            <a:r>
              <a:rPr lang="en-US" sz="2400" dirty="0" err="1">
                <a:latin typeface="Calibri" panose="020F0502020204030204" pitchFamily="34" charset="0"/>
                <a:ea typeface="Calibri" panose="020F0502020204030204" pitchFamily="34" charset="0"/>
                <a:cs typeface="Times New Roman" panose="02020603050405020304" pitchFamily="18" charset="0"/>
              </a:rPr>
              <a:t>mod_log_config.c</a:t>
            </a:r>
            <a:r>
              <a:rPr lang="en-US" sz="2400" dirty="0">
                <a:latin typeface="Calibri" panose="020F0502020204030204" pitchFamily="34" charset="0"/>
                <a:ea typeface="Calibri" panose="020F0502020204030204" pitchFamily="34" charset="0"/>
                <a:cs typeface="Times New Roman" panose="02020603050405020304" pitchFamily="18" charset="0"/>
              </a:rPr>
              <a:t>’ denial of service vulnerability</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Apache multiple </a:t>
            </a:r>
            <a:r>
              <a:rPr lang="en-US" sz="2400" dirty="0" err="1">
                <a:latin typeface="Calibri" panose="020F0502020204030204" pitchFamily="34" charset="0"/>
                <a:ea typeface="Calibri" panose="020F0502020204030204" pitchFamily="34" charset="0"/>
                <a:cs typeface="Times New Roman" panose="02020603050405020304" pitchFamily="18" charset="0"/>
              </a:rPr>
              <a:t>xss</a:t>
            </a:r>
            <a:r>
              <a:rPr lang="en-US" sz="2400" dirty="0">
                <a:latin typeface="Calibri" panose="020F0502020204030204" pitchFamily="34" charset="0"/>
                <a:ea typeface="Calibri" panose="020F0502020204030204" pitchFamily="34" charset="0"/>
                <a:cs typeface="Times New Roman" panose="02020603050405020304" pitchFamily="18" charset="0"/>
              </a:rPr>
              <a:t> vulnerability</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Apache code Execution </a:t>
            </a:r>
            <a:r>
              <a:rPr lang="en-US" sz="2400" dirty="0" smtClean="0">
                <a:latin typeface="Calibri" panose="020F0502020204030204" pitchFamily="34" charset="0"/>
                <a:ea typeface="Calibri" panose="020F0502020204030204" pitchFamily="34" charset="0"/>
                <a:cs typeface="Times New Roman" panose="02020603050405020304" pitchFamily="18" charset="0"/>
              </a:rPr>
              <a:t>vulnerability</a:t>
            </a:r>
          </a:p>
          <a:p>
            <a:pPr>
              <a:lnSpc>
                <a:spcPct val="107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Apache </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mod_proxy_ajp</a:t>
            </a:r>
            <a:r>
              <a:rPr lang="en-US" sz="2400" dirty="0" smtClean="0">
                <a:latin typeface="Calibri" panose="020F0502020204030204" pitchFamily="34" charset="0"/>
                <a:ea typeface="Calibri" panose="020F0502020204030204" pitchFamily="34" charset="0"/>
                <a:cs typeface="Times New Roman" panose="02020603050405020304" pitchFamily="18" charset="0"/>
              </a:rPr>
              <a:t> module incoming request body denial of service vulnerability</a:t>
            </a:r>
          </a:p>
          <a:p>
            <a:pPr>
              <a:lnSpc>
                <a:spcPct val="107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Apache denial of service vulnerability</a:t>
            </a:r>
          </a:p>
          <a:p>
            <a:pPr>
              <a:lnSpc>
                <a:spcPct val="107000"/>
              </a:lnSpc>
              <a:spcAft>
                <a:spcPts val="800"/>
              </a:spcAft>
            </a:pPr>
            <a:r>
              <a:rPr lang="en-US" sz="2400" dirty="0" smtClean="0">
                <a:latin typeface="Calibri" panose="020F0502020204030204" pitchFamily="34" charset="0"/>
                <a:ea typeface="Calibri" panose="020F0502020204030204" pitchFamily="34" charset="0"/>
                <a:cs typeface="Times New Roman" panose="02020603050405020304" pitchFamily="18" charset="0"/>
              </a:rPr>
              <a:t>Apache ‘main/</a:t>
            </a:r>
            <a:r>
              <a:rPr lang="en-US" sz="2400" dirty="0" err="1" smtClean="0">
                <a:latin typeface="Calibri" panose="020F0502020204030204" pitchFamily="34" charset="0"/>
                <a:ea typeface="Calibri" panose="020F0502020204030204" pitchFamily="34" charset="0"/>
                <a:cs typeface="Times New Roman" panose="02020603050405020304" pitchFamily="18" charset="0"/>
              </a:rPr>
              <a:t>util.c</a:t>
            </a:r>
            <a:r>
              <a:rPr lang="en-US" sz="2400" dirty="0" smtClean="0">
                <a:latin typeface="Calibri" panose="020F0502020204030204" pitchFamily="34" charset="0"/>
                <a:ea typeface="Calibri" panose="020F0502020204030204" pitchFamily="34" charset="0"/>
                <a:cs typeface="Times New Roman" panose="02020603050405020304" pitchFamily="18" charset="0"/>
              </a:rPr>
              <a:t>’ denial of service vulnerability</a:t>
            </a:r>
          </a:p>
          <a:p>
            <a:pPr>
              <a:lnSpc>
                <a:spcPct val="107000"/>
              </a:lnSpc>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2233749" y="3234652"/>
            <a:ext cx="7471954" cy="631956"/>
          </a:xfrm>
          <a:prstGeom prst="rect">
            <a:avLst/>
          </a:prstGeom>
        </p:spPr>
        <p:txBody>
          <a:bodyPr wrap="square">
            <a:spAutoFit/>
          </a:bodyPr>
          <a:lstStyle/>
          <a:p>
            <a:pPr algn="ctr">
              <a:lnSpc>
                <a:spcPct val="107000"/>
              </a:lnSpc>
              <a:spcAft>
                <a:spcPts val="800"/>
              </a:spcAft>
            </a:pPr>
            <a:r>
              <a:rPr lang="en-US" sz="2400" dirty="0">
                <a:ea typeface="Calibri" panose="020F0502020204030204" pitchFamily="34" charset="0"/>
                <a:cs typeface="Times New Roman" panose="02020603050405020304" pitchFamily="18" charset="0"/>
              </a:rPr>
              <a:t>Hence here I completed my task 2 successfully…….</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ctrTitle"/>
          </p:nvPr>
        </p:nvSpPr>
        <p:spPr>
          <a:xfrm>
            <a:off x="1524000" y="1122363"/>
            <a:ext cx="8201891" cy="706437"/>
          </a:xfrm>
        </p:spPr>
        <p:txBody>
          <a:bodyPr>
            <a:noAutofit/>
          </a:bodyPr>
          <a:lstStyle/>
          <a:p>
            <a:r>
              <a:rPr lang="en-US" sz="4400" dirty="0"/>
              <a:t>  </a:t>
            </a:r>
            <a:br>
              <a:rPr lang="en-US" sz="4400" dirty="0"/>
            </a:br>
            <a:endParaRPr lang="en-US" sz="4400" dirty="0"/>
          </a:p>
        </p:txBody>
      </p:sp>
      <p:sp>
        <p:nvSpPr>
          <p:cNvPr id="1048598" name="Subtitle 2"/>
          <p:cNvSpPr>
            <a:spLocks noGrp="1"/>
          </p:cNvSpPr>
          <p:nvPr>
            <p:ph type="subTitle" idx="1"/>
          </p:nvPr>
        </p:nvSpPr>
        <p:spPr>
          <a:xfrm>
            <a:off x="1524000" y="586786"/>
            <a:ext cx="9144000" cy="1411832"/>
          </a:xfrm>
        </p:spPr>
        <p:txBody>
          <a:bodyPr/>
          <a:lstStyle/>
          <a:p>
            <a:pPr algn="l"/>
            <a:r>
              <a:rPr lang="en-US" b="1" dirty="0"/>
              <a:t>1</a:t>
            </a:r>
            <a:r>
              <a:rPr lang="en-US" b="1" baseline="30000" dirty="0"/>
              <a:t>st</a:t>
            </a:r>
            <a:r>
              <a:rPr lang="en-US" b="1" dirty="0"/>
              <a:t> you need to open </a:t>
            </a:r>
            <a:r>
              <a:rPr lang="en-US" b="1" dirty="0" err="1"/>
              <a:t>Netsparker</a:t>
            </a:r>
            <a:r>
              <a:rPr lang="en-US" b="1" dirty="0"/>
              <a:t>, then in </a:t>
            </a:r>
            <a:r>
              <a:rPr lang="en-US" b="1" dirty="0" err="1"/>
              <a:t>Url</a:t>
            </a:r>
            <a:r>
              <a:rPr lang="en-US" b="1" dirty="0"/>
              <a:t> section paste this </a:t>
            </a:r>
            <a:r>
              <a:rPr lang="en-US" b="1" dirty="0" err="1"/>
              <a:t>url</a:t>
            </a:r>
            <a:r>
              <a:rPr lang="en-US" b="1" dirty="0"/>
              <a:t> </a:t>
            </a:r>
            <a:r>
              <a:rPr lang="en-US" u="sng" dirty="0">
                <a:hlinkClick r:id="rId2"/>
              </a:rPr>
              <a:t>http://zero.webappsecurity.com/</a:t>
            </a:r>
            <a:r>
              <a:rPr lang="en-US" dirty="0"/>
              <a:t> then set setting as your </a:t>
            </a:r>
            <a:r>
              <a:rPr lang="en-US" dirty="0" smtClean="0"/>
              <a:t>preference and </a:t>
            </a:r>
            <a:r>
              <a:rPr lang="en-US" dirty="0"/>
              <a:t>start scanning</a:t>
            </a:r>
            <a:r>
              <a:rPr lang="en-US" dirty="0" smtClean="0"/>
              <a:t>.</a:t>
            </a:r>
          </a:p>
          <a:p>
            <a:pPr algn="l"/>
            <a:endParaRPr lang="en-US" b="1" dirty="0"/>
          </a:p>
          <a:p>
            <a:endParaRPr lang="en-US" dirty="0"/>
          </a:p>
        </p:txBody>
      </p:sp>
      <p:pic>
        <p:nvPicPr>
          <p:cNvPr id="2097157" name="Picture 3"/>
          <p:cNvPicPr>
            <a:picLocks/>
          </p:cNvPicPr>
          <p:nvPr/>
        </p:nvPicPr>
        <p:blipFill rotWithShape="1">
          <a:blip r:embed="rId3"/>
          <a:srcRect l="29648" t="19384" r="28686" b="11631"/>
          <a:stretch>
            <a:fillRect/>
          </a:stretch>
        </p:blipFill>
        <p:spPr bwMode="auto">
          <a:xfrm>
            <a:off x="1867989" y="2220686"/>
            <a:ext cx="7994468" cy="4545873"/>
          </a:xfrm>
          <a:prstGeom prst="rect">
            <a:avLst/>
          </a:prstGeom>
          <a:ln>
            <a:noFill/>
          </a:ln>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a:xfrm>
            <a:off x="1244218" y="365125"/>
            <a:ext cx="10109581" cy="1325563"/>
          </a:xfrm>
        </p:spPr>
        <p:txBody>
          <a:bodyPr>
            <a:normAutofit/>
          </a:bodyPr>
          <a:lstStyle/>
          <a:p>
            <a:r>
              <a:rPr lang="en-US" sz="2400" dirty="0">
                <a:latin typeface="+mn-lt"/>
              </a:rPr>
              <a:t>Then after clicking on a scanning you will find window as below:</a:t>
            </a:r>
            <a:br>
              <a:rPr lang="en-US" sz="2400" dirty="0">
                <a:latin typeface="+mn-lt"/>
              </a:rPr>
            </a:br>
            <a:endParaRPr lang="en-US" sz="2400" dirty="0">
              <a:latin typeface="+mn-lt"/>
            </a:endParaRPr>
          </a:p>
        </p:txBody>
      </p:sp>
      <p:pic>
        <p:nvPicPr>
          <p:cNvPr id="2097155" name="Content Placeholder 3"/>
          <p:cNvPicPr>
            <a:picLocks noGrp="1" noChangeAspect="1"/>
          </p:cNvPicPr>
          <p:nvPr>
            <p:ph idx="1"/>
          </p:nvPr>
        </p:nvPicPr>
        <p:blipFill>
          <a:blip r:embed="rId2"/>
          <a:stretch>
            <a:fillRect/>
          </a:stretch>
        </p:blipFill>
        <p:spPr>
          <a:xfrm>
            <a:off x="1244219" y="1690688"/>
            <a:ext cx="9323631" cy="4440273"/>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8" y="365125"/>
            <a:ext cx="9851571" cy="1325563"/>
          </a:xfrm>
        </p:spPr>
        <p:txBody>
          <a:bodyPr>
            <a:normAutofit/>
          </a:bodyPr>
          <a:lstStyle/>
          <a:p>
            <a:r>
              <a:rPr lang="en-US" sz="2400" b="1" dirty="0"/>
              <a:t>Now here we find critical vulnerability as follows</a:t>
            </a:r>
            <a:r>
              <a:rPr lang="en-US" sz="2400" b="1" dirty="0"/>
              <a:t>:</a:t>
            </a:r>
          </a:p>
        </p:txBody>
      </p:sp>
      <p:pic>
        <p:nvPicPr>
          <p:cNvPr id="3" name="Picture 2"/>
          <p:cNvPicPr>
            <a:picLocks noChangeAspect="1"/>
          </p:cNvPicPr>
          <p:nvPr/>
        </p:nvPicPr>
        <p:blipFill rotWithShape="1">
          <a:blip r:embed="rId2"/>
          <a:srcRect l="33066" t="34911" r="16033" b="18125"/>
          <a:stretch/>
        </p:blipFill>
        <p:spPr>
          <a:xfrm>
            <a:off x="1502228" y="1532709"/>
            <a:ext cx="8961120" cy="4648471"/>
          </a:xfrm>
          <a:prstGeom prst="rect">
            <a:avLst/>
          </a:prstGeom>
        </p:spPr>
      </p:pic>
    </p:spTree>
    <p:extLst>
      <p:ext uri="{BB962C8B-B14F-4D97-AF65-F5344CB8AC3E}">
        <p14:creationId xmlns:p14="http://schemas.microsoft.com/office/powerpoint/2010/main" val="281330859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flipV="1">
            <a:off x="5577839" y="1612311"/>
            <a:ext cx="3618412" cy="934946"/>
          </a:xfrm>
        </p:spPr>
        <p:txBody>
          <a:bodyPr>
            <a:normAutofit/>
          </a:bodyPr>
          <a:lstStyle/>
          <a:p>
            <a:endParaRPr lang="en-US" dirty="0"/>
          </a:p>
        </p:txBody>
      </p:sp>
      <p:pic>
        <p:nvPicPr>
          <p:cNvPr id="2097154" name="Content Placeholder 3"/>
          <p:cNvPicPr>
            <a:picLocks noGrp="1"/>
          </p:cNvPicPr>
          <p:nvPr>
            <p:ph idx="1"/>
          </p:nvPr>
        </p:nvPicPr>
        <p:blipFill>
          <a:blip r:embed="rId2"/>
          <a:stretch>
            <a:fillRect/>
          </a:stretch>
        </p:blipFill>
        <p:spPr>
          <a:xfrm>
            <a:off x="1789611" y="1319348"/>
            <a:ext cx="8908869" cy="527739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p:cNvPicPr>
          <p:nvPr/>
        </p:nvPicPr>
        <p:blipFill>
          <a:blip r:embed="rId2"/>
          <a:stretch>
            <a:fillRect/>
          </a:stretch>
        </p:blipFill>
        <p:spPr>
          <a:xfrm>
            <a:off x="1515291" y="914400"/>
            <a:ext cx="8778240" cy="4794069"/>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1"/>
          <p:cNvPicPr>
            <a:picLocks/>
          </p:cNvPicPr>
          <p:nvPr/>
        </p:nvPicPr>
        <p:blipFill>
          <a:blip r:embed="rId2"/>
          <a:stretch>
            <a:fillRect/>
          </a:stretch>
        </p:blipFill>
        <p:spPr>
          <a:xfrm>
            <a:off x="2076994" y="1136469"/>
            <a:ext cx="8125097" cy="4885507"/>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1"/>
          <p:cNvPicPr>
            <a:picLocks/>
          </p:cNvPicPr>
          <p:nvPr/>
        </p:nvPicPr>
        <p:blipFill>
          <a:blip r:embed="rId2"/>
          <a:stretch>
            <a:fillRect/>
          </a:stretch>
        </p:blipFill>
        <p:spPr>
          <a:xfrm>
            <a:off x="1632856" y="1123406"/>
            <a:ext cx="8908869" cy="4833257"/>
          </a:xfrm>
          <a:prstGeom prst="rect">
            <a:avLst/>
          </a:prstGeom>
        </p:spPr>
      </p:pic>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TotalTime>
  <Words>334</Words>
  <Application>Microsoft Office PowerPoint</Application>
  <PresentationFormat>Widescreen</PresentationFormat>
  <Paragraphs>34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Calibri</vt:lpstr>
      <vt:lpstr>Century Gothic</vt:lpstr>
      <vt:lpstr>Times New Roman</vt:lpstr>
      <vt:lpstr>Wingdings 3</vt:lpstr>
      <vt:lpstr>Ion</vt:lpstr>
      <vt:lpstr>Name : Rupali Vijay Raut Internship : Ethical Hacking Task : 2 Email: rupa1613037@gmail.com</vt:lpstr>
      <vt:lpstr>Task 2:</vt:lpstr>
      <vt:lpstr>   </vt:lpstr>
      <vt:lpstr>Then after clicking on a scanning you will find window as below: </vt:lpstr>
      <vt:lpstr>Now here we find critical vulnerability as follows: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 on Task 2: </vt:lpstr>
      <vt:lpstr>Introduction to Netsparker: </vt:lpstr>
      <vt:lpstr>Here, as I mention in above screenshot we can find critical, medium, low vulnerabilities, according  to mention in task 2 we find 1 critical vulnerability and now we create a report on it. So I find the the 3 critical vulnerability and one of them is Apache(out of date version) When we scanning we identified version of apache is 2.2.6 with 5 important and 24 other vulnerabilities where the latest version is 2.2.32 and the given result is based on 2/20/2017 vulnerability database. We found the vulnerability details as follows: </vt:lpstr>
      <vt:lpstr>PowerPoint Presentation</vt:lpstr>
      <vt:lpstr>The some known vulnerabilities found in this version are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HOME</dc:creator>
  <cp:lastModifiedBy>HOME</cp:lastModifiedBy>
  <cp:revision>2</cp:revision>
  <dcterms:created xsi:type="dcterms:W3CDTF">2021-07-12T19:52:24Z</dcterms:created>
  <dcterms:modified xsi:type="dcterms:W3CDTF">2021-07-15T10:38:54Z</dcterms:modified>
</cp:coreProperties>
</file>