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302" r:id="rId3"/>
    <p:sldId id="306" r:id="rId4"/>
    <p:sldId id="258" r:id="rId5"/>
    <p:sldId id="303" r:id="rId6"/>
    <p:sldId id="304" r:id="rId7"/>
    <p:sldId id="301" r:id="rId8"/>
    <p:sldId id="305" r:id="rId9"/>
    <p:sldId id="261" r:id="rId10"/>
    <p:sldId id="262" r:id="rId11"/>
    <p:sldId id="263" r:id="rId12"/>
    <p:sldId id="264" r:id="rId13"/>
    <p:sldId id="265" r:id="rId14"/>
    <p:sldId id="307" r:id="rId15"/>
    <p:sldId id="308" r:id="rId16"/>
    <p:sldId id="309" r:id="rId17"/>
    <p:sldId id="266" r:id="rId18"/>
    <p:sldId id="267" r:id="rId19"/>
    <p:sldId id="268" r:id="rId20"/>
    <p:sldId id="270" r:id="rId21"/>
    <p:sldId id="272" r:id="rId22"/>
    <p:sldId id="273" r:id="rId23"/>
    <p:sldId id="274" r:id="rId24"/>
    <p:sldId id="279" r:id="rId25"/>
    <p:sldId id="275" r:id="rId26"/>
    <p:sldId id="278" r:id="rId27"/>
    <p:sldId id="281" r:id="rId28"/>
    <p:sldId id="277" r:id="rId29"/>
    <p:sldId id="280" r:id="rId30"/>
    <p:sldId id="276" r:id="rId31"/>
    <p:sldId id="282" r:id="rId32"/>
    <p:sldId id="284" r:id="rId33"/>
    <p:sldId id="283" r:id="rId34"/>
    <p:sldId id="285" r:id="rId35"/>
    <p:sldId id="290" r:id="rId36"/>
    <p:sldId id="286" r:id="rId37"/>
    <p:sldId id="289"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80" autoAdjust="0"/>
  </p:normalViewPr>
  <p:slideViewPr>
    <p:cSldViewPr>
      <p:cViewPr>
        <p:scale>
          <a:sx n="68" d="100"/>
          <a:sy n="68" d="100"/>
        </p:scale>
        <p:origin x="-5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E2A020-6180-4AFD-B130-B30BC3571A16}" type="datetimeFigureOut">
              <a:rPr lang="en-US" smtClean="0"/>
              <a:t>8/6/2015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2AB80-80D0-4DBD-8EFE-E8BB668BCA87}" type="slidenum">
              <a:rPr lang="en-US" smtClean="0"/>
              <a:t>‹#›</a:t>
            </a:fld>
            <a:endParaRPr lang="en-US"/>
          </a:p>
        </p:txBody>
      </p:sp>
    </p:spTree>
    <p:extLst>
      <p:ext uri="{BB962C8B-B14F-4D97-AF65-F5344CB8AC3E}">
        <p14:creationId xmlns:p14="http://schemas.microsoft.com/office/powerpoint/2010/main" val="118261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54503-4EAD-4B68-BB34-B7598821A088}"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361791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54503-4EAD-4B68-BB34-B7598821A088}"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335289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54503-4EAD-4B68-BB34-B7598821A088}"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308841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lnSpc>
                <a:spcPct val="150000"/>
              </a:lnSpc>
              <a:spcBef>
                <a:spcPct val="0"/>
              </a:spcBef>
              <a:spcAft>
                <a:spcPct val="0"/>
              </a:spcAft>
            </a:pPr>
            <a:r>
              <a:rPr lang="en-US" altLang="en-US" sz="900" smtClean="0">
                <a:solidFill>
                  <a:srgbClr val="0075B0"/>
                </a:solidFill>
                <a:ea typeface="Kozuka Gothic Pro R" pitchFamily="34" charset="-128"/>
                <a:cs typeface="Arial"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sz="750" dirty="0" smtClean="0">
                <a:solidFill>
                  <a:prstClr val="black">
                    <a:lumMod val="85000"/>
                    <a:lumOff val="15000"/>
                  </a:prstClr>
                </a:solidFill>
              </a:rPr>
              <a:t>This presentation is the intellectual property of </a:t>
            </a:r>
            <a:r>
              <a:rPr lang="en-US" sz="750" dirty="0" err="1" smtClean="0">
                <a:solidFill>
                  <a:prstClr val="black">
                    <a:lumMod val="85000"/>
                    <a:lumOff val="15000"/>
                  </a:prstClr>
                </a:solidFill>
              </a:rPr>
              <a:t>Cybage</a:t>
            </a:r>
            <a:r>
              <a:rPr lang="en-US" sz="750" dirty="0" smtClean="0">
                <a:solidFill>
                  <a:prstClr val="black">
                    <a:lumMod val="85000"/>
                    <a:lumOff val="15000"/>
                  </a:prstClr>
                </a:solidFill>
              </a:rPr>
              <a:t> Software Pvt. Ltd. and is meant for the usage of the intended </a:t>
            </a:r>
            <a:r>
              <a:rPr lang="en-US" sz="750" dirty="0" err="1" smtClean="0">
                <a:solidFill>
                  <a:prstClr val="black">
                    <a:lumMod val="85000"/>
                    <a:lumOff val="15000"/>
                  </a:prstClr>
                </a:solidFill>
              </a:rPr>
              <a:t>Cybage</a:t>
            </a:r>
            <a:r>
              <a:rPr lang="en-US" sz="750" dirty="0" smtClean="0">
                <a:solidFill>
                  <a:prstClr val="black">
                    <a:lumMod val="85000"/>
                    <a:lumOff val="15000"/>
                  </a:prstClr>
                </a:solidFill>
              </a:rPr>
              <a:t> employee/s for training purpose only.</a:t>
            </a:r>
            <a:br>
              <a:rPr lang="en-US" sz="750" dirty="0" smtClean="0">
                <a:solidFill>
                  <a:prstClr val="black">
                    <a:lumMod val="85000"/>
                    <a:lumOff val="15000"/>
                  </a:prstClr>
                </a:solidFill>
              </a:rPr>
            </a:br>
            <a:r>
              <a:rPr lang="en-US" sz="750" dirty="0" smtClean="0">
                <a:solidFill>
                  <a:prstClr val="black">
                    <a:lumMod val="85000"/>
                    <a:lumOff val="15000"/>
                  </a:prst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a:defRPr/>
            </a:pPr>
            <a:r>
              <a:rPr lang="en-US" sz="550" dirty="0">
                <a:solidFill>
                  <a:prstClr val="black">
                    <a:lumMod val="85000"/>
                    <a:lumOff val="15000"/>
                  </a:prstClr>
                </a:solidFill>
                <a:latin typeface="Arial" pitchFamily="34" charset="0"/>
                <a:cs typeface="Arial" pitchFamily="34" charset="0"/>
              </a:rPr>
              <a:t>Copyright © 2013. 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9AB2416-2A95-40E5-9713-73FE592184E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3177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a:defRPr/>
            </a:pPr>
            <a:r>
              <a:rPr lang="en-US" sz="550" dirty="0">
                <a:solidFill>
                  <a:prstClr val="black">
                    <a:lumMod val="85000"/>
                    <a:lumOff val="15000"/>
                  </a:prstClr>
                </a:solidFill>
                <a:latin typeface="Arial" pitchFamily="34" charset="0"/>
                <a:cs typeface="Arial" pitchFamily="34" charset="0"/>
              </a:rPr>
              <a:t>Copyright © 2013.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4F6D10D-A6DD-499B-8040-9D5D6F6168C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7014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59C65B-BCD8-4F18-91A0-BCFC4FDE803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710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54503-4EAD-4B68-BB34-B7598821A088}"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180084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54503-4EAD-4B68-BB34-B7598821A088}"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295211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54503-4EAD-4B68-BB34-B7598821A088}"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71021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54503-4EAD-4B68-BB34-B7598821A088}" type="datetimeFigureOut">
              <a:rPr lang="en-US" smtClean="0"/>
              <a:t>8/6/2015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218310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54503-4EAD-4B68-BB34-B7598821A088}" type="datetimeFigureOut">
              <a:rPr lang="en-US" smtClean="0"/>
              <a:t>8/6/2015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153831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54503-4EAD-4B68-BB34-B7598821A088}" type="datetimeFigureOut">
              <a:rPr lang="en-US" smtClean="0"/>
              <a:t>8/6/2015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9226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54503-4EAD-4B68-BB34-B7598821A088}"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34294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54503-4EAD-4B68-BB34-B7598821A088}"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BDD62-03A0-4712-9703-FF84D9368132}" type="slidenum">
              <a:rPr lang="en-US" smtClean="0"/>
              <a:t>‹#›</a:t>
            </a:fld>
            <a:endParaRPr lang="en-US"/>
          </a:p>
        </p:txBody>
      </p:sp>
    </p:spTree>
    <p:extLst>
      <p:ext uri="{BB962C8B-B14F-4D97-AF65-F5344CB8AC3E}">
        <p14:creationId xmlns:p14="http://schemas.microsoft.com/office/powerpoint/2010/main" val="129254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54503-4EAD-4B68-BB34-B7598821A088}" type="datetimeFigureOut">
              <a:rPr lang="en-US" smtClean="0"/>
              <a:t>8/6/2015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BDD62-03A0-4712-9703-FF84D9368132}" type="slidenum">
              <a:rPr lang="en-US" smtClean="0"/>
              <a:t>‹#›</a:t>
            </a:fld>
            <a:endParaRPr lang="en-US"/>
          </a:p>
        </p:txBody>
      </p:sp>
    </p:spTree>
    <p:extLst>
      <p:ext uri="{BB962C8B-B14F-4D97-AF65-F5344CB8AC3E}">
        <p14:creationId xmlns:p14="http://schemas.microsoft.com/office/powerpoint/2010/main" val="177321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938" y="4495800"/>
            <a:ext cx="7258050" cy="7092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ctr" eaLnBrk="1" hangingPunct="1">
              <a:spcBef>
                <a:spcPts val="500"/>
              </a:spcBef>
              <a:spcAft>
                <a:spcPts val="500"/>
              </a:spcAft>
              <a:tabLst>
                <a:tab pos="1314450" algn="l"/>
              </a:tabLst>
            </a:pPr>
            <a:r>
              <a:rPr lang="en-US" altLang="en-US" dirty="0" smtClean="0"/>
              <a:t>Basics of SQL Execution Plans</a:t>
            </a:r>
            <a:br>
              <a:rPr lang="en-US" altLang="en-US" dirty="0" smtClean="0"/>
            </a:br>
            <a:r>
              <a:rPr lang="en-US" altLang="en-US" dirty="0" smtClean="0"/>
              <a:t>and Performance Tuning</a:t>
            </a:r>
            <a:br>
              <a:rPr lang="en-US" altLang="en-US" dirty="0" smtClean="0"/>
            </a:br>
            <a:r>
              <a:rPr lang="en-US" altLang="en-US" sz="1600" dirty="0" smtClean="0"/>
              <a:t/>
            </a:r>
            <a:br>
              <a:rPr lang="en-US" altLang="en-US" sz="1600" dirty="0" smtClean="0"/>
            </a:br>
            <a:endParaRPr lang="en-US" altLang="en-US" dirty="0" smtClean="0"/>
          </a:p>
        </p:txBody>
      </p:sp>
      <p:sp>
        <p:nvSpPr>
          <p:cNvPr id="19460" name="TextBox 3"/>
          <p:cNvSpPr txBox="1">
            <a:spLocks noChangeArrowheads="1"/>
          </p:cNvSpPr>
          <p:nvPr/>
        </p:nvSpPr>
        <p:spPr bwMode="auto">
          <a:xfrm>
            <a:off x="1658938" y="5564981"/>
            <a:ext cx="6189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algn="ctr" eaLnBrk="1" fontAlgn="base" hangingPunct="1">
              <a:spcBef>
                <a:spcPct val="0"/>
              </a:spcBef>
              <a:spcAft>
                <a:spcPct val="0"/>
              </a:spcAft>
            </a:pPr>
            <a:r>
              <a:rPr lang="en-US" altLang="en-US" dirty="0">
                <a:solidFill>
                  <a:prstClr val="white"/>
                </a:solidFill>
              </a:rPr>
              <a:t> </a:t>
            </a:r>
            <a:r>
              <a:rPr lang="en-US" altLang="en-US" dirty="0" smtClean="0">
                <a:solidFill>
                  <a:prstClr val="white"/>
                </a:solidFill>
              </a:rPr>
              <a:t>       Presented by : Nikhil Bhardwaj</a:t>
            </a:r>
          </a:p>
        </p:txBody>
      </p:sp>
    </p:spTree>
    <p:extLst>
      <p:ext uri="{BB962C8B-B14F-4D97-AF65-F5344CB8AC3E}">
        <p14:creationId xmlns:p14="http://schemas.microsoft.com/office/powerpoint/2010/main" val="2614247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marL="342900" indent="-342900">
              <a:buFont typeface="Wingdings" panose="05000000000000000000" pitchFamily="2" charset="2"/>
              <a:buChar char="v"/>
            </a:pPr>
            <a:r>
              <a:rPr lang="en-US" sz="2000" dirty="0" smtClean="0">
                <a:latin typeface="+mn-lt"/>
              </a:rPr>
              <a:t>A </a:t>
            </a:r>
            <a:r>
              <a:rPr lang="en-US" sz="2000" dirty="0">
                <a:latin typeface="+mn-lt"/>
              </a:rPr>
              <a:t>“new” query is </a:t>
            </a:r>
            <a:r>
              <a:rPr lang="en-US" sz="2000" b="1" dirty="0">
                <a:latin typeface="+mn-lt"/>
              </a:rPr>
              <a:t>sent</a:t>
            </a:r>
            <a:r>
              <a:rPr lang="en-US" sz="2000" dirty="0">
                <a:latin typeface="+mn-lt"/>
              </a:rPr>
              <a:t> to the query </a:t>
            </a:r>
            <a:r>
              <a:rPr lang="en-US" sz="2000" dirty="0" smtClean="0">
                <a:latin typeface="+mn-lt"/>
              </a:rPr>
              <a:t>optimizer</a:t>
            </a:r>
            <a:endParaRPr lang="en-US" sz="2000" dirty="0">
              <a:latin typeface="+mn-lt"/>
            </a:endParaRPr>
          </a:p>
          <a:p>
            <a:pPr marL="342900" indent="-342900">
              <a:buFont typeface="Wingdings" panose="05000000000000000000" pitchFamily="2" charset="2"/>
              <a:buChar char="v"/>
            </a:pPr>
            <a:r>
              <a:rPr lang="en-US" sz="2000" dirty="0" smtClean="0">
                <a:latin typeface="+mn-lt"/>
              </a:rPr>
              <a:t>The </a:t>
            </a:r>
            <a:r>
              <a:rPr lang="en-US" sz="2000" dirty="0">
                <a:latin typeface="+mn-lt"/>
              </a:rPr>
              <a:t>query is </a:t>
            </a:r>
            <a:r>
              <a:rPr lang="en-US" sz="2000" b="1" dirty="0" smtClean="0">
                <a:latin typeface="+mn-lt"/>
              </a:rPr>
              <a:t>parsed</a:t>
            </a:r>
            <a:r>
              <a:rPr lang="en-US" sz="2000" dirty="0" smtClean="0">
                <a:latin typeface="+mn-lt"/>
              </a:rPr>
              <a:t> to </a:t>
            </a:r>
            <a:r>
              <a:rPr lang="en-US" sz="2000" dirty="0">
                <a:latin typeface="+mn-lt"/>
              </a:rPr>
              <a:t>check if it is written </a:t>
            </a:r>
            <a:r>
              <a:rPr lang="en-US" sz="2000" dirty="0" smtClean="0">
                <a:latin typeface="+mn-lt"/>
              </a:rPr>
              <a:t>correctly</a:t>
            </a:r>
            <a:endParaRPr lang="en-US" sz="2000" dirty="0">
              <a:latin typeface="+mn-lt"/>
            </a:endParaRPr>
          </a:p>
          <a:p>
            <a:pPr marL="342900" indent="-342900">
              <a:buFont typeface="Wingdings" panose="05000000000000000000" pitchFamily="2" charset="2"/>
              <a:buChar char="v"/>
            </a:pPr>
            <a:r>
              <a:rPr lang="en-US" sz="2000" dirty="0" smtClean="0">
                <a:latin typeface="+mn-lt"/>
              </a:rPr>
              <a:t>The </a:t>
            </a:r>
            <a:r>
              <a:rPr lang="en-US" sz="2000" dirty="0">
                <a:latin typeface="+mn-lt"/>
              </a:rPr>
              <a:t>query then goes through a </a:t>
            </a:r>
            <a:r>
              <a:rPr lang="en-US" sz="2000" b="1" dirty="0" smtClean="0">
                <a:latin typeface="+mn-lt"/>
              </a:rPr>
              <a:t>binding</a:t>
            </a:r>
            <a:r>
              <a:rPr lang="en-US" sz="2000" dirty="0" smtClean="0">
                <a:latin typeface="+mn-lt"/>
              </a:rPr>
              <a:t> process</a:t>
            </a:r>
            <a:r>
              <a:rPr lang="en-US" sz="2000" dirty="0">
                <a:latin typeface="+mn-lt"/>
              </a:rPr>
              <a:t>, where validation steps occur, which resolves all the names of the various objects, tables and columns, among other </a:t>
            </a:r>
            <a:r>
              <a:rPr lang="en-US" sz="2000" dirty="0" smtClean="0">
                <a:latin typeface="+mn-lt"/>
              </a:rPr>
              <a:t>tasks</a:t>
            </a:r>
            <a:endParaRPr lang="en-US" sz="2000" dirty="0">
              <a:latin typeface="+mn-lt"/>
            </a:endParaRPr>
          </a:p>
          <a:p>
            <a:pPr marL="342900" indent="-342900">
              <a:buFont typeface="Wingdings" panose="05000000000000000000" pitchFamily="2" charset="2"/>
              <a:buChar char="v"/>
            </a:pPr>
            <a:r>
              <a:rPr lang="en-US" sz="2000" dirty="0" smtClean="0">
                <a:latin typeface="+mn-lt"/>
              </a:rPr>
              <a:t>The </a:t>
            </a:r>
            <a:r>
              <a:rPr lang="en-US" sz="2000" dirty="0">
                <a:latin typeface="+mn-lt"/>
              </a:rPr>
              <a:t>query then goes through the </a:t>
            </a:r>
            <a:r>
              <a:rPr lang="en-US" sz="2000" b="1" dirty="0" smtClean="0">
                <a:latin typeface="+mn-lt"/>
              </a:rPr>
              <a:t>optimization</a:t>
            </a:r>
            <a:r>
              <a:rPr lang="en-US" sz="2000" dirty="0" smtClean="0">
                <a:latin typeface="+mn-lt"/>
              </a:rPr>
              <a:t> process</a:t>
            </a:r>
            <a:r>
              <a:rPr lang="en-US" sz="2000" dirty="0">
                <a:latin typeface="+mn-lt"/>
              </a:rPr>
              <a:t>, where different execution plans are explored, and then one is selected based on the lowest cost (generally</a:t>
            </a:r>
            <a:r>
              <a:rPr lang="en-US" sz="2000" dirty="0" smtClean="0">
                <a:latin typeface="+mn-lt"/>
              </a:rPr>
              <a:t>)</a:t>
            </a:r>
            <a:endParaRPr lang="en-US" sz="2000" dirty="0">
              <a:latin typeface="+mn-lt"/>
            </a:endParaRPr>
          </a:p>
          <a:p>
            <a:pPr marL="342900" indent="-342900">
              <a:buFont typeface="Wingdings" panose="05000000000000000000" pitchFamily="2" charset="2"/>
              <a:buChar char="v"/>
            </a:pPr>
            <a:r>
              <a:rPr lang="en-US" sz="2000" dirty="0" smtClean="0">
                <a:latin typeface="+mn-lt"/>
              </a:rPr>
              <a:t>Then </a:t>
            </a:r>
            <a:r>
              <a:rPr lang="en-US" sz="2000" dirty="0">
                <a:latin typeface="+mn-lt"/>
              </a:rPr>
              <a:t>the query is </a:t>
            </a:r>
            <a:r>
              <a:rPr lang="en-US" sz="2000" b="1" dirty="0" smtClean="0">
                <a:latin typeface="+mn-lt"/>
              </a:rPr>
              <a:t>executed</a:t>
            </a:r>
            <a:r>
              <a:rPr lang="en-US" sz="2000" dirty="0" smtClean="0">
                <a:latin typeface="+mn-lt"/>
              </a:rPr>
              <a:t> by </a:t>
            </a:r>
            <a:r>
              <a:rPr lang="en-US" sz="2000" dirty="0">
                <a:latin typeface="+mn-lt"/>
              </a:rPr>
              <a:t>the query execution engine.</a:t>
            </a:r>
          </a:p>
          <a:p>
            <a:endParaRPr lang="en-US" dirty="0"/>
          </a:p>
        </p:txBody>
      </p:sp>
      <p:sp>
        <p:nvSpPr>
          <p:cNvPr id="3" name="Title 2"/>
          <p:cNvSpPr>
            <a:spLocks noGrp="1"/>
          </p:cNvSpPr>
          <p:nvPr>
            <p:ph type="title"/>
          </p:nvPr>
        </p:nvSpPr>
        <p:spPr/>
        <p:txBody>
          <a:bodyPr>
            <a:normAutofit fontScale="90000"/>
          </a:bodyPr>
          <a:lstStyle/>
          <a:p>
            <a:r>
              <a:rPr lang="en-US" dirty="0"/>
              <a:t>How Execution Plans are </a:t>
            </a:r>
            <a:r>
              <a:rPr lang="en-US" dirty="0" smtClean="0"/>
              <a:t>Created?</a:t>
            </a:r>
            <a:endParaRPr lang="en-US" dirty="0"/>
          </a:p>
        </p:txBody>
      </p:sp>
    </p:spTree>
    <p:extLst>
      <p:ext uri="{BB962C8B-B14F-4D97-AF65-F5344CB8AC3E}">
        <p14:creationId xmlns:p14="http://schemas.microsoft.com/office/powerpoint/2010/main" val="321260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Execution Plans are </a:t>
            </a:r>
            <a:r>
              <a:rPr lang="en-US" dirty="0" smtClean="0"/>
              <a:t>Created contd..</a:t>
            </a:r>
            <a:endParaRPr lang="en-US" dirty="0"/>
          </a:p>
        </p:txBody>
      </p:sp>
      <p:sp>
        <p:nvSpPr>
          <p:cNvPr id="11" name="Rectangle 10"/>
          <p:cNvSpPr/>
          <p:nvPr/>
        </p:nvSpPr>
        <p:spPr>
          <a:xfrm>
            <a:off x="3960123" y="3513300"/>
            <a:ext cx="2095500" cy="857250"/>
          </a:xfrm>
          <a:prstGeom prst="rect">
            <a:avLst/>
          </a:prstGeom>
          <a:solidFill>
            <a:schemeClr val="accent1"/>
          </a:solidFill>
          <a:effectLst/>
        </p:spPr>
        <p:txBody>
          <a:bodyPr wrap="square" lIns="182880" tIns="137160" rIns="137160" bIns="137160" rtlCol="0" anchor="ctr">
            <a:noAutofit/>
          </a:bodyPr>
          <a:lstStyle/>
          <a:p>
            <a:pPr>
              <a:lnSpc>
                <a:spcPct val="90000"/>
              </a:lnSpc>
              <a:spcBef>
                <a:spcPts val="600"/>
              </a:spcBef>
              <a:spcAft>
                <a:spcPts val="0"/>
              </a:spcAft>
              <a:buClr>
                <a:schemeClr val="bg1"/>
              </a:buClr>
            </a:pPr>
            <a:r>
              <a:rPr lang="en-GB" sz="2000" b="1" dirty="0" smtClean="0">
                <a:solidFill>
                  <a:schemeClr val="bg1"/>
                </a:solidFill>
              </a:rPr>
              <a:t>Bind</a:t>
            </a:r>
            <a:endParaRPr lang="en-US" sz="2000" b="1" dirty="0" err="1">
              <a:solidFill>
                <a:schemeClr val="bg1"/>
              </a:solidFill>
            </a:endParaRPr>
          </a:p>
        </p:txBody>
      </p:sp>
      <p:sp>
        <p:nvSpPr>
          <p:cNvPr id="12" name="Rectangle 11"/>
          <p:cNvSpPr/>
          <p:nvPr/>
        </p:nvSpPr>
        <p:spPr>
          <a:xfrm>
            <a:off x="1358555" y="3513300"/>
            <a:ext cx="2095500" cy="857250"/>
          </a:xfrm>
          <a:prstGeom prst="rect">
            <a:avLst/>
          </a:prstGeom>
          <a:solidFill>
            <a:schemeClr val="accent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3" name="Rectangle 12"/>
          <p:cNvSpPr/>
          <p:nvPr/>
        </p:nvSpPr>
        <p:spPr>
          <a:xfrm>
            <a:off x="6561377" y="4905664"/>
            <a:ext cx="2095500" cy="857250"/>
          </a:xfrm>
          <a:prstGeom prst="rect">
            <a:avLst/>
          </a:prstGeom>
          <a:solidFill>
            <a:schemeClr val="accent1"/>
          </a:solidFill>
          <a:effectLst/>
        </p:spPr>
        <p:txBody>
          <a:bodyPr wrap="square" lIns="182880" tIns="137160" rIns="137160" bIns="137160" rtlCol="0" anchor="ctr">
            <a:noAutofit/>
          </a:bodyPr>
          <a:lstStyle/>
          <a:p>
            <a:pPr>
              <a:lnSpc>
                <a:spcPct val="90000"/>
              </a:lnSpc>
              <a:spcBef>
                <a:spcPts val="600"/>
              </a:spcBef>
              <a:spcAft>
                <a:spcPts val="0"/>
              </a:spcAft>
              <a:buClr>
                <a:schemeClr val="bg1"/>
              </a:buClr>
            </a:pPr>
            <a:r>
              <a:rPr lang="en-GB" sz="2000" b="1" dirty="0">
                <a:solidFill>
                  <a:schemeClr val="bg1"/>
                </a:solidFill>
              </a:rPr>
              <a:t> </a:t>
            </a:r>
            <a:r>
              <a:rPr lang="en-GB" sz="2000" b="1" dirty="0" smtClean="0">
                <a:solidFill>
                  <a:schemeClr val="bg1"/>
                </a:solidFill>
              </a:rPr>
              <a:t>  Execute</a:t>
            </a:r>
            <a:endParaRPr lang="en-US" sz="2000" b="1" dirty="0" err="1">
              <a:solidFill>
                <a:schemeClr val="bg1"/>
              </a:solidFill>
            </a:endParaRPr>
          </a:p>
        </p:txBody>
      </p:sp>
      <p:sp>
        <p:nvSpPr>
          <p:cNvPr id="14" name="Rectangle 13"/>
          <p:cNvSpPr/>
          <p:nvPr/>
        </p:nvSpPr>
        <p:spPr>
          <a:xfrm>
            <a:off x="6559448" y="3513300"/>
            <a:ext cx="2095500" cy="857250"/>
          </a:xfrm>
          <a:prstGeom prst="rect">
            <a:avLst/>
          </a:prstGeom>
          <a:solidFill>
            <a:schemeClr val="accent1"/>
          </a:solidFill>
          <a:effectLst/>
        </p:spPr>
        <p:txBody>
          <a:bodyPr wrap="square" lIns="182880" tIns="137160" rIns="137160" bIns="137160" rtlCol="0" anchor="ctr">
            <a:noAutofit/>
          </a:bodyPr>
          <a:lstStyle/>
          <a:p>
            <a:pPr>
              <a:lnSpc>
                <a:spcPct val="90000"/>
              </a:lnSpc>
              <a:spcBef>
                <a:spcPts val="600"/>
              </a:spcBef>
              <a:spcAft>
                <a:spcPts val="0"/>
              </a:spcAft>
              <a:buClr>
                <a:schemeClr val="bg1"/>
              </a:buClr>
            </a:pPr>
            <a:r>
              <a:rPr lang="en-GB" sz="2000" b="1" dirty="0" smtClean="0">
                <a:solidFill>
                  <a:schemeClr val="bg1"/>
                </a:solidFill>
              </a:rPr>
              <a:t>Optimize</a:t>
            </a:r>
            <a:endParaRPr lang="en-US" sz="2000" b="1" dirty="0" err="1">
              <a:solidFill>
                <a:schemeClr val="bg1"/>
              </a:solidFill>
            </a:endParaRPr>
          </a:p>
        </p:txBody>
      </p:sp>
      <p:sp>
        <p:nvSpPr>
          <p:cNvPr id="15" name="Right Arrow 14"/>
          <p:cNvSpPr/>
          <p:nvPr/>
        </p:nvSpPr>
        <p:spPr>
          <a:xfrm>
            <a:off x="3460060" y="3913244"/>
            <a:ext cx="500063" cy="276225"/>
          </a:xfrm>
          <a:prstGeom prst="rightArrow">
            <a:avLst/>
          </a:prstGeom>
          <a:solidFill>
            <a:schemeClr val="accent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6" name="Right Arrow 15"/>
          <p:cNvSpPr/>
          <p:nvPr/>
        </p:nvSpPr>
        <p:spPr>
          <a:xfrm rot="5400000">
            <a:off x="7285443" y="4507472"/>
            <a:ext cx="550068" cy="276225"/>
          </a:xfrm>
          <a:prstGeom prst="rightArrow">
            <a:avLst/>
          </a:prstGeom>
          <a:solidFill>
            <a:schemeClr val="accent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7" name="Right Arrow 16"/>
          <p:cNvSpPr/>
          <p:nvPr/>
        </p:nvSpPr>
        <p:spPr>
          <a:xfrm>
            <a:off x="6072321" y="3866805"/>
            <a:ext cx="489056" cy="276225"/>
          </a:xfrm>
          <a:prstGeom prst="rightArrow">
            <a:avLst/>
          </a:prstGeom>
          <a:solidFill>
            <a:schemeClr val="accent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8" name="TextBox 17"/>
          <p:cNvSpPr txBox="1"/>
          <p:nvPr/>
        </p:nvSpPr>
        <p:spPr>
          <a:xfrm>
            <a:off x="1472855" y="3760948"/>
            <a:ext cx="1581150" cy="369332"/>
          </a:xfrm>
          <a:prstGeom prst="rect">
            <a:avLst/>
          </a:prstGeom>
          <a:noFill/>
        </p:spPr>
        <p:txBody>
          <a:bodyPr wrap="square" rtlCol="0">
            <a:spAutoFit/>
          </a:bodyPr>
          <a:lstStyle/>
          <a:p>
            <a:pPr>
              <a:lnSpc>
                <a:spcPct val="90000"/>
              </a:lnSpc>
              <a:spcBef>
                <a:spcPts val="600"/>
              </a:spcBef>
              <a:spcAft>
                <a:spcPts val="0"/>
              </a:spcAft>
              <a:buClr>
                <a:schemeClr val="bg1"/>
              </a:buClr>
            </a:pPr>
            <a:r>
              <a:rPr lang="en-GB" sz="2000" b="1" dirty="0" smtClean="0">
                <a:solidFill>
                  <a:schemeClr val="bg1"/>
                </a:solidFill>
                <a:latin typeface="+mn-lt"/>
              </a:rPr>
              <a:t>Parse</a:t>
            </a:r>
            <a:endParaRPr lang="en-US" sz="2000" b="1" dirty="0" err="1" smtClean="0">
              <a:solidFill>
                <a:schemeClr val="bg1"/>
              </a:solidFill>
              <a:latin typeface="+mn-lt"/>
            </a:endParaRPr>
          </a:p>
        </p:txBody>
      </p:sp>
    </p:spTree>
    <p:extLst>
      <p:ext uri="{BB962C8B-B14F-4D97-AF65-F5344CB8AC3E}">
        <p14:creationId xmlns:p14="http://schemas.microsoft.com/office/powerpoint/2010/main" val="18178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pPr marL="285750" indent="-285750">
              <a:buFont typeface="Wingdings" panose="05000000000000000000" pitchFamily="2" charset="2"/>
              <a:buChar char="v"/>
            </a:pPr>
            <a:r>
              <a:rPr lang="en-US" sz="1800" dirty="0">
                <a:latin typeface="+mn-lt"/>
              </a:rPr>
              <a:t>DDL code is not optimized, because there is only one way to perform such </a:t>
            </a:r>
            <a:r>
              <a:rPr lang="en-US" sz="1800" dirty="0" smtClean="0">
                <a:latin typeface="+mn-lt"/>
              </a:rPr>
              <a:t>tasks</a:t>
            </a:r>
            <a:endParaRPr lang="en-US" sz="1800" dirty="0">
              <a:latin typeface="+mn-lt"/>
            </a:endParaRPr>
          </a:p>
          <a:p>
            <a:pPr marL="285750" indent="-285750">
              <a:buFont typeface="Wingdings" panose="05000000000000000000" pitchFamily="2" charset="2"/>
              <a:buChar char="v"/>
            </a:pPr>
            <a:r>
              <a:rPr lang="en-US" sz="1800" dirty="0">
                <a:latin typeface="+mn-lt"/>
              </a:rPr>
              <a:t>Some queries have such an obvious execution plan that a trivial plan is created, as the query doesn’t need to be </a:t>
            </a:r>
            <a:r>
              <a:rPr lang="en-US" sz="1800" dirty="0" smtClean="0">
                <a:latin typeface="+mn-lt"/>
              </a:rPr>
              <a:t>optimized</a:t>
            </a:r>
            <a:endParaRPr lang="en-US" sz="1800" dirty="0">
              <a:latin typeface="+mn-lt"/>
            </a:endParaRPr>
          </a:p>
          <a:p>
            <a:pPr marL="285750" indent="-285750">
              <a:buFont typeface="Wingdings" panose="05000000000000000000" pitchFamily="2" charset="2"/>
              <a:buChar char="v"/>
            </a:pPr>
            <a:r>
              <a:rPr lang="en-US" sz="1800" dirty="0" smtClean="0">
                <a:latin typeface="+mn-lt"/>
              </a:rPr>
              <a:t>If </a:t>
            </a:r>
            <a:r>
              <a:rPr lang="en-US" sz="1800" dirty="0">
                <a:latin typeface="+mn-lt"/>
              </a:rPr>
              <a:t>a </a:t>
            </a:r>
            <a:r>
              <a:rPr lang="en-US" sz="1800" dirty="0" smtClean="0">
                <a:latin typeface="+mn-lt"/>
              </a:rPr>
              <a:t>trivial </a:t>
            </a:r>
            <a:r>
              <a:rPr lang="en-US" sz="1800" dirty="0">
                <a:latin typeface="+mn-lt"/>
              </a:rPr>
              <a:t>plan is not appropriate, then a full optimization </a:t>
            </a:r>
            <a:r>
              <a:rPr lang="en-US" sz="1800" dirty="0" smtClean="0">
                <a:latin typeface="+mn-lt"/>
              </a:rPr>
              <a:t>process begins</a:t>
            </a:r>
            <a:endParaRPr lang="en-US" sz="1800" dirty="0">
              <a:latin typeface="+mn-lt"/>
            </a:endParaRPr>
          </a:p>
          <a:p>
            <a:pPr marL="285750" indent="-285750">
              <a:buFont typeface="Wingdings" panose="05000000000000000000" pitchFamily="2" charset="2"/>
              <a:buChar char="v"/>
            </a:pPr>
            <a:r>
              <a:rPr lang="en-US" sz="1800" dirty="0">
                <a:latin typeface="+mn-lt"/>
              </a:rPr>
              <a:t>In some cases, all potential execution plans are analyzed, and the least </a:t>
            </a:r>
            <a:r>
              <a:rPr lang="en-US" sz="1800" dirty="0" smtClean="0">
                <a:latin typeface="+mn-lt"/>
              </a:rPr>
              <a:t>cost one </a:t>
            </a:r>
            <a:r>
              <a:rPr lang="en-US" sz="1800" dirty="0">
                <a:latin typeface="+mn-lt"/>
              </a:rPr>
              <a:t>is </a:t>
            </a:r>
            <a:r>
              <a:rPr lang="en-US" sz="1800" dirty="0" smtClean="0">
                <a:latin typeface="+mn-lt"/>
              </a:rPr>
              <a:t>selected</a:t>
            </a:r>
            <a:endParaRPr lang="en-US" sz="1800" dirty="0">
              <a:latin typeface="+mn-lt"/>
            </a:endParaRPr>
          </a:p>
          <a:p>
            <a:pPr marL="285750" indent="-285750">
              <a:buFont typeface="Wingdings" panose="05000000000000000000" pitchFamily="2" charset="2"/>
              <a:buChar char="v"/>
            </a:pPr>
            <a:r>
              <a:rPr lang="en-US" sz="1800" dirty="0" smtClean="0">
                <a:latin typeface="+mn-lt"/>
              </a:rPr>
              <a:t>In </a:t>
            </a:r>
            <a:r>
              <a:rPr lang="en-US" sz="1800" dirty="0">
                <a:latin typeface="+mn-lt"/>
              </a:rPr>
              <a:t>other cases, a good enough plan is </a:t>
            </a:r>
            <a:r>
              <a:rPr lang="en-US" sz="1800" dirty="0" smtClean="0">
                <a:latin typeface="+mn-lt"/>
              </a:rPr>
              <a:t>selected – WHY?</a:t>
            </a:r>
            <a:endParaRPr lang="en-US" sz="1800" dirty="0">
              <a:latin typeface="+mn-lt"/>
            </a:endParaRPr>
          </a:p>
          <a:p>
            <a:pPr marL="285750" indent="-285750">
              <a:buFont typeface="Wingdings" panose="05000000000000000000" pitchFamily="2" charset="2"/>
              <a:buChar char="v"/>
            </a:pPr>
            <a:r>
              <a:rPr lang="en-US" sz="1800" dirty="0" smtClean="0">
                <a:latin typeface="+mn-lt"/>
              </a:rPr>
              <a:t>The </a:t>
            </a:r>
            <a:r>
              <a:rPr lang="en-US" sz="1800" dirty="0">
                <a:latin typeface="+mn-lt"/>
              </a:rPr>
              <a:t>creation of an optimized execution plan takes time. That’s why execution plans are placed in the plan cache, and SQL Server tries to reuse them when possible.</a:t>
            </a:r>
          </a:p>
          <a:p>
            <a:endParaRPr lang="en-US" dirty="0"/>
          </a:p>
        </p:txBody>
      </p:sp>
      <p:sp>
        <p:nvSpPr>
          <p:cNvPr id="3" name="Title 2"/>
          <p:cNvSpPr>
            <a:spLocks noGrp="1"/>
          </p:cNvSpPr>
          <p:nvPr>
            <p:ph type="title"/>
          </p:nvPr>
        </p:nvSpPr>
        <p:spPr/>
        <p:txBody>
          <a:bodyPr>
            <a:normAutofit fontScale="90000"/>
          </a:bodyPr>
          <a:lstStyle/>
          <a:p>
            <a:r>
              <a:rPr lang="en-US" dirty="0"/>
              <a:t>More on the Execution Plan Process</a:t>
            </a:r>
          </a:p>
        </p:txBody>
      </p:sp>
    </p:spTree>
    <p:extLst>
      <p:ext uri="{BB962C8B-B14F-4D97-AF65-F5344CB8AC3E}">
        <p14:creationId xmlns:p14="http://schemas.microsoft.com/office/powerpoint/2010/main" val="339996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marL="285750" indent="-285750">
              <a:buFont typeface="Wingdings" panose="05000000000000000000" pitchFamily="2" charset="2"/>
              <a:buChar char="v"/>
            </a:pPr>
            <a:r>
              <a:rPr lang="en-US" sz="1800" dirty="0">
                <a:latin typeface="+mn-lt"/>
              </a:rPr>
              <a:t>Once an execution plan has been created for a query, it is generally stored in the plan cache, where </a:t>
            </a:r>
            <a:r>
              <a:rPr lang="en-US" sz="1800" dirty="0" smtClean="0">
                <a:latin typeface="+mn-lt"/>
              </a:rPr>
              <a:t>it can </a:t>
            </a:r>
            <a:r>
              <a:rPr lang="en-US" sz="1800" dirty="0">
                <a:latin typeface="+mn-lt"/>
              </a:rPr>
              <a:t>hopefully be </a:t>
            </a:r>
            <a:r>
              <a:rPr lang="en-US" sz="1800" dirty="0" smtClean="0">
                <a:latin typeface="+mn-lt"/>
              </a:rPr>
              <a:t>reused</a:t>
            </a:r>
            <a:endParaRPr lang="en-US" sz="1800" dirty="0">
              <a:latin typeface="+mn-lt"/>
            </a:endParaRPr>
          </a:p>
          <a:p>
            <a:pPr marL="285750" indent="-285750">
              <a:buFont typeface="Wingdings" panose="05000000000000000000" pitchFamily="2" charset="2"/>
              <a:buChar char="v"/>
            </a:pPr>
            <a:r>
              <a:rPr lang="en-US" sz="1800" dirty="0" smtClean="0">
                <a:latin typeface="+mn-lt"/>
              </a:rPr>
              <a:t>Reusing </a:t>
            </a:r>
            <a:r>
              <a:rPr lang="en-US" sz="1800" dirty="0">
                <a:latin typeface="+mn-lt"/>
              </a:rPr>
              <a:t>a cached execution plan can save time because a new execution plan does not have to be recreated each time the same query is </a:t>
            </a:r>
            <a:r>
              <a:rPr lang="en-US" sz="1800" dirty="0" smtClean="0">
                <a:latin typeface="+mn-lt"/>
              </a:rPr>
              <a:t>executed</a:t>
            </a:r>
          </a:p>
          <a:p>
            <a:pPr marL="285750" indent="-285750">
              <a:buFont typeface="Wingdings" panose="05000000000000000000" pitchFamily="2" charset="2"/>
              <a:buChar char="v"/>
            </a:pPr>
            <a:r>
              <a:rPr lang="en-US" sz="1800" dirty="0" smtClean="0">
                <a:latin typeface="+mn-lt"/>
              </a:rPr>
              <a:t>Plan </a:t>
            </a:r>
            <a:r>
              <a:rPr lang="en-US" sz="1800" dirty="0">
                <a:latin typeface="+mn-lt"/>
              </a:rPr>
              <a:t>caching and recompilation can significantly affect the performance of a server, and needs serious consideration of its </a:t>
            </a:r>
            <a:r>
              <a:rPr lang="en-US" sz="1800" dirty="0" smtClean="0">
                <a:latin typeface="+mn-lt"/>
              </a:rPr>
              <a:t>own.</a:t>
            </a:r>
            <a:endParaRPr lang="en-US" sz="18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Execution Plans Are Cached</a:t>
            </a:r>
          </a:p>
        </p:txBody>
      </p:sp>
    </p:spTree>
    <p:extLst>
      <p:ext uri="{BB962C8B-B14F-4D97-AF65-F5344CB8AC3E}">
        <p14:creationId xmlns:p14="http://schemas.microsoft.com/office/powerpoint/2010/main" val="178502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marL="285750" indent="-285750">
              <a:buFont typeface="Wingdings" panose="05000000000000000000" pitchFamily="2" charset="2"/>
              <a:buChar char="v"/>
            </a:pPr>
            <a:r>
              <a:rPr lang="en-US" sz="1800" dirty="0">
                <a:latin typeface="+mn-lt"/>
              </a:rPr>
              <a:t>Parameter values passed for the 1st execution after the compilation/recompilation of a SP are “SNIFFED</a:t>
            </a:r>
            <a:r>
              <a:rPr lang="en-US" sz="1800" dirty="0" smtClean="0">
                <a:latin typeface="+mn-lt"/>
              </a:rPr>
              <a:t>”</a:t>
            </a:r>
          </a:p>
          <a:p>
            <a:pPr marL="285750" indent="-285750">
              <a:buFont typeface="Wingdings" panose="05000000000000000000" pitchFamily="2" charset="2"/>
              <a:buChar char="v"/>
            </a:pPr>
            <a:endParaRPr lang="en-US" sz="1800" dirty="0">
              <a:latin typeface="+mn-lt"/>
            </a:endParaRPr>
          </a:p>
          <a:p>
            <a:pPr marL="285750" indent="-285750">
              <a:buFont typeface="Wingdings" panose="05000000000000000000" pitchFamily="2" charset="2"/>
              <a:buChar char="v"/>
            </a:pPr>
            <a:r>
              <a:rPr lang="en-US" sz="1800" dirty="0">
                <a:latin typeface="+mn-lt"/>
              </a:rPr>
              <a:t>Sniffed values are used for CARDINALITY </a:t>
            </a:r>
            <a:r>
              <a:rPr lang="en-US" sz="1800" dirty="0" smtClean="0">
                <a:latin typeface="+mn-lt"/>
              </a:rPr>
              <a:t>ESTIMATION</a:t>
            </a:r>
          </a:p>
          <a:p>
            <a:pPr marL="285750" indent="-285750">
              <a:buFont typeface="Wingdings" panose="05000000000000000000" pitchFamily="2" charset="2"/>
              <a:buChar char="v"/>
            </a:pPr>
            <a:endParaRPr lang="en-US" sz="1800" dirty="0">
              <a:latin typeface="+mn-lt"/>
            </a:endParaRPr>
          </a:p>
          <a:p>
            <a:pPr marL="285750" indent="-285750">
              <a:buFont typeface="Wingdings" panose="05000000000000000000" pitchFamily="2" charset="2"/>
              <a:buChar char="v"/>
            </a:pPr>
            <a:r>
              <a:rPr lang="en-US" sz="1800" dirty="0">
                <a:latin typeface="+mn-lt"/>
              </a:rPr>
              <a:t>The execution plan for the SP is optimized according to the SNIFFED parameters</a:t>
            </a:r>
          </a:p>
          <a:p>
            <a:endParaRPr lang="en-US" dirty="0"/>
          </a:p>
        </p:txBody>
      </p:sp>
      <p:sp>
        <p:nvSpPr>
          <p:cNvPr id="3" name="Title 2"/>
          <p:cNvSpPr>
            <a:spLocks noGrp="1"/>
          </p:cNvSpPr>
          <p:nvPr>
            <p:ph type="title"/>
          </p:nvPr>
        </p:nvSpPr>
        <p:spPr/>
        <p:txBody>
          <a:bodyPr>
            <a:normAutofit fontScale="90000"/>
          </a:bodyPr>
          <a:lstStyle/>
          <a:p>
            <a:r>
              <a:rPr lang="en-US" dirty="0" smtClean="0"/>
              <a:t>Parameter Sniffing</a:t>
            </a:r>
            <a:endParaRPr lang="en-US" dirty="0"/>
          </a:p>
        </p:txBody>
      </p:sp>
    </p:spTree>
    <p:extLst>
      <p:ext uri="{BB962C8B-B14F-4D97-AF65-F5344CB8AC3E}">
        <p14:creationId xmlns:p14="http://schemas.microsoft.com/office/powerpoint/2010/main" val="19797552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lnSpcReduction="10000"/>
          </a:bodyPr>
          <a:lstStyle/>
          <a:p>
            <a:pPr marL="0" indent="0"/>
            <a:r>
              <a:rPr lang="en-US" sz="1800" b="1" dirty="0" smtClean="0">
                <a:latin typeface="+mn-lt"/>
              </a:rPr>
              <a:t>Why Should It Be A Problem For Me?</a:t>
            </a:r>
          </a:p>
          <a:p>
            <a:pPr marL="285750" indent="-285750">
              <a:buFont typeface="Wingdings" panose="05000000000000000000" pitchFamily="2" charset="2"/>
              <a:buChar char="v"/>
            </a:pPr>
            <a:endParaRPr lang="en-US" sz="1800" dirty="0">
              <a:latin typeface="+mn-lt"/>
            </a:endParaRPr>
          </a:p>
          <a:p>
            <a:r>
              <a:rPr lang="en-US" sz="1800" dirty="0">
                <a:latin typeface="+mn-lt"/>
              </a:rPr>
              <a:t>Consider the below </a:t>
            </a:r>
            <a:r>
              <a:rPr lang="en-US" sz="1800" dirty="0" smtClean="0">
                <a:latin typeface="+mn-lt"/>
              </a:rPr>
              <a:t>procedure:</a:t>
            </a:r>
            <a:endParaRPr lang="en-US" sz="1800" dirty="0">
              <a:solidFill>
                <a:srgbClr val="0000FF"/>
              </a:solidFill>
            </a:endParaRPr>
          </a:p>
          <a:p>
            <a:endParaRPr lang="en-US" sz="1800" dirty="0" smtClean="0">
              <a:solidFill>
                <a:srgbClr val="0000FF"/>
              </a:solidFill>
            </a:endParaRPr>
          </a:p>
          <a:p>
            <a:r>
              <a:rPr lang="en-US" sz="1800" dirty="0" smtClean="0">
                <a:solidFill>
                  <a:srgbClr val="0000FF"/>
                </a:solidFill>
              </a:rPr>
              <a:t>create</a:t>
            </a:r>
            <a:r>
              <a:rPr lang="en-US" sz="1800" dirty="0" smtClean="0">
                <a:solidFill>
                  <a:prstClr val="black"/>
                </a:solidFill>
              </a:rPr>
              <a:t> </a:t>
            </a:r>
            <a:r>
              <a:rPr lang="en-US" sz="1800" dirty="0">
                <a:solidFill>
                  <a:srgbClr val="0000FF"/>
                </a:solidFill>
              </a:rPr>
              <a:t>procedure</a:t>
            </a:r>
            <a:r>
              <a:rPr lang="en-US" sz="1800" dirty="0">
                <a:solidFill>
                  <a:prstClr val="black"/>
                </a:solidFill>
              </a:rPr>
              <a:t> </a:t>
            </a:r>
            <a:r>
              <a:rPr lang="en-US" sz="1800" dirty="0" err="1">
                <a:solidFill>
                  <a:prstClr val="black"/>
                </a:solidFill>
              </a:rPr>
              <a:t>dbo</a:t>
            </a:r>
            <a:r>
              <a:rPr lang="en-US" sz="1800" dirty="0" err="1">
                <a:solidFill>
                  <a:srgbClr val="808080"/>
                </a:solidFill>
              </a:rPr>
              <a:t>.</a:t>
            </a:r>
            <a:r>
              <a:rPr lang="en-US" sz="1800" dirty="0" err="1">
                <a:solidFill>
                  <a:prstClr val="black"/>
                </a:solidFill>
              </a:rPr>
              <a:t>SearchProducts</a:t>
            </a:r>
            <a:r>
              <a:rPr lang="en-US" sz="1800" dirty="0">
                <a:solidFill>
                  <a:prstClr val="black"/>
                </a:solidFill>
              </a:rPr>
              <a:t>  @Keyword </a:t>
            </a:r>
            <a:r>
              <a:rPr lang="en-US" sz="1800" dirty="0">
                <a:solidFill>
                  <a:srgbClr val="0000FF"/>
                </a:solidFill>
              </a:rPr>
              <a:t>varchar</a:t>
            </a:r>
            <a:r>
              <a:rPr lang="en-US" sz="1800" dirty="0">
                <a:solidFill>
                  <a:srgbClr val="808080"/>
                </a:solidFill>
              </a:rPr>
              <a:t>(</a:t>
            </a:r>
            <a:r>
              <a:rPr lang="en-US" sz="1800" dirty="0">
                <a:solidFill>
                  <a:prstClr val="black"/>
                </a:solidFill>
              </a:rPr>
              <a:t>100</a:t>
            </a:r>
            <a:r>
              <a:rPr lang="en-US" sz="1800" dirty="0">
                <a:solidFill>
                  <a:srgbClr val="808080"/>
                </a:solidFill>
              </a:rPr>
              <a:t>)</a:t>
            </a:r>
            <a:r>
              <a:rPr lang="en-US" sz="1800" dirty="0">
                <a:solidFill>
                  <a:prstClr val="black"/>
                </a:solidFill>
              </a:rPr>
              <a:t> </a:t>
            </a:r>
            <a:endParaRPr lang="en-US" sz="1800" dirty="0" smtClean="0">
              <a:solidFill>
                <a:prstClr val="black"/>
              </a:solidFill>
            </a:endParaRPr>
          </a:p>
          <a:p>
            <a:r>
              <a:rPr lang="en-US" sz="1800" dirty="0" smtClean="0">
                <a:solidFill>
                  <a:srgbClr val="0000FF"/>
                </a:solidFill>
              </a:rPr>
              <a:t>As</a:t>
            </a:r>
          </a:p>
          <a:p>
            <a:r>
              <a:rPr lang="en-US" sz="1800" dirty="0" smtClean="0">
                <a:solidFill>
                  <a:srgbClr val="0000FF"/>
                </a:solidFill>
              </a:rPr>
              <a:t>Begin</a:t>
            </a:r>
            <a:endParaRPr lang="en-US" sz="1800" dirty="0">
              <a:solidFill>
                <a:srgbClr val="0000FF"/>
              </a:solidFill>
            </a:endParaRPr>
          </a:p>
          <a:p>
            <a:pPr lvl="1"/>
            <a:r>
              <a:rPr lang="en-US" sz="1800" dirty="0">
                <a:solidFill>
                  <a:srgbClr val="0000FF"/>
                </a:solidFill>
                <a:latin typeface="Arial" panose="020B0604020202020204" pitchFamily="34" charset="0"/>
                <a:cs typeface="Arial" panose="020B0604020202020204" pitchFamily="34" charset="0"/>
              </a:rPr>
              <a:t>select</a:t>
            </a:r>
            <a:r>
              <a:rPr lang="en-US" sz="1800" dirty="0">
                <a:solidFill>
                  <a:prstClr val="black"/>
                </a:solidFill>
                <a:latin typeface="Arial" panose="020B0604020202020204" pitchFamily="34" charset="0"/>
                <a:cs typeface="Arial" panose="020B0604020202020204" pitchFamily="34" charset="0"/>
              </a:rPr>
              <a:t> </a:t>
            </a:r>
            <a:r>
              <a:rPr lang="en-US" sz="1800" dirty="0">
                <a:solidFill>
                  <a:srgbClr val="808080"/>
                </a:solidFill>
                <a:latin typeface="Arial" panose="020B0604020202020204" pitchFamily="34" charset="0"/>
                <a:cs typeface="Arial" panose="020B0604020202020204" pitchFamily="34" charset="0"/>
              </a:rPr>
              <a:t>*</a:t>
            </a:r>
            <a:r>
              <a:rPr lang="en-US" sz="1800" dirty="0">
                <a:solidFill>
                  <a:prstClr val="black"/>
                </a:solidFill>
                <a:latin typeface="Arial" panose="020B0604020202020204" pitchFamily="34" charset="0"/>
                <a:cs typeface="Arial" panose="020B0604020202020204" pitchFamily="34" charset="0"/>
              </a:rPr>
              <a:t> </a:t>
            </a:r>
            <a:endParaRPr lang="en-US" sz="1800" dirty="0" smtClean="0">
              <a:solidFill>
                <a:prstClr val="black"/>
              </a:solidFill>
              <a:latin typeface="Arial" panose="020B0604020202020204" pitchFamily="34" charset="0"/>
              <a:cs typeface="Arial" panose="020B0604020202020204" pitchFamily="34" charset="0"/>
            </a:endParaRPr>
          </a:p>
          <a:p>
            <a:pPr lvl="1"/>
            <a:r>
              <a:rPr lang="en-US" sz="1800" dirty="0" smtClean="0">
                <a:solidFill>
                  <a:srgbClr val="0000FF"/>
                </a:solidFill>
                <a:latin typeface="Arial" panose="020B0604020202020204" pitchFamily="34" charset="0"/>
                <a:cs typeface="Arial" panose="020B0604020202020204" pitchFamily="34" charset="0"/>
              </a:rPr>
              <a:t>from</a:t>
            </a:r>
            <a:r>
              <a:rPr lang="en-US" sz="1800" dirty="0" smtClean="0">
                <a:solidFill>
                  <a:prstClr val="black"/>
                </a:solidFill>
                <a:latin typeface="Arial" panose="020B0604020202020204" pitchFamily="34" charset="0"/>
                <a:cs typeface="Arial" panose="020B0604020202020204" pitchFamily="34" charset="0"/>
              </a:rPr>
              <a:t> Products </a:t>
            </a:r>
          </a:p>
          <a:p>
            <a:pPr lvl="1"/>
            <a:r>
              <a:rPr lang="en-US" sz="1800" dirty="0" smtClean="0">
                <a:solidFill>
                  <a:srgbClr val="0000FF"/>
                </a:solidFill>
                <a:latin typeface="Arial" panose="020B0604020202020204" pitchFamily="34" charset="0"/>
                <a:cs typeface="Arial" panose="020B0604020202020204" pitchFamily="34" charset="0"/>
              </a:rPr>
              <a:t>where</a:t>
            </a:r>
            <a:r>
              <a:rPr lang="en-US" sz="1800" dirty="0" smtClean="0">
                <a:solidFill>
                  <a:prstClr val="black"/>
                </a:solidFill>
                <a:latin typeface="Arial" panose="020B0604020202020204" pitchFamily="34" charset="0"/>
                <a:cs typeface="Arial" panose="020B0604020202020204" pitchFamily="34" charset="0"/>
              </a:rPr>
              <a:t> </a:t>
            </a:r>
            <a:r>
              <a:rPr lang="en-US" sz="1800" dirty="0">
                <a:solidFill>
                  <a:prstClr val="black"/>
                </a:solidFill>
                <a:latin typeface="Arial" panose="020B0604020202020204" pitchFamily="34" charset="0"/>
                <a:cs typeface="Arial" panose="020B0604020202020204" pitchFamily="34" charset="0"/>
              </a:rPr>
              <a:t>Keyword </a:t>
            </a:r>
            <a:r>
              <a:rPr lang="en-US" sz="1800" dirty="0">
                <a:solidFill>
                  <a:srgbClr val="808080"/>
                </a:solidFill>
                <a:latin typeface="Arial" panose="020B0604020202020204" pitchFamily="34" charset="0"/>
                <a:cs typeface="Arial" panose="020B0604020202020204" pitchFamily="34" charset="0"/>
              </a:rPr>
              <a:t>like</a:t>
            </a:r>
            <a:r>
              <a:rPr lang="en-US" sz="1800" dirty="0">
                <a:solidFill>
                  <a:prstClr val="black"/>
                </a:solidFill>
                <a:latin typeface="Arial" panose="020B0604020202020204" pitchFamily="34" charset="0"/>
                <a:cs typeface="Arial" panose="020B0604020202020204" pitchFamily="34" charset="0"/>
              </a:rPr>
              <a:t> @</a:t>
            </a:r>
            <a:r>
              <a:rPr lang="en-US" sz="1800" dirty="0" smtClean="0">
                <a:solidFill>
                  <a:prstClr val="black"/>
                </a:solidFill>
                <a:latin typeface="Arial" panose="020B0604020202020204" pitchFamily="34" charset="0"/>
                <a:cs typeface="Arial" panose="020B0604020202020204" pitchFamily="34" charset="0"/>
              </a:rPr>
              <a:t>Keyword</a:t>
            </a:r>
          </a:p>
          <a:p>
            <a:r>
              <a:rPr lang="en-US" sz="1800" dirty="0">
                <a:solidFill>
                  <a:srgbClr val="0000FF"/>
                </a:solidFill>
              </a:rPr>
              <a:t>End</a:t>
            </a:r>
          </a:p>
        </p:txBody>
      </p:sp>
      <p:sp>
        <p:nvSpPr>
          <p:cNvPr id="3" name="Title 2"/>
          <p:cNvSpPr>
            <a:spLocks noGrp="1"/>
          </p:cNvSpPr>
          <p:nvPr>
            <p:ph type="title"/>
          </p:nvPr>
        </p:nvSpPr>
        <p:spPr/>
        <p:txBody>
          <a:bodyPr>
            <a:normAutofit fontScale="90000"/>
          </a:bodyPr>
          <a:lstStyle/>
          <a:p>
            <a:r>
              <a:rPr lang="en-US" dirty="0"/>
              <a:t>Parameter Sniffing</a:t>
            </a:r>
          </a:p>
        </p:txBody>
      </p:sp>
      <p:sp>
        <p:nvSpPr>
          <p:cNvPr id="5" name="TextBox 4"/>
          <p:cNvSpPr txBox="1"/>
          <p:nvPr/>
        </p:nvSpPr>
        <p:spPr>
          <a:xfrm>
            <a:off x="2057400" y="5638800"/>
            <a:ext cx="14478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55870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Parameter Sniffing</a:t>
            </a:r>
          </a:p>
        </p:txBody>
      </p:sp>
      <p:graphicFrame>
        <p:nvGraphicFramePr>
          <p:cNvPr id="5" name="Table 4"/>
          <p:cNvGraphicFramePr>
            <a:graphicFrameLocks noGrp="1"/>
          </p:cNvGraphicFramePr>
          <p:nvPr>
            <p:extLst>
              <p:ext uri="{D42A27DB-BD31-4B8C-83A1-F6EECF244321}">
                <p14:modId xmlns:p14="http://schemas.microsoft.com/office/powerpoint/2010/main" val="2698653624"/>
              </p:ext>
            </p:extLst>
          </p:nvPr>
        </p:nvGraphicFramePr>
        <p:xfrm>
          <a:off x="1828800" y="2667000"/>
          <a:ext cx="6096000" cy="3581400"/>
        </p:xfrm>
        <a:graphic>
          <a:graphicData uri="http://schemas.openxmlformats.org/drawingml/2006/table">
            <a:tbl>
              <a:tblPr firstRow="1" bandRow="1">
                <a:tableStyleId>{5C22544A-7EE6-4342-B048-85BDC9FD1C3A}</a:tableStyleId>
              </a:tblPr>
              <a:tblGrid>
                <a:gridCol w="3048000"/>
                <a:gridCol w="3048000"/>
              </a:tblGrid>
              <a:tr h="414330">
                <a:tc>
                  <a:txBody>
                    <a:bodyPr/>
                    <a:lstStyle/>
                    <a:p>
                      <a:r>
                        <a:rPr lang="en-US" dirty="0" smtClean="0"/>
                        <a:t>First Execution(Atypical)</a:t>
                      </a:r>
                      <a:endParaRPr lang="en-US" dirty="0"/>
                    </a:p>
                  </a:txBody>
                  <a:tcPr/>
                </a:tc>
                <a:tc>
                  <a:txBody>
                    <a:bodyPr/>
                    <a:lstStyle/>
                    <a:p>
                      <a:r>
                        <a:rPr lang="en-US" dirty="0" smtClean="0"/>
                        <a:t>Typical Execution</a:t>
                      </a:r>
                      <a:endParaRPr lang="en-US" dirty="0"/>
                    </a:p>
                  </a:txBody>
                  <a:tcPr/>
                </a:tc>
              </a:tr>
              <a:tr h="3167070">
                <a:tc>
                  <a:txBody>
                    <a:bodyPr/>
                    <a:lstStyle/>
                    <a:p>
                      <a:r>
                        <a:rPr lang="en-US" sz="1800" dirty="0" smtClean="0">
                          <a:solidFill>
                            <a:srgbClr val="0000FF"/>
                          </a:solidFill>
                        </a:rPr>
                        <a:t>EXEC</a:t>
                      </a:r>
                      <a:r>
                        <a:rPr lang="en-US" sz="1800" dirty="0" smtClean="0">
                          <a:solidFill>
                            <a:prstClr val="black"/>
                          </a:solidFill>
                        </a:rPr>
                        <a:t> </a:t>
                      </a:r>
                      <a:r>
                        <a:rPr lang="en-US" sz="1800" dirty="0" err="1" smtClean="0">
                          <a:solidFill>
                            <a:prstClr val="black"/>
                          </a:solidFill>
                        </a:rPr>
                        <a:t>dbo</a:t>
                      </a:r>
                      <a:r>
                        <a:rPr lang="en-US" sz="1800" dirty="0" err="1" smtClean="0">
                          <a:solidFill>
                            <a:srgbClr val="808080"/>
                          </a:solidFill>
                        </a:rPr>
                        <a:t>.</a:t>
                      </a:r>
                      <a:r>
                        <a:rPr lang="en-US" sz="1800" dirty="0" err="1" smtClean="0">
                          <a:solidFill>
                            <a:prstClr val="black"/>
                          </a:solidFill>
                        </a:rPr>
                        <a:t>SearchProducts</a:t>
                      </a:r>
                      <a:r>
                        <a:rPr lang="en-US" sz="1800" dirty="0" smtClean="0">
                          <a:solidFill>
                            <a:srgbClr val="0000FF"/>
                          </a:solidFill>
                        </a:rPr>
                        <a:t> </a:t>
                      </a:r>
                      <a:r>
                        <a:rPr lang="en-US" sz="1800" dirty="0" smtClean="0">
                          <a:solidFill>
                            <a:prstClr val="black"/>
                          </a:solidFill>
                        </a:rPr>
                        <a:t>@Keyword </a:t>
                      </a:r>
                      <a:r>
                        <a:rPr lang="en-US" sz="1800" dirty="0" smtClean="0">
                          <a:solidFill>
                            <a:srgbClr val="808080"/>
                          </a:solidFill>
                        </a:rPr>
                        <a:t>=</a:t>
                      </a:r>
                      <a:r>
                        <a:rPr lang="en-US" sz="1800" dirty="0" smtClean="0">
                          <a:solidFill>
                            <a:prstClr val="black"/>
                          </a:solidFill>
                        </a:rPr>
                        <a:t> </a:t>
                      </a:r>
                      <a:r>
                        <a:rPr lang="en-US" sz="1800" dirty="0" smtClean="0">
                          <a:solidFill>
                            <a:srgbClr val="FF0000"/>
                          </a:solidFill>
                        </a:rPr>
                        <a:t>'Sony%‘</a:t>
                      </a:r>
                    </a:p>
                    <a:p>
                      <a:endParaRPr lang="en-US" sz="1800" dirty="0" smtClean="0">
                        <a:solidFill>
                          <a:srgbClr val="FF0000"/>
                        </a:solidFill>
                      </a:endParaRPr>
                    </a:p>
                    <a:p>
                      <a:pPr marL="285750" indent="-285750">
                        <a:buFont typeface="Wingdings" panose="05000000000000000000" pitchFamily="2" charset="2"/>
                        <a:buChar char="Ø"/>
                      </a:pPr>
                      <a:r>
                        <a:rPr lang="en-US" sz="1800" kern="1200" dirty="0" smtClean="0">
                          <a:solidFill>
                            <a:schemeClr val="dk1"/>
                          </a:solidFill>
                          <a:latin typeface="+mn-lt"/>
                          <a:ea typeface="+mn-ea"/>
                          <a:cs typeface="+mn-cs"/>
                        </a:rPr>
                        <a:t>Highly Selective</a:t>
                      </a:r>
                    </a:p>
                    <a:p>
                      <a:pPr marL="285750" indent="-285750">
                        <a:buFont typeface="Wingdings" panose="05000000000000000000" pitchFamily="2" charset="2"/>
                        <a:buChar char="Ø"/>
                      </a:pPr>
                      <a:r>
                        <a:rPr lang="en-US" sz="1800" kern="1200" dirty="0" smtClean="0">
                          <a:solidFill>
                            <a:schemeClr val="dk1"/>
                          </a:solidFill>
                          <a:latin typeface="+mn-lt"/>
                          <a:ea typeface="+mn-ea"/>
                          <a:cs typeface="+mn-cs"/>
                        </a:rPr>
                        <a:t>Rows returned: 10</a:t>
                      </a:r>
                    </a:p>
                    <a:p>
                      <a:pPr marL="285750" indent="-285750">
                        <a:buFont typeface="Wingdings" panose="05000000000000000000" pitchFamily="2" charset="2"/>
                        <a:buChar char="Ø"/>
                      </a:pPr>
                      <a:r>
                        <a:rPr lang="en-US" sz="1800" kern="1200" dirty="0" smtClean="0">
                          <a:solidFill>
                            <a:schemeClr val="dk1"/>
                          </a:solidFill>
                          <a:latin typeface="+mn-lt"/>
                          <a:ea typeface="+mn-ea"/>
                          <a:cs typeface="+mn-cs"/>
                        </a:rPr>
                        <a:t>Index Seek + Key Lookup</a:t>
                      </a:r>
                    </a:p>
                    <a:p>
                      <a:pPr marL="285750" indent="-285750">
                        <a:buFont typeface="Wingdings" panose="05000000000000000000" pitchFamily="2" charset="2"/>
                        <a:buChar char="Ø"/>
                      </a:pPr>
                      <a:r>
                        <a:rPr lang="en-US" sz="1800" kern="1200" dirty="0" smtClean="0">
                          <a:solidFill>
                            <a:schemeClr val="dk1"/>
                          </a:solidFill>
                          <a:latin typeface="+mn-lt"/>
                          <a:ea typeface="+mn-ea"/>
                          <a:cs typeface="+mn-cs"/>
                        </a:rPr>
                        <a:t>Very Effective</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FF"/>
                          </a:solidFill>
                        </a:rPr>
                        <a:t>EXEC</a:t>
                      </a:r>
                      <a:r>
                        <a:rPr lang="en-US" sz="1800" dirty="0" smtClean="0">
                          <a:solidFill>
                            <a:prstClr val="black"/>
                          </a:solidFill>
                        </a:rPr>
                        <a:t> </a:t>
                      </a:r>
                      <a:r>
                        <a:rPr lang="en-US" sz="1800" dirty="0" err="1" smtClean="0">
                          <a:solidFill>
                            <a:prstClr val="black"/>
                          </a:solidFill>
                        </a:rPr>
                        <a:t>dbo</a:t>
                      </a:r>
                      <a:r>
                        <a:rPr lang="en-US" sz="1800" dirty="0" err="1" smtClean="0">
                          <a:solidFill>
                            <a:srgbClr val="808080"/>
                          </a:solidFill>
                        </a:rPr>
                        <a:t>.</a:t>
                      </a:r>
                      <a:r>
                        <a:rPr lang="en-US" sz="1800" dirty="0" err="1" smtClean="0">
                          <a:solidFill>
                            <a:prstClr val="black"/>
                          </a:solidFill>
                        </a:rPr>
                        <a:t>SearchProducts</a:t>
                      </a:r>
                      <a:r>
                        <a:rPr lang="en-US" sz="1800" dirty="0" smtClean="0">
                          <a:solidFill>
                            <a:srgbClr val="0000FF"/>
                          </a:solidFill>
                        </a:rPr>
                        <a:t> </a:t>
                      </a:r>
                      <a:r>
                        <a:rPr lang="en-US" sz="1800" dirty="0" smtClean="0">
                          <a:solidFill>
                            <a:prstClr val="black"/>
                          </a:solidFill>
                        </a:rPr>
                        <a:t>@Keyword </a:t>
                      </a:r>
                      <a:r>
                        <a:rPr lang="en-US" sz="1800" dirty="0" smtClean="0">
                          <a:solidFill>
                            <a:srgbClr val="808080"/>
                          </a:solidFill>
                        </a:rPr>
                        <a:t>=</a:t>
                      </a:r>
                      <a:r>
                        <a:rPr lang="en-US" sz="1800" dirty="0" smtClean="0">
                          <a:solidFill>
                            <a:prstClr val="black"/>
                          </a:solidFill>
                        </a:rPr>
                        <a:t> </a:t>
                      </a:r>
                      <a:r>
                        <a:rPr lang="en-US" sz="1800" dirty="0" smtClean="0">
                          <a:solidFill>
                            <a:srgbClr val="FF0000"/>
                          </a:solidFill>
                        </a:rPr>
                        <a:t>‘%S%‘</a:t>
                      </a:r>
                    </a:p>
                    <a:p>
                      <a:endParaRPr lang="en-US" dirty="0" smtClean="0"/>
                    </a:p>
                    <a:p>
                      <a:r>
                        <a:rPr lang="en-US" sz="1800" kern="1200" dirty="0" smtClean="0">
                          <a:solidFill>
                            <a:schemeClr val="dk1"/>
                          </a:solidFill>
                          <a:latin typeface="+mn-lt"/>
                          <a:ea typeface="+mn-ea"/>
                          <a:cs typeface="+mn-cs"/>
                        </a:rPr>
                        <a:t>Low Selectivity</a:t>
                      </a:r>
                    </a:p>
                    <a:p>
                      <a:r>
                        <a:rPr lang="en-US" sz="1800" kern="1200" dirty="0" smtClean="0">
                          <a:solidFill>
                            <a:schemeClr val="dk1"/>
                          </a:solidFill>
                          <a:latin typeface="+mn-lt"/>
                          <a:ea typeface="+mn-ea"/>
                          <a:cs typeface="+mn-cs"/>
                        </a:rPr>
                        <a:t>Rows Returned: 100000+</a:t>
                      </a:r>
                    </a:p>
                    <a:p>
                      <a:r>
                        <a:rPr lang="en-US" sz="1800" kern="1200" dirty="0" smtClean="0">
                          <a:solidFill>
                            <a:schemeClr val="dk1"/>
                          </a:solidFill>
                          <a:latin typeface="+mn-lt"/>
                          <a:ea typeface="+mn-ea"/>
                          <a:cs typeface="+mn-cs"/>
                        </a:rPr>
                        <a:t>Effective execution plan:</a:t>
                      </a:r>
                    </a:p>
                    <a:p>
                      <a:pPr marL="285750" indent="-285750">
                        <a:buFont typeface="Wingdings" panose="05000000000000000000" pitchFamily="2" charset="2"/>
                        <a:buChar char="Ø"/>
                      </a:pPr>
                      <a:r>
                        <a:rPr lang="en-US" sz="1800" kern="1200" dirty="0" smtClean="0">
                          <a:solidFill>
                            <a:schemeClr val="dk1"/>
                          </a:solidFill>
                          <a:latin typeface="+mn-lt"/>
                          <a:ea typeface="+mn-ea"/>
                          <a:cs typeface="+mn-cs"/>
                        </a:rPr>
                        <a:t>Table Scan</a:t>
                      </a:r>
                    </a:p>
                    <a:p>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The plan which is used:</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smtClean="0">
                          <a:solidFill>
                            <a:schemeClr val="dk1"/>
                          </a:solidFill>
                          <a:latin typeface="+mn-lt"/>
                          <a:ea typeface="+mn-ea"/>
                          <a:cs typeface="+mn-cs"/>
                        </a:rPr>
                        <a:t>Index Seek + Key Lookup</a:t>
                      </a:r>
                    </a:p>
                  </a:txBody>
                  <a:tcPr/>
                </a:tc>
              </a:tr>
            </a:tbl>
          </a:graphicData>
        </a:graphic>
      </p:graphicFrame>
    </p:spTree>
    <p:extLst>
      <p:ext uri="{BB962C8B-B14F-4D97-AF65-F5344CB8AC3E}">
        <p14:creationId xmlns:p14="http://schemas.microsoft.com/office/powerpoint/2010/main" val="22207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462782" y="2523554"/>
            <a:ext cx="7269734" cy="3612070"/>
          </a:xfrm>
        </p:spPr>
        <p:txBody>
          <a:bodyPr>
            <a:normAutofit lnSpcReduction="10000"/>
          </a:bodyPr>
          <a:lstStyle/>
          <a:p>
            <a:pPr marL="285750" indent="-285750">
              <a:buFont typeface="Wingdings" panose="05000000000000000000" pitchFamily="2" charset="2"/>
              <a:buChar char="v"/>
            </a:pPr>
            <a:r>
              <a:rPr lang="en-US" sz="1800" b="1" dirty="0">
                <a:latin typeface="+mn-lt"/>
              </a:rPr>
              <a:t>Text (Deprecated)</a:t>
            </a:r>
          </a:p>
          <a:p>
            <a:pPr marL="514350" lvl="1" indent="-285750">
              <a:buFont typeface="Arial" panose="020B0604020202020204" pitchFamily="34" charset="0"/>
              <a:buChar char="•"/>
            </a:pPr>
            <a:r>
              <a:rPr lang="en-US" sz="1800" dirty="0" smtClean="0">
                <a:latin typeface="+mn-lt"/>
              </a:rPr>
              <a:t>Harder </a:t>
            </a:r>
            <a:r>
              <a:rPr lang="en-US" sz="1800" dirty="0">
                <a:latin typeface="+mn-lt"/>
              </a:rPr>
              <a:t>for some people to read, but some DBAs prefer </a:t>
            </a:r>
            <a:r>
              <a:rPr lang="en-US" sz="1800" dirty="0" smtClean="0">
                <a:latin typeface="+mn-lt"/>
              </a:rPr>
              <a:t>it</a:t>
            </a:r>
            <a:endParaRPr lang="en-US" sz="1800" dirty="0">
              <a:latin typeface="+mn-lt"/>
            </a:endParaRPr>
          </a:p>
          <a:p>
            <a:pPr marL="514350" lvl="1" indent="-285750">
              <a:buFont typeface="Arial" panose="020B0604020202020204" pitchFamily="34" charset="0"/>
              <a:buChar char="•"/>
            </a:pPr>
            <a:r>
              <a:rPr lang="en-US" sz="1800" dirty="0" smtClean="0">
                <a:latin typeface="+mn-lt"/>
              </a:rPr>
              <a:t>Because </a:t>
            </a:r>
            <a:r>
              <a:rPr lang="en-US" sz="1800" dirty="0">
                <a:latin typeface="+mn-lt"/>
              </a:rPr>
              <a:t>it is text, large plans can be easily searched for “text” </a:t>
            </a:r>
            <a:r>
              <a:rPr lang="en-US" sz="1800" dirty="0" smtClean="0">
                <a:latin typeface="+mn-lt"/>
              </a:rPr>
              <a:t>strings</a:t>
            </a:r>
            <a:endParaRPr lang="en-US" sz="1800" dirty="0">
              <a:latin typeface="+mn-lt"/>
            </a:endParaRPr>
          </a:p>
          <a:p>
            <a:pPr marL="285750" indent="-285750">
              <a:buFont typeface="Wingdings" panose="05000000000000000000" pitchFamily="2" charset="2"/>
              <a:buChar char="v"/>
            </a:pPr>
            <a:r>
              <a:rPr lang="en-US" sz="1800" b="1" dirty="0" smtClean="0">
                <a:latin typeface="+mn-lt"/>
              </a:rPr>
              <a:t>XML </a:t>
            </a:r>
            <a:r>
              <a:rPr lang="en-US" sz="1800" b="1" dirty="0">
                <a:latin typeface="+mn-lt"/>
              </a:rPr>
              <a:t>(A Storage Format)</a:t>
            </a:r>
          </a:p>
          <a:p>
            <a:pPr marL="514350" lvl="1" indent="-285750">
              <a:buFont typeface="Arial" panose="020B0604020202020204" pitchFamily="34" charset="0"/>
              <a:buChar char="•"/>
            </a:pPr>
            <a:r>
              <a:rPr lang="en-US" sz="1800" dirty="0" smtClean="0">
                <a:latin typeface="+mn-lt"/>
              </a:rPr>
              <a:t>Executions </a:t>
            </a:r>
            <a:r>
              <a:rPr lang="en-US" sz="1800" dirty="0">
                <a:latin typeface="+mn-lt"/>
              </a:rPr>
              <a:t>plans are </a:t>
            </a:r>
            <a:r>
              <a:rPr lang="en-US" sz="1800" dirty="0" smtClean="0">
                <a:latin typeface="+mn-lt"/>
              </a:rPr>
              <a:t>stored </a:t>
            </a:r>
            <a:r>
              <a:rPr lang="en-US" sz="1800" dirty="0">
                <a:latin typeface="+mn-lt"/>
              </a:rPr>
              <a:t>as XML code</a:t>
            </a:r>
          </a:p>
          <a:p>
            <a:pPr marL="514350" lvl="1" indent="-285750">
              <a:buFont typeface="Arial" panose="020B0604020202020204" pitchFamily="34" charset="0"/>
              <a:buChar char="•"/>
            </a:pPr>
            <a:r>
              <a:rPr lang="en-US" sz="1800" dirty="0" smtClean="0">
                <a:latin typeface="+mn-lt"/>
              </a:rPr>
              <a:t>XML </a:t>
            </a:r>
            <a:r>
              <a:rPr lang="en-US" sz="1800" dirty="0">
                <a:latin typeface="+mn-lt"/>
              </a:rPr>
              <a:t>code is not really designed to be read directly by DBAs</a:t>
            </a:r>
          </a:p>
          <a:p>
            <a:pPr marL="514350" lvl="1" indent="-285750">
              <a:buFont typeface="Arial" panose="020B0604020202020204" pitchFamily="34" charset="0"/>
              <a:buChar char="•"/>
            </a:pPr>
            <a:r>
              <a:rPr lang="en-US" sz="1800" dirty="0" smtClean="0">
                <a:latin typeface="+mn-lt"/>
              </a:rPr>
              <a:t>Can </a:t>
            </a:r>
            <a:r>
              <a:rPr lang="en-US" sz="1800" dirty="0">
                <a:latin typeface="+mn-lt"/>
              </a:rPr>
              <a:t>be saved and shared with others (makes execution plans portable)</a:t>
            </a:r>
          </a:p>
          <a:p>
            <a:pPr marL="285750" indent="-285750">
              <a:buFont typeface="Wingdings" panose="05000000000000000000" pitchFamily="2" charset="2"/>
              <a:buChar char="v"/>
            </a:pPr>
            <a:r>
              <a:rPr lang="en-US" sz="1800" b="1" dirty="0" smtClean="0">
                <a:latin typeface="+mn-lt"/>
              </a:rPr>
              <a:t>Graphical </a:t>
            </a:r>
            <a:r>
              <a:rPr lang="en-US" sz="1800" b="1" dirty="0">
                <a:latin typeface="+mn-lt"/>
              </a:rPr>
              <a:t>(A Display Format)</a:t>
            </a:r>
          </a:p>
          <a:p>
            <a:pPr marL="514350" lvl="1" indent="-285750">
              <a:buFont typeface="Arial" panose="020B0604020202020204" pitchFamily="34" charset="0"/>
              <a:buChar char="•"/>
            </a:pPr>
            <a:r>
              <a:rPr lang="en-US" sz="1800" dirty="0" smtClean="0">
                <a:latin typeface="+mn-lt"/>
              </a:rPr>
              <a:t>Is </a:t>
            </a:r>
            <a:r>
              <a:rPr lang="en-US" sz="1800" dirty="0">
                <a:latin typeface="+mn-lt"/>
              </a:rPr>
              <a:t>the graphical (visual) form of the XML execution plan (see above)</a:t>
            </a:r>
          </a:p>
          <a:p>
            <a:pPr marL="514350" lvl="1" indent="-285750">
              <a:buFont typeface="Arial" panose="020B0604020202020204" pitchFamily="34" charset="0"/>
              <a:buChar char="•"/>
            </a:pPr>
            <a:r>
              <a:rPr lang="en-US" sz="1800" dirty="0" smtClean="0">
                <a:latin typeface="+mn-lt"/>
              </a:rPr>
              <a:t>Generally </a:t>
            </a:r>
            <a:r>
              <a:rPr lang="en-US" sz="1800" dirty="0">
                <a:latin typeface="+mn-lt"/>
              </a:rPr>
              <a:t>easier to read and understand by beginners </a:t>
            </a:r>
            <a:r>
              <a:rPr lang="en-US" sz="1800" dirty="0" smtClean="0">
                <a:latin typeface="+mn-lt"/>
              </a:rPr>
              <a:t>than </a:t>
            </a:r>
            <a:r>
              <a:rPr lang="en-US" sz="1800" dirty="0">
                <a:latin typeface="+mn-lt"/>
              </a:rPr>
              <a:t>text or XML</a:t>
            </a:r>
          </a:p>
          <a:p>
            <a:pPr marL="514350" lvl="1" indent="-285750">
              <a:buFont typeface="Arial" panose="020B0604020202020204" pitchFamily="34" charset="0"/>
              <a:buChar char="•"/>
            </a:pPr>
            <a:r>
              <a:rPr lang="en-US" sz="1800" dirty="0" smtClean="0">
                <a:latin typeface="+mn-lt"/>
              </a:rPr>
              <a:t>Our </a:t>
            </a:r>
            <a:r>
              <a:rPr lang="en-US" sz="1800" dirty="0">
                <a:latin typeface="+mn-lt"/>
              </a:rPr>
              <a:t>focus </a:t>
            </a:r>
            <a:r>
              <a:rPr lang="en-US" sz="1800" dirty="0" smtClean="0">
                <a:latin typeface="+mn-lt"/>
              </a:rPr>
              <a:t>today.</a:t>
            </a:r>
            <a:endParaRPr lang="en-US" sz="18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Execution Plans Come in Different Forms</a:t>
            </a:r>
          </a:p>
        </p:txBody>
      </p:sp>
    </p:spTree>
    <p:extLst>
      <p:ext uri="{BB962C8B-B14F-4D97-AF65-F5344CB8AC3E}">
        <p14:creationId xmlns:p14="http://schemas.microsoft.com/office/powerpoint/2010/main" val="1450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434646" y="2523554"/>
            <a:ext cx="7269734" cy="3612070"/>
          </a:xfrm>
        </p:spPr>
        <p:txBody>
          <a:bodyPr>
            <a:normAutofit fontScale="92500"/>
          </a:bodyPr>
          <a:lstStyle/>
          <a:p>
            <a:r>
              <a:rPr lang="en-US" sz="1900" b="1" dirty="0">
                <a:latin typeface="+mn-lt"/>
              </a:rPr>
              <a:t>Actual Execution Plan</a:t>
            </a:r>
          </a:p>
          <a:p>
            <a:pPr marL="742950" lvl="1" indent="-285750">
              <a:buFont typeface="Wingdings" panose="05000000000000000000" pitchFamily="2" charset="2"/>
              <a:buChar char="Ø"/>
            </a:pPr>
            <a:r>
              <a:rPr lang="en-US" sz="1600" dirty="0" smtClean="0">
                <a:latin typeface="+mn-lt"/>
              </a:rPr>
              <a:t>Produced </a:t>
            </a:r>
            <a:r>
              <a:rPr lang="en-US" sz="1600" dirty="0">
                <a:latin typeface="+mn-lt"/>
              </a:rPr>
              <a:t>after a query actually </a:t>
            </a:r>
            <a:r>
              <a:rPr lang="en-US" sz="1600" dirty="0" smtClean="0">
                <a:latin typeface="+mn-lt"/>
              </a:rPr>
              <a:t>runs</a:t>
            </a:r>
            <a:endParaRPr lang="en-US" sz="1600" dirty="0">
              <a:latin typeface="+mn-lt"/>
            </a:endParaRPr>
          </a:p>
          <a:p>
            <a:pPr marL="742950" lvl="1" indent="-285750">
              <a:buFont typeface="Wingdings" panose="05000000000000000000" pitchFamily="2" charset="2"/>
              <a:buChar char="Ø"/>
            </a:pPr>
            <a:r>
              <a:rPr lang="en-US" sz="1600" dirty="0" smtClean="0">
                <a:latin typeface="+mn-lt"/>
              </a:rPr>
              <a:t>Displays </a:t>
            </a:r>
            <a:r>
              <a:rPr lang="en-US" sz="1600" dirty="0">
                <a:latin typeface="+mn-lt"/>
              </a:rPr>
              <a:t>a combination of estimated and actual </a:t>
            </a:r>
            <a:r>
              <a:rPr lang="en-US" sz="1600" dirty="0" smtClean="0">
                <a:latin typeface="+mn-lt"/>
              </a:rPr>
              <a:t>results</a:t>
            </a:r>
            <a:endParaRPr lang="en-US" sz="1600" dirty="0">
              <a:latin typeface="+mn-lt"/>
            </a:endParaRPr>
          </a:p>
          <a:p>
            <a:r>
              <a:rPr lang="en-US" sz="1900" b="1" dirty="0">
                <a:latin typeface="+mn-lt"/>
              </a:rPr>
              <a:t>Estimated Execution Plan</a:t>
            </a:r>
          </a:p>
          <a:p>
            <a:pPr marL="742950" lvl="1" indent="-285750">
              <a:buFont typeface="Wingdings" panose="05000000000000000000" pitchFamily="2" charset="2"/>
              <a:buChar char="Ø"/>
            </a:pPr>
            <a:r>
              <a:rPr lang="en-US" sz="1600" dirty="0" smtClean="0">
                <a:latin typeface="+mn-lt"/>
              </a:rPr>
              <a:t>Produced </a:t>
            </a:r>
            <a:r>
              <a:rPr lang="en-US" sz="1600" dirty="0">
                <a:latin typeface="+mn-lt"/>
              </a:rPr>
              <a:t>without running the </a:t>
            </a:r>
            <a:r>
              <a:rPr lang="en-US" sz="1600" dirty="0" smtClean="0">
                <a:latin typeface="+mn-lt"/>
              </a:rPr>
              <a:t>query</a:t>
            </a:r>
            <a:endParaRPr lang="en-US" sz="1600" dirty="0">
              <a:latin typeface="+mn-lt"/>
            </a:endParaRPr>
          </a:p>
          <a:p>
            <a:pPr marL="742950" lvl="1" indent="-285750">
              <a:buFont typeface="Wingdings" panose="05000000000000000000" pitchFamily="2" charset="2"/>
              <a:buChar char="Ø"/>
            </a:pPr>
            <a:r>
              <a:rPr lang="en-US" sz="1600" dirty="0" smtClean="0">
                <a:latin typeface="+mn-lt"/>
              </a:rPr>
              <a:t>Estimated </a:t>
            </a:r>
            <a:r>
              <a:rPr lang="en-US" sz="1600" dirty="0">
                <a:latin typeface="+mn-lt"/>
              </a:rPr>
              <a:t>execution plans have some disadvantages:</a:t>
            </a:r>
          </a:p>
          <a:p>
            <a:pPr marL="1200150" lvl="2" indent="-285750">
              <a:buFont typeface="Arial" panose="020B0604020202020204" pitchFamily="34" charset="0"/>
              <a:buChar char="•"/>
            </a:pPr>
            <a:r>
              <a:rPr lang="en-US" sz="1600" dirty="0" smtClean="0">
                <a:latin typeface="+mn-lt"/>
              </a:rPr>
              <a:t>Can’t </a:t>
            </a:r>
            <a:r>
              <a:rPr lang="en-US" sz="1600" dirty="0">
                <a:latin typeface="+mn-lt"/>
              </a:rPr>
              <a:t>be used if the query creates objects it needs to use: i.e. temp </a:t>
            </a:r>
            <a:r>
              <a:rPr lang="en-US" sz="1600" dirty="0" smtClean="0">
                <a:latin typeface="+mn-lt"/>
              </a:rPr>
              <a:t>table</a:t>
            </a:r>
            <a:endParaRPr lang="en-US" sz="1600" dirty="0">
              <a:latin typeface="+mn-lt"/>
            </a:endParaRPr>
          </a:p>
          <a:p>
            <a:pPr marL="1200150" lvl="2" indent="-285750">
              <a:buFont typeface="Arial" panose="020B0604020202020204" pitchFamily="34" charset="0"/>
              <a:buChar char="•"/>
            </a:pPr>
            <a:r>
              <a:rPr lang="en-US" sz="1600" dirty="0" smtClean="0">
                <a:latin typeface="+mn-lt"/>
              </a:rPr>
              <a:t>Displays </a:t>
            </a:r>
            <a:r>
              <a:rPr lang="en-US" sz="1600" dirty="0">
                <a:latin typeface="+mn-lt"/>
              </a:rPr>
              <a:t>estimated data only (based on existing index and </a:t>
            </a:r>
            <a:r>
              <a:rPr lang="en-US" sz="1600" dirty="0" smtClean="0">
                <a:latin typeface="+mn-lt"/>
              </a:rPr>
              <a:t>column statistics)</a:t>
            </a:r>
            <a:endParaRPr lang="en-US" sz="1600" dirty="0">
              <a:latin typeface="+mn-lt"/>
            </a:endParaRPr>
          </a:p>
          <a:p>
            <a:pPr marL="1200150" lvl="2" indent="-285750">
              <a:buFont typeface="Arial" panose="020B0604020202020204" pitchFamily="34" charset="0"/>
              <a:buChar char="•"/>
            </a:pPr>
            <a:r>
              <a:rPr lang="en-US" sz="1600" dirty="0" smtClean="0">
                <a:latin typeface="+mn-lt"/>
              </a:rPr>
              <a:t>Will </a:t>
            </a:r>
            <a:r>
              <a:rPr lang="en-US" sz="1600" dirty="0">
                <a:latin typeface="+mn-lt"/>
              </a:rPr>
              <a:t>not reflect parallel query plans </a:t>
            </a:r>
            <a:r>
              <a:rPr lang="en-US" sz="1600" dirty="0" smtClean="0">
                <a:latin typeface="+mn-lt"/>
              </a:rPr>
              <a:t>correctly</a:t>
            </a:r>
            <a:endParaRPr lang="en-US" sz="1600" dirty="0">
              <a:latin typeface="+mn-lt"/>
            </a:endParaRPr>
          </a:p>
          <a:p>
            <a:pPr marL="1200150" lvl="2" indent="-285750">
              <a:buFont typeface="Arial" panose="020B0604020202020204" pitchFamily="34" charset="0"/>
              <a:buChar char="•"/>
            </a:pPr>
            <a:r>
              <a:rPr lang="en-US" sz="1600" dirty="0" smtClean="0">
                <a:latin typeface="+mn-lt"/>
              </a:rPr>
              <a:t>Not </a:t>
            </a:r>
            <a:r>
              <a:rPr lang="en-US" sz="1600" dirty="0">
                <a:latin typeface="+mn-lt"/>
              </a:rPr>
              <a:t>guaranteed to represent actual query plan. For example, the optimizer might force a statistics update when a query is executed, which might change the actual plan substantially.</a:t>
            </a:r>
          </a:p>
          <a:p>
            <a:endParaRPr lang="en-US" dirty="0"/>
          </a:p>
        </p:txBody>
      </p:sp>
      <p:sp>
        <p:nvSpPr>
          <p:cNvPr id="3" name="Title 2"/>
          <p:cNvSpPr>
            <a:spLocks noGrp="1"/>
          </p:cNvSpPr>
          <p:nvPr>
            <p:ph type="title"/>
          </p:nvPr>
        </p:nvSpPr>
        <p:spPr/>
        <p:txBody>
          <a:bodyPr>
            <a:normAutofit fontScale="90000"/>
          </a:bodyPr>
          <a:lstStyle/>
          <a:p>
            <a:r>
              <a:rPr lang="en-US" dirty="0"/>
              <a:t>Actual vs. Estimated Execution Plans</a:t>
            </a:r>
          </a:p>
        </p:txBody>
      </p:sp>
    </p:spTree>
    <p:extLst>
      <p:ext uri="{BB962C8B-B14F-4D97-AF65-F5344CB8AC3E}">
        <p14:creationId xmlns:p14="http://schemas.microsoft.com/office/powerpoint/2010/main" val="84286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sz="1800" b="1" dirty="0" smtClean="0">
                <a:latin typeface="+mn-lt"/>
              </a:rPr>
              <a:t>Why </a:t>
            </a:r>
            <a:r>
              <a:rPr lang="en-US" sz="1800" b="1" dirty="0">
                <a:latin typeface="+mn-lt"/>
              </a:rPr>
              <a:t>use an estimated execution plan?</a:t>
            </a:r>
          </a:p>
          <a:p>
            <a:pPr marL="285750" indent="-285750">
              <a:buFont typeface="Wingdings" panose="05000000000000000000" pitchFamily="2" charset="2"/>
              <a:buChar char="Ø"/>
            </a:pPr>
            <a:r>
              <a:rPr lang="en-US" sz="1800" dirty="0" smtClean="0">
                <a:latin typeface="+mn-lt"/>
              </a:rPr>
              <a:t>Can </a:t>
            </a:r>
            <a:r>
              <a:rPr lang="en-US" sz="1800" dirty="0">
                <a:latin typeface="+mn-lt"/>
              </a:rPr>
              <a:t>save time and resources when testing long running </a:t>
            </a:r>
            <a:r>
              <a:rPr lang="en-US" sz="1800" dirty="0" smtClean="0">
                <a:latin typeface="+mn-lt"/>
              </a:rPr>
              <a:t>queries</a:t>
            </a:r>
            <a:endParaRPr lang="en-US" sz="1800" dirty="0">
              <a:latin typeface="+mn-lt"/>
            </a:endParaRPr>
          </a:p>
          <a:p>
            <a:pPr marL="285750" indent="-285750">
              <a:buFont typeface="Wingdings" panose="05000000000000000000" pitchFamily="2" charset="2"/>
              <a:buChar char="Ø"/>
            </a:pPr>
            <a:r>
              <a:rPr lang="en-US" sz="1800" dirty="0" smtClean="0">
                <a:latin typeface="+mn-lt"/>
              </a:rPr>
              <a:t>Allows </a:t>
            </a:r>
            <a:r>
              <a:rPr lang="en-US" sz="1800" dirty="0">
                <a:latin typeface="+mn-lt"/>
              </a:rPr>
              <a:t>you to explore data modification queries without modifying data.</a:t>
            </a:r>
          </a:p>
          <a:p>
            <a:endParaRPr lang="en-US" dirty="0"/>
          </a:p>
        </p:txBody>
      </p:sp>
      <p:sp>
        <p:nvSpPr>
          <p:cNvPr id="3" name="Title 2"/>
          <p:cNvSpPr>
            <a:spLocks noGrp="1"/>
          </p:cNvSpPr>
          <p:nvPr>
            <p:ph type="title"/>
          </p:nvPr>
        </p:nvSpPr>
        <p:spPr/>
        <p:txBody>
          <a:bodyPr>
            <a:normAutofit fontScale="90000"/>
          </a:bodyPr>
          <a:lstStyle/>
          <a:p>
            <a:r>
              <a:rPr lang="en-US" dirty="0"/>
              <a:t>Actual vs. Estimated Execution Plans</a:t>
            </a:r>
          </a:p>
        </p:txBody>
      </p:sp>
    </p:spTree>
    <p:extLst>
      <p:ext uri="{BB962C8B-B14F-4D97-AF65-F5344CB8AC3E}">
        <p14:creationId xmlns:p14="http://schemas.microsoft.com/office/powerpoint/2010/main" val="42256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3600" dirty="0">
                <a:latin typeface="+mn-lt"/>
              </a:rPr>
              <a:t>Topics </a:t>
            </a:r>
            <a:r>
              <a:rPr lang="en-US" altLang="en-US" sz="3600" dirty="0" smtClean="0">
                <a:latin typeface="+mn-lt"/>
              </a:rPr>
              <a:t>of Discussion</a:t>
            </a:r>
          </a:p>
        </p:txBody>
      </p:sp>
      <p:sp>
        <p:nvSpPr>
          <p:cNvPr id="23556" name="Text Placeholder 3"/>
          <p:cNvSpPr>
            <a:spLocks noGrp="1"/>
          </p:cNvSpPr>
          <p:nvPr>
            <p:ph type="body" sz="half" idx="2"/>
          </p:nvPr>
        </p:nvSpPr>
        <p:spPr bwMode="auto">
          <a:xfrm>
            <a:off x="1408113" y="2413000"/>
            <a:ext cx="6245225" cy="278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v"/>
            </a:pPr>
            <a:r>
              <a:rPr lang="en-US" altLang="en-US" sz="2000" dirty="0" smtClean="0">
                <a:latin typeface="+mn-lt"/>
              </a:rPr>
              <a:t>Identifying performance bottlenecks</a:t>
            </a:r>
          </a:p>
          <a:p>
            <a:pPr marL="285750" indent="-285750">
              <a:buFont typeface="Wingdings" panose="05000000000000000000" pitchFamily="2" charset="2"/>
              <a:buChar char="v"/>
            </a:pPr>
            <a:r>
              <a:rPr lang="en-US" altLang="en-US" sz="2000" dirty="0">
                <a:latin typeface="+mn-lt"/>
              </a:rPr>
              <a:t>Available resources to boost query performance</a:t>
            </a:r>
          </a:p>
          <a:p>
            <a:pPr marL="285750" indent="-285750">
              <a:buFont typeface="Wingdings" panose="05000000000000000000" pitchFamily="2" charset="2"/>
              <a:buChar char="v"/>
            </a:pPr>
            <a:r>
              <a:rPr lang="en-US" altLang="en-US" sz="2000" dirty="0" smtClean="0">
                <a:latin typeface="+mn-lt"/>
              </a:rPr>
              <a:t>A brief revisit of Indexes and Statistics</a:t>
            </a:r>
          </a:p>
          <a:p>
            <a:pPr marL="285750" indent="-285750">
              <a:buFont typeface="Wingdings" panose="05000000000000000000" pitchFamily="2" charset="2"/>
              <a:buChar char="v"/>
            </a:pPr>
            <a:r>
              <a:rPr lang="en-US" altLang="en-US" sz="2000" dirty="0" smtClean="0">
                <a:latin typeface="+mn-lt"/>
              </a:rPr>
              <a:t>Execution plans</a:t>
            </a:r>
          </a:p>
          <a:p>
            <a:pPr marL="285750" indent="-285750">
              <a:buFont typeface="Wingdings" panose="05000000000000000000" pitchFamily="2" charset="2"/>
              <a:buChar char="v"/>
            </a:pPr>
            <a:r>
              <a:rPr lang="en-US" altLang="en-US" sz="2000" dirty="0" smtClean="0">
                <a:latin typeface="+mn-lt"/>
              </a:rPr>
              <a:t>Query </a:t>
            </a:r>
            <a:r>
              <a:rPr lang="en-US" altLang="en-US" sz="2000" dirty="0">
                <a:latin typeface="+mn-lt"/>
              </a:rPr>
              <a:t>t</a:t>
            </a:r>
            <a:r>
              <a:rPr lang="en-US" altLang="en-US" sz="2000" dirty="0" smtClean="0">
                <a:latin typeface="+mn-lt"/>
              </a:rPr>
              <a:t>uning tips.</a:t>
            </a:r>
            <a:endParaRPr lang="en-US" altLang="en-US" sz="2000" dirty="0">
              <a:latin typeface="+mn-lt"/>
            </a:endParaRPr>
          </a:p>
          <a:p>
            <a:pPr marL="0" indent="0">
              <a:buNone/>
            </a:pPr>
            <a:endParaRPr lang="en-US" altLang="en-US" dirty="0" smtClean="0">
              <a:solidFill>
                <a:srgbClr val="404040"/>
              </a:solidFill>
              <a:latin typeface="Arial" charset="0"/>
              <a:cs typeface="Arial" charset="0"/>
            </a:endParaRPr>
          </a:p>
        </p:txBody>
      </p:sp>
    </p:spTree>
    <p:extLst>
      <p:ext uri="{BB962C8B-B14F-4D97-AF65-F5344CB8AC3E}">
        <p14:creationId xmlns:p14="http://schemas.microsoft.com/office/powerpoint/2010/main" val="31744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marL="285750" indent="-285750">
              <a:buFont typeface="Wingdings" panose="05000000000000000000" pitchFamily="2" charset="2"/>
              <a:buChar char="v"/>
            </a:pPr>
            <a:r>
              <a:rPr lang="en-US" sz="2000" b="1" dirty="0">
                <a:latin typeface="+mn-lt"/>
              </a:rPr>
              <a:t>SSMS (our choice for today)</a:t>
            </a:r>
          </a:p>
          <a:p>
            <a:pPr marL="285750" indent="-285750">
              <a:buFont typeface="Wingdings" panose="05000000000000000000" pitchFamily="2" charset="2"/>
              <a:buChar char="v"/>
            </a:pPr>
            <a:r>
              <a:rPr lang="en-US" sz="2000" dirty="0" smtClean="0">
                <a:latin typeface="+mn-lt"/>
              </a:rPr>
              <a:t>DMVs </a:t>
            </a:r>
            <a:r>
              <a:rPr lang="en-US" sz="2000" dirty="0">
                <a:latin typeface="+mn-lt"/>
              </a:rPr>
              <a:t>(requires some fancy queries</a:t>
            </a:r>
            <a:r>
              <a:rPr lang="en-US" sz="2000" dirty="0" smtClean="0">
                <a:latin typeface="+mn-lt"/>
              </a:rPr>
              <a:t>)</a:t>
            </a:r>
          </a:p>
          <a:p>
            <a:pPr marL="285750" indent="-285750">
              <a:buFont typeface="Wingdings" panose="05000000000000000000" pitchFamily="2" charset="2"/>
              <a:buChar char="v"/>
            </a:pPr>
            <a:r>
              <a:rPr lang="en-US" sz="2000" dirty="0" smtClean="0">
                <a:latin typeface="+mn-lt"/>
              </a:rPr>
              <a:t>SET commands.</a:t>
            </a:r>
            <a:endParaRPr lang="en-US" sz="1800" dirty="0" smtClean="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How to Capture/Produce Execution Plans</a:t>
            </a:r>
          </a:p>
        </p:txBody>
      </p:sp>
    </p:spTree>
    <p:extLst>
      <p:ext uri="{BB962C8B-B14F-4D97-AF65-F5344CB8AC3E}">
        <p14:creationId xmlns:p14="http://schemas.microsoft.com/office/powerpoint/2010/main" val="16469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sz="2000" b="1" dirty="0">
                <a:latin typeface="+mn-lt"/>
              </a:rPr>
              <a:t>Overview of Graphical Execution Plan Screen</a:t>
            </a:r>
          </a:p>
          <a:p>
            <a:pPr marL="342900" indent="-342900">
              <a:buFont typeface="Wingdings" panose="05000000000000000000" pitchFamily="2" charset="2"/>
              <a:buChar char="v"/>
            </a:pPr>
            <a:r>
              <a:rPr lang="en-US" sz="2000" dirty="0" smtClean="0">
                <a:latin typeface="+mn-lt"/>
              </a:rPr>
              <a:t>Using </a:t>
            </a:r>
            <a:r>
              <a:rPr lang="en-US" sz="2000" dirty="0">
                <a:latin typeface="+mn-lt"/>
              </a:rPr>
              <a:t>the Zoom Button (Around, In, Out, Fit)</a:t>
            </a:r>
          </a:p>
          <a:p>
            <a:pPr marL="342900" indent="-342900">
              <a:buFont typeface="Wingdings" panose="05000000000000000000" pitchFamily="2" charset="2"/>
              <a:buChar char="v"/>
            </a:pPr>
            <a:r>
              <a:rPr lang="en-US" sz="2000" dirty="0" smtClean="0">
                <a:latin typeface="+mn-lt"/>
              </a:rPr>
              <a:t>Learning </a:t>
            </a:r>
            <a:r>
              <a:rPr lang="en-US" sz="2000" dirty="0">
                <a:latin typeface="+mn-lt"/>
              </a:rPr>
              <a:t>to Read from </a:t>
            </a:r>
            <a:r>
              <a:rPr lang="en-US" sz="2000" i="1" dirty="0">
                <a:latin typeface="+mn-lt"/>
              </a:rPr>
              <a:t>Right to </a:t>
            </a:r>
            <a:r>
              <a:rPr lang="en-US" sz="2000" i="1" dirty="0" smtClean="0">
                <a:latin typeface="+mn-lt"/>
              </a:rPr>
              <a:t>Left </a:t>
            </a:r>
            <a:r>
              <a:rPr lang="en-US" sz="2000" dirty="0" smtClean="0">
                <a:latin typeface="+mn-lt"/>
              </a:rPr>
              <a:t>and </a:t>
            </a:r>
            <a:r>
              <a:rPr lang="en-US" sz="2000" i="1" dirty="0">
                <a:latin typeface="+mn-lt"/>
              </a:rPr>
              <a:t>Top to Bottom</a:t>
            </a:r>
            <a:endParaRPr lang="en-US" sz="2000" dirty="0">
              <a:latin typeface="+mn-lt"/>
            </a:endParaRPr>
          </a:p>
          <a:p>
            <a:pPr marL="342900" indent="-342900">
              <a:buFont typeface="Wingdings" panose="05000000000000000000" pitchFamily="2" charset="2"/>
              <a:buChar char="v"/>
            </a:pPr>
            <a:r>
              <a:rPr lang="en-US" sz="2000" dirty="0" smtClean="0">
                <a:latin typeface="+mn-lt"/>
              </a:rPr>
              <a:t>Learning </a:t>
            </a:r>
            <a:r>
              <a:rPr lang="en-US" sz="2000" dirty="0">
                <a:latin typeface="+mn-lt"/>
              </a:rPr>
              <a:t>about Operators</a:t>
            </a:r>
          </a:p>
          <a:p>
            <a:pPr marL="342900" indent="-342900">
              <a:buFont typeface="Wingdings" panose="05000000000000000000" pitchFamily="2" charset="2"/>
              <a:buChar char="v"/>
            </a:pPr>
            <a:r>
              <a:rPr lang="en-US" sz="2000" dirty="0" smtClean="0">
                <a:latin typeface="+mn-lt"/>
              </a:rPr>
              <a:t>Learning </a:t>
            </a:r>
            <a:r>
              <a:rPr lang="en-US" sz="2000" dirty="0">
                <a:latin typeface="+mn-lt"/>
              </a:rPr>
              <a:t>about Tool Tips (and Properties)</a:t>
            </a:r>
          </a:p>
          <a:p>
            <a:pPr marL="342900" indent="-342900">
              <a:buFont typeface="Wingdings" panose="05000000000000000000" pitchFamily="2" charset="2"/>
              <a:buChar char="v"/>
            </a:pPr>
            <a:r>
              <a:rPr lang="en-US" sz="2000" dirty="0" smtClean="0">
                <a:latin typeface="+mn-lt"/>
              </a:rPr>
              <a:t>Learning </a:t>
            </a:r>
            <a:r>
              <a:rPr lang="en-US" sz="2000" dirty="0">
                <a:latin typeface="+mn-lt"/>
              </a:rPr>
              <a:t>about Arrows</a:t>
            </a:r>
          </a:p>
          <a:p>
            <a:pPr marL="342900" indent="-342900">
              <a:buFont typeface="Wingdings" panose="05000000000000000000" pitchFamily="2" charset="2"/>
              <a:buChar char="v"/>
            </a:pPr>
            <a:r>
              <a:rPr lang="en-US" sz="2000" dirty="0" smtClean="0">
                <a:latin typeface="+mn-lt"/>
              </a:rPr>
              <a:t>Executing </a:t>
            </a:r>
            <a:r>
              <a:rPr lang="en-US" sz="2000" dirty="0">
                <a:latin typeface="+mn-lt"/>
              </a:rPr>
              <a:t>Multiple </a:t>
            </a:r>
            <a:r>
              <a:rPr lang="en-US" sz="2000" dirty="0" smtClean="0">
                <a:latin typeface="+mn-lt"/>
              </a:rPr>
              <a:t>Queries.</a:t>
            </a:r>
            <a:endParaRPr lang="en-US" sz="20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How to Read Graphical Execution </a:t>
            </a:r>
            <a:r>
              <a:rPr lang="en-US" dirty="0" smtClean="0"/>
              <a:t>Plans - DEMO</a:t>
            </a:r>
            <a:endParaRPr lang="en-US" dirty="0"/>
          </a:p>
        </p:txBody>
      </p:sp>
    </p:spTree>
    <p:extLst>
      <p:ext uri="{BB962C8B-B14F-4D97-AF65-F5344CB8AC3E}">
        <p14:creationId xmlns:p14="http://schemas.microsoft.com/office/powerpoint/2010/main" val="258546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406510" y="2523554"/>
            <a:ext cx="7269734" cy="3612070"/>
          </a:xfrm>
        </p:spPr>
        <p:txBody>
          <a:bodyPr/>
          <a:lstStyle/>
          <a:p>
            <a:r>
              <a:rPr lang="en-US" sz="2000" dirty="0">
                <a:latin typeface="+mn-lt"/>
              </a:rPr>
              <a:t>Each operator receives rows, performs some operation on </a:t>
            </a:r>
            <a:r>
              <a:rPr lang="en-US" sz="2000" dirty="0" smtClean="0">
                <a:latin typeface="+mn-lt"/>
              </a:rPr>
              <a:t>them, then </a:t>
            </a:r>
            <a:r>
              <a:rPr lang="en-US" sz="2000" dirty="0">
                <a:latin typeface="+mn-lt"/>
              </a:rPr>
              <a:t>sends the rows to another </a:t>
            </a:r>
            <a:r>
              <a:rPr lang="en-US" sz="2000" dirty="0" smtClean="0">
                <a:latin typeface="+mn-lt"/>
              </a:rPr>
              <a:t>operator</a:t>
            </a:r>
          </a:p>
          <a:p>
            <a:r>
              <a:rPr lang="en-US" sz="2000" dirty="0" smtClean="0">
                <a:latin typeface="+mn-lt"/>
              </a:rPr>
              <a:t>For </a:t>
            </a:r>
            <a:r>
              <a:rPr lang="en-US" sz="2000" dirty="0">
                <a:latin typeface="+mn-lt"/>
              </a:rPr>
              <a:t>example:</a:t>
            </a:r>
          </a:p>
          <a:p>
            <a:pPr marL="285750" indent="-285750">
              <a:buFont typeface="Wingdings" panose="05000000000000000000" pitchFamily="2" charset="2"/>
              <a:buChar char="Ø"/>
            </a:pPr>
            <a:r>
              <a:rPr lang="en-US" sz="2000" dirty="0" smtClean="0">
                <a:latin typeface="+mn-lt"/>
              </a:rPr>
              <a:t>Scanning </a:t>
            </a:r>
            <a:r>
              <a:rPr lang="en-US" sz="2000" dirty="0">
                <a:latin typeface="+mn-lt"/>
              </a:rPr>
              <a:t>data from a table</a:t>
            </a:r>
          </a:p>
          <a:p>
            <a:pPr marL="285750" indent="-285750">
              <a:buFont typeface="Wingdings" panose="05000000000000000000" pitchFamily="2" charset="2"/>
              <a:buChar char="Ø"/>
            </a:pPr>
            <a:r>
              <a:rPr lang="en-US" sz="2000" dirty="0" smtClean="0">
                <a:latin typeface="+mn-lt"/>
              </a:rPr>
              <a:t>Seeking </a:t>
            </a:r>
            <a:r>
              <a:rPr lang="en-US" sz="2000" dirty="0">
                <a:latin typeface="+mn-lt"/>
              </a:rPr>
              <a:t>data </a:t>
            </a:r>
            <a:r>
              <a:rPr lang="en-US" sz="2000" dirty="0" smtClean="0">
                <a:latin typeface="+mn-lt"/>
              </a:rPr>
              <a:t>from </a:t>
            </a:r>
            <a:r>
              <a:rPr lang="en-US" sz="2000" dirty="0">
                <a:latin typeface="+mn-lt"/>
              </a:rPr>
              <a:t>a table</a:t>
            </a:r>
          </a:p>
          <a:p>
            <a:pPr marL="285750" indent="-285750">
              <a:buFont typeface="Wingdings" panose="05000000000000000000" pitchFamily="2" charset="2"/>
              <a:buChar char="Ø"/>
            </a:pPr>
            <a:r>
              <a:rPr lang="en-US" sz="2000" dirty="0" smtClean="0">
                <a:latin typeface="+mn-lt"/>
              </a:rPr>
              <a:t>Sorting</a:t>
            </a:r>
            <a:endParaRPr lang="en-US" sz="2000" dirty="0">
              <a:latin typeface="+mn-lt"/>
            </a:endParaRPr>
          </a:p>
          <a:p>
            <a:pPr marL="285750" indent="-285750">
              <a:buFont typeface="Wingdings" panose="05000000000000000000" pitchFamily="2" charset="2"/>
              <a:buChar char="Ø"/>
            </a:pPr>
            <a:r>
              <a:rPr lang="en-US" sz="2000" dirty="0" smtClean="0">
                <a:latin typeface="+mn-lt"/>
              </a:rPr>
              <a:t>Joining</a:t>
            </a:r>
            <a:endParaRPr lang="en-US" sz="2000" dirty="0">
              <a:latin typeface="+mn-lt"/>
            </a:endParaRPr>
          </a:p>
          <a:p>
            <a:r>
              <a:rPr lang="en-US" sz="2000" dirty="0" smtClean="0">
                <a:latin typeface="+mn-lt"/>
              </a:rPr>
              <a:t>In </a:t>
            </a:r>
            <a:r>
              <a:rPr lang="en-US" sz="2000" dirty="0">
                <a:latin typeface="+mn-lt"/>
              </a:rPr>
              <a:t>total, there are 79 different </a:t>
            </a:r>
            <a:r>
              <a:rPr lang="en-US" sz="2000" dirty="0" smtClean="0">
                <a:latin typeface="+mn-lt"/>
              </a:rPr>
              <a:t>operators that </a:t>
            </a:r>
            <a:r>
              <a:rPr lang="en-US" sz="2000" dirty="0">
                <a:latin typeface="+mn-lt"/>
              </a:rPr>
              <a:t>can be included in </a:t>
            </a:r>
            <a:r>
              <a:rPr lang="en-US" sz="2000" dirty="0" smtClean="0">
                <a:latin typeface="+mn-lt"/>
              </a:rPr>
              <a:t>an execution </a:t>
            </a:r>
            <a:r>
              <a:rPr lang="en-US" sz="2000" dirty="0">
                <a:latin typeface="+mn-lt"/>
              </a:rPr>
              <a:t>plan.</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a:t>Execution Plans are Made Up of Operators</a:t>
            </a:r>
          </a:p>
        </p:txBody>
      </p:sp>
    </p:spTree>
    <p:extLst>
      <p:ext uri="{BB962C8B-B14F-4D97-AF65-F5344CB8AC3E}">
        <p14:creationId xmlns:p14="http://schemas.microsoft.com/office/powerpoint/2010/main" val="18046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Graphical Execution Plan Operators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280035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362200"/>
            <a:ext cx="2847975"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20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Graphical Execution Plan Operators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438400"/>
            <a:ext cx="294322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438400"/>
            <a:ext cx="26289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022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Graphical Execution Plan Operators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292417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287929"/>
            <a:ext cx="29051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5334000"/>
            <a:ext cx="30861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0280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lnSpcReduction="10000"/>
          </a:bodyPr>
          <a:lstStyle/>
          <a:p>
            <a:pPr marL="285750" indent="-285750">
              <a:buFont typeface="Wingdings" panose="05000000000000000000" pitchFamily="2" charset="2"/>
              <a:buChar char="ü"/>
            </a:pPr>
            <a:r>
              <a:rPr lang="en-US" sz="2000" dirty="0">
                <a:latin typeface="+mn-lt"/>
              </a:rPr>
              <a:t>SELECT</a:t>
            </a:r>
          </a:p>
          <a:p>
            <a:pPr marL="285750" indent="-285750">
              <a:buFont typeface="Wingdings" panose="05000000000000000000" pitchFamily="2" charset="2"/>
              <a:buChar char="ü"/>
            </a:pPr>
            <a:r>
              <a:rPr lang="en-US" sz="2000" dirty="0" smtClean="0">
                <a:latin typeface="+mn-lt"/>
              </a:rPr>
              <a:t>Table </a:t>
            </a:r>
            <a:r>
              <a:rPr lang="en-US" sz="2000" dirty="0">
                <a:latin typeface="+mn-lt"/>
              </a:rPr>
              <a:t>Scan</a:t>
            </a:r>
          </a:p>
          <a:p>
            <a:pPr marL="285750" indent="-285750">
              <a:buFont typeface="Wingdings" panose="05000000000000000000" pitchFamily="2" charset="2"/>
              <a:buChar char="ü"/>
            </a:pPr>
            <a:r>
              <a:rPr lang="en-US" sz="2000" dirty="0" smtClean="0">
                <a:latin typeface="+mn-lt"/>
              </a:rPr>
              <a:t>Clustered </a:t>
            </a:r>
            <a:r>
              <a:rPr lang="en-US" sz="2000" dirty="0">
                <a:latin typeface="+mn-lt"/>
              </a:rPr>
              <a:t>Index Scan</a:t>
            </a:r>
          </a:p>
          <a:p>
            <a:pPr marL="285750" indent="-285750">
              <a:buFont typeface="Wingdings" panose="05000000000000000000" pitchFamily="2" charset="2"/>
              <a:buChar char="ü"/>
            </a:pPr>
            <a:r>
              <a:rPr lang="en-US" sz="2000" dirty="0" smtClean="0">
                <a:latin typeface="+mn-lt"/>
              </a:rPr>
              <a:t>Clustered </a:t>
            </a:r>
            <a:r>
              <a:rPr lang="en-US" sz="2000" dirty="0">
                <a:latin typeface="+mn-lt"/>
              </a:rPr>
              <a:t>Index Seek</a:t>
            </a:r>
          </a:p>
          <a:p>
            <a:pPr marL="285750" indent="-285750">
              <a:buFont typeface="Wingdings" panose="05000000000000000000" pitchFamily="2" charset="2"/>
              <a:buChar char="ü"/>
            </a:pPr>
            <a:r>
              <a:rPr lang="en-US" sz="2000" dirty="0" smtClean="0">
                <a:latin typeface="+mn-lt"/>
              </a:rPr>
              <a:t>Non-Clustered </a:t>
            </a:r>
            <a:r>
              <a:rPr lang="en-US" sz="2000" dirty="0">
                <a:latin typeface="+mn-lt"/>
              </a:rPr>
              <a:t>Scan</a:t>
            </a:r>
          </a:p>
          <a:p>
            <a:pPr marL="285750" indent="-285750">
              <a:buFont typeface="Wingdings" panose="05000000000000000000" pitchFamily="2" charset="2"/>
              <a:buChar char="ü"/>
            </a:pPr>
            <a:r>
              <a:rPr lang="en-US" sz="2000" dirty="0" smtClean="0">
                <a:latin typeface="+mn-lt"/>
              </a:rPr>
              <a:t>Non-Clustered </a:t>
            </a:r>
            <a:r>
              <a:rPr lang="en-US" sz="2000" dirty="0">
                <a:latin typeface="+mn-lt"/>
              </a:rPr>
              <a:t>Index Seek</a:t>
            </a:r>
          </a:p>
          <a:p>
            <a:pPr marL="285750" indent="-285750">
              <a:buFont typeface="Wingdings" panose="05000000000000000000" pitchFamily="2" charset="2"/>
              <a:buChar char="ü"/>
            </a:pPr>
            <a:r>
              <a:rPr lang="en-US" sz="2000" dirty="0" smtClean="0">
                <a:latin typeface="+mn-lt"/>
              </a:rPr>
              <a:t>RID </a:t>
            </a:r>
            <a:r>
              <a:rPr lang="en-US" sz="2000" dirty="0">
                <a:latin typeface="+mn-lt"/>
              </a:rPr>
              <a:t>Lookup</a:t>
            </a:r>
          </a:p>
          <a:p>
            <a:pPr marL="285750" indent="-285750">
              <a:buFont typeface="Wingdings" panose="05000000000000000000" pitchFamily="2" charset="2"/>
              <a:buChar char="ü"/>
            </a:pPr>
            <a:r>
              <a:rPr lang="en-US" sz="2000" dirty="0" smtClean="0">
                <a:latin typeface="+mn-lt"/>
              </a:rPr>
              <a:t>Key </a:t>
            </a:r>
            <a:r>
              <a:rPr lang="en-US" sz="2000" dirty="0">
                <a:latin typeface="+mn-lt"/>
              </a:rPr>
              <a:t>Lookup </a:t>
            </a:r>
          </a:p>
          <a:p>
            <a:pPr marL="285750" indent="-285750">
              <a:buFont typeface="Wingdings" panose="05000000000000000000" pitchFamily="2" charset="2"/>
              <a:buChar char="ü"/>
            </a:pPr>
            <a:r>
              <a:rPr lang="en-US" sz="2000" dirty="0" smtClean="0">
                <a:latin typeface="+mn-lt"/>
              </a:rPr>
              <a:t>Sort</a:t>
            </a:r>
            <a:endParaRPr lang="en-US" sz="2000" dirty="0">
              <a:latin typeface="+mn-lt"/>
            </a:endParaRPr>
          </a:p>
          <a:p>
            <a:pPr marL="285750" indent="-285750">
              <a:buFont typeface="Wingdings" panose="05000000000000000000" pitchFamily="2" charset="2"/>
              <a:buChar char="ü"/>
            </a:pPr>
            <a:r>
              <a:rPr lang="en-US" sz="2000" dirty="0" smtClean="0">
                <a:latin typeface="+mn-lt"/>
              </a:rPr>
              <a:t>Joins </a:t>
            </a:r>
            <a:r>
              <a:rPr lang="en-US" sz="2000" dirty="0">
                <a:latin typeface="+mn-lt"/>
              </a:rPr>
              <a:t>(loop, merge, hash</a:t>
            </a:r>
            <a:r>
              <a:rPr lang="en-US" sz="2000" dirty="0" smtClean="0">
                <a:latin typeface="+mn-lt"/>
              </a:rPr>
              <a:t>).</a:t>
            </a:r>
            <a:endParaRPr lang="en-US" sz="20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Operators Covered </a:t>
            </a:r>
          </a:p>
        </p:txBody>
      </p:sp>
    </p:spTree>
    <p:extLst>
      <p:ext uri="{BB962C8B-B14F-4D97-AF65-F5344CB8AC3E}">
        <p14:creationId xmlns:p14="http://schemas.microsoft.com/office/powerpoint/2010/main" val="34755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sz="2000" b="1" dirty="0">
                <a:latin typeface="+mn-lt"/>
              </a:rPr>
              <a:t>Represents the end results of a SELECT query.</a:t>
            </a:r>
          </a:p>
          <a:p>
            <a:pPr marL="342900" indent="-342900">
              <a:buFont typeface="Wingdings" panose="05000000000000000000" pitchFamily="2" charset="2"/>
              <a:buChar char="Ø"/>
            </a:pPr>
            <a:r>
              <a:rPr lang="en-US" sz="2000" dirty="0" smtClean="0">
                <a:latin typeface="+mn-lt"/>
              </a:rPr>
              <a:t>Specifies </a:t>
            </a:r>
            <a:r>
              <a:rPr lang="en-US" sz="2000" dirty="0">
                <a:latin typeface="+mn-lt"/>
              </a:rPr>
              <a:t>the type of optimization done on the query.</a:t>
            </a:r>
          </a:p>
          <a:p>
            <a:pPr marL="342900" indent="-342900">
              <a:buFont typeface="Wingdings" panose="05000000000000000000" pitchFamily="2" charset="2"/>
              <a:buChar char="Ø"/>
            </a:pPr>
            <a:r>
              <a:rPr lang="en-US" sz="2000" dirty="0" smtClean="0">
                <a:latin typeface="+mn-lt"/>
              </a:rPr>
              <a:t>Good </a:t>
            </a:r>
            <a:r>
              <a:rPr lang="en-US" sz="2000" dirty="0">
                <a:latin typeface="+mn-lt"/>
              </a:rPr>
              <a:t>place to start when evaluating most execution plans.</a:t>
            </a:r>
          </a:p>
          <a:p>
            <a:pPr marL="342900" indent="-342900">
              <a:buFont typeface="Wingdings" panose="05000000000000000000" pitchFamily="2" charset="2"/>
              <a:buChar char="Ø"/>
            </a:pPr>
            <a:r>
              <a:rPr lang="en-US" sz="2000" dirty="0" smtClean="0">
                <a:latin typeface="+mn-lt"/>
              </a:rPr>
              <a:t>To </a:t>
            </a:r>
            <a:r>
              <a:rPr lang="en-US" sz="2000" dirty="0">
                <a:latin typeface="+mn-lt"/>
              </a:rPr>
              <a:t>optimize performance, the number of rows that are returned should be the minimum number of rows </a:t>
            </a:r>
            <a:r>
              <a:rPr lang="en-US" sz="2000" dirty="0" smtClean="0">
                <a:latin typeface="+mn-lt"/>
              </a:rPr>
              <a:t>necessary to </a:t>
            </a:r>
            <a:r>
              <a:rPr lang="en-US" sz="2000" dirty="0">
                <a:latin typeface="+mn-lt"/>
              </a:rPr>
              <a:t>meet the needs of the query.</a:t>
            </a:r>
          </a:p>
          <a:p>
            <a:endParaRPr lang="en-US" dirty="0"/>
          </a:p>
        </p:txBody>
      </p:sp>
      <p:sp>
        <p:nvSpPr>
          <p:cNvPr id="3" name="Title 2"/>
          <p:cNvSpPr>
            <a:spLocks noGrp="1"/>
          </p:cNvSpPr>
          <p:nvPr>
            <p:ph type="title"/>
          </p:nvPr>
        </p:nvSpPr>
        <p:spPr/>
        <p:txBody>
          <a:bodyPr>
            <a:normAutofit fontScale="90000"/>
          </a:bodyPr>
          <a:lstStyle/>
          <a:p>
            <a:r>
              <a:rPr lang="en-US" dirty="0"/>
              <a:t>SELECT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219200"/>
            <a:ext cx="4762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pPr marL="0" indent="0"/>
            <a:r>
              <a:rPr lang="en-US" sz="1800" b="1" dirty="0">
                <a:latin typeface="+mn-lt"/>
              </a:rPr>
              <a:t>A table scan indicates there is no clustered index on the table, and the </a:t>
            </a:r>
            <a:r>
              <a:rPr lang="en-US" sz="1800" b="1" dirty="0" smtClean="0">
                <a:latin typeface="+mn-lt"/>
              </a:rPr>
              <a:t>table is </a:t>
            </a:r>
            <a:r>
              <a:rPr lang="en-US" sz="1800" b="1" dirty="0">
                <a:latin typeface="+mn-lt"/>
              </a:rPr>
              <a:t>a </a:t>
            </a:r>
            <a:r>
              <a:rPr lang="en-US" sz="1800" b="1" dirty="0" smtClean="0">
                <a:latin typeface="+mn-lt"/>
              </a:rPr>
              <a:t>heap</a:t>
            </a:r>
          </a:p>
          <a:p>
            <a:pPr marL="285750" indent="-285750">
              <a:buFont typeface="Wingdings" panose="05000000000000000000" pitchFamily="2" charset="2"/>
              <a:buChar char="Ø"/>
            </a:pPr>
            <a:r>
              <a:rPr lang="en-US" sz="1800" dirty="0" smtClean="0">
                <a:latin typeface="+mn-lt"/>
              </a:rPr>
              <a:t>A </a:t>
            </a:r>
            <a:r>
              <a:rPr lang="en-US" sz="1800" dirty="0">
                <a:latin typeface="+mn-lt"/>
              </a:rPr>
              <a:t>table scan indicates that every row in the table (heap) had to be </a:t>
            </a:r>
            <a:r>
              <a:rPr lang="en-US" sz="1800" dirty="0" smtClean="0">
                <a:latin typeface="+mn-lt"/>
              </a:rPr>
              <a:t>examined to </a:t>
            </a:r>
            <a:r>
              <a:rPr lang="en-US" sz="1800" dirty="0">
                <a:latin typeface="+mn-lt"/>
              </a:rPr>
              <a:t>see if it met the query criteria, which can mean slow performance if there are a large numbers of </a:t>
            </a:r>
            <a:r>
              <a:rPr lang="en-US" sz="1800" dirty="0" smtClean="0">
                <a:latin typeface="+mn-lt"/>
              </a:rPr>
              <a:t>rows</a:t>
            </a:r>
          </a:p>
          <a:p>
            <a:pPr marL="285750" indent="-285750">
              <a:buFont typeface="Wingdings" panose="05000000000000000000" pitchFamily="2" charset="2"/>
              <a:buChar char="Ø"/>
            </a:pPr>
            <a:r>
              <a:rPr lang="en-US" sz="1800" dirty="0" smtClean="0">
                <a:latin typeface="+mn-lt"/>
              </a:rPr>
              <a:t>Generally</a:t>
            </a:r>
            <a:r>
              <a:rPr lang="en-US" sz="1800" dirty="0">
                <a:latin typeface="+mn-lt"/>
              </a:rPr>
              <a:t>, heaps should be </a:t>
            </a:r>
            <a:r>
              <a:rPr lang="en-US" sz="1800" dirty="0" smtClean="0">
                <a:latin typeface="+mn-lt"/>
              </a:rPr>
              <a:t>avoided</a:t>
            </a:r>
            <a:endParaRPr lang="en-US" sz="1800" dirty="0">
              <a:latin typeface="+mn-lt"/>
            </a:endParaRPr>
          </a:p>
          <a:p>
            <a:pPr marL="285750" indent="-285750">
              <a:buFont typeface="Wingdings" panose="05000000000000000000" pitchFamily="2" charset="2"/>
              <a:buChar char="Ø"/>
            </a:pPr>
            <a:r>
              <a:rPr lang="en-US" sz="1800" dirty="0" smtClean="0">
                <a:latin typeface="+mn-lt"/>
              </a:rPr>
              <a:t>In </a:t>
            </a:r>
            <a:r>
              <a:rPr lang="en-US" sz="1800" dirty="0">
                <a:latin typeface="+mn-lt"/>
              </a:rPr>
              <a:t>most cases, you will want to add a clustered index to every table, as it has the potential of boosting the performance of the query, even if a clustered index scan is still conducted. This is because leaf nodes of the clustered index are stored together (logically, and hopefully physically). In a heap, they may or may not be, which can hurt performance, as scans work better if data is contiguous on disk</a:t>
            </a:r>
            <a:r>
              <a:rPr lang="en-US" sz="1800" dirty="0" smtClean="0">
                <a:latin typeface="+mn-lt"/>
              </a:rPr>
              <a:t>.</a:t>
            </a:r>
            <a:endParaRPr lang="en-US" sz="1800" dirty="0">
              <a:latin typeface="+mn-lt"/>
            </a:endParaRPr>
          </a:p>
        </p:txBody>
      </p:sp>
      <p:sp>
        <p:nvSpPr>
          <p:cNvPr id="3" name="Title 2"/>
          <p:cNvSpPr>
            <a:spLocks noGrp="1"/>
          </p:cNvSpPr>
          <p:nvPr>
            <p:ph type="title"/>
          </p:nvPr>
        </p:nvSpPr>
        <p:spPr/>
        <p:txBody>
          <a:bodyPr>
            <a:normAutofit fontScale="90000"/>
          </a:bodyPr>
          <a:lstStyle/>
          <a:p>
            <a:r>
              <a:rPr lang="en-US" dirty="0"/>
              <a:t>Table </a:t>
            </a:r>
            <a:r>
              <a:rPr lang="en-US" dirty="0" smtClean="0"/>
              <a:t>Scan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15" y="1143000"/>
            <a:ext cx="7715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53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pPr marL="0" indent="0"/>
            <a:r>
              <a:rPr lang="en-US" sz="1800" b="1" dirty="0" smtClean="0">
                <a:latin typeface="+mn-lt"/>
              </a:rPr>
              <a:t>A clustered index scan is a scan of the rows of a table that has a clustered index.</a:t>
            </a:r>
          </a:p>
          <a:p>
            <a:pPr marL="285750" indent="-285750">
              <a:buFont typeface="Wingdings" panose="05000000000000000000" pitchFamily="2" charset="2"/>
              <a:buChar char="Ø"/>
            </a:pPr>
            <a:r>
              <a:rPr lang="en-US" sz="1800" dirty="0" smtClean="0">
                <a:latin typeface="+mn-lt"/>
              </a:rPr>
              <a:t>Like a table scan, clustered index scans can be slow and use up lots of server resources (for large tables)</a:t>
            </a:r>
          </a:p>
          <a:p>
            <a:pPr marL="285750" indent="-285750">
              <a:buFont typeface="Wingdings" panose="05000000000000000000" pitchFamily="2" charset="2"/>
              <a:buChar char="Ø"/>
            </a:pPr>
            <a:r>
              <a:rPr lang="en-US" sz="1800" dirty="0" smtClean="0">
                <a:latin typeface="+mn-lt"/>
              </a:rPr>
              <a:t>Clustered index scans are almost always better than table scans</a:t>
            </a:r>
          </a:p>
          <a:p>
            <a:pPr marL="285750" indent="-285750">
              <a:buFont typeface="Wingdings" panose="05000000000000000000" pitchFamily="2" charset="2"/>
              <a:buChar char="Ø"/>
            </a:pPr>
            <a:r>
              <a:rPr lang="en-US" sz="1800" dirty="0" smtClean="0">
                <a:latin typeface="+mn-lt"/>
              </a:rPr>
              <a:t>If you see a clustered index scan, you should investigate to see why it is occurring. It is a hint that a query may be having performance problems. Perhaps the WHERE clause is not restrictive enough </a:t>
            </a:r>
          </a:p>
          <a:p>
            <a:pPr marL="285750" indent="-285750">
              <a:buFont typeface="Wingdings" panose="05000000000000000000" pitchFamily="2" charset="2"/>
              <a:buChar char="Ø"/>
            </a:pPr>
            <a:r>
              <a:rPr lang="en-US" sz="1800" dirty="0" smtClean="0">
                <a:latin typeface="+mn-lt"/>
              </a:rPr>
              <a:t>On some occasions, when tables are small or many rows are returned, then a clustered index scan might be the fastest way to return data, so they are not always bad for performance.</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smtClean="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Clustered Index </a:t>
            </a:r>
            <a:r>
              <a:rPr lang="en-US" dirty="0" smtClean="0"/>
              <a:t>Scan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1219200"/>
            <a:ext cx="212407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490918" y="2439146"/>
            <a:ext cx="7269734" cy="3612070"/>
          </a:xfrm>
        </p:spPr>
        <p:txBody>
          <a:bodyPr>
            <a:normAutofit lnSpcReduction="10000"/>
          </a:bodyPr>
          <a:lstStyle/>
          <a:p>
            <a:r>
              <a:rPr lang="en-US" altLang="en-US" sz="2000" dirty="0" smtClean="0">
                <a:latin typeface="+mn-lt"/>
              </a:rPr>
              <a:t>Easy Introduction To: </a:t>
            </a:r>
            <a:endParaRPr lang="en-US" altLang="en-US" sz="2000" dirty="0">
              <a:latin typeface="+mn-lt"/>
            </a:endParaRPr>
          </a:p>
          <a:p>
            <a:pPr marL="285750" indent="-285750">
              <a:buFont typeface="Wingdings" panose="05000000000000000000" pitchFamily="2" charset="2"/>
              <a:buChar char="v"/>
            </a:pPr>
            <a:r>
              <a:rPr lang="en-US" sz="2000" dirty="0" smtClean="0">
                <a:latin typeface="+mn-lt"/>
              </a:rPr>
              <a:t>Performance bottlenecks and tools to identify them</a:t>
            </a:r>
          </a:p>
          <a:p>
            <a:pPr marL="285750" indent="-285750">
              <a:buFont typeface="Wingdings" panose="05000000000000000000" pitchFamily="2" charset="2"/>
              <a:buChar char="v"/>
            </a:pPr>
            <a:r>
              <a:rPr lang="en-US" sz="2000" dirty="0" smtClean="0">
                <a:latin typeface="+mn-lt"/>
              </a:rPr>
              <a:t>Indexes and statistics</a:t>
            </a:r>
          </a:p>
          <a:p>
            <a:pPr marL="285750" indent="-285750">
              <a:buFont typeface="Wingdings" panose="05000000000000000000" pitchFamily="2" charset="2"/>
              <a:buChar char="v"/>
            </a:pPr>
            <a:r>
              <a:rPr lang="en-US" sz="2000" dirty="0" smtClean="0">
                <a:latin typeface="+mn-lt"/>
              </a:rPr>
              <a:t>Why </a:t>
            </a:r>
            <a:r>
              <a:rPr lang="en-US" sz="2000" dirty="0">
                <a:latin typeface="+mn-lt"/>
              </a:rPr>
              <a:t>execution plans are important</a:t>
            </a:r>
          </a:p>
          <a:p>
            <a:pPr marL="285750" indent="-285750">
              <a:buFont typeface="Wingdings" panose="05000000000000000000" pitchFamily="2" charset="2"/>
              <a:buChar char="v"/>
            </a:pPr>
            <a:r>
              <a:rPr lang="en-US" sz="2000" dirty="0" smtClean="0">
                <a:latin typeface="+mn-lt"/>
              </a:rPr>
              <a:t>How </a:t>
            </a:r>
            <a:r>
              <a:rPr lang="en-US" sz="2000" dirty="0">
                <a:latin typeface="+mn-lt"/>
              </a:rPr>
              <a:t>executions plans are created</a:t>
            </a:r>
          </a:p>
          <a:p>
            <a:pPr marL="285750" indent="-285750">
              <a:buFont typeface="Wingdings" panose="05000000000000000000" pitchFamily="2" charset="2"/>
              <a:buChar char="v"/>
            </a:pPr>
            <a:r>
              <a:rPr lang="en-US" sz="2000" dirty="0" smtClean="0">
                <a:latin typeface="+mn-lt"/>
              </a:rPr>
              <a:t>Learn </a:t>
            </a:r>
            <a:r>
              <a:rPr lang="en-US" sz="2000" dirty="0">
                <a:latin typeface="+mn-lt"/>
              </a:rPr>
              <a:t>about different type of execution plans</a:t>
            </a:r>
          </a:p>
          <a:p>
            <a:pPr marL="285750" indent="-285750">
              <a:buFont typeface="Wingdings" panose="05000000000000000000" pitchFamily="2" charset="2"/>
              <a:buChar char="v"/>
            </a:pPr>
            <a:r>
              <a:rPr lang="en-US" sz="2000" dirty="0" smtClean="0">
                <a:latin typeface="+mn-lt"/>
              </a:rPr>
              <a:t>Learn </a:t>
            </a:r>
            <a:r>
              <a:rPr lang="en-US" sz="2000" dirty="0">
                <a:latin typeface="+mn-lt"/>
              </a:rPr>
              <a:t>the difference between estimated and actual execution plans</a:t>
            </a:r>
          </a:p>
          <a:p>
            <a:pPr marL="285750" indent="-285750">
              <a:buFont typeface="Wingdings" panose="05000000000000000000" pitchFamily="2" charset="2"/>
              <a:buChar char="v"/>
            </a:pPr>
            <a:r>
              <a:rPr lang="en-US" sz="2000" dirty="0" smtClean="0">
                <a:latin typeface="+mn-lt"/>
              </a:rPr>
              <a:t>Learn </a:t>
            </a:r>
            <a:r>
              <a:rPr lang="en-US" sz="2000" dirty="0">
                <a:latin typeface="+mn-lt"/>
              </a:rPr>
              <a:t>different ways to capture execution plans</a:t>
            </a:r>
          </a:p>
          <a:p>
            <a:pPr marL="285750" indent="-285750">
              <a:buFont typeface="Wingdings" panose="05000000000000000000" pitchFamily="2" charset="2"/>
              <a:buChar char="v"/>
            </a:pPr>
            <a:r>
              <a:rPr lang="en-US" sz="2000" dirty="0" smtClean="0">
                <a:latin typeface="+mn-lt"/>
              </a:rPr>
              <a:t>Learn </a:t>
            </a:r>
            <a:r>
              <a:rPr lang="en-US" sz="2000" dirty="0">
                <a:latin typeface="+mn-lt"/>
              </a:rPr>
              <a:t>the basics of how to read &amp; interpret graphical execution </a:t>
            </a:r>
            <a:r>
              <a:rPr lang="en-US" sz="2000" dirty="0" smtClean="0">
                <a:latin typeface="+mn-lt"/>
              </a:rPr>
              <a:t>plans.</a:t>
            </a:r>
            <a:endParaRPr lang="en-US" sz="20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sz="3600" dirty="0" smtClean="0">
                <a:latin typeface="+mn-lt"/>
              </a:rPr>
              <a:t>Session Details</a:t>
            </a:r>
            <a:endParaRPr lang="en-US" sz="3600" dirty="0">
              <a:latin typeface="+mn-lt"/>
            </a:endParaRPr>
          </a:p>
        </p:txBody>
      </p:sp>
    </p:spTree>
    <p:extLst>
      <p:ext uri="{BB962C8B-B14F-4D97-AF65-F5344CB8AC3E}">
        <p14:creationId xmlns:p14="http://schemas.microsoft.com/office/powerpoint/2010/main" val="334383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marL="285750" indent="-285750">
              <a:buFont typeface="Wingdings" panose="05000000000000000000" pitchFamily="2" charset="2"/>
              <a:buChar char="Ø"/>
            </a:pPr>
            <a:r>
              <a:rPr lang="en-US" sz="1800" dirty="0">
                <a:latin typeface="+mn-lt"/>
              </a:rPr>
              <a:t>If there is an available and useful index, and there is a sargeable WHERE clause, the query optimizer can very quickly identify the rows to be returned and return them without having to scan each row of the </a:t>
            </a:r>
            <a:r>
              <a:rPr lang="en-US" sz="1800" dirty="0" smtClean="0">
                <a:latin typeface="+mn-lt"/>
              </a:rPr>
              <a:t>table</a:t>
            </a:r>
            <a:endParaRPr lang="en-US" sz="1800" dirty="0">
              <a:latin typeface="+mn-lt"/>
            </a:endParaRPr>
          </a:p>
          <a:p>
            <a:pPr marL="285750" indent="-285750">
              <a:buFont typeface="Wingdings" panose="05000000000000000000" pitchFamily="2" charset="2"/>
              <a:buChar char="Ø"/>
            </a:pPr>
            <a:r>
              <a:rPr lang="en-US" sz="1800" dirty="0" smtClean="0">
                <a:latin typeface="+mn-lt"/>
              </a:rPr>
              <a:t>Generally </a:t>
            </a:r>
            <a:r>
              <a:rPr lang="en-US" sz="1800" dirty="0">
                <a:latin typeface="+mn-lt"/>
              </a:rPr>
              <a:t>speaking, if you see a clustered index seek in an execution plan, this is a good </a:t>
            </a:r>
            <a:r>
              <a:rPr lang="en-US" sz="1800" dirty="0" smtClean="0">
                <a:latin typeface="+mn-lt"/>
              </a:rPr>
              <a:t>thing</a:t>
            </a:r>
            <a:endParaRPr lang="en-US" sz="1800" dirty="0">
              <a:latin typeface="+mn-lt"/>
            </a:endParaRPr>
          </a:p>
          <a:p>
            <a:pPr marL="285750" indent="-285750">
              <a:buFont typeface="Wingdings" panose="05000000000000000000" pitchFamily="2" charset="2"/>
              <a:buChar char="Ø"/>
            </a:pPr>
            <a:r>
              <a:rPr lang="en-US" sz="1800" dirty="0">
                <a:latin typeface="+mn-lt"/>
              </a:rPr>
              <a:t>One possible exception to this is if the clustered index seek is repeated over and over again. Check the operator’s “Number of Executions” to find out.</a:t>
            </a:r>
          </a:p>
          <a:p>
            <a:endParaRPr lang="en-US" dirty="0"/>
          </a:p>
        </p:txBody>
      </p:sp>
      <p:sp>
        <p:nvSpPr>
          <p:cNvPr id="3" name="Title 2"/>
          <p:cNvSpPr>
            <a:spLocks noGrp="1"/>
          </p:cNvSpPr>
          <p:nvPr>
            <p:ph type="title"/>
          </p:nvPr>
        </p:nvSpPr>
        <p:spPr/>
        <p:txBody>
          <a:bodyPr>
            <a:normAutofit fontScale="90000"/>
          </a:bodyPr>
          <a:lstStyle/>
          <a:p>
            <a:r>
              <a:rPr lang="en-US" dirty="0"/>
              <a:t>Clustered Index </a:t>
            </a:r>
            <a:r>
              <a:rPr lang="en-US" dirty="0" smtClean="0"/>
              <a:t>Seek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0" y="1219200"/>
            <a:ext cx="2057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99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392442" y="2523554"/>
            <a:ext cx="7269734" cy="3612070"/>
          </a:xfrm>
        </p:spPr>
        <p:txBody>
          <a:bodyPr/>
          <a:lstStyle/>
          <a:p>
            <a:pPr marL="342900" indent="-342900">
              <a:buFont typeface="Wingdings" panose="05000000000000000000" pitchFamily="2" charset="2"/>
              <a:buChar char="Ø"/>
            </a:pPr>
            <a:r>
              <a:rPr lang="en-US" sz="2000" dirty="0">
                <a:latin typeface="+mn-lt"/>
              </a:rPr>
              <a:t>Rows in a non-clustered index are scanned, and all rows that match the WHERE clause are </a:t>
            </a:r>
            <a:r>
              <a:rPr lang="en-US" sz="2000" dirty="0" smtClean="0">
                <a:latin typeface="+mn-lt"/>
              </a:rPr>
              <a:t>returned</a:t>
            </a:r>
            <a:endParaRPr lang="en-US" sz="2000" dirty="0">
              <a:latin typeface="+mn-lt"/>
            </a:endParaRPr>
          </a:p>
          <a:p>
            <a:pPr marL="342900" indent="-342900">
              <a:buFont typeface="Wingdings" panose="05000000000000000000" pitchFamily="2" charset="2"/>
              <a:buChar char="Ø"/>
            </a:pPr>
            <a:r>
              <a:rPr lang="en-US" sz="2000" dirty="0" smtClean="0">
                <a:latin typeface="+mn-lt"/>
              </a:rPr>
              <a:t>As </a:t>
            </a:r>
            <a:r>
              <a:rPr lang="en-US" sz="2000" dirty="0">
                <a:latin typeface="+mn-lt"/>
              </a:rPr>
              <a:t>with all scans, it can be slow and require extra I/O </a:t>
            </a:r>
            <a:r>
              <a:rPr lang="en-US" sz="2000" dirty="0" smtClean="0">
                <a:latin typeface="+mn-lt"/>
              </a:rPr>
              <a:t>resources</a:t>
            </a:r>
            <a:endParaRPr lang="en-US" sz="2000" dirty="0">
              <a:latin typeface="+mn-lt"/>
            </a:endParaRPr>
          </a:p>
          <a:p>
            <a:pPr marL="342900" indent="-342900">
              <a:buFont typeface="Wingdings" panose="05000000000000000000" pitchFamily="2" charset="2"/>
              <a:buChar char="Ø"/>
            </a:pPr>
            <a:r>
              <a:rPr lang="en-US" sz="2000" dirty="0" smtClean="0">
                <a:latin typeface="+mn-lt"/>
              </a:rPr>
              <a:t>Generally</a:t>
            </a:r>
            <a:r>
              <a:rPr lang="en-US" sz="2000" dirty="0">
                <a:latin typeface="+mn-lt"/>
              </a:rPr>
              <a:t>, seeing a non-clustered index scans should be seen as a hint of potential performance </a:t>
            </a:r>
            <a:r>
              <a:rPr lang="en-US" sz="2000" dirty="0" smtClean="0">
                <a:latin typeface="+mn-lt"/>
              </a:rPr>
              <a:t>problems</a:t>
            </a:r>
            <a:endParaRPr lang="en-US" sz="2000" dirty="0">
              <a:latin typeface="+mn-lt"/>
            </a:endParaRPr>
          </a:p>
          <a:p>
            <a:pPr marL="342900" indent="-342900">
              <a:buFont typeface="Wingdings" panose="05000000000000000000" pitchFamily="2" charset="2"/>
              <a:buChar char="Ø"/>
            </a:pPr>
            <a:r>
              <a:rPr lang="en-US" sz="2000" dirty="0" smtClean="0">
                <a:latin typeface="+mn-lt"/>
              </a:rPr>
              <a:t>Sometime</a:t>
            </a:r>
            <a:r>
              <a:rPr lang="en-US" sz="2000" dirty="0">
                <a:latin typeface="+mn-lt"/>
              </a:rPr>
              <a:t>, these scans can be turned into seeks if you modify the WHERE clause so that it is more restrictive or is </a:t>
            </a:r>
            <a:r>
              <a:rPr lang="en-US" sz="2000" dirty="0" smtClean="0">
                <a:latin typeface="+mn-lt"/>
              </a:rPr>
              <a:t>sargeable.</a:t>
            </a:r>
            <a:endParaRPr lang="en-US" sz="20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Non-Clustered Index Scan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219200"/>
            <a:ext cx="16573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63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pPr marL="342900" indent="-342900">
              <a:buFont typeface="Wingdings" panose="05000000000000000000" pitchFamily="2" charset="2"/>
              <a:buChar char="Ø"/>
            </a:pPr>
            <a:r>
              <a:rPr lang="en-US" sz="2000" dirty="0">
                <a:latin typeface="+mn-lt"/>
              </a:rPr>
              <a:t>A non-clustered index is used to identify exactly which row(s) </a:t>
            </a:r>
            <a:r>
              <a:rPr lang="en-US" sz="2000" dirty="0" smtClean="0">
                <a:latin typeface="+mn-lt"/>
              </a:rPr>
              <a:t>are to </a:t>
            </a:r>
            <a:r>
              <a:rPr lang="en-US" sz="2000" dirty="0">
                <a:latin typeface="+mn-lt"/>
              </a:rPr>
              <a:t>be returned, so every row does not need to be scanned (assumes sargeable WHERE clause</a:t>
            </a:r>
            <a:r>
              <a:rPr lang="en-US" sz="2000" dirty="0" smtClean="0">
                <a:latin typeface="+mn-lt"/>
              </a:rPr>
              <a:t>)</a:t>
            </a:r>
            <a:endParaRPr lang="en-US" sz="2000" dirty="0">
              <a:latin typeface="+mn-lt"/>
            </a:endParaRPr>
          </a:p>
          <a:p>
            <a:pPr marL="342900" indent="-342900">
              <a:buFont typeface="Wingdings" panose="05000000000000000000" pitchFamily="2" charset="2"/>
              <a:buChar char="Ø"/>
            </a:pPr>
            <a:r>
              <a:rPr lang="en-US" sz="2000" dirty="0" smtClean="0">
                <a:latin typeface="+mn-lt"/>
              </a:rPr>
              <a:t>This </a:t>
            </a:r>
            <a:r>
              <a:rPr lang="en-US" sz="2000" dirty="0">
                <a:latin typeface="+mn-lt"/>
              </a:rPr>
              <a:t>is generally much faster than a non-clustered index </a:t>
            </a:r>
            <a:r>
              <a:rPr lang="en-US" sz="2000" dirty="0" smtClean="0">
                <a:latin typeface="+mn-lt"/>
              </a:rPr>
              <a:t>scan</a:t>
            </a:r>
            <a:endParaRPr lang="en-US" sz="2000" dirty="0">
              <a:latin typeface="+mn-lt"/>
            </a:endParaRPr>
          </a:p>
          <a:p>
            <a:pPr marL="342900" indent="-342900">
              <a:buFont typeface="Wingdings" panose="05000000000000000000" pitchFamily="2" charset="2"/>
              <a:buChar char="Ø"/>
            </a:pPr>
            <a:r>
              <a:rPr lang="en-US" sz="2000" dirty="0" smtClean="0">
                <a:latin typeface="+mn-lt"/>
              </a:rPr>
              <a:t>Like </a:t>
            </a:r>
            <a:r>
              <a:rPr lang="en-US" sz="2000" dirty="0">
                <a:latin typeface="+mn-lt"/>
              </a:rPr>
              <a:t>clustered index seeks, non-clustered index seeks are generally a </a:t>
            </a:r>
            <a:r>
              <a:rPr lang="en-US" sz="2000" dirty="0" smtClean="0">
                <a:latin typeface="+mn-lt"/>
              </a:rPr>
              <a:t>good thing</a:t>
            </a:r>
            <a:endParaRPr lang="en-US" sz="2000" dirty="0">
              <a:latin typeface="+mn-lt"/>
            </a:endParaRPr>
          </a:p>
          <a:p>
            <a:pPr marL="342900" indent="-342900">
              <a:buFont typeface="Wingdings" panose="05000000000000000000" pitchFamily="2" charset="2"/>
              <a:buChar char="Ø"/>
            </a:pPr>
            <a:r>
              <a:rPr lang="en-US" sz="2000" dirty="0" smtClean="0">
                <a:latin typeface="+mn-lt"/>
              </a:rPr>
              <a:t>One </a:t>
            </a:r>
            <a:r>
              <a:rPr lang="en-US" sz="2000" dirty="0">
                <a:latin typeface="+mn-lt"/>
              </a:rPr>
              <a:t>exception is if bookmark lookups occur as part of the non-clustered </a:t>
            </a:r>
            <a:r>
              <a:rPr lang="en-US" sz="2000" dirty="0" smtClean="0">
                <a:latin typeface="+mn-lt"/>
              </a:rPr>
              <a:t>index.</a:t>
            </a:r>
            <a:endParaRPr lang="en-US" sz="20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Non-Clustered Index Seek</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19200"/>
            <a:ext cx="16002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2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434646" y="2523554"/>
            <a:ext cx="7269734" cy="3612070"/>
          </a:xfrm>
        </p:spPr>
        <p:txBody>
          <a:bodyPr/>
          <a:lstStyle/>
          <a:p>
            <a:pPr marL="342900" indent="-342900">
              <a:buFont typeface="Wingdings" panose="05000000000000000000" pitchFamily="2" charset="2"/>
              <a:buChar char="Ø"/>
            </a:pPr>
            <a:r>
              <a:rPr lang="en-US" sz="2000" dirty="0" smtClean="0">
                <a:latin typeface="+mn-lt"/>
              </a:rPr>
              <a:t>A </a:t>
            </a:r>
            <a:r>
              <a:rPr lang="en-US" sz="2000" dirty="0">
                <a:latin typeface="+mn-lt"/>
              </a:rPr>
              <a:t>RID Lookup is a form of a bookmark lookup on a non-clustered index on a table without a clustered index(a heap</a:t>
            </a:r>
            <a:r>
              <a:rPr lang="en-US" sz="2000" dirty="0" smtClean="0">
                <a:latin typeface="+mn-lt"/>
              </a:rPr>
              <a:t>)</a:t>
            </a:r>
            <a:endParaRPr lang="en-US" sz="2000" dirty="0">
              <a:latin typeface="+mn-lt"/>
            </a:endParaRPr>
          </a:p>
          <a:p>
            <a:pPr marL="342900" indent="-342900">
              <a:buFont typeface="Wingdings" panose="05000000000000000000" pitchFamily="2" charset="2"/>
              <a:buChar char="Ø"/>
            </a:pPr>
            <a:r>
              <a:rPr lang="en-US" sz="2000" dirty="0" smtClean="0">
                <a:latin typeface="+mn-lt"/>
              </a:rPr>
              <a:t>If </a:t>
            </a:r>
            <a:r>
              <a:rPr lang="en-US" sz="2000" dirty="0">
                <a:latin typeface="+mn-lt"/>
              </a:rPr>
              <a:t>you see a RID Lookup, this is a strong hint of potential performance </a:t>
            </a:r>
            <a:r>
              <a:rPr lang="en-US" sz="2000" dirty="0" smtClean="0">
                <a:latin typeface="+mn-lt"/>
              </a:rPr>
              <a:t>problems</a:t>
            </a:r>
            <a:endParaRPr lang="en-US" sz="2000" dirty="0">
              <a:latin typeface="+mn-lt"/>
            </a:endParaRPr>
          </a:p>
          <a:p>
            <a:pPr marL="342900" indent="-342900">
              <a:buFont typeface="Wingdings" panose="05000000000000000000" pitchFamily="2" charset="2"/>
              <a:buChar char="Ø"/>
            </a:pPr>
            <a:r>
              <a:rPr lang="en-US" sz="2000" dirty="0" smtClean="0">
                <a:latin typeface="+mn-lt"/>
              </a:rPr>
              <a:t>Generally</a:t>
            </a:r>
            <a:r>
              <a:rPr lang="en-US" sz="2000" dirty="0">
                <a:latin typeface="+mn-lt"/>
              </a:rPr>
              <a:t>, RID Lookups should be eliminated with the addition of an appropriate clustered index, and if necessary, a covering index</a:t>
            </a:r>
            <a:r>
              <a:rPr lang="en-US" sz="1800" dirty="0" smtClean="0">
                <a:latin typeface="+mn-lt"/>
              </a:rPr>
              <a:t>.</a:t>
            </a:r>
            <a:endParaRPr lang="en-US" sz="1800" dirty="0">
              <a:latin typeface="+mn-lt"/>
            </a:endParaRPr>
          </a:p>
        </p:txBody>
      </p:sp>
      <p:sp>
        <p:nvSpPr>
          <p:cNvPr id="3" name="Title 2"/>
          <p:cNvSpPr>
            <a:spLocks noGrp="1"/>
          </p:cNvSpPr>
          <p:nvPr>
            <p:ph type="title"/>
          </p:nvPr>
        </p:nvSpPr>
        <p:spPr/>
        <p:txBody>
          <a:bodyPr>
            <a:normAutofit fontScale="90000"/>
          </a:bodyPr>
          <a:lstStyle/>
          <a:p>
            <a:r>
              <a:rPr lang="en-US" dirty="0"/>
              <a:t>RID Lookup</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184474"/>
            <a:ext cx="10858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63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336170" y="2523554"/>
            <a:ext cx="7269734" cy="3612070"/>
          </a:xfrm>
        </p:spPr>
        <p:txBody>
          <a:bodyPr/>
          <a:lstStyle/>
          <a:p>
            <a:pPr marL="342900" indent="-342900">
              <a:buFont typeface="Wingdings" panose="05000000000000000000" pitchFamily="2" charset="2"/>
              <a:buChar char="Ø"/>
            </a:pPr>
            <a:r>
              <a:rPr lang="en-US" sz="2000" dirty="0">
                <a:latin typeface="+mn-lt"/>
              </a:rPr>
              <a:t>A key lookup is a bookmark lookup on a table with a clustered </a:t>
            </a:r>
            <a:r>
              <a:rPr lang="en-US" sz="2000" dirty="0" smtClean="0">
                <a:latin typeface="+mn-lt"/>
              </a:rPr>
              <a:t>index</a:t>
            </a:r>
            <a:endParaRPr lang="en-US" sz="2000" dirty="0">
              <a:latin typeface="+mn-lt"/>
            </a:endParaRPr>
          </a:p>
          <a:p>
            <a:pPr marL="342900" indent="-342900">
              <a:buFont typeface="Wingdings" panose="05000000000000000000" pitchFamily="2" charset="2"/>
              <a:buChar char="Ø"/>
            </a:pPr>
            <a:r>
              <a:rPr lang="en-US" sz="2000" dirty="0" smtClean="0">
                <a:latin typeface="+mn-lt"/>
              </a:rPr>
              <a:t>While </a:t>
            </a:r>
            <a:r>
              <a:rPr lang="en-US" sz="2000" dirty="0">
                <a:latin typeface="+mn-lt"/>
              </a:rPr>
              <a:t>key lookups are often faster than “scans,” this is not always the case. If the query returns a small number of rows, a key lookup is probably </a:t>
            </a:r>
            <a:r>
              <a:rPr lang="en-US" sz="2000" dirty="0" smtClean="0">
                <a:latin typeface="+mn-lt"/>
              </a:rPr>
              <a:t>OK</a:t>
            </a:r>
            <a:endParaRPr lang="en-US" sz="2000" dirty="0">
              <a:latin typeface="+mn-lt"/>
            </a:endParaRPr>
          </a:p>
          <a:p>
            <a:pPr marL="342900" indent="-342900">
              <a:buFont typeface="Wingdings" panose="05000000000000000000" pitchFamily="2" charset="2"/>
              <a:buChar char="Ø"/>
            </a:pPr>
            <a:r>
              <a:rPr lang="en-US" sz="2000" dirty="0" smtClean="0">
                <a:latin typeface="+mn-lt"/>
              </a:rPr>
              <a:t>But </a:t>
            </a:r>
            <a:r>
              <a:rPr lang="en-US" sz="2000" dirty="0">
                <a:latin typeface="+mn-lt"/>
              </a:rPr>
              <a:t>if many rows are returned, then it may cause a performance problem that needs </a:t>
            </a:r>
            <a:r>
              <a:rPr lang="en-US" sz="2000" dirty="0" smtClean="0">
                <a:latin typeface="+mn-lt"/>
              </a:rPr>
              <a:t>correction</a:t>
            </a:r>
            <a:endParaRPr lang="en-US" sz="2000" dirty="0">
              <a:latin typeface="+mn-lt"/>
            </a:endParaRPr>
          </a:p>
          <a:p>
            <a:pPr marL="342900" indent="-342900">
              <a:buFont typeface="Wingdings" panose="05000000000000000000" pitchFamily="2" charset="2"/>
              <a:buChar char="Ø"/>
            </a:pPr>
            <a:r>
              <a:rPr lang="en-US" sz="2000" dirty="0" smtClean="0">
                <a:latin typeface="+mn-lt"/>
              </a:rPr>
              <a:t>Often</a:t>
            </a:r>
            <a:r>
              <a:rPr lang="en-US" sz="2000" dirty="0">
                <a:latin typeface="+mn-lt"/>
              </a:rPr>
              <a:t>, key lookups can be eliminated with the addition of a covering index</a:t>
            </a:r>
            <a:r>
              <a:rPr lang="en-US" sz="2000" dirty="0" smtClean="0">
                <a:latin typeface="+mn-lt"/>
              </a:rPr>
              <a:t>.</a:t>
            </a:r>
            <a:endParaRPr lang="en-US" sz="2000" dirty="0">
              <a:latin typeface="+mn-lt"/>
            </a:endParaRPr>
          </a:p>
          <a:p>
            <a:endParaRPr lang="en-US" dirty="0"/>
          </a:p>
        </p:txBody>
      </p:sp>
      <p:sp>
        <p:nvSpPr>
          <p:cNvPr id="3" name="Title 2"/>
          <p:cNvSpPr>
            <a:spLocks noGrp="1"/>
          </p:cNvSpPr>
          <p:nvPr>
            <p:ph type="title"/>
          </p:nvPr>
        </p:nvSpPr>
        <p:spPr/>
        <p:txBody>
          <a:bodyPr>
            <a:normAutofit fontScale="90000"/>
          </a:bodyPr>
          <a:lstStyle/>
          <a:p>
            <a:r>
              <a:rPr lang="en-US" dirty="0"/>
              <a:t>Key </a:t>
            </a:r>
            <a:r>
              <a:rPr lang="en-US" dirty="0" smtClean="0"/>
              <a:t>Lookup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143000"/>
            <a:ext cx="14763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5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a:bodyPr>
          <a:lstStyle/>
          <a:p>
            <a:pPr marL="342900" indent="-342900">
              <a:buFont typeface="Wingdings" panose="05000000000000000000" pitchFamily="2" charset="2"/>
              <a:buChar char="Ø"/>
            </a:pPr>
            <a:r>
              <a:rPr lang="en-US" sz="2000" dirty="0">
                <a:latin typeface="+mn-lt"/>
              </a:rPr>
              <a:t>Sorts occur when you specify that returned data be ordered, or because the query optimizer needs to sort data </a:t>
            </a:r>
            <a:r>
              <a:rPr lang="en-US" sz="2000" dirty="0" smtClean="0">
                <a:latin typeface="+mn-lt"/>
              </a:rPr>
              <a:t>internally to </a:t>
            </a:r>
            <a:r>
              <a:rPr lang="en-US" sz="2000" dirty="0">
                <a:latin typeface="+mn-lt"/>
              </a:rPr>
              <a:t>produce the desired </a:t>
            </a:r>
            <a:r>
              <a:rPr lang="en-US" sz="2000" dirty="0" smtClean="0">
                <a:latin typeface="+mn-lt"/>
              </a:rPr>
              <a:t>results</a:t>
            </a:r>
            <a:endParaRPr lang="en-US" sz="2000" dirty="0">
              <a:latin typeface="+mn-lt"/>
            </a:endParaRPr>
          </a:p>
          <a:p>
            <a:pPr marL="342900" indent="-342900">
              <a:buFont typeface="Wingdings" panose="05000000000000000000" pitchFamily="2" charset="2"/>
              <a:buChar char="Ø"/>
            </a:pPr>
            <a:r>
              <a:rPr lang="en-US" sz="2000" dirty="0" smtClean="0">
                <a:latin typeface="+mn-lt"/>
              </a:rPr>
              <a:t>Sorts </a:t>
            </a:r>
            <a:r>
              <a:rPr lang="en-US" sz="2000" dirty="0">
                <a:latin typeface="+mn-lt"/>
              </a:rPr>
              <a:t>are normal and aren’t generally a </a:t>
            </a:r>
            <a:r>
              <a:rPr lang="en-US" sz="2000" dirty="0" smtClean="0">
                <a:latin typeface="+mn-lt"/>
              </a:rPr>
              <a:t>problem</a:t>
            </a:r>
            <a:endParaRPr lang="en-US" sz="2000" dirty="0">
              <a:latin typeface="+mn-lt"/>
            </a:endParaRPr>
          </a:p>
          <a:p>
            <a:pPr marL="342900" indent="-342900">
              <a:buFont typeface="Wingdings" panose="05000000000000000000" pitchFamily="2" charset="2"/>
              <a:buChar char="Ø"/>
            </a:pPr>
            <a:r>
              <a:rPr lang="en-US" sz="2000" dirty="0" smtClean="0">
                <a:latin typeface="+mn-lt"/>
              </a:rPr>
              <a:t>But </a:t>
            </a:r>
            <a:r>
              <a:rPr lang="en-US" sz="2000" dirty="0">
                <a:latin typeface="+mn-lt"/>
              </a:rPr>
              <a:t>if you return too much data, then sorts may take a lot of resources (including </a:t>
            </a:r>
            <a:r>
              <a:rPr lang="en-US" sz="2000" dirty="0" err="1">
                <a:latin typeface="+mn-lt"/>
              </a:rPr>
              <a:t>tempdb</a:t>
            </a:r>
            <a:r>
              <a:rPr lang="en-US" sz="2000" dirty="0">
                <a:latin typeface="+mn-lt"/>
              </a:rPr>
              <a:t>), and you should identify ways of reducing the number of rows returned to boost query performance</a:t>
            </a:r>
            <a:r>
              <a:rPr lang="en-US" sz="2000" dirty="0" smtClean="0">
                <a:latin typeface="+mn-lt"/>
              </a:rPr>
              <a:t>.</a:t>
            </a:r>
            <a:endParaRPr lang="en-US" sz="2000" dirty="0">
              <a:latin typeface="+mn-lt"/>
            </a:endParaRPr>
          </a:p>
        </p:txBody>
      </p:sp>
      <p:sp>
        <p:nvSpPr>
          <p:cNvPr id="3" name="Title 2"/>
          <p:cNvSpPr>
            <a:spLocks noGrp="1"/>
          </p:cNvSpPr>
          <p:nvPr>
            <p:ph type="title"/>
          </p:nvPr>
        </p:nvSpPr>
        <p:spPr/>
        <p:txBody>
          <a:bodyPr>
            <a:normAutofit fontScale="90000"/>
          </a:bodyPr>
          <a:lstStyle/>
          <a:p>
            <a:r>
              <a:rPr lang="en-US" dirty="0" smtClean="0"/>
              <a:t>Sort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149" y="1219200"/>
            <a:ext cx="3429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8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fontScale="92500" lnSpcReduction="10000"/>
          </a:bodyPr>
          <a:lstStyle/>
          <a:p>
            <a:pPr marL="285750" indent="-285750">
              <a:buFont typeface="Wingdings" panose="05000000000000000000" pitchFamily="2" charset="2"/>
              <a:buChar char="Ø"/>
            </a:pPr>
            <a:r>
              <a:rPr lang="en-US" sz="1800" dirty="0">
                <a:latin typeface="+mn-lt"/>
              </a:rPr>
              <a:t>The nested loop join compares each row from one table (the “outer table”) to each row from the other table (the “inner table”), looking for rows that satisfy the join predicate</a:t>
            </a:r>
            <a:r>
              <a:rPr lang="en-US" sz="1800" dirty="0" smtClean="0">
                <a:latin typeface="+mn-lt"/>
              </a:rPr>
              <a:t>.</a:t>
            </a:r>
            <a:endParaRPr lang="en-US" sz="1800" dirty="0">
              <a:latin typeface="+mn-lt"/>
            </a:endParaRPr>
          </a:p>
          <a:p>
            <a:pPr marL="285750" indent="-285750">
              <a:buFont typeface="Wingdings" panose="05000000000000000000" pitchFamily="2" charset="2"/>
              <a:buChar char="Ø"/>
            </a:pPr>
            <a:r>
              <a:rPr lang="en-US" sz="1800" dirty="0" smtClean="0">
                <a:latin typeface="+mn-lt"/>
              </a:rPr>
              <a:t>The </a:t>
            </a:r>
            <a:r>
              <a:rPr lang="en-US" sz="1800" dirty="0">
                <a:latin typeface="+mn-lt"/>
              </a:rPr>
              <a:t>merge join works by simultaneously reading and comparing the two </a:t>
            </a:r>
            <a:r>
              <a:rPr lang="en-US" sz="1800" dirty="0" smtClean="0">
                <a:latin typeface="+mn-lt"/>
              </a:rPr>
              <a:t>sorted inputs </a:t>
            </a:r>
            <a:r>
              <a:rPr lang="en-US" sz="1800" dirty="0">
                <a:latin typeface="+mn-lt"/>
              </a:rPr>
              <a:t>one row at a time. For each step, it compares the next row from each input. If the rows are equal, it outputs a joined row and continues. If the rows are not equal, it discards the lesser of the two inputs and continues</a:t>
            </a:r>
            <a:r>
              <a:rPr lang="en-US" sz="1800" dirty="0" smtClean="0">
                <a:latin typeface="+mn-lt"/>
              </a:rPr>
              <a:t>.</a:t>
            </a:r>
            <a:endParaRPr lang="en-US" sz="1800" dirty="0">
              <a:latin typeface="+mn-lt"/>
            </a:endParaRPr>
          </a:p>
          <a:p>
            <a:pPr marL="285750" indent="-285750">
              <a:buFont typeface="Wingdings" panose="05000000000000000000" pitchFamily="2" charset="2"/>
              <a:buChar char="Ø"/>
            </a:pPr>
            <a:r>
              <a:rPr lang="en-US" sz="1800" dirty="0" smtClean="0">
                <a:latin typeface="+mn-lt"/>
              </a:rPr>
              <a:t>The </a:t>
            </a:r>
            <a:r>
              <a:rPr lang="en-US" sz="1800" dirty="0">
                <a:latin typeface="+mn-lt"/>
              </a:rPr>
              <a:t>hash join algorithm executes in two phases known as the “build” and “probe” phases. During the build phase, it reads all rows from the first input, hashes the rows on the equijoin keys, and creates or builds an in-memory hash table. During the probe phase, it reads all rows from the second input (often called the right or probe input), hashes these rows on the same equijoin keys, and looks or probes for matching rows in the hash table.</a:t>
            </a:r>
          </a:p>
          <a:p>
            <a:endParaRPr lang="en-US" sz="1900" dirty="0">
              <a:latin typeface="+mn-lt"/>
            </a:endParaRPr>
          </a:p>
        </p:txBody>
      </p:sp>
      <p:sp>
        <p:nvSpPr>
          <p:cNvPr id="3" name="Title 2"/>
          <p:cNvSpPr>
            <a:spLocks noGrp="1"/>
          </p:cNvSpPr>
          <p:nvPr>
            <p:ph type="title"/>
          </p:nvPr>
        </p:nvSpPr>
        <p:spPr/>
        <p:txBody>
          <a:bodyPr>
            <a:normAutofit fontScale="90000"/>
          </a:bodyPr>
          <a:lstStyle/>
          <a:p>
            <a:r>
              <a:rPr lang="en-US" dirty="0"/>
              <a:t>Joins (loop, merge, hash)</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47775"/>
            <a:ext cx="3238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247775"/>
            <a:ext cx="3619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1219200"/>
            <a:ext cx="4191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6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Autofit/>
          </a:bodyPr>
          <a:lstStyle/>
          <a:p>
            <a:pPr marL="285750" indent="-285750">
              <a:buFont typeface="Wingdings" panose="05000000000000000000" pitchFamily="2" charset="2"/>
              <a:buChar char="Ø"/>
            </a:pPr>
            <a:r>
              <a:rPr lang="en-US" sz="1800" dirty="0">
                <a:latin typeface="+mn-lt"/>
              </a:rPr>
              <a:t>There is no “ideal join,” it all depends on the data being </a:t>
            </a:r>
            <a:r>
              <a:rPr lang="en-US" sz="1800" dirty="0" smtClean="0">
                <a:latin typeface="+mn-lt"/>
              </a:rPr>
              <a:t>joined</a:t>
            </a:r>
            <a:endParaRPr lang="en-US" sz="1800" dirty="0">
              <a:latin typeface="+mn-lt"/>
            </a:endParaRPr>
          </a:p>
          <a:p>
            <a:pPr marL="285750" indent="-285750">
              <a:buFont typeface="Wingdings" panose="05000000000000000000" pitchFamily="2" charset="2"/>
              <a:buChar char="Ø"/>
            </a:pPr>
            <a:r>
              <a:rPr lang="en-US" sz="1800" dirty="0" smtClean="0">
                <a:latin typeface="+mn-lt"/>
              </a:rPr>
              <a:t>From </a:t>
            </a:r>
            <a:r>
              <a:rPr lang="en-US" sz="1800" dirty="0">
                <a:latin typeface="+mn-lt"/>
              </a:rPr>
              <a:t>a resource perspective, a nested loop join generally uses fewer resources, and seeing one generally is often an indicator of good overall performance. Usually best for smaller joins. No extra memory needed &amp; </a:t>
            </a:r>
            <a:r>
              <a:rPr lang="en-US" sz="1800" dirty="0" smtClean="0">
                <a:latin typeface="+mn-lt"/>
              </a:rPr>
              <a:t>non-blocking</a:t>
            </a:r>
            <a:endParaRPr lang="en-US" sz="1800" dirty="0">
              <a:latin typeface="+mn-lt"/>
            </a:endParaRPr>
          </a:p>
          <a:p>
            <a:pPr marL="285750" indent="-285750">
              <a:buFont typeface="Wingdings" panose="05000000000000000000" pitchFamily="2" charset="2"/>
              <a:buChar char="Ø"/>
            </a:pPr>
            <a:r>
              <a:rPr lang="en-US" sz="1800" dirty="0" smtClean="0">
                <a:latin typeface="+mn-lt"/>
              </a:rPr>
              <a:t>Merge </a:t>
            </a:r>
            <a:r>
              <a:rPr lang="en-US" sz="1800" dirty="0">
                <a:latin typeface="+mn-lt"/>
              </a:rPr>
              <a:t>joins are often used for moderate to large data sets, and are most efficient if the joined columns are pre-sorted, otherwise they have to be sorted before the merge join can occur. If a sort is required, extra memory is required, but it is </a:t>
            </a:r>
            <a:r>
              <a:rPr lang="en-US" sz="1800" dirty="0" smtClean="0">
                <a:latin typeface="+mn-lt"/>
              </a:rPr>
              <a:t>non-blocking</a:t>
            </a:r>
            <a:endParaRPr lang="en-US" sz="1800" dirty="0">
              <a:latin typeface="+mn-lt"/>
            </a:endParaRPr>
          </a:p>
          <a:p>
            <a:pPr marL="285750" indent="-285750">
              <a:buFont typeface="Wingdings" panose="05000000000000000000" pitchFamily="2" charset="2"/>
              <a:buChar char="Ø"/>
            </a:pPr>
            <a:r>
              <a:rPr lang="en-US" sz="1800" dirty="0" smtClean="0">
                <a:latin typeface="+mn-lt"/>
              </a:rPr>
              <a:t>Hash </a:t>
            </a:r>
            <a:r>
              <a:rPr lang="en-US" sz="1800" dirty="0">
                <a:latin typeface="+mn-lt"/>
              </a:rPr>
              <a:t>joins are often used when very large data sets are used. Hash joins parallelize and scale better than other joins and are good at minimizing response times for OLAP queries. They use much memory and can cause blocking. Seeing one may be a hint that too much data is being returned, especially in OLTP applications</a:t>
            </a:r>
            <a:r>
              <a:rPr lang="en-US" sz="1800" dirty="0" smtClean="0">
                <a:latin typeface="+mn-lt"/>
              </a:rPr>
              <a:t>.</a:t>
            </a:r>
            <a:endParaRPr lang="en-US" sz="1800" dirty="0">
              <a:latin typeface="+mn-lt"/>
            </a:endParaRPr>
          </a:p>
        </p:txBody>
      </p:sp>
      <p:sp>
        <p:nvSpPr>
          <p:cNvPr id="3" name="Title 2"/>
          <p:cNvSpPr>
            <a:spLocks noGrp="1"/>
          </p:cNvSpPr>
          <p:nvPr>
            <p:ph type="title"/>
          </p:nvPr>
        </p:nvSpPr>
        <p:spPr/>
        <p:txBody>
          <a:bodyPr>
            <a:normAutofit fontScale="90000"/>
          </a:bodyPr>
          <a:lstStyle/>
          <a:p>
            <a:r>
              <a:rPr lang="en-US" dirty="0"/>
              <a:t>Joins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95400"/>
            <a:ext cx="3238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04925"/>
            <a:ext cx="3619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599" y="1304925"/>
            <a:ext cx="4191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5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QUESTIONS??</a:t>
            </a:r>
            <a:endParaRPr lang="en-US" dirty="0"/>
          </a:p>
        </p:txBody>
      </p:sp>
    </p:spTree>
    <p:extLst>
      <p:ext uri="{BB962C8B-B14F-4D97-AF65-F5344CB8AC3E}">
        <p14:creationId xmlns:p14="http://schemas.microsoft.com/office/powerpoint/2010/main" val="2359046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Placeholder 3"/>
          <p:cNvSpPr>
            <a:spLocks noGrp="1"/>
          </p:cNvSpPr>
          <p:nvPr>
            <p:ph type="body"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en-US" sz="2000" dirty="0" smtClean="0">
                <a:latin typeface="+mn-lt"/>
              </a:rPr>
              <a:t>Any performance </a:t>
            </a:r>
            <a:r>
              <a:rPr lang="en-US" altLang="en-US" sz="2000" b="1" dirty="0" smtClean="0">
                <a:latin typeface="+mn-lt"/>
              </a:rPr>
              <a:t>problem</a:t>
            </a:r>
            <a:r>
              <a:rPr lang="en-US" altLang="en-US" sz="2000" dirty="0" smtClean="0">
                <a:latin typeface="+mn-lt"/>
              </a:rPr>
              <a:t> is identified by a report/application running slow. The </a:t>
            </a:r>
            <a:r>
              <a:rPr lang="en-US" altLang="en-US" sz="2000" b="1" dirty="0" smtClean="0">
                <a:latin typeface="+mn-lt"/>
              </a:rPr>
              <a:t>cause </a:t>
            </a:r>
            <a:r>
              <a:rPr lang="en-US" altLang="en-US" sz="2000" dirty="0" smtClean="0">
                <a:latin typeface="+mn-lt"/>
              </a:rPr>
              <a:t>can be any of the following :-</a:t>
            </a:r>
          </a:p>
          <a:p>
            <a:pPr marL="285750" indent="-285750">
              <a:buFont typeface="Wingdings" panose="05000000000000000000" pitchFamily="2" charset="2"/>
              <a:buChar char="v"/>
            </a:pPr>
            <a:r>
              <a:rPr lang="en-US" altLang="en-US" sz="2000" dirty="0" smtClean="0">
                <a:latin typeface="+mn-lt"/>
              </a:rPr>
              <a:t>Resource bottlenecks</a:t>
            </a:r>
          </a:p>
          <a:p>
            <a:pPr marL="514350" lvl="1" indent="-285750">
              <a:buFont typeface="Arial" panose="020B0604020202020204" pitchFamily="34" charset="0"/>
              <a:buChar char="•"/>
            </a:pPr>
            <a:r>
              <a:rPr lang="en-US" altLang="en-US" sz="1500" dirty="0" smtClean="0"/>
              <a:t>CPU</a:t>
            </a:r>
            <a:endParaRPr lang="en-US" altLang="en-US" sz="1500" dirty="0"/>
          </a:p>
          <a:p>
            <a:pPr marL="514350" lvl="1" indent="-285750">
              <a:buFont typeface="Arial" panose="020B0604020202020204" pitchFamily="34" charset="0"/>
              <a:buChar char="•"/>
            </a:pPr>
            <a:r>
              <a:rPr lang="en-US" altLang="en-US" sz="1500" dirty="0" smtClean="0">
                <a:latin typeface="+mn-lt"/>
              </a:rPr>
              <a:t>Memory</a:t>
            </a:r>
          </a:p>
          <a:p>
            <a:pPr marL="514350" lvl="1" indent="-285750">
              <a:buFont typeface="Arial" panose="020B0604020202020204" pitchFamily="34" charset="0"/>
              <a:buChar char="•"/>
            </a:pPr>
            <a:r>
              <a:rPr lang="en-US" altLang="en-US" sz="1500" dirty="0" smtClean="0"/>
              <a:t>IO</a:t>
            </a:r>
            <a:endParaRPr lang="en-US" altLang="en-US" sz="1500" dirty="0" smtClean="0">
              <a:latin typeface="+mn-lt"/>
            </a:endParaRPr>
          </a:p>
          <a:p>
            <a:pPr marL="285750" indent="-285750">
              <a:buFont typeface="Wingdings" panose="05000000000000000000" pitchFamily="2" charset="2"/>
              <a:buChar char="v"/>
            </a:pPr>
            <a:r>
              <a:rPr lang="en-US" altLang="en-US" sz="2000" dirty="0" smtClean="0">
                <a:latin typeface="+mn-lt"/>
              </a:rPr>
              <a:t>TempDB bottlenecks</a:t>
            </a:r>
          </a:p>
          <a:p>
            <a:pPr marL="285750" indent="-285750">
              <a:buFont typeface="Wingdings" panose="05000000000000000000" pitchFamily="2" charset="2"/>
              <a:buChar char="v"/>
            </a:pPr>
            <a:r>
              <a:rPr lang="en-US" altLang="en-US" sz="2000" dirty="0" smtClean="0">
                <a:latin typeface="+mn-lt"/>
              </a:rPr>
              <a:t>Slow running user query.</a:t>
            </a:r>
            <a:endParaRPr lang="en-US" altLang="en-US" sz="2000" dirty="0">
              <a:latin typeface="+mn-lt"/>
            </a:endParaRPr>
          </a:p>
          <a:p>
            <a:pPr marL="0" indent="0">
              <a:buNone/>
            </a:pPr>
            <a:endParaRPr lang="en-US" altLang="en-US" dirty="0" smtClean="0">
              <a:solidFill>
                <a:srgbClr val="404040"/>
              </a:solidFill>
              <a:latin typeface="Arial" charset="0"/>
              <a:cs typeface="Arial" charset="0"/>
            </a:endParaRPr>
          </a:p>
        </p:txBody>
      </p:sp>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3600" dirty="0" smtClean="0">
                <a:latin typeface="+mn-lt"/>
              </a:rPr>
              <a:t>Major Performance Bottlenecks</a:t>
            </a:r>
          </a:p>
        </p:txBody>
      </p:sp>
    </p:spTree>
    <p:extLst>
      <p:ext uri="{BB962C8B-B14F-4D97-AF65-F5344CB8AC3E}">
        <p14:creationId xmlns:p14="http://schemas.microsoft.com/office/powerpoint/2010/main" val="404765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pPr marL="0" indent="0"/>
            <a:r>
              <a:rPr lang="en-US" sz="2000" dirty="0" smtClean="0">
                <a:latin typeface="+mn-lt"/>
              </a:rPr>
              <a:t>Most important part of resolving performance issues is to pinpoint the real pain area. Some of the methods to do that are:-</a:t>
            </a:r>
          </a:p>
          <a:p>
            <a:pPr marL="0" indent="0"/>
            <a:endParaRPr lang="en-US" sz="2000" dirty="0" smtClean="0">
              <a:latin typeface="+mn-lt"/>
            </a:endParaRPr>
          </a:p>
          <a:p>
            <a:pPr marL="285750" indent="-285750">
              <a:buFont typeface="Wingdings" panose="05000000000000000000" pitchFamily="2" charset="2"/>
              <a:buChar char="v"/>
            </a:pPr>
            <a:r>
              <a:rPr lang="en-US" sz="2000" dirty="0" smtClean="0">
                <a:latin typeface="+mn-lt"/>
              </a:rPr>
              <a:t>Performance Monitor</a:t>
            </a:r>
          </a:p>
          <a:p>
            <a:pPr marL="285750" indent="-285750">
              <a:buFont typeface="Wingdings" panose="05000000000000000000" pitchFamily="2" charset="2"/>
              <a:buChar char="v"/>
            </a:pPr>
            <a:r>
              <a:rPr lang="en-US" sz="2000" dirty="0" smtClean="0">
                <a:latin typeface="+mn-lt"/>
              </a:rPr>
              <a:t>SQL Server Profiler</a:t>
            </a:r>
          </a:p>
          <a:p>
            <a:pPr marL="285750" indent="-285750">
              <a:buFont typeface="Wingdings" panose="05000000000000000000" pitchFamily="2" charset="2"/>
              <a:buChar char="v"/>
            </a:pPr>
            <a:r>
              <a:rPr lang="en-US" sz="2000" dirty="0" smtClean="0">
                <a:latin typeface="+mn-lt"/>
              </a:rPr>
              <a:t>DMVs</a:t>
            </a:r>
          </a:p>
          <a:p>
            <a:pPr marL="285750" indent="-285750">
              <a:buFont typeface="Wingdings" panose="05000000000000000000" pitchFamily="2" charset="2"/>
              <a:buChar char="v"/>
            </a:pPr>
            <a:r>
              <a:rPr lang="en-US" sz="2000" dirty="0" smtClean="0">
                <a:latin typeface="+mn-lt"/>
              </a:rPr>
              <a:t>DBCC Commands.</a:t>
            </a:r>
          </a:p>
          <a:p>
            <a:endParaRPr lang="en-US" dirty="0" smtClean="0"/>
          </a:p>
        </p:txBody>
      </p:sp>
      <p:sp>
        <p:nvSpPr>
          <p:cNvPr id="2" name="Title 1"/>
          <p:cNvSpPr>
            <a:spLocks noGrp="1"/>
          </p:cNvSpPr>
          <p:nvPr>
            <p:ph type="title"/>
          </p:nvPr>
        </p:nvSpPr>
        <p:spPr/>
        <p:txBody>
          <a:bodyPr>
            <a:normAutofit fontScale="90000"/>
          </a:bodyPr>
          <a:lstStyle/>
          <a:p>
            <a:r>
              <a:rPr lang="en-US" dirty="0" smtClean="0"/>
              <a:t>Tools For Identifying </a:t>
            </a:r>
            <a:r>
              <a:rPr lang="en-US" dirty="0"/>
              <a:t>P</a:t>
            </a:r>
            <a:r>
              <a:rPr lang="en-US" dirty="0" smtClean="0"/>
              <a:t>roblem </a:t>
            </a:r>
            <a:r>
              <a:rPr lang="en-US" dirty="0"/>
              <a:t>A</a:t>
            </a:r>
            <a:r>
              <a:rPr lang="en-US" dirty="0" smtClean="0"/>
              <a:t>rea</a:t>
            </a:r>
            <a:endParaRPr lang="en-US" dirty="0"/>
          </a:p>
        </p:txBody>
      </p:sp>
    </p:spTree>
    <p:extLst>
      <p:ext uri="{BB962C8B-B14F-4D97-AF65-F5344CB8AC3E}">
        <p14:creationId xmlns:p14="http://schemas.microsoft.com/office/powerpoint/2010/main" val="107911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pPr marL="285750" indent="-285750">
              <a:buFont typeface="Wingdings" panose="05000000000000000000" pitchFamily="2" charset="2"/>
              <a:buChar char="v"/>
            </a:pPr>
            <a:r>
              <a:rPr lang="en-US" sz="2000" dirty="0" smtClean="0">
                <a:latin typeface="+mn-lt"/>
              </a:rPr>
              <a:t>Indexes</a:t>
            </a:r>
          </a:p>
          <a:p>
            <a:pPr marL="514350" lvl="1" indent="-285750">
              <a:buFont typeface="Arial" panose="020B0604020202020204" pitchFamily="34" charset="0"/>
              <a:buChar char="•"/>
            </a:pPr>
            <a:r>
              <a:rPr lang="en-US" sz="2000" dirty="0">
                <a:solidFill>
                  <a:schemeClr val="tx1">
                    <a:lumMod val="75000"/>
                    <a:lumOff val="25000"/>
                  </a:schemeClr>
                </a:solidFill>
                <a:cs typeface="Arial" pitchFamily="34" charset="0"/>
              </a:rPr>
              <a:t>Can play a major role in boosting up query performance</a:t>
            </a:r>
          </a:p>
          <a:p>
            <a:pPr marL="285750" indent="-285750">
              <a:buFont typeface="Wingdings" panose="05000000000000000000" pitchFamily="2" charset="2"/>
              <a:buChar char="v"/>
            </a:pPr>
            <a:r>
              <a:rPr lang="en-US" sz="2000" dirty="0" smtClean="0">
                <a:latin typeface="+mn-lt"/>
              </a:rPr>
              <a:t>Database Engine Tuning Advisor</a:t>
            </a:r>
          </a:p>
          <a:p>
            <a:pPr marL="514350" lvl="1" indent="-285750">
              <a:buFont typeface="Arial" panose="020B0604020202020204" pitchFamily="34" charset="0"/>
              <a:buChar char="•"/>
            </a:pPr>
            <a:r>
              <a:rPr lang="en-US" sz="2000" dirty="0">
                <a:solidFill>
                  <a:schemeClr val="tx1">
                    <a:lumMod val="75000"/>
                    <a:lumOff val="25000"/>
                  </a:schemeClr>
                </a:solidFill>
                <a:cs typeface="Arial" pitchFamily="34" charset="0"/>
              </a:rPr>
              <a:t>An  off-the-shelf tool provided by MS to give tuning </a:t>
            </a:r>
            <a:r>
              <a:rPr lang="en-US" sz="2000" dirty="0" smtClean="0">
                <a:solidFill>
                  <a:schemeClr val="tx1">
                    <a:lumMod val="75000"/>
                    <a:lumOff val="25000"/>
                  </a:schemeClr>
                </a:solidFill>
                <a:cs typeface="Arial" pitchFamily="34" charset="0"/>
              </a:rPr>
              <a:t>recommendations</a:t>
            </a:r>
            <a:endParaRPr lang="en-US" sz="2000" dirty="0">
              <a:solidFill>
                <a:schemeClr val="tx1">
                  <a:lumMod val="75000"/>
                  <a:lumOff val="25000"/>
                </a:schemeClr>
              </a:solidFill>
              <a:cs typeface="Arial" pitchFamily="34" charset="0"/>
            </a:endParaRPr>
          </a:p>
          <a:p>
            <a:pPr marL="285750" indent="-285750">
              <a:buFont typeface="Wingdings" panose="05000000000000000000" pitchFamily="2" charset="2"/>
              <a:buChar char="v"/>
            </a:pPr>
            <a:r>
              <a:rPr lang="en-US" sz="2000" dirty="0" smtClean="0">
                <a:latin typeface="+mn-lt"/>
              </a:rPr>
              <a:t>Execution Plan (</a:t>
            </a:r>
            <a:r>
              <a:rPr lang="en-US" sz="2000" b="1" dirty="0" smtClean="0">
                <a:latin typeface="+mn-lt"/>
              </a:rPr>
              <a:t>Our topic of discussion today</a:t>
            </a:r>
            <a:r>
              <a:rPr lang="en-US" sz="2000" dirty="0" smtClean="0">
                <a:latin typeface="+mn-lt"/>
              </a:rPr>
              <a:t>)</a:t>
            </a:r>
          </a:p>
          <a:p>
            <a:pPr marL="285750" indent="-285750">
              <a:buFont typeface="Wingdings" panose="05000000000000000000" pitchFamily="2" charset="2"/>
              <a:buChar char="v"/>
            </a:pPr>
            <a:r>
              <a:rPr lang="en-US" sz="2000" dirty="0" smtClean="0">
                <a:latin typeface="+mn-lt"/>
              </a:rPr>
              <a:t>Capturing Query Execution Statistics.</a:t>
            </a:r>
          </a:p>
        </p:txBody>
      </p:sp>
      <p:sp>
        <p:nvSpPr>
          <p:cNvPr id="2" name="Title 1"/>
          <p:cNvSpPr>
            <a:spLocks noGrp="1"/>
          </p:cNvSpPr>
          <p:nvPr>
            <p:ph type="title"/>
          </p:nvPr>
        </p:nvSpPr>
        <p:spPr/>
        <p:txBody>
          <a:bodyPr>
            <a:normAutofit fontScale="90000"/>
          </a:bodyPr>
          <a:lstStyle/>
          <a:p>
            <a:r>
              <a:rPr lang="en-US" dirty="0" smtClean="0"/>
              <a:t>Available Resources For Tuning Query Performance</a:t>
            </a:r>
            <a:endParaRPr lang="en-US" dirty="0"/>
          </a:p>
        </p:txBody>
      </p:sp>
    </p:spTree>
    <p:extLst>
      <p:ext uri="{BB962C8B-B14F-4D97-AF65-F5344CB8AC3E}">
        <p14:creationId xmlns:p14="http://schemas.microsoft.com/office/powerpoint/2010/main" val="346671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r>
              <a:rPr lang="en-US" sz="2000" dirty="0">
                <a:latin typeface="+mn-lt"/>
              </a:rPr>
              <a:t>Clustered</a:t>
            </a:r>
          </a:p>
          <a:p>
            <a:pPr marL="742950" lvl="1" indent="-285750">
              <a:buFont typeface="Wingdings" panose="05000000000000000000" pitchFamily="2" charset="2"/>
              <a:buChar char="v"/>
            </a:pPr>
            <a:r>
              <a:rPr lang="en-US" sz="2000" dirty="0">
                <a:solidFill>
                  <a:schemeClr val="tx1">
                    <a:lumMod val="75000"/>
                    <a:lumOff val="25000"/>
                  </a:schemeClr>
                </a:solidFill>
                <a:cs typeface="Arial" pitchFamily="34" charset="0"/>
              </a:rPr>
              <a:t>Store Actual data</a:t>
            </a:r>
          </a:p>
          <a:p>
            <a:pPr marL="742950" lvl="1" indent="-285750">
              <a:buFont typeface="Wingdings" panose="05000000000000000000" pitchFamily="2" charset="2"/>
              <a:buChar char="v"/>
            </a:pPr>
            <a:r>
              <a:rPr lang="en-US" sz="2000" dirty="0">
                <a:solidFill>
                  <a:schemeClr val="tx1">
                    <a:lumMod val="75000"/>
                    <a:lumOff val="25000"/>
                  </a:schemeClr>
                </a:solidFill>
                <a:cs typeface="Arial" pitchFamily="34" charset="0"/>
              </a:rPr>
              <a:t>Data is logically and physically ordered</a:t>
            </a:r>
          </a:p>
          <a:p>
            <a:pPr marL="742950" lvl="1" indent="-285750">
              <a:buFont typeface="Wingdings" panose="05000000000000000000" pitchFamily="2" charset="2"/>
              <a:buChar char="v"/>
            </a:pPr>
            <a:r>
              <a:rPr lang="en-US" sz="2000" dirty="0">
                <a:solidFill>
                  <a:schemeClr val="tx1">
                    <a:lumMod val="75000"/>
                    <a:lumOff val="25000"/>
                  </a:schemeClr>
                </a:solidFill>
                <a:cs typeface="Arial" pitchFamily="34" charset="0"/>
              </a:rPr>
              <a:t>Only </a:t>
            </a:r>
            <a:r>
              <a:rPr lang="en-US" sz="2000" dirty="0" smtClean="0">
                <a:solidFill>
                  <a:schemeClr val="tx1">
                    <a:lumMod val="75000"/>
                    <a:lumOff val="25000"/>
                  </a:schemeClr>
                </a:solidFill>
                <a:cs typeface="Arial" pitchFamily="34" charset="0"/>
              </a:rPr>
              <a:t>one </a:t>
            </a:r>
            <a:r>
              <a:rPr lang="en-US" sz="2000" dirty="0">
                <a:solidFill>
                  <a:schemeClr val="tx1">
                    <a:lumMod val="75000"/>
                    <a:lumOff val="25000"/>
                  </a:schemeClr>
                </a:solidFill>
                <a:cs typeface="Arial" pitchFamily="34" charset="0"/>
              </a:rPr>
              <a:t>clustered index in a table</a:t>
            </a:r>
          </a:p>
          <a:p>
            <a:r>
              <a:rPr lang="en-US" sz="2000" dirty="0" smtClean="0">
                <a:latin typeface="+mn-lt"/>
              </a:rPr>
              <a:t>Non-clustered</a:t>
            </a:r>
            <a:endParaRPr lang="en-US" sz="2000" dirty="0">
              <a:latin typeface="+mn-lt"/>
            </a:endParaRPr>
          </a:p>
          <a:p>
            <a:pPr marL="742950" lvl="1" indent="-285750">
              <a:buFont typeface="Wingdings" panose="05000000000000000000" pitchFamily="2" charset="2"/>
              <a:buChar char="v"/>
            </a:pPr>
            <a:r>
              <a:rPr lang="en-US" sz="2000" dirty="0">
                <a:solidFill>
                  <a:schemeClr val="tx1">
                    <a:lumMod val="75000"/>
                    <a:lumOff val="25000"/>
                  </a:schemeClr>
                </a:solidFill>
                <a:cs typeface="Arial" pitchFamily="34" charset="0"/>
              </a:rPr>
              <a:t>Contains  only keys and pointers to the actual data</a:t>
            </a:r>
          </a:p>
          <a:p>
            <a:pPr marL="742950" lvl="1" indent="-285750">
              <a:buFont typeface="Wingdings" panose="05000000000000000000" pitchFamily="2" charset="2"/>
              <a:buChar char="v"/>
            </a:pPr>
            <a:r>
              <a:rPr lang="en-US" sz="2000" dirty="0" smtClean="0">
                <a:solidFill>
                  <a:schemeClr val="tx1">
                    <a:lumMod val="75000"/>
                    <a:lumOff val="25000"/>
                  </a:schemeClr>
                </a:solidFill>
                <a:cs typeface="Arial" pitchFamily="34" charset="0"/>
              </a:rPr>
              <a:t>Table </a:t>
            </a:r>
            <a:r>
              <a:rPr lang="en-US" sz="2000" dirty="0">
                <a:solidFill>
                  <a:schemeClr val="tx1">
                    <a:lumMod val="75000"/>
                    <a:lumOff val="25000"/>
                  </a:schemeClr>
                </a:solidFill>
                <a:cs typeface="Arial" pitchFamily="34" charset="0"/>
              </a:rPr>
              <a:t>may  have multiple non-clustered indexes</a:t>
            </a:r>
          </a:p>
          <a:p>
            <a:pPr marL="742950" lvl="1" indent="-285750">
              <a:buFont typeface="Wingdings" panose="05000000000000000000" pitchFamily="2" charset="2"/>
              <a:buChar char="v"/>
            </a:pPr>
            <a:r>
              <a:rPr lang="en-US" sz="2000" dirty="0">
                <a:solidFill>
                  <a:schemeClr val="tx1">
                    <a:lumMod val="75000"/>
                    <a:lumOff val="25000"/>
                  </a:schemeClr>
                </a:solidFill>
                <a:cs typeface="Arial" pitchFamily="34" charset="0"/>
              </a:rPr>
              <a:t>Non-clustered index can be </a:t>
            </a:r>
            <a:r>
              <a:rPr lang="en-US" sz="2000" dirty="0" smtClean="0">
                <a:solidFill>
                  <a:schemeClr val="tx1">
                    <a:lumMod val="75000"/>
                    <a:lumOff val="25000"/>
                  </a:schemeClr>
                </a:solidFill>
                <a:cs typeface="Arial" pitchFamily="34" charset="0"/>
              </a:rPr>
              <a:t>covering.</a:t>
            </a:r>
            <a:endParaRPr lang="en-US" sz="2000" dirty="0">
              <a:solidFill>
                <a:schemeClr val="tx1">
                  <a:lumMod val="75000"/>
                  <a:lumOff val="25000"/>
                </a:schemeClr>
              </a:solidFill>
              <a:cs typeface="Arial" pitchFamily="34" charset="0"/>
            </a:endParaRPr>
          </a:p>
          <a:p>
            <a:endParaRPr lang="en-US" dirty="0"/>
          </a:p>
        </p:txBody>
      </p:sp>
      <p:sp>
        <p:nvSpPr>
          <p:cNvPr id="2" name="Title 1"/>
          <p:cNvSpPr>
            <a:spLocks noGrp="1"/>
          </p:cNvSpPr>
          <p:nvPr>
            <p:ph type="title"/>
          </p:nvPr>
        </p:nvSpPr>
        <p:spPr/>
        <p:txBody>
          <a:bodyPr>
            <a:normAutofit fontScale="90000"/>
          </a:bodyPr>
          <a:lstStyle/>
          <a:p>
            <a:r>
              <a:rPr lang="en-US" dirty="0" smtClean="0"/>
              <a:t>Indexes – Brief Overview</a:t>
            </a:r>
            <a:endParaRPr lang="en-US" dirty="0"/>
          </a:p>
        </p:txBody>
      </p:sp>
    </p:spTree>
    <p:extLst>
      <p:ext uri="{BB962C8B-B14F-4D97-AF65-F5344CB8AC3E}">
        <p14:creationId xmlns:p14="http://schemas.microsoft.com/office/powerpoint/2010/main" val="134192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47800" y="2514600"/>
            <a:ext cx="7269734" cy="3612070"/>
          </a:xfrm>
        </p:spPr>
        <p:txBody>
          <a:bodyPr/>
          <a:lstStyle/>
          <a:p>
            <a:pPr marL="285750" indent="-285750">
              <a:buFont typeface="Wingdings" panose="05000000000000000000" pitchFamily="2" charset="2"/>
              <a:buChar char="v"/>
            </a:pPr>
            <a:r>
              <a:rPr lang="en-US" sz="2000" dirty="0" smtClean="0">
                <a:latin typeface="+mn-lt"/>
              </a:rPr>
              <a:t>Statistics </a:t>
            </a:r>
            <a:r>
              <a:rPr lang="en-US" sz="2000" dirty="0">
                <a:latin typeface="+mn-lt"/>
              </a:rPr>
              <a:t>for query optimization are objects that contain </a:t>
            </a:r>
            <a:r>
              <a:rPr lang="en-US" sz="2000" dirty="0" smtClean="0">
                <a:latin typeface="+mn-lt"/>
              </a:rPr>
              <a:t>statistical information </a:t>
            </a:r>
            <a:r>
              <a:rPr lang="en-US" sz="2000" dirty="0">
                <a:latin typeface="+mn-lt"/>
              </a:rPr>
              <a:t>about the distribution of values in one or more columns of a table or indexed view</a:t>
            </a:r>
            <a:r>
              <a:rPr lang="en-US" sz="2000" dirty="0" smtClean="0">
                <a:latin typeface="+mn-lt"/>
              </a:rPr>
              <a:t>.</a:t>
            </a:r>
          </a:p>
          <a:p>
            <a:pPr marL="285750" indent="-285750">
              <a:buFont typeface="Wingdings" panose="05000000000000000000" pitchFamily="2" charset="2"/>
              <a:buChar char="v"/>
            </a:pPr>
            <a:r>
              <a:rPr lang="en-US" sz="2000" dirty="0">
                <a:latin typeface="+mn-lt"/>
              </a:rPr>
              <a:t>The query optimizer uses these statistics to estimate the </a:t>
            </a:r>
            <a:r>
              <a:rPr lang="en-US" sz="2000" b="1" i="1" dirty="0">
                <a:latin typeface="+mn-lt"/>
              </a:rPr>
              <a:t>cardinality</a:t>
            </a:r>
            <a:r>
              <a:rPr lang="en-US" sz="2000" dirty="0">
                <a:latin typeface="+mn-lt"/>
              </a:rPr>
              <a:t>, or number of rows, in the query result</a:t>
            </a:r>
            <a:r>
              <a:rPr lang="en-US" sz="2000" dirty="0" smtClean="0">
                <a:latin typeface="+mn-lt"/>
              </a:rPr>
              <a:t>.</a:t>
            </a:r>
          </a:p>
          <a:p>
            <a:pPr marL="285750" indent="-285750">
              <a:buFont typeface="Wingdings" panose="05000000000000000000" pitchFamily="2" charset="2"/>
              <a:buChar char="v"/>
            </a:pPr>
            <a:r>
              <a:rPr lang="en-US" sz="2000" dirty="0" smtClean="0">
                <a:latin typeface="+mn-lt"/>
              </a:rPr>
              <a:t>Stored in the form of histograms</a:t>
            </a:r>
          </a:p>
          <a:p>
            <a:pPr marL="285750" indent="-285750">
              <a:buFont typeface="Wingdings" panose="05000000000000000000" pitchFamily="2" charset="2"/>
              <a:buChar char="v"/>
            </a:pPr>
            <a:r>
              <a:rPr lang="en-US" sz="2000" dirty="0" smtClean="0">
                <a:latin typeface="+mn-lt"/>
              </a:rPr>
              <a:t>Sometimes statistics may become outdated</a:t>
            </a:r>
          </a:p>
          <a:p>
            <a:pPr marL="285750" indent="-285750">
              <a:buFont typeface="Wingdings" panose="05000000000000000000" pitchFamily="2" charset="2"/>
              <a:buChar char="v"/>
            </a:pPr>
            <a:r>
              <a:rPr lang="en-US" sz="2000" dirty="0" smtClean="0">
                <a:latin typeface="+mn-lt"/>
              </a:rPr>
              <a:t>Sometimes additional statistics may be required</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Statistics – Brief Overview</a:t>
            </a:r>
            <a:endParaRPr lang="en-US" dirty="0"/>
          </a:p>
        </p:txBody>
      </p:sp>
    </p:spTree>
    <p:extLst>
      <p:ext uri="{BB962C8B-B14F-4D97-AF65-F5344CB8AC3E}">
        <p14:creationId xmlns:p14="http://schemas.microsoft.com/office/powerpoint/2010/main" val="14589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fontScale="85000" lnSpcReduction="10000"/>
          </a:bodyPr>
          <a:lstStyle/>
          <a:p>
            <a:r>
              <a:rPr lang="en-US" sz="1900" b="1" dirty="0">
                <a:latin typeface="+mn-lt"/>
              </a:rPr>
              <a:t>Execution Plan Defined</a:t>
            </a:r>
            <a:r>
              <a:rPr lang="en-US" sz="1900" dirty="0">
                <a:latin typeface="+mn-lt"/>
              </a:rPr>
              <a:t>: </a:t>
            </a:r>
            <a:endParaRPr lang="en-US" sz="1900" dirty="0" smtClean="0">
              <a:latin typeface="+mn-lt"/>
            </a:endParaRPr>
          </a:p>
          <a:p>
            <a:r>
              <a:rPr lang="en-US" sz="1900" dirty="0" smtClean="0">
                <a:latin typeface="+mn-lt"/>
              </a:rPr>
              <a:t>	</a:t>
            </a:r>
            <a:r>
              <a:rPr lang="en-US" sz="1900" dirty="0">
                <a:latin typeface="+mn-lt"/>
              </a:rPr>
              <a:t>An execution plan, simply put, is the result of the query optimizer's attempt to calculate the </a:t>
            </a:r>
            <a:r>
              <a:rPr lang="en-US" sz="1900" b="1" dirty="0">
                <a:latin typeface="+mn-lt"/>
              </a:rPr>
              <a:t>most efficient way </a:t>
            </a:r>
            <a:r>
              <a:rPr lang="en-US" sz="1900" dirty="0">
                <a:latin typeface="+mn-lt"/>
              </a:rPr>
              <a:t>to imple­ment the request represented by the T-SQL query you </a:t>
            </a:r>
            <a:r>
              <a:rPr lang="en-US" sz="1900" dirty="0" smtClean="0">
                <a:latin typeface="+mn-lt"/>
              </a:rPr>
              <a:t>sub­mitted</a:t>
            </a:r>
          </a:p>
          <a:p>
            <a:endParaRPr lang="en-US" sz="1900" dirty="0">
              <a:latin typeface="+mn-lt"/>
            </a:endParaRPr>
          </a:p>
          <a:p>
            <a:r>
              <a:rPr lang="en-US" sz="1900" b="1" dirty="0" smtClean="0">
                <a:latin typeface="+mn-lt"/>
              </a:rPr>
              <a:t>So </a:t>
            </a:r>
            <a:r>
              <a:rPr lang="en-US" sz="1900" b="1" dirty="0">
                <a:latin typeface="+mn-lt"/>
              </a:rPr>
              <a:t>why is this important to know?</a:t>
            </a:r>
          </a:p>
          <a:p>
            <a:pPr marL="0" indent="0"/>
            <a:r>
              <a:rPr lang="en-US" sz="1900" dirty="0" smtClean="0">
                <a:latin typeface="+mn-lt"/>
              </a:rPr>
              <a:t>Because </a:t>
            </a:r>
            <a:r>
              <a:rPr lang="en-US" sz="1900" dirty="0">
                <a:latin typeface="+mn-lt"/>
              </a:rPr>
              <a:t>you want to answer </a:t>
            </a:r>
            <a:r>
              <a:rPr lang="en-US" sz="1900" dirty="0" smtClean="0">
                <a:latin typeface="+mn-lt"/>
              </a:rPr>
              <a:t>these questions:</a:t>
            </a:r>
            <a:endParaRPr lang="en-US" sz="1900" dirty="0">
              <a:latin typeface="+mn-lt"/>
            </a:endParaRPr>
          </a:p>
          <a:p>
            <a:pPr marL="285750" indent="-285750">
              <a:buFont typeface="Arial" panose="020B0604020202020204" pitchFamily="34" charset="0"/>
              <a:buChar char="•"/>
            </a:pPr>
            <a:r>
              <a:rPr lang="en-US" sz="1900" dirty="0" smtClean="0">
                <a:latin typeface="+mn-lt"/>
              </a:rPr>
              <a:t>Why </a:t>
            </a:r>
            <a:r>
              <a:rPr lang="en-US" sz="1900" dirty="0">
                <a:latin typeface="+mn-lt"/>
              </a:rPr>
              <a:t>are my queries running slow, and what can I do to boost their performance?</a:t>
            </a:r>
          </a:p>
          <a:p>
            <a:pPr marL="285750" indent="-285750">
              <a:buFont typeface="Arial" panose="020B0604020202020204" pitchFamily="34" charset="0"/>
              <a:buChar char="•"/>
            </a:pPr>
            <a:r>
              <a:rPr lang="en-US" sz="1900" dirty="0" smtClean="0">
                <a:latin typeface="+mn-lt"/>
              </a:rPr>
              <a:t>Has </a:t>
            </a:r>
            <a:r>
              <a:rPr lang="en-US" sz="1900" dirty="0">
                <a:latin typeface="+mn-lt"/>
              </a:rPr>
              <a:t>the query optimizer made a mistake?</a:t>
            </a:r>
          </a:p>
          <a:p>
            <a:pPr marL="285750" indent="-285750">
              <a:buFont typeface="Arial" panose="020B0604020202020204" pitchFamily="34" charset="0"/>
              <a:buChar char="•"/>
            </a:pPr>
            <a:r>
              <a:rPr lang="en-US" sz="1900" dirty="0" smtClean="0">
                <a:latin typeface="+mn-lt"/>
              </a:rPr>
              <a:t>Are </a:t>
            </a:r>
            <a:r>
              <a:rPr lang="en-US" sz="1900" dirty="0">
                <a:latin typeface="+mn-lt"/>
              </a:rPr>
              <a:t>there missing indexes?</a:t>
            </a:r>
          </a:p>
          <a:p>
            <a:pPr marL="285750" indent="-285750">
              <a:buFont typeface="Arial" panose="020B0604020202020204" pitchFamily="34" charset="0"/>
              <a:buChar char="•"/>
            </a:pPr>
            <a:r>
              <a:rPr lang="en-US" sz="1900" dirty="0" smtClean="0">
                <a:latin typeface="+mn-lt"/>
              </a:rPr>
              <a:t>Does </a:t>
            </a:r>
            <a:r>
              <a:rPr lang="en-US" sz="1900" dirty="0">
                <a:latin typeface="+mn-lt"/>
              </a:rPr>
              <a:t>the query optimizer have bad data (index and column statistics)?</a:t>
            </a:r>
          </a:p>
          <a:p>
            <a:pPr marL="285750" indent="-285750">
              <a:buFont typeface="Arial" panose="020B0604020202020204" pitchFamily="34" charset="0"/>
              <a:buChar char="•"/>
            </a:pPr>
            <a:r>
              <a:rPr lang="en-US" sz="1900" dirty="0" smtClean="0">
                <a:latin typeface="+mn-lt"/>
              </a:rPr>
              <a:t>Is </a:t>
            </a:r>
            <a:r>
              <a:rPr lang="en-US" sz="1900" dirty="0">
                <a:latin typeface="+mn-lt"/>
              </a:rPr>
              <a:t>too much data being returned?</a:t>
            </a:r>
          </a:p>
          <a:p>
            <a:pPr marL="285750" indent="-285750">
              <a:buFont typeface="Arial" panose="020B0604020202020204" pitchFamily="34" charset="0"/>
              <a:buChar char="•"/>
            </a:pPr>
            <a:r>
              <a:rPr lang="en-US" sz="1900" dirty="0" smtClean="0">
                <a:latin typeface="+mn-lt"/>
              </a:rPr>
              <a:t>Is </a:t>
            </a:r>
            <a:r>
              <a:rPr lang="en-US" sz="1900" dirty="0">
                <a:latin typeface="+mn-lt"/>
              </a:rPr>
              <a:t>the query poorly written?</a:t>
            </a:r>
          </a:p>
          <a:p>
            <a:endParaRPr lang="en-US" dirty="0"/>
          </a:p>
        </p:txBody>
      </p:sp>
      <p:sp>
        <p:nvSpPr>
          <p:cNvPr id="3" name="Title 2"/>
          <p:cNvSpPr>
            <a:spLocks noGrp="1"/>
          </p:cNvSpPr>
          <p:nvPr>
            <p:ph type="title"/>
          </p:nvPr>
        </p:nvSpPr>
        <p:spPr/>
        <p:txBody>
          <a:bodyPr>
            <a:normAutofit fontScale="90000"/>
          </a:bodyPr>
          <a:lstStyle/>
          <a:p>
            <a:r>
              <a:rPr lang="en-US" dirty="0" smtClean="0"/>
              <a:t>Execution Plans</a:t>
            </a:r>
            <a:endParaRPr lang="en-US" dirty="0"/>
          </a:p>
        </p:txBody>
      </p:sp>
    </p:spTree>
    <p:extLst>
      <p:ext uri="{BB962C8B-B14F-4D97-AF65-F5344CB8AC3E}">
        <p14:creationId xmlns:p14="http://schemas.microsoft.com/office/powerpoint/2010/main" val="394063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6969</TotalTime>
  <Words>2350</Words>
  <Application>Microsoft Office PowerPoint</Application>
  <PresentationFormat>On-screen Show (4:3)</PresentationFormat>
  <Paragraphs>240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Basics of SQL Execution Plans and Performance Tuning  </vt:lpstr>
      <vt:lpstr>Topics of Discussion</vt:lpstr>
      <vt:lpstr>Session Details</vt:lpstr>
      <vt:lpstr>Major Performance Bottlenecks</vt:lpstr>
      <vt:lpstr>Tools For Identifying Problem Area</vt:lpstr>
      <vt:lpstr>Available Resources For Tuning Query Performance</vt:lpstr>
      <vt:lpstr>Indexes – Brief Overview</vt:lpstr>
      <vt:lpstr>Statistics – Brief Overview</vt:lpstr>
      <vt:lpstr>Execution Plans</vt:lpstr>
      <vt:lpstr>How Execution Plans are Created?</vt:lpstr>
      <vt:lpstr>How Execution Plans are Created contd..</vt:lpstr>
      <vt:lpstr>More on the Execution Plan Process</vt:lpstr>
      <vt:lpstr>Execution Plans Are Cached</vt:lpstr>
      <vt:lpstr>Parameter Sniffing</vt:lpstr>
      <vt:lpstr>Parameter Sniffing</vt:lpstr>
      <vt:lpstr>Parameter Sniffing</vt:lpstr>
      <vt:lpstr>Execution Plans Come in Different Forms</vt:lpstr>
      <vt:lpstr>Actual vs. Estimated Execution Plans</vt:lpstr>
      <vt:lpstr>Actual vs. Estimated Execution Plans</vt:lpstr>
      <vt:lpstr>How to Capture/Produce Execution Plans</vt:lpstr>
      <vt:lpstr>How to Read Graphical Execution Plans - DEMO</vt:lpstr>
      <vt:lpstr>Execution Plans are Made Up of Operators</vt:lpstr>
      <vt:lpstr>Graphical Execution Plan Operators</vt:lpstr>
      <vt:lpstr>Graphical Execution Plan Operators</vt:lpstr>
      <vt:lpstr>Graphical Execution Plan Operators</vt:lpstr>
      <vt:lpstr>Operators Covered </vt:lpstr>
      <vt:lpstr>SELECT</vt:lpstr>
      <vt:lpstr>Table Scan </vt:lpstr>
      <vt:lpstr>Clustered Index Scan </vt:lpstr>
      <vt:lpstr>Clustered Index Seek </vt:lpstr>
      <vt:lpstr>Non-Clustered Index Scan</vt:lpstr>
      <vt:lpstr>Non-Clustered Index Seek</vt:lpstr>
      <vt:lpstr>RID Lookup</vt:lpstr>
      <vt:lpstr>Key Lookup </vt:lpstr>
      <vt:lpstr>Sort  </vt:lpstr>
      <vt:lpstr>Joins (loop, merge, hash)</vt:lpstr>
      <vt:lpstr>Joins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Tuning And DBA Best Practices</dc:title>
  <dc:creator>Rucha Ballal</dc:creator>
  <cp:lastModifiedBy>nikhil</cp:lastModifiedBy>
  <cp:revision>122</cp:revision>
  <dcterms:created xsi:type="dcterms:W3CDTF">2014-07-31T09:26:57Z</dcterms:created>
  <dcterms:modified xsi:type="dcterms:W3CDTF">2015-08-06T03:25:19Z</dcterms:modified>
</cp:coreProperties>
</file>