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77" r:id="rId2"/>
    <p:sldId id="288" r:id="rId3"/>
    <p:sldId id="378" r:id="rId4"/>
    <p:sldId id="379" r:id="rId5"/>
    <p:sldId id="367" r:id="rId6"/>
    <p:sldId id="372" r:id="rId7"/>
    <p:sldId id="370" r:id="rId8"/>
    <p:sldId id="366" r:id="rId9"/>
    <p:sldId id="374" r:id="rId10"/>
    <p:sldId id="380" r:id="rId11"/>
    <p:sldId id="377" r:id="rId12"/>
    <p:sldId id="381" r:id="rId13"/>
    <p:sldId id="375" r:id="rId14"/>
    <p:sldId id="294" r:id="rId15"/>
    <p:sldId id="298" r:id="rId16"/>
    <p:sldId id="373" r:id="rId17"/>
    <p:sldId id="364" r:id="rId18"/>
    <p:sldId id="359" r:id="rId19"/>
    <p:sldId id="376" r:id="rId20"/>
    <p:sldId id="365" r:id="rId21"/>
    <p:sldId id="382" r:id="rId22"/>
    <p:sldId id="302" r:id="rId23"/>
    <p:sldId id="335" r:id="rId24"/>
    <p:sldId id="284" r:id="rId25"/>
    <p:sldId id="286"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0075B0"/>
    <a:srgbClr val="00547E"/>
    <a:srgbClr val="0093DD"/>
    <a:srgbClr val="FFFFFF"/>
    <a:srgbClr val="69CAFB"/>
    <a:srgbClr val="44BDFA"/>
    <a:srgbClr val="0085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2017" autoAdjust="0"/>
    <p:restoredTop sz="86447" autoAdjust="0"/>
  </p:normalViewPr>
  <p:slideViewPr>
    <p:cSldViewPr snapToGrid="0" showGuides="1">
      <p:cViewPr varScale="1">
        <p:scale>
          <a:sx n="97" d="100"/>
          <a:sy n="97" d="100"/>
        </p:scale>
        <p:origin x="-114" y="-480"/>
      </p:cViewPr>
      <p:guideLst>
        <p:guide orient="horz" pos="1419"/>
        <p:guide orient="horz" pos="4164"/>
        <p:guide orient="horz" pos="1171"/>
        <p:guide orient="horz" pos="3505"/>
        <p:guide orient="horz" pos="1685"/>
        <p:guide pos="2880"/>
        <p:guide pos="5616"/>
        <p:guide pos="144"/>
        <p:guide/>
        <p:guide pos="1104"/>
        <p:guide pos="1591"/>
        <p:guide pos="3024"/>
        <p:guide pos="14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82"/>
    </p:cViewPr>
  </p:sorterViewPr>
  <p:notesViewPr>
    <p:cSldViewPr snapToGrid="0" showGuides="1">
      <p:cViewPr varScale="1">
        <p:scale>
          <a:sx n="80" d="100"/>
          <a:sy n="80"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3DB0290-AD4D-4875-AE36-9B95EED37B23}" type="datetimeFigureOut">
              <a:rPr lang="en-US"/>
              <a:pPr>
                <a:defRPr/>
              </a:pPr>
              <a:t>7/6/2016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392957E-9FAD-400F-965F-6B63005E971A}" type="slidenum">
              <a:rPr lang="en-US"/>
              <a:pPr>
                <a:defRPr/>
              </a:pPr>
              <a:t>‹#›</a:t>
            </a:fld>
            <a:endParaRPr lang="en-US" dirty="0"/>
          </a:p>
        </p:txBody>
      </p:sp>
    </p:spTree>
    <p:extLst>
      <p:ext uri="{BB962C8B-B14F-4D97-AF65-F5344CB8AC3E}">
        <p14:creationId xmlns:p14="http://schemas.microsoft.com/office/powerpoint/2010/main" val="2472329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4DB1155-23EC-48ED-968C-871B97B5CB18}" type="datetimeFigureOut">
              <a:rPr lang="en-US"/>
              <a:pPr>
                <a:defRPr/>
              </a:pPr>
              <a:t>7/6/2016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08DA488-622B-4B03-89F7-0C7090BEF1C8}" type="slidenum">
              <a:rPr lang="en-US"/>
              <a:pPr>
                <a:defRPr/>
              </a:pPr>
              <a:t>‹#›</a:t>
            </a:fld>
            <a:endParaRPr lang="en-US" dirty="0"/>
          </a:p>
        </p:txBody>
      </p:sp>
    </p:spTree>
    <p:extLst>
      <p:ext uri="{BB962C8B-B14F-4D97-AF65-F5344CB8AC3E}">
        <p14:creationId xmlns:p14="http://schemas.microsoft.com/office/powerpoint/2010/main" val="2717990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fontAlgn="auto">
              <a:spcBef>
                <a:spcPts val="0"/>
              </a:spcBef>
              <a:spcAft>
                <a:spcPts val="0"/>
              </a:spcAft>
              <a:defRPr/>
            </a:pPr>
            <a:r>
              <a:rPr lang="en-US" dirty="0" smtClean="0"/>
              <a:t>QlikView’s associative experience is totally different from the traditional BI experience.</a:t>
            </a:r>
          </a:p>
          <a:p>
            <a:pPr fontAlgn="auto">
              <a:spcBef>
                <a:spcPts val="0"/>
              </a:spcBef>
              <a:spcAft>
                <a:spcPts val="0"/>
              </a:spcAft>
              <a:defRPr/>
            </a:pPr>
            <a:endParaRPr lang="en-US" dirty="0" smtClean="0"/>
          </a:p>
          <a:p>
            <a:pPr fontAlgn="auto">
              <a:spcBef>
                <a:spcPts val="0"/>
              </a:spcBef>
              <a:spcAft>
                <a:spcPts val="0"/>
              </a:spcAft>
              <a:defRPr/>
            </a:pPr>
            <a:r>
              <a:rPr lang="en-US" dirty="0" smtClean="0"/>
              <a:t>Traditional BI is linear and hierarchical. </a:t>
            </a:r>
          </a:p>
          <a:p>
            <a:pPr fontAlgn="auto">
              <a:spcBef>
                <a:spcPts val="0"/>
              </a:spcBef>
              <a:spcAft>
                <a:spcPts val="0"/>
              </a:spcAft>
              <a:defRPr/>
            </a:pPr>
            <a:endParaRPr lang="en-US" dirty="0" smtClean="0"/>
          </a:p>
          <a:p>
            <a:pPr fontAlgn="auto">
              <a:spcBef>
                <a:spcPts val="0"/>
              </a:spcBef>
              <a:spcAft>
                <a:spcPts val="0"/>
              </a:spcAft>
              <a:defRPr/>
            </a:pPr>
            <a:r>
              <a:rPr lang="en-US" dirty="0" smtClean="0"/>
              <a:t>It pre-packages data and only gives users what’s been pre-determined by IT.</a:t>
            </a:r>
          </a:p>
          <a:p>
            <a:pPr fontAlgn="auto">
              <a:spcBef>
                <a:spcPts val="0"/>
              </a:spcBef>
              <a:spcAft>
                <a:spcPts val="0"/>
              </a:spcAft>
              <a:defRPr/>
            </a:pPr>
            <a:endParaRPr lang="en-US" dirty="0" smtClean="0"/>
          </a:p>
          <a:p>
            <a:pPr fontAlgn="auto">
              <a:spcBef>
                <a:spcPts val="0"/>
              </a:spcBef>
              <a:spcAft>
                <a:spcPts val="0"/>
              </a:spcAft>
              <a:defRPr/>
            </a:pPr>
            <a:r>
              <a:rPr lang="en-US" dirty="0" smtClean="0"/>
              <a:t>It requires the user to tunnel through the data and make links based on guessing.</a:t>
            </a:r>
          </a:p>
          <a:p>
            <a:pPr fontAlgn="auto">
              <a:spcBef>
                <a:spcPts val="0"/>
              </a:spcBef>
              <a:spcAft>
                <a:spcPts val="0"/>
              </a:spcAft>
              <a:defRPr/>
            </a:pPr>
            <a:endParaRPr lang="en-US" dirty="0" smtClean="0"/>
          </a:p>
          <a:p>
            <a:pPr fontAlgn="auto">
              <a:spcBef>
                <a:spcPts val="0"/>
              </a:spcBef>
              <a:spcAft>
                <a:spcPts val="0"/>
              </a:spcAft>
              <a:defRPr/>
            </a:pPr>
            <a:r>
              <a:rPr lang="en-US" dirty="0" smtClean="0"/>
              <a:t>In contrast, QlikView offers an associative experience enabled by our in-memory technology.</a:t>
            </a:r>
          </a:p>
          <a:p>
            <a:pPr fontAlgn="auto">
              <a:spcBef>
                <a:spcPts val="0"/>
              </a:spcBef>
              <a:spcAft>
                <a:spcPts val="0"/>
              </a:spcAft>
              <a:defRPr/>
            </a:pPr>
            <a:endParaRPr lang="en-US" dirty="0" smtClean="0"/>
          </a:p>
          <a:p>
            <a:pPr fontAlgn="auto">
              <a:spcBef>
                <a:spcPts val="0"/>
              </a:spcBef>
              <a:spcAft>
                <a:spcPts val="0"/>
              </a:spcAft>
              <a:defRPr/>
            </a:pPr>
            <a:r>
              <a:rPr lang="en-US" dirty="0" smtClean="0"/>
              <a:t>It’s a totally unique approach that turns the traditional BI model upside down.</a:t>
            </a:r>
          </a:p>
          <a:p>
            <a:pPr fontAlgn="auto">
              <a:spcBef>
                <a:spcPts val="0"/>
              </a:spcBef>
              <a:spcAft>
                <a:spcPts val="0"/>
              </a:spcAft>
              <a:defRPr/>
            </a:pPr>
            <a:endParaRPr lang="en-US" dirty="0" smtClean="0"/>
          </a:p>
          <a:p>
            <a:pPr fontAlgn="auto">
              <a:spcBef>
                <a:spcPts val="0"/>
              </a:spcBef>
              <a:spcAft>
                <a:spcPts val="0"/>
              </a:spcAft>
              <a:defRPr/>
            </a:pPr>
            <a:r>
              <a:rPr lang="en-US" dirty="0" smtClean="0"/>
              <a:t>It makes connections between data and systems to draw a big picture for the users.</a:t>
            </a:r>
          </a:p>
          <a:p>
            <a:pPr fontAlgn="auto">
              <a:spcBef>
                <a:spcPts val="0"/>
              </a:spcBef>
              <a:spcAft>
                <a:spcPts val="0"/>
              </a:spcAft>
              <a:defRPr/>
            </a:pPr>
            <a:endParaRPr lang="en-US" dirty="0" smtClean="0"/>
          </a:p>
          <a:p>
            <a:pPr fontAlgn="auto">
              <a:spcBef>
                <a:spcPts val="0"/>
              </a:spcBef>
              <a:spcAft>
                <a:spcPts val="0"/>
              </a:spcAft>
              <a:defRPr/>
            </a:pPr>
            <a:r>
              <a:rPr lang="en-US" dirty="0" smtClean="0"/>
              <a:t>For instance, if a user searches on sales data, it’s automatically linked and mapped to region, state, salesperson and product data.</a:t>
            </a:r>
          </a:p>
          <a:p>
            <a:pPr fontAlgn="auto">
              <a:spcBef>
                <a:spcPts val="0"/>
              </a:spcBef>
              <a:spcAft>
                <a:spcPts val="0"/>
              </a:spcAft>
              <a:defRPr/>
            </a:pPr>
            <a:endParaRPr lang="en-US" dirty="0" smtClean="0"/>
          </a:p>
          <a:p>
            <a:pPr fontAlgn="auto">
              <a:spcBef>
                <a:spcPts val="0"/>
              </a:spcBef>
              <a:spcAft>
                <a:spcPts val="0"/>
              </a:spcAft>
              <a:defRPr/>
            </a:pPr>
            <a:r>
              <a:rPr lang="en-US" dirty="0" smtClean="0"/>
              <a:t>There’s no digging around.</a:t>
            </a:r>
          </a:p>
          <a:p>
            <a:pPr fontAlgn="auto">
              <a:spcBef>
                <a:spcPts val="0"/>
              </a:spcBef>
              <a:spcAft>
                <a:spcPts val="0"/>
              </a:spcAft>
              <a:defRPr/>
            </a:pPr>
            <a:endParaRPr lang="en-US" dirty="0" smtClean="0"/>
          </a:p>
          <a:p>
            <a:pPr fontAlgn="auto">
              <a:spcBef>
                <a:spcPts val="0"/>
              </a:spcBef>
              <a:spcAft>
                <a:spcPts val="0"/>
              </a:spcAft>
              <a:defRPr/>
            </a:pPr>
            <a:r>
              <a:rPr lang="en-US" dirty="0" smtClean="0"/>
              <a:t>QlikView makes that data instantly available to generate real insight and trace dependencies like never before.</a:t>
            </a:r>
          </a:p>
          <a:p>
            <a:pPr fontAlgn="auto">
              <a:spcBef>
                <a:spcPts val="0"/>
              </a:spcBef>
              <a:spcAft>
                <a:spcPts val="0"/>
              </a:spcAft>
              <a:defRPr/>
            </a:pPr>
            <a:endParaRPr lang="en-US" dirty="0" smtClean="0"/>
          </a:p>
          <a:p>
            <a:pPr fontAlgn="auto">
              <a:spcBef>
                <a:spcPts val="0"/>
              </a:spcBef>
              <a:spcAft>
                <a:spcPts val="0"/>
              </a:spcAft>
              <a:defRPr/>
            </a:pPr>
            <a:r>
              <a:rPr lang="en-US" dirty="0" smtClean="0"/>
              <a:t>It’s a key reason why business users are so extraordinary successful with our product.</a:t>
            </a:r>
          </a:p>
          <a:p>
            <a:pPr fontAlgn="auto">
              <a:spcBef>
                <a:spcPts val="0"/>
              </a:spcBef>
              <a:spcAft>
                <a:spcPts val="0"/>
              </a:spcAft>
              <a:defRPr/>
            </a:pPr>
            <a:endParaRPr lang="en-US" dirty="0"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CBF56A74-D8EE-4A74-92EC-BB4D104B6015}" type="slidenum">
              <a:rPr lang="en-US" altLang="en-US"/>
              <a:pPr fontAlgn="base">
                <a:spcBef>
                  <a:spcPct val="0"/>
                </a:spcBef>
                <a:spcAft>
                  <a:spcPct val="0"/>
                </a:spcAft>
              </a:pPr>
              <a:t>6</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85000" lnSpcReduction="20000"/>
          </a:bodyPr>
          <a:lstStyle/>
          <a:p>
            <a:pPr fontAlgn="auto">
              <a:spcBef>
                <a:spcPts val="0"/>
              </a:spcBef>
              <a:spcAft>
                <a:spcPts val="0"/>
              </a:spcAft>
              <a:defRPr/>
            </a:pPr>
            <a:r>
              <a:rPr lang="en-US" b="1" dirty="0" smtClean="0"/>
              <a:t>QlikView compresses data to 10% of its original size. </a:t>
            </a:r>
          </a:p>
          <a:p>
            <a:pPr fontAlgn="auto">
              <a:spcBef>
                <a:spcPts val="0"/>
              </a:spcBef>
              <a:spcAft>
                <a:spcPts val="0"/>
              </a:spcAft>
              <a:defRPr/>
            </a:pPr>
            <a:endParaRPr lang="en-US" b="1" dirty="0" smtClean="0"/>
          </a:p>
          <a:p>
            <a:pPr fontAlgn="auto">
              <a:spcBef>
                <a:spcPts val="0"/>
              </a:spcBef>
              <a:spcAft>
                <a:spcPts val="0"/>
              </a:spcAft>
              <a:defRPr/>
            </a:pPr>
            <a:r>
              <a:rPr lang="en-US" dirty="0" smtClean="0"/>
              <a:t>QlikView achieves a significant reduction in the size of the data used for analysis using a data dictionary (a hash table) and by using only the number of bits required. </a:t>
            </a:r>
          </a:p>
          <a:p>
            <a:pPr fontAlgn="auto">
              <a:spcBef>
                <a:spcPts val="0"/>
              </a:spcBef>
              <a:spcAft>
                <a:spcPts val="0"/>
              </a:spcAft>
              <a:defRPr/>
            </a:pPr>
            <a:endParaRPr lang="en-US" dirty="0" smtClean="0"/>
          </a:p>
          <a:p>
            <a:pPr fontAlgn="auto">
              <a:spcBef>
                <a:spcPts val="0"/>
              </a:spcBef>
              <a:spcAft>
                <a:spcPts val="0"/>
              </a:spcAft>
              <a:defRPr/>
            </a:pPr>
            <a:r>
              <a:rPr lang="en-US" dirty="0" smtClean="0"/>
              <a:t>For example, the “day of the week” field has only seven possible field values, and these values are stored only once in memory, regardless of how many records contain each value. </a:t>
            </a:r>
          </a:p>
          <a:p>
            <a:pPr fontAlgn="auto">
              <a:spcBef>
                <a:spcPts val="0"/>
              </a:spcBef>
              <a:spcAft>
                <a:spcPts val="0"/>
              </a:spcAft>
              <a:defRPr/>
            </a:pPr>
            <a:endParaRPr lang="en-US" dirty="0" smtClean="0"/>
          </a:p>
          <a:p>
            <a:pPr fontAlgn="auto">
              <a:spcBef>
                <a:spcPts val="0"/>
              </a:spcBef>
              <a:spcAft>
                <a:spcPts val="0"/>
              </a:spcAft>
              <a:defRPr/>
            </a:pPr>
            <a:r>
              <a:rPr lang="en-US" dirty="0" smtClean="0"/>
              <a:t>As a result, QlikView can scale to handle very large data sets without driving up hardware investment costs just to move an entire data set into memory.</a:t>
            </a:r>
          </a:p>
          <a:p>
            <a:pPr fontAlgn="auto">
              <a:spcBef>
                <a:spcPts val="0"/>
              </a:spcBef>
              <a:spcAft>
                <a:spcPts val="0"/>
              </a:spcAft>
              <a:defRPr/>
            </a:pPr>
            <a:endParaRPr lang="en-US" b="1" dirty="0" smtClean="0"/>
          </a:p>
          <a:p>
            <a:pPr fontAlgn="auto">
              <a:spcBef>
                <a:spcPts val="0"/>
              </a:spcBef>
              <a:spcAft>
                <a:spcPts val="0"/>
              </a:spcAft>
              <a:defRPr/>
            </a:pPr>
            <a:r>
              <a:rPr lang="en-US" b="1" dirty="0" smtClean="0"/>
              <a:t>QlikView holds data in memory for multiple users, for a super-fast user experience. </a:t>
            </a:r>
          </a:p>
          <a:p>
            <a:pPr fontAlgn="auto">
              <a:spcBef>
                <a:spcPts val="0"/>
              </a:spcBef>
              <a:spcAft>
                <a:spcPts val="0"/>
              </a:spcAft>
              <a:defRPr/>
            </a:pPr>
            <a:endParaRPr lang="en-US" dirty="0" smtClean="0"/>
          </a:p>
          <a:p>
            <a:pPr fontAlgn="auto">
              <a:spcBef>
                <a:spcPts val="0"/>
              </a:spcBef>
              <a:spcAft>
                <a:spcPts val="0"/>
              </a:spcAft>
              <a:defRPr/>
            </a:pPr>
            <a:r>
              <a:rPr lang="en-US" dirty="0" smtClean="0"/>
              <a:t>QlikView holds all the data needed for analysis in memory, where it is available for immediate exploration by users. </a:t>
            </a:r>
          </a:p>
          <a:p>
            <a:pPr fontAlgn="auto">
              <a:spcBef>
                <a:spcPts val="0"/>
              </a:spcBef>
              <a:spcAft>
                <a:spcPts val="0"/>
              </a:spcAft>
              <a:defRPr/>
            </a:pPr>
            <a:endParaRPr lang="en-US" dirty="0" smtClean="0"/>
          </a:p>
          <a:p>
            <a:pPr fontAlgn="auto">
              <a:spcBef>
                <a:spcPts val="0"/>
              </a:spcBef>
              <a:spcAft>
                <a:spcPts val="0"/>
              </a:spcAft>
              <a:defRPr/>
            </a:pPr>
            <a:r>
              <a:rPr lang="en-US" dirty="0" smtClean="0"/>
              <a:t>Users experience zero wait time as QlikView performs the calculations needed to deliver the aggregations users request. </a:t>
            </a:r>
          </a:p>
          <a:p>
            <a:pPr fontAlgn="auto">
              <a:spcBef>
                <a:spcPts val="0"/>
              </a:spcBef>
              <a:spcAft>
                <a:spcPts val="0"/>
              </a:spcAft>
              <a:defRPr/>
            </a:pPr>
            <a:endParaRPr lang="en-US" dirty="0" smtClean="0"/>
          </a:p>
          <a:p>
            <a:pPr fontAlgn="auto">
              <a:spcBef>
                <a:spcPts val="0"/>
              </a:spcBef>
              <a:spcAft>
                <a:spcPts val="0"/>
              </a:spcAft>
              <a:defRPr/>
            </a:pPr>
            <a:r>
              <a:rPr lang="en-US" dirty="0" smtClean="0"/>
              <a:t>The “rocket science” is in getting the calculations done quickly. </a:t>
            </a:r>
          </a:p>
          <a:p>
            <a:pPr fontAlgn="auto">
              <a:spcBef>
                <a:spcPts val="0"/>
              </a:spcBef>
              <a:spcAft>
                <a:spcPts val="0"/>
              </a:spcAft>
              <a:defRPr/>
            </a:pPr>
            <a:endParaRPr lang="en-US" dirty="0" smtClean="0"/>
          </a:p>
          <a:p>
            <a:pPr fontAlgn="auto">
              <a:spcBef>
                <a:spcPts val="0"/>
              </a:spcBef>
              <a:spcAft>
                <a:spcPts val="0"/>
              </a:spcAft>
              <a:defRPr/>
            </a:pPr>
            <a:r>
              <a:rPr lang="en-US" dirty="0" smtClean="0"/>
              <a:t>QlikView is a multi-user, distributed environment; it stores common calculations and shares them among users, so the calculations don’t have to be redone every time someone needs them. </a:t>
            </a:r>
          </a:p>
          <a:p>
            <a:pPr fontAlgn="auto">
              <a:spcBef>
                <a:spcPts val="0"/>
              </a:spcBef>
              <a:spcAft>
                <a:spcPts val="0"/>
              </a:spcAft>
              <a:defRPr/>
            </a:pPr>
            <a:endParaRPr lang="en-US" dirty="0" smtClean="0"/>
          </a:p>
          <a:p>
            <a:pPr fontAlgn="auto">
              <a:spcBef>
                <a:spcPts val="0"/>
              </a:spcBef>
              <a:spcAft>
                <a:spcPts val="0"/>
              </a:spcAft>
              <a:defRPr/>
            </a:pPr>
            <a:r>
              <a:rPr lang="en-US" b="1" dirty="0" smtClean="0"/>
              <a:t>QlikView optimizes the power of the processor. </a:t>
            </a:r>
          </a:p>
          <a:p>
            <a:pPr fontAlgn="auto">
              <a:spcBef>
                <a:spcPts val="0"/>
              </a:spcBef>
              <a:spcAft>
                <a:spcPts val="0"/>
              </a:spcAft>
              <a:defRPr/>
            </a:pPr>
            <a:endParaRPr lang="en-US" b="1" dirty="0" smtClean="0"/>
          </a:p>
          <a:p>
            <a:pPr fontAlgn="auto">
              <a:spcBef>
                <a:spcPts val="0"/>
              </a:spcBef>
              <a:spcAft>
                <a:spcPts val="0"/>
              </a:spcAft>
              <a:defRPr/>
            </a:pPr>
            <a:r>
              <a:rPr lang="en-US" dirty="0" smtClean="0"/>
              <a:t>QlikView distributes calculations across all available cores to maximize the performance experienced by the user. </a:t>
            </a:r>
          </a:p>
          <a:p>
            <a:pPr fontAlgn="auto">
              <a:spcBef>
                <a:spcPts val="0"/>
              </a:spcBef>
              <a:spcAft>
                <a:spcPts val="0"/>
              </a:spcAft>
              <a:defRPr/>
            </a:pPr>
            <a:endParaRPr lang="en-US" dirty="0" smtClean="0"/>
          </a:p>
          <a:p>
            <a:pPr fontAlgn="auto">
              <a:spcBef>
                <a:spcPts val="0"/>
              </a:spcBef>
              <a:spcAft>
                <a:spcPts val="0"/>
              </a:spcAft>
              <a:defRPr/>
            </a:pPr>
            <a:r>
              <a:rPr lang="en-US" dirty="0" smtClean="0"/>
              <a:t>Unlike technologies that simply “support” multi-processor hardware, QlikView is optimized to take full advantage of all the power of multi-processor hardware, thereby maximizing performance and the hardware investment. </a:t>
            </a:r>
          </a:p>
          <a:p>
            <a:pPr fontAlgn="auto">
              <a:spcBef>
                <a:spcPts val="0"/>
              </a:spcBef>
              <a:spcAft>
                <a:spcPts val="0"/>
              </a:spcAft>
              <a:defRPr/>
            </a:pPr>
            <a:endParaRPr lang="en-US" dirty="0" smtClean="0"/>
          </a:p>
          <a:p>
            <a:pPr fontAlgn="auto">
              <a:spcBef>
                <a:spcPts val="0"/>
              </a:spcBef>
              <a:spcAft>
                <a:spcPts val="0"/>
              </a:spcAft>
              <a:defRPr/>
            </a:pPr>
            <a:endParaRPr lang="en-US" dirty="0"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E0C45F55-A00D-44D6-AA2C-273CEE21FD5A}" type="slidenum">
              <a:rPr lang="en-US" altLang="en-US"/>
              <a:pPr fontAlgn="base">
                <a:spcBef>
                  <a:spcPct val="0"/>
                </a:spcBef>
                <a:spcAft>
                  <a:spcPct val="0"/>
                </a:spcAft>
              </a:pPr>
              <a:t>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C71D91-D991-42E9-8614-5248DE9F2D85}" type="slidenum">
              <a:rPr lang="en-US" altLang="en-US"/>
              <a:pPr/>
              <a:t>12</a:t>
            </a:fld>
            <a:endParaRPr lang="en-US" altLang="en-US"/>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fontAlgn="auto">
              <a:spcBef>
                <a:spcPts val="0"/>
              </a:spcBef>
              <a:spcAft>
                <a:spcPts val="0"/>
              </a:spcAft>
              <a:defRPr/>
            </a:pPr>
            <a:r>
              <a:rPr lang="en-US" b="1" dirty="0" smtClean="0"/>
              <a:t>Maintains associations in the data automatically. </a:t>
            </a:r>
          </a:p>
          <a:p>
            <a:pPr fontAlgn="auto">
              <a:spcBef>
                <a:spcPts val="0"/>
              </a:spcBef>
              <a:spcAft>
                <a:spcPts val="0"/>
              </a:spcAft>
              <a:defRPr/>
            </a:pPr>
            <a:endParaRPr lang="en-US" b="1" dirty="0" smtClean="0"/>
          </a:p>
          <a:p>
            <a:pPr fontAlgn="auto">
              <a:spcBef>
                <a:spcPts val="0"/>
              </a:spcBef>
              <a:spcAft>
                <a:spcPts val="0"/>
              </a:spcAft>
              <a:defRPr/>
            </a:pPr>
            <a:r>
              <a:rPr lang="en-US" dirty="0" smtClean="0"/>
              <a:t>QlikView’s inference engine enables the green / white / gray associative experience. </a:t>
            </a:r>
          </a:p>
          <a:p>
            <a:pPr fontAlgn="auto">
              <a:spcBef>
                <a:spcPts val="0"/>
              </a:spcBef>
              <a:spcAft>
                <a:spcPts val="0"/>
              </a:spcAft>
              <a:defRPr/>
            </a:pPr>
            <a:endParaRPr lang="en-US" dirty="0" smtClean="0"/>
          </a:p>
          <a:p>
            <a:pPr fontAlgn="auto">
              <a:spcBef>
                <a:spcPts val="0"/>
              </a:spcBef>
              <a:spcAft>
                <a:spcPts val="0"/>
              </a:spcAft>
              <a:defRPr/>
            </a:pPr>
            <a:r>
              <a:rPr lang="en-US" dirty="0" smtClean="0"/>
              <a:t>This engine automatically maintains the associations among every piece of data in the entire data set used in an application — neither developers nor end users have to maintain the associations. </a:t>
            </a:r>
          </a:p>
          <a:p>
            <a:pPr fontAlgn="auto">
              <a:spcBef>
                <a:spcPts val="0"/>
              </a:spcBef>
              <a:spcAft>
                <a:spcPts val="0"/>
              </a:spcAft>
              <a:buFont typeface="Arial" pitchFamily="34" charset="0"/>
              <a:buChar char="•"/>
              <a:defRPr/>
            </a:pPr>
            <a:r>
              <a:rPr lang="en-US" dirty="0" smtClean="0"/>
              <a:t>Gray = not associated </a:t>
            </a:r>
          </a:p>
          <a:p>
            <a:pPr fontAlgn="auto">
              <a:spcBef>
                <a:spcPts val="0"/>
              </a:spcBef>
              <a:spcAft>
                <a:spcPts val="0"/>
              </a:spcAft>
              <a:buFont typeface="Arial" pitchFamily="34" charset="0"/>
              <a:buChar char="•"/>
              <a:defRPr/>
            </a:pPr>
            <a:r>
              <a:rPr lang="en-US" dirty="0" smtClean="0"/>
              <a:t>Green = user’s selections</a:t>
            </a:r>
          </a:p>
          <a:p>
            <a:pPr fontAlgn="auto">
              <a:spcBef>
                <a:spcPts val="0"/>
              </a:spcBef>
              <a:spcAft>
                <a:spcPts val="0"/>
              </a:spcAft>
              <a:buFont typeface="Arial" pitchFamily="34" charset="0"/>
              <a:buChar char="•"/>
              <a:defRPr/>
            </a:pPr>
            <a:r>
              <a:rPr lang="en-US" dirty="0" smtClean="0"/>
              <a:t>White = associated </a:t>
            </a:r>
          </a:p>
          <a:p>
            <a:pPr fontAlgn="auto">
              <a:spcBef>
                <a:spcPts val="0"/>
              </a:spcBef>
              <a:spcAft>
                <a:spcPts val="0"/>
              </a:spcAft>
              <a:buFont typeface="Arial" pitchFamily="34" charset="0"/>
              <a:buChar char="•"/>
              <a:defRPr/>
            </a:pPr>
            <a:endParaRPr lang="en-US" dirty="0" smtClean="0"/>
          </a:p>
          <a:p>
            <a:pPr fontAlgn="auto">
              <a:spcBef>
                <a:spcPts val="0"/>
              </a:spcBef>
              <a:spcAft>
                <a:spcPts val="0"/>
              </a:spcAft>
              <a:defRPr/>
            </a:pPr>
            <a:r>
              <a:rPr lang="en-US" dirty="0" smtClean="0"/>
              <a:t>As a result, users aren’t limited to static reports, pre-determined drill paths, or pre-configured dashboards. </a:t>
            </a:r>
          </a:p>
          <a:p>
            <a:pPr fontAlgn="auto">
              <a:spcBef>
                <a:spcPts val="0"/>
              </a:spcBef>
              <a:spcAft>
                <a:spcPts val="0"/>
              </a:spcAft>
              <a:defRPr/>
            </a:pPr>
            <a:endParaRPr lang="en-US" dirty="0" smtClean="0"/>
          </a:p>
          <a:p>
            <a:pPr fontAlgn="auto">
              <a:spcBef>
                <a:spcPts val="0"/>
              </a:spcBef>
              <a:spcAft>
                <a:spcPts val="0"/>
              </a:spcAft>
              <a:defRPr/>
            </a:pPr>
            <a:r>
              <a:rPr lang="en-US" dirty="0" smtClean="0"/>
              <a:t>Instead, they can navigate their data up, down, and sideways, exploring it any way they want to. </a:t>
            </a:r>
          </a:p>
          <a:p>
            <a:pPr fontAlgn="auto">
              <a:spcBef>
                <a:spcPts val="0"/>
              </a:spcBef>
              <a:spcAft>
                <a:spcPts val="0"/>
              </a:spcAft>
              <a:defRPr/>
            </a:pPr>
            <a:endParaRPr lang="en-US" dirty="0" smtClean="0"/>
          </a:p>
          <a:p>
            <a:pPr fontAlgn="auto">
              <a:spcBef>
                <a:spcPts val="0"/>
              </a:spcBef>
              <a:spcAft>
                <a:spcPts val="0"/>
              </a:spcAft>
              <a:defRPr/>
            </a:pPr>
            <a:r>
              <a:rPr lang="en-US" b="1" dirty="0" smtClean="0"/>
              <a:t>Calculates aggregations on the fly as needed. </a:t>
            </a:r>
          </a:p>
          <a:p>
            <a:pPr fontAlgn="auto">
              <a:spcBef>
                <a:spcPts val="0"/>
              </a:spcBef>
              <a:spcAft>
                <a:spcPts val="0"/>
              </a:spcAft>
              <a:defRPr/>
            </a:pPr>
            <a:endParaRPr lang="en-US" b="1" dirty="0" smtClean="0"/>
          </a:p>
          <a:p>
            <a:pPr fontAlgn="auto">
              <a:spcBef>
                <a:spcPts val="0"/>
              </a:spcBef>
              <a:spcAft>
                <a:spcPts val="0"/>
              </a:spcAft>
              <a:defRPr/>
            </a:pPr>
            <a:r>
              <a:rPr lang="en-US" dirty="0" smtClean="0"/>
              <a:t>QlikView’s inference engine calculates aggregations on the fly based on selections the user makes (which we call the “state” of the app). </a:t>
            </a:r>
          </a:p>
          <a:p>
            <a:pPr fontAlgn="auto">
              <a:spcBef>
                <a:spcPts val="0"/>
              </a:spcBef>
              <a:spcAft>
                <a:spcPts val="0"/>
              </a:spcAft>
              <a:defRPr/>
            </a:pPr>
            <a:endParaRPr lang="en-US" dirty="0" smtClean="0"/>
          </a:p>
          <a:p>
            <a:pPr fontAlgn="auto">
              <a:spcBef>
                <a:spcPts val="0"/>
              </a:spcBef>
              <a:spcAft>
                <a:spcPts val="0"/>
              </a:spcAft>
              <a:defRPr/>
            </a:pPr>
            <a:r>
              <a:rPr lang="en-US" dirty="0" smtClean="0"/>
              <a:t>As a result, users aren’t limited to predefined calculations (and hence preconceived insights based on data joins made by IT). </a:t>
            </a:r>
          </a:p>
          <a:p>
            <a:pPr fontAlgn="auto">
              <a:spcBef>
                <a:spcPts val="0"/>
              </a:spcBef>
              <a:spcAft>
                <a:spcPts val="0"/>
              </a:spcAft>
              <a:defRPr/>
            </a:pPr>
            <a:endParaRPr lang="en-US" dirty="0" smtClean="0"/>
          </a:p>
          <a:p>
            <a:pPr fontAlgn="auto">
              <a:spcBef>
                <a:spcPts val="0"/>
              </a:spcBef>
              <a:spcAft>
                <a:spcPts val="0"/>
              </a:spcAft>
              <a:defRPr/>
            </a:pPr>
            <a:r>
              <a:rPr lang="en-US" dirty="0" smtClean="0"/>
              <a:t>Users can define whatever view or type of insight they want and QlikView dynamically calculates the answer. </a:t>
            </a:r>
          </a:p>
          <a:p>
            <a:pPr fontAlgn="auto">
              <a:spcBef>
                <a:spcPts val="0"/>
              </a:spcBef>
              <a:spcAft>
                <a:spcPts val="0"/>
              </a:spcAft>
              <a:defRPr/>
            </a:pPr>
            <a:endParaRPr lang="en-US" dirty="0" smtClean="0"/>
          </a:p>
          <a:p>
            <a:pPr fontAlgn="auto">
              <a:spcBef>
                <a:spcPts val="0"/>
              </a:spcBef>
              <a:spcAft>
                <a:spcPts val="0"/>
              </a:spcAft>
              <a:defRPr/>
            </a:pPr>
            <a:r>
              <a:rPr lang="en-US" dirty="0" smtClean="0"/>
              <a:t>QlikView only calculates the aggregations the user asks for; it does not pre-calculate aggregations the old queries-and-cubes way. It processes calculations instantaneously, as they are needed.</a:t>
            </a: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DF3E5579-D390-4C30-9F43-05D7E36B4266}" type="slidenum">
              <a:rPr lang="en-US" altLang="en-US"/>
              <a:pPr fontAlgn="base">
                <a:spcBef>
                  <a:spcPct val="0"/>
                </a:spcBef>
                <a:spcAft>
                  <a:spcPct val="0"/>
                </a:spcAft>
              </a:pPr>
              <a:t>13</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a:spcBef>
                <a:spcPct val="0"/>
              </a:spcBef>
            </a:pPr>
            <a:r>
              <a:rPr lang="en-US" altLang="en-US" smtClean="0"/>
              <a:t>With QlikView, users can literally see relationships in the data. </a:t>
            </a:r>
          </a:p>
          <a:p>
            <a:pPr lvl="1">
              <a:spcBef>
                <a:spcPct val="0"/>
              </a:spcBef>
            </a:pPr>
            <a:endParaRPr lang="en-US" altLang="en-US" smtClean="0"/>
          </a:p>
          <a:p>
            <a:pPr lvl="1">
              <a:spcBef>
                <a:spcPct val="0"/>
              </a:spcBef>
            </a:pPr>
            <a:r>
              <a:rPr lang="en-US" altLang="en-US" smtClean="0"/>
              <a:t>They can see not just which data is associated with their selections — they can just as easily see which data is not associated. </a:t>
            </a:r>
          </a:p>
          <a:p>
            <a:pPr lvl="1">
              <a:spcBef>
                <a:spcPct val="0"/>
              </a:spcBef>
            </a:pPr>
            <a:endParaRPr lang="en-US" altLang="en-US" smtClean="0"/>
          </a:p>
          <a:p>
            <a:pPr lvl="1">
              <a:spcBef>
                <a:spcPct val="0"/>
              </a:spcBef>
            </a:pPr>
            <a:r>
              <a:rPr lang="en-US" altLang="en-US" smtClean="0"/>
              <a:t>How? The user’s selections are highlighted in green. Field values related to the selection are highlighted in white. Unrelated data is highlighted in gray. </a:t>
            </a:r>
          </a:p>
          <a:p>
            <a:pPr lvl="1">
              <a:spcBef>
                <a:spcPct val="0"/>
              </a:spcBef>
            </a:pPr>
            <a:endParaRPr lang="en-US" altLang="en-US" smtClean="0"/>
          </a:p>
          <a:p>
            <a:pPr lvl="1">
              <a:spcBef>
                <a:spcPct val="0"/>
              </a:spcBef>
            </a:pPr>
            <a:r>
              <a:rPr lang="en-US" altLang="en-US" smtClean="0"/>
              <a:t>As an example, when a user clicks on a product sub-category (say, bagels) and a region (e.g., Japan), QlikView instantly shows everything in the entire data set that is associated with these selections — as well as the data that is not associated. </a:t>
            </a:r>
          </a:p>
          <a:p>
            <a:pPr lvl="1">
              <a:spcBef>
                <a:spcPct val="0"/>
              </a:spcBef>
            </a:pPr>
            <a:endParaRPr lang="en-US" altLang="en-US" smtClean="0"/>
          </a:p>
          <a:p>
            <a:pPr lvl="1">
              <a:spcBef>
                <a:spcPct val="0"/>
              </a:spcBef>
            </a:pPr>
            <a:r>
              <a:rPr lang="en-US" altLang="en-US" smtClean="0"/>
              <a:t>The result is new insights and unexpected discoveries. </a:t>
            </a:r>
          </a:p>
          <a:p>
            <a:pPr lvl="1">
              <a:spcBef>
                <a:spcPct val="0"/>
              </a:spcBef>
            </a:pPr>
            <a:endParaRPr lang="en-US" altLang="en-US" smtClean="0"/>
          </a:p>
          <a:p>
            <a:pPr lvl="1">
              <a:spcBef>
                <a:spcPct val="0"/>
              </a:spcBef>
            </a:pPr>
            <a:r>
              <a:rPr lang="en-US" altLang="en-US" smtClean="0"/>
              <a:t>In this example, the user might see that no bagels were sold in Japan in January, April, or June, and begin an investigation into why.</a:t>
            </a:r>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630CCBEA-6A45-45A7-B796-4117CE5B60D9}" type="slidenum">
              <a:rPr lang="en-US" altLang="en-US"/>
              <a:pPr fontAlgn="base">
                <a:spcBef>
                  <a:spcPct val="0"/>
                </a:spcBef>
                <a:spcAft>
                  <a:spcPct val="0"/>
                </a:spcAft>
              </a:pPr>
              <a:t>16</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b="1">
                <a:solidFill>
                  <a:schemeClr val="tx1"/>
                </a:solidFill>
                <a:latin typeface="Arial" pitchFamily="34" charset="0"/>
              </a:defRPr>
            </a:lvl1pPr>
            <a:lvl2pPr marL="742950" indent="-285750" algn="ctr" eaLnBrk="0" hangingPunct="0">
              <a:defRPr b="1">
                <a:solidFill>
                  <a:schemeClr val="tx1"/>
                </a:solidFill>
                <a:latin typeface="Arial" pitchFamily="34" charset="0"/>
              </a:defRPr>
            </a:lvl2pPr>
            <a:lvl3pPr marL="1143000" indent="-228600" algn="ctr" eaLnBrk="0" hangingPunct="0">
              <a:defRPr b="1">
                <a:solidFill>
                  <a:schemeClr val="tx1"/>
                </a:solidFill>
                <a:latin typeface="Arial" pitchFamily="34" charset="0"/>
              </a:defRPr>
            </a:lvl3pPr>
            <a:lvl4pPr marL="1600200" indent="-228600" algn="ctr" eaLnBrk="0" hangingPunct="0">
              <a:defRPr b="1">
                <a:solidFill>
                  <a:schemeClr val="tx1"/>
                </a:solidFill>
                <a:latin typeface="Arial" pitchFamily="34" charset="0"/>
              </a:defRPr>
            </a:lvl4pPr>
            <a:lvl5pPr marL="2057400" indent="-228600" algn="ctr" eaLnBrk="0" hangingPunct="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algn="r" eaLnBrk="1" hangingPunct="1"/>
            <a:fld id="{6B93A6B2-825A-4538-898D-0F62ABFD4607}" type="slidenum">
              <a:rPr lang="en-US" altLang="en-US" b="0" smtClean="0">
                <a:latin typeface="Times New Roman" pitchFamily="18" charset="0"/>
              </a:rPr>
              <a:pPr algn="r" eaLnBrk="1" hangingPunct="1"/>
              <a:t>22</a:t>
            </a:fld>
            <a:endParaRPr lang="en-US" altLang="en-US" b="0" dirty="0"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 Option 1">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660EB3A-D604-4AB8-B6FE-517D58584C80}"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11256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lide/Content/Bullet Slide with imag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r="-3629" b="8450"/>
          <a:stretch>
            <a:fillRect/>
          </a:stretch>
        </p:blipFill>
        <p:spPr bwMode="auto">
          <a:xfrm>
            <a:off x="2552700" y="2982913"/>
            <a:ext cx="6591300"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2016. Cybage Software Pvt. Ltd. All Rights Reserved. Cybage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457200" indent="-228600">
              <a:buFont typeface="Arial" pitchFamily="34" charset="0"/>
              <a:buChar char="•"/>
              <a:defRPr sz="18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32EA29C-C541-4170-82C5-9362BD02D04E}" type="slidenum">
              <a:rPr lang="en-US"/>
              <a:pPr>
                <a:defRPr/>
              </a:pPr>
              <a:t>‹#›</a:t>
            </a:fld>
            <a:endParaRPr lang="en-US" dirty="0"/>
          </a:p>
        </p:txBody>
      </p:sp>
    </p:spTree>
    <p:extLst>
      <p:ext uri="{BB962C8B-B14F-4D97-AF65-F5344CB8AC3E}">
        <p14:creationId xmlns:p14="http://schemas.microsoft.com/office/powerpoint/2010/main" val="301902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gram Slide with Text - Opt 1">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9" name="Text Placeholder 3"/>
          <p:cNvSpPr>
            <a:spLocks noGrp="1"/>
          </p:cNvSpPr>
          <p:nvPr>
            <p:ph type="body" sz="half" idx="2"/>
          </p:nvPr>
        </p:nvSpPr>
        <p:spPr>
          <a:xfrm>
            <a:off x="1645666" y="5306251"/>
            <a:ext cx="7269734" cy="1423733"/>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89CA7F7-F4C4-4DC2-8A57-21C659CD7216}" type="slidenum">
              <a:rPr lang="en-US"/>
              <a:pPr>
                <a:defRPr/>
              </a:pPr>
              <a:t>‹#›</a:t>
            </a:fld>
            <a:endParaRPr lang="en-US" dirty="0"/>
          </a:p>
        </p:txBody>
      </p:sp>
    </p:spTree>
    <p:extLst>
      <p:ext uri="{BB962C8B-B14F-4D97-AF65-F5344CB8AC3E}">
        <p14:creationId xmlns:p14="http://schemas.microsoft.com/office/powerpoint/2010/main" val="2969698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 with Text - Opt 2">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1EA9D3A-9DF0-413E-93DD-8C0E48055F8C}" type="slidenum">
              <a:rPr lang="en-US"/>
              <a:pPr>
                <a:defRPr/>
              </a:pPr>
              <a:t>‹#›</a:t>
            </a:fld>
            <a:endParaRPr lang="en-US" dirty="0"/>
          </a:p>
        </p:txBody>
      </p:sp>
    </p:spTree>
    <p:extLst>
      <p:ext uri="{BB962C8B-B14F-4D97-AF65-F5344CB8AC3E}">
        <p14:creationId xmlns:p14="http://schemas.microsoft.com/office/powerpoint/2010/main" val="3832192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 with Text - Option 3">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8" name="Rectangle 3"/>
          <p:cNvSpPr>
            <a:spLocks noChangeArrowheads="1"/>
          </p:cNvSpPr>
          <p:nvPr userDrawn="1"/>
        </p:nvSpPr>
        <p:spPr bwMode="auto">
          <a:xfrm>
            <a:off x="209550" y="2327275"/>
            <a:ext cx="2155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dirty="0">
                <a:solidFill>
                  <a:schemeClr val="bg1"/>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2D103BA-A63D-434B-BBAA-F783C63294D6}" type="slidenum">
              <a:rPr lang="en-US"/>
              <a:pPr>
                <a:defRPr/>
              </a:pPr>
              <a:t>‹#›</a:t>
            </a:fld>
            <a:endParaRPr lang="en-US" dirty="0"/>
          </a:p>
        </p:txBody>
      </p:sp>
    </p:spTree>
    <p:extLst>
      <p:ext uri="{BB962C8B-B14F-4D97-AF65-F5344CB8AC3E}">
        <p14:creationId xmlns:p14="http://schemas.microsoft.com/office/powerpoint/2010/main" val="724201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with 4 tables">
    <p:spTree>
      <p:nvGrpSpPr>
        <p:cNvPr id="1" name=""/>
        <p:cNvGrpSpPr/>
        <p:nvPr/>
      </p:nvGrpSpPr>
      <p:grpSpPr>
        <a:xfrm>
          <a:off x="0" y="0"/>
          <a:ext cx="0" cy="0"/>
          <a:chOff x="0" y="0"/>
          <a:chExt cx="0" cy="0"/>
        </a:xfrm>
      </p:grpSpPr>
      <p:sp>
        <p:nvSpPr>
          <p:cNvPr id="11" name="Rectangle 10"/>
          <p:cNvSpPr/>
          <p:nvPr userDrawn="1"/>
        </p:nvSpPr>
        <p:spPr bwMode="auto">
          <a:xfrm flipH="1">
            <a:off x="-9525" y="1457325"/>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bwMode="auto">
          <a:xfrm flipH="1">
            <a:off x="4572000" y="1457325"/>
            <a:ext cx="2286000"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p:nvSpPr>
        <p:spPr bwMode="auto">
          <a:xfrm flipH="1">
            <a:off x="2278063" y="1457325"/>
            <a:ext cx="2293937"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bwMode="auto">
          <a:xfrm flipH="1" flipV="1">
            <a:off x="2278063" y="2252663"/>
            <a:ext cx="2293937"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dirty="0"/>
          </a:p>
        </p:txBody>
      </p:sp>
      <p:sp>
        <p:nvSpPr>
          <p:cNvPr id="17" name="Rectangle 16"/>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dirty="0"/>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20" name="Rectangle 19"/>
          <p:cNvSpPr/>
          <p:nvPr userDrawn="1"/>
        </p:nvSpPr>
        <p:spPr bwMode="auto">
          <a:xfrm flipH="1" flipV="1">
            <a:off x="6858000" y="2252663"/>
            <a:ext cx="2286000"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2" name="Text Placeholder 3"/>
          <p:cNvSpPr>
            <a:spLocks noGrp="1"/>
          </p:cNvSpPr>
          <p:nvPr>
            <p:ph type="body" sz="half" idx="2"/>
          </p:nvPr>
        </p:nvSpPr>
        <p:spPr>
          <a:xfrm>
            <a:off x="128017"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6" name="Text Placeholder 3"/>
          <p:cNvSpPr>
            <a:spLocks noGrp="1"/>
          </p:cNvSpPr>
          <p:nvPr>
            <p:ph type="body" sz="half" idx="11"/>
          </p:nvPr>
        </p:nvSpPr>
        <p:spPr>
          <a:xfrm>
            <a:off x="2267713"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1" name="Text Placeholder 3"/>
          <p:cNvSpPr>
            <a:spLocks noGrp="1"/>
          </p:cNvSpPr>
          <p:nvPr>
            <p:ph type="body" sz="half" idx="17"/>
          </p:nvPr>
        </p:nvSpPr>
        <p:spPr>
          <a:xfrm>
            <a:off x="128017"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2" name="Text Placeholder 3"/>
          <p:cNvSpPr>
            <a:spLocks noGrp="1"/>
          </p:cNvSpPr>
          <p:nvPr>
            <p:ph type="body" sz="half" idx="18"/>
          </p:nvPr>
        </p:nvSpPr>
        <p:spPr>
          <a:xfrm>
            <a:off x="2267712"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6" name="Slide Number Placeholder 5"/>
          <p:cNvSpPr>
            <a:spLocks noGrp="1"/>
          </p:cNvSpPr>
          <p:nvPr>
            <p:ph type="sldNum" sz="quarter" idx="2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2CAF88E-6F27-44C8-9EA2-48A00F8046E9}" type="slidenum">
              <a:rPr lang="en-US"/>
              <a:pPr>
                <a:defRPr/>
              </a:pPr>
              <a:t>‹#›</a:t>
            </a:fld>
            <a:endParaRPr lang="en-US" dirty="0"/>
          </a:p>
        </p:txBody>
      </p:sp>
    </p:spTree>
    <p:extLst>
      <p:ext uri="{BB962C8B-B14F-4D97-AF65-F5344CB8AC3E}">
        <p14:creationId xmlns:p14="http://schemas.microsoft.com/office/powerpoint/2010/main" val="41942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3 tables">
    <p:spTree>
      <p:nvGrpSpPr>
        <p:cNvPr id="1" name=""/>
        <p:cNvGrpSpPr/>
        <p:nvPr/>
      </p:nvGrpSpPr>
      <p:grpSpPr>
        <a:xfrm>
          <a:off x="0" y="0"/>
          <a:ext cx="0" cy="0"/>
          <a:chOff x="0" y="0"/>
          <a:chExt cx="0" cy="0"/>
        </a:xfrm>
      </p:grpSpPr>
      <p:sp>
        <p:nvSpPr>
          <p:cNvPr id="11" name="Rectangle 10"/>
          <p:cNvSpPr/>
          <p:nvPr userDrawn="1"/>
        </p:nvSpPr>
        <p:spPr>
          <a:xfrm flipV="1">
            <a:off x="2286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userDrawn="1"/>
        </p:nvSpPr>
        <p:spPr>
          <a:xfrm flipV="1">
            <a:off x="6858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userDrawn="1"/>
        </p:nvSpPr>
        <p:spPr>
          <a:xfrm flipV="1">
            <a:off x="4572000" y="2252663"/>
            <a:ext cx="2286000" cy="3343275"/>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2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9"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C0BA471-DB2D-4668-BC07-75978C8F4BEF}" type="slidenum">
              <a:rPr lang="en-US"/>
              <a:pPr>
                <a:defRPr/>
              </a:pPr>
              <a:t>‹#›</a:t>
            </a:fld>
            <a:endParaRPr lang="en-US" dirty="0"/>
          </a:p>
        </p:txBody>
      </p:sp>
    </p:spTree>
    <p:extLst>
      <p:ext uri="{BB962C8B-B14F-4D97-AF65-F5344CB8AC3E}">
        <p14:creationId xmlns:p14="http://schemas.microsoft.com/office/powerpoint/2010/main" val="3932566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with 2 tables">
    <p:spTree>
      <p:nvGrpSpPr>
        <p:cNvPr id="1" name=""/>
        <p:cNvGrpSpPr/>
        <p:nvPr/>
      </p:nvGrpSpPr>
      <p:grpSpPr>
        <a:xfrm>
          <a:off x="0" y="0"/>
          <a:ext cx="0" cy="0"/>
          <a:chOff x="0" y="0"/>
          <a:chExt cx="0" cy="0"/>
        </a:xfrm>
      </p:grpSpPr>
      <p:sp>
        <p:nvSpPr>
          <p:cNvPr id="9" name="Rectangle 8"/>
          <p:cNvSpPr/>
          <p:nvPr userDrawn="1"/>
        </p:nvSpPr>
        <p:spPr>
          <a:xfrm flipV="1">
            <a:off x="2286000" y="1457325"/>
            <a:ext cx="3400425"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userDrawn="1"/>
        </p:nvSpPr>
        <p:spPr>
          <a:xfrm flipV="1">
            <a:off x="5686425"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userDrawn="1"/>
        </p:nvSpPr>
        <p:spPr>
          <a:xfrm flipV="1">
            <a:off x="2271713"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userDrawn="1"/>
        </p:nvSpPr>
        <p:spPr>
          <a:xfrm flipV="1">
            <a:off x="5686425"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userDrawn="1"/>
        </p:nvSpPr>
        <p:spPr>
          <a:xfrm>
            <a:off x="0"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20"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1"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C441B02-83F8-43C4-8D46-D305778B3836}" type="slidenum">
              <a:rPr lang="en-US"/>
              <a:pPr>
                <a:defRPr/>
              </a:pPr>
              <a:t>‹#›</a:t>
            </a:fld>
            <a:endParaRPr lang="en-US" dirty="0"/>
          </a:p>
        </p:txBody>
      </p:sp>
    </p:spTree>
    <p:extLst>
      <p:ext uri="{BB962C8B-B14F-4D97-AF65-F5344CB8AC3E}">
        <p14:creationId xmlns:p14="http://schemas.microsoft.com/office/powerpoint/2010/main" val="1726607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E9D2AD7-9239-4C1F-A575-95B5CC0AD301}" type="slidenum">
              <a:rPr lang="en-US"/>
              <a:pPr>
                <a:defRPr/>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200074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l="1540"/>
          <a:stretch>
            <a:fillRect/>
          </a:stretch>
        </p:blipFill>
        <p:spPr bwMode="auto">
          <a:xfrm>
            <a:off x="0" y="695325"/>
            <a:ext cx="9142413"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2016. Cybage Software Pvt. Ltd. All Rights Reserved. Cybage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6004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 Slide - Option A">
    <p:spTree>
      <p:nvGrpSpPr>
        <p:cNvPr id="1" name=""/>
        <p:cNvGrpSpPr/>
        <p:nvPr/>
      </p:nvGrpSpPr>
      <p:grpSpPr>
        <a:xfrm>
          <a:off x="0" y="0"/>
          <a:ext cx="0" cy="0"/>
          <a:chOff x="0" y="0"/>
          <a:chExt cx="0" cy="0"/>
        </a:xfrm>
      </p:grpSpPr>
      <p:pic>
        <p:nvPicPr>
          <p:cNvPr id="3" name="Picture 6" descr="ist2_10207284-potter-makes-a-jug-out-of-clay.jpg"/>
          <p:cNvPicPr>
            <a:picLocks noChangeAspect="1"/>
          </p:cNvPicPr>
          <p:nvPr userDrawn="1"/>
        </p:nvPicPr>
        <p:blipFill>
          <a:blip r:embed="rId2">
            <a:extLst>
              <a:ext uri="{28A0092B-C50C-407E-A947-70E740481C1C}">
                <a14:useLocalDpi xmlns:a14="http://schemas.microsoft.com/office/drawing/2010/main" val="0"/>
              </a:ext>
            </a:extLst>
          </a:blip>
          <a:srcRect b="128"/>
          <a:stretch>
            <a:fillRect/>
          </a:stretch>
        </p:blipFill>
        <p:spPr bwMode="auto">
          <a:xfrm>
            <a:off x="0" y="693738"/>
            <a:ext cx="9153525"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0" y="0"/>
            <a:ext cx="9144000" cy="693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en-US" altLang="en-US" sz="900" dirty="0">
                <a:solidFill>
                  <a:srgbClr val="0075B0"/>
                </a:solidFill>
                <a:ea typeface="Kozuka Gothic Pro R" pitchFamily="34" charset="-128"/>
                <a:cs typeface="Arial" charset="0"/>
              </a:rPr>
              <a:t>www.cybage.com</a:t>
            </a:r>
          </a:p>
        </p:txBody>
      </p:sp>
      <p:pic>
        <p:nvPicPr>
          <p:cNvPr id="8" name="Picture 2" descr="F:\Vitthal_Share\Misc\Cybage Logo\Cybage 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12000" y="190500"/>
            <a:ext cx="1752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962650"/>
            <a:ext cx="9153525" cy="89535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TextBox 10"/>
          <p:cNvSpPr txBox="1">
            <a:spLocks noChangeArrowheads="1"/>
          </p:cNvSpPr>
          <p:nvPr userDrawn="1"/>
        </p:nvSpPr>
        <p:spPr bwMode="auto">
          <a:xfrm>
            <a:off x="1665288" y="5995988"/>
            <a:ext cx="7212012" cy="322262"/>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750" dirty="0" smtClean="0">
                <a:solidFill>
                  <a:schemeClr val="tx1">
                    <a:lumMod val="85000"/>
                    <a:lumOff val="15000"/>
                  </a:schemeClr>
                </a:solidFill>
              </a:rPr>
              <a:t>This presentation is the intellectual property of Cybage Software Pvt. Ltd. and is meant for the usage of the intended Cybage employee/s for training purpose only.</a:t>
            </a:r>
            <a:br>
              <a:rPr lang="en-US" sz="750" dirty="0" smtClean="0">
                <a:solidFill>
                  <a:schemeClr val="tx1">
                    <a:lumMod val="85000"/>
                    <a:lumOff val="15000"/>
                  </a:schemeClr>
                </a:solidFill>
              </a:rPr>
            </a:br>
            <a:r>
              <a:rPr lang="en-US" sz="750" dirty="0" smtClean="0">
                <a:solidFill>
                  <a:schemeClr val="tx1">
                    <a:lumMod val="85000"/>
                    <a:lumOff val="15000"/>
                  </a:schemeClr>
                </a:solidFill>
              </a:rPr>
              <a:t>This should not be used for any other purpose or reproduced in any other form without written permission and consent of the concerned authorities.</a:t>
            </a:r>
          </a:p>
        </p:txBody>
      </p:sp>
      <p:sp>
        <p:nvSpPr>
          <p:cNvPr id="12"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600" dirty="0" smtClean="0">
                <a:latin typeface="Kozuka Gothic Pro M" pitchFamily="34" charset="-128"/>
              </a:rPr>
              <a:t> </a:t>
            </a:r>
            <a:r>
              <a:rPr lang="en-US" sz="600" dirty="0" smtClean="0">
                <a:solidFill>
                  <a:schemeClr val="tx1">
                    <a:lumMod val="85000"/>
                    <a:lumOff val="15000"/>
                  </a:schemeClr>
                </a:solidFill>
                <a:latin typeface="Microsoft Sans Serif" pitchFamily="34" charset="0"/>
                <a:cs typeface="Microsoft Sans Serif" pitchFamily="34" charset="0"/>
              </a:rPr>
              <a:t>Copyright © 2016. Cybage Software Pvt. Ltd. All Rights Reserved. Cybage Confidential.</a:t>
            </a:r>
            <a:endParaRPr lang="en-US" sz="600" dirty="0">
              <a:solidFill>
                <a:schemeClr val="tx1">
                  <a:lumMod val="85000"/>
                  <a:lumOff val="15000"/>
                </a:schemeClr>
              </a:solidFill>
              <a:latin typeface="Microsoft Sans Serif" pitchFamily="34" charset="0"/>
              <a:cs typeface="Microsoft Sans Serif" pitchFamily="34" charset="0"/>
            </a:endParaRPr>
          </a:p>
        </p:txBody>
      </p:sp>
      <p:sp>
        <p:nvSpPr>
          <p:cNvPr id="10" name="Title 1"/>
          <p:cNvSpPr>
            <a:spLocks noGrp="1"/>
          </p:cNvSpPr>
          <p:nvPr>
            <p:ph type="title"/>
          </p:nvPr>
        </p:nvSpPr>
        <p:spPr>
          <a:xfrm>
            <a:off x="1658112" y="48502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00E985D-2868-48EA-86FA-93658EF77522}" type="slidenum">
              <a:rPr lang="en-US"/>
              <a:pPr>
                <a:defRPr/>
              </a:pPr>
              <a:t>‹#›</a:t>
            </a:fld>
            <a:endParaRPr lang="en-US" dirty="0"/>
          </a:p>
        </p:txBody>
      </p:sp>
    </p:spTree>
    <p:extLst>
      <p:ext uri="{BB962C8B-B14F-4D97-AF65-F5344CB8AC3E}">
        <p14:creationId xmlns:p14="http://schemas.microsoft.com/office/powerpoint/2010/main" val="169511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Slide - Option 1 with imag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extLst>
              <a:ext uri="{28A0092B-C50C-407E-A947-70E740481C1C}">
                <a14:useLocalDpi xmlns:a14="http://schemas.microsoft.com/office/drawing/2010/main" val="0"/>
              </a:ext>
            </a:extLst>
          </a:blip>
          <a:srcRect l="8144" t="21" b="7971"/>
          <a:stretch>
            <a:fillRect/>
          </a:stretch>
        </p:blipFill>
        <p:spPr bwMode="auto">
          <a:xfrm>
            <a:off x="0" y="690563"/>
            <a:ext cx="9144000" cy="616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2016. Cybage Software Pvt. Ltd. All Rights Reserved. Cybage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E024804-5FE4-43EB-A3DC-CE9465AC980C}"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762609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Agenda_A">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8" descr="F:\Vitthal_Share\PPTs\Images\iStock_000000199967Small_01.jpg"/>
          <p:cNvPicPr>
            <a:picLocks noChangeAspect="1" noChangeArrowheads="1"/>
          </p:cNvPicPr>
          <p:nvPr userDrawn="1"/>
        </p:nvPicPr>
        <p:blipFill>
          <a:blip r:embed="rId2">
            <a:extLst>
              <a:ext uri="{28A0092B-C50C-407E-A947-70E740481C1C}">
                <a14:useLocalDpi xmlns:a14="http://schemas.microsoft.com/office/drawing/2010/main" val="0"/>
              </a:ext>
            </a:extLst>
          </a:blip>
          <a:srcRect r="2231" b="8846"/>
          <a:stretch>
            <a:fillRect/>
          </a:stretch>
        </p:blipFill>
        <p:spPr bwMode="auto">
          <a:xfrm>
            <a:off x="2463800" y="2852738"/>
            <a:ext cx="6680200"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600" dirty="0" smtClean="0">
                <a:latin typeface="Kozuka Gothic Pro M" pitchFamily="34" charset="-128"/>
              </a:rPr>
              <a:t> </a:t>
            </a:r>
            <a:r>
              <a:rPr lang="en-US" sz="600" dirty="0" smtClean="0">
                <a:solidFill>
                  <a:schemeClr val="tx1">
                    <a:lumMod val="85000"/>
                    <a:lumOff val="15000"/>
                  </a:schemeClr>
                </a:solidFill>
                <a:latin typeface="Microsoft Sans Serif" pitchFamily="34" charset="0"/>
                <a:cs typeface="Microsoft Sans Serif" pitchFamily="34" charset="0"/>
              </a:rPr>
              <a:t>Copyright © 2016. Cybage Software Pvt. Ltd. All Rights Reserved. Cybage Confidential.</a:t>
            </a:r>
            <a:endParaRPr lang="en-US" sz="600" dirty="0">
              <a:solidFill>
                <a:schemeClr val="tx1">
                  <a:lumMod val="85000"/>
                  <a:lumOff val="15000"/>
                </a:schemeClr>
              </a:solidFill>
              <a:latin typeface="Microsoft Sans Serif" pitchFamily="34" charset="0"/>
              <a:cs typeface="Microsoft Sans Serif" pitchFamily="34" charset="0"/>
            </a:endParaRP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8" name="Text Placeholder 3"/>
          <p:cNvSpPr>
            <a:spLocks noGrp="1"/>
          </p:cNvSpPr>
          <p:nvPr>
            <p:ph type="body" sz="half" idx="2"/>
          </p:nvPr>
        </p:nvSpPr>
        <p:spPr>
          <a:xfrm>
            <a:off x="1645666" y="2578970"/>
            <a:ext cx="7269734" cy="3612070"/>
          </a:xfrm>
          <a:prstGeom prst="rect">
            <a:avLst/>
          </a:prstGeom>
        </p:spPr>
        <p:txBody>
          <a:bodyPr/>
          <a:lstStyle>
            <a:lvl1pPr marL="228600" marR="0" indent="-228600" algn="l" defTabSz="914400" rtl="0" eaLnBrk="0" fontAlgn="base" latinLnBrk="0" hangingPunct="0">
              <a:lnSpc>
                <a:spcPct val="100000"/>
              </a:lnSpc>
              <a:spcBef>
                <a:spcPct val="20000"/>
              </a:spcBef>
              <a:spcAft>
                <a:spcPct val="0"/>
              </a:spcAft>
              <a:buClrTx/>
              <a:buSzTx/>
              <a:buFont typeface="Arial" pitchFamily="34" charset="0"/>
              <a:buChar char="•"/>
              <a:tabLst/>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tabLst>
                <a:tab pos="1144588" algn="l"/>
              </a:tabLst>
              <a:defRPr sz="1600"/>
            </a:lvl3pPr>
            <a:lvl4pPr marL="1371600" indent="0">
              <a:buNone/>
              <a:defRPr sz="14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2"/>
            <a:r>
              <a:rPr lang="en-US" dirty="0" smtClean="0"/>
              <a:t>Click to edit Master text styles</a:t>
            </a:r>
          </a:p>
          <a:p>
            <a:pPr lvl="2"/>
            <a:r>
              <a:rPr lang="en-US" dirty="0" smtClean="0"/>
              <a:t>Click to edit Master text styles</a:t>
            </a:r>
          </a:p>
          <a:p>
            <a:pPr lvl="3"/>
            <a:r>
              <a:rPr lang="en-US" dirty="0" smtClean="0"/>
              <a:t>Click to edit Master text styles</a:t>
            </a:r>
          </a:p>
          <a:p>
            <a:pPr lvl="0"/>
            <a:endParaRPr lang="en-US" dirty="0" smtClean="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9AAD9A1-45CE-43CF-9FBC-E33801BB26D1}" type="slidenum">
              <a:rPr lang="en-US"/>
              <a:pPr>
                <a:defRPr/>
              </a:pPr>
              <a:t>‹#›</a:t>
            </a:fld>
            <a:endParaRPr lang="en-US" dirty="0"/>
          </a:p>
        </p:txBody>
      </p:sp>
    </p:spTree>
    <p:extLst>
      <p:ext uri="{BB962C8B-B14F-4D97-AF65-F5344CB8AC3E}">
        <p14:creationId xmlns:p14="http://schemas.microsoft.com/office/powerpoint/2010/main" val="22279437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ntro Slide with Text - Option I">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6350" y="693738"/>
            <a:ext cx="9144000" cy="6164262"/>
          </a:xfrm>
          <a:prstGeom prst="rect">
            <a:avLst/>
          </a:prstGeom>
          <a:blipFill dpi="0" rotWithShape="1">
            <a:blip r:embed="rId2">
              <a:alphaModFix amt="4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ectangle 4"/>
          <p:cNvSpPr/>
          <p:nvPr userDrawn="1"/>
        </p:nvSpPr>
        <p:spPr>
          <a:xfrm>
            <a:off x="-6350" y="693738"/>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14475" y="693738"/>
            <a:ext cx="762952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7" name="Title 1"/>
          <p:cNvSpPr>
            <a:spLocks noGrp="1"/>
          </p:cNvSpPr>
          <p:nvPr>
            <p:ph type="title"/>
          </p:nvPr>
        </p:nvSpPr>
        <p:spPr>
          <a:xfrm>
            <a:off x="1658112" y="1116433"/>
            <a:ext cx="7304913"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5CCC9F8-4C73-4AE1-9003-613189B0FDDC}" type="slidenum">
              <a:rPr lang="en-US"/>
              <a:pPr>
                <a:defRPr/>
              </a:pPr>
              <a:t>‹#›</a:t>
            </a:fld>
            <a:endParaRPr lang="en-US" dirty="0"/>
          </a:p>
        </p:txBody>
      </p:sp>
    </p:spTree>
    <p:extLst>
      <p:ext uri="{BB962C8B-B14F-4D97-AF65-F5344CB8AC3E}">
        <p14:creationId xmlns:p14="http://schemas.microsoft.com/office/powerpoint/2010/main" val="1984060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iblography">
    <p:spTree>
      <p:nvGrpSpPr>
        <p:cNvPr id="1" name=""/>
        <p:cNvGrpSpPr/>
        <p:nvPr/>
      </p:nvGrpSpPr>
      <p:grpSpPr>
        <a:xfrm>
          <a:off x="0" y="0"/>
          <a:ext cx="0" cy="0"/>
          <a:chOff x="0" y="0"/>
          <a:chExt cx="0" cy="0"/>
        </a:xfrm>
      </p:grpSpPr>
      <p:pic>
        <p:nvPicPr>
          <p:cNvPr id="3" name="Picture 6" descr="ist2_12259679-books-and-compu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83250" y="2544763"/>
            <a:ext cx="3473450" cy="422433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5435600" y="2395538"/>
            <a:ext cx="3611563" cy="4230687"/>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en-US" altLang="en-US" sz="900" dirty="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600" dirty="0" smtClean="0">
                <a:latin typeface="Kozuka Gothic Pro M" pitchFamily="34" charset="-128"/>
              </a:rPr>
              <a:t> </a:t>
            </a:r>
            <a:r>
              <a:rPr lang="en-US" sz="600" dirty="0" smtClean="0">
                <a:solidFill>
                  <a:schemeClr val="tx1">
                    <a:lumMod val="85000"/>
                    <a:lumOff val="15000"/>
                  </a:schemeClr>
                </a:solidFill>
                <a:latin typeface="Microsoft Sans Serif" pitchFamily="34" charset="0"/>
                <a:cs typeface="Microsoft Sans Serif" pitchFamily="34" charset="0"/>
              </a:rPr>
              <a:t>Copyright © 2016. Cybage Software Pvt. Ltd. All Rights Reserved. Cybage Confidential.</a:t>
            </a:r>
            <a:endParaRPr lang="en-US" sz="600" dirty="0">
              <a:solidFill>
                <a:schemeClr val="tx1">
                  <a:lumMod val="85000"/>
                  <a:lumOff val="15000"/>
                </a:schemeClr>
              </a:solidFill>
              <a:latin typeface="Microsoft Sans Serif" pitchFamily="34" charset="0"/>
              <a:cs typeface="Microsoft Sans Serif" pitchFamily="34" charset="0"/>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790DEDF-A95C-4B78-B249-478D0EBAE20E}" type="slidenum">
              <a:rPr lang="en-US"/>
              <a:pPr>
                <a:defRPr/>
              </a:pPr>
              <a:t>‹#›</a:t>
            </a:fld>
            <a:endParaRPr lang="en-US" dirty="0"/>
          </a:p>
        </p:txBody>
      </p:sp>
    </p:spTree>
    <p:extLst>
      <p:ext uri="{BB962C8B-B14F-4D97-AF65-F5344CB8AC3E}">
        <p14:creationId xmlns:p14="http://schemas.microsoft.com/office/powerpoint/2010/main" val="2700427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Qestions">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11" descr="iStock_000008998403X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91075" y="3300413"/>
            <a:ext cx="4124325" cy="3094037"/>
          </a:xfrm>
          <a:prstGeom prst="rect">
            <a:avLst/>
          </a:prstGeom>
          <a:noFill/>
          <a:ln>
            <a:noFill/>
          </a:ln>
          <a:effectLst>
            <a:softEdge rad="1270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10EBE1A-B6C4-4CB6-B7AD-8336AA8259C9}" type="slidenum">
              <a:rPr lang="en-US"/>
              <a:pPr>
                <a:defRPr/>
              </a:pPr>
              <a:t>‹#›</a:t>
            </a:fld>
            <a:endParaRPr lang="en-US" dirty="0"/>
          </a:p>
        </p:txBody>
      </p:sp>
    </p:spTree>
    <p:extLst>
      <p:ext uri="{BB962C8B-B14F-4D97-AF65-F5344CB8AC3E}">
        <p14:creationId xmlns:p14="http://schemas.microsoft.com/office/powerpoint/2010/main" val="37051684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Intro Slide - Option E">
    <p:spTree>
      <p:nvGrpSpPr>
        <p:cNvPr id="1" name=""/>
        <p:cNvGrpSpPr/>
        <p:nvPr/>
      </p:nvGrpSpPr>
      <p:grpSpPr>
        <a:xfrm>
          <a:off x="0" y="0"/>
          <a:ext cx="0" cy="0"/>
          <a:chOff x="0" y="0"/>
          <a:chExt cx="0" cy="0"/>
        </a:xfrm>
      </p:grpSpPr>
      <p:sp>
        <p:nvSpPr>
          <p:cNvPr id="3" name="Rectangle 2"/>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itle 1"/>
          <p:cNvSpPr>
            <a:spLocks noGrp="1"/>
          </p:cNvSpPr>
          <p:nvPr>
            <p:ph type="title"/>
          </p:nvPr>
        </p:nvSpPr>
        <p:spPr>
          <a:xfrm>
            <a:off x="1658112" y="4860012"/>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1BFB956-4CCC-41E9-87AE-331EA0C6F81B}" type="slidenum">
              <a:rPr lang="en-US"/>
              <a:pPr>
                <a:defRPr/>
              </a:pPr>
              <a:t>‹#›</a:t>
            </a:fld>
            <a:endParaRPr lang="en-US" dirty="0"/>
          </a:p>
        </p:txBody>
      </p:sp>
    </p:spTree>
    <p:extLst>
      <p:ext uri="{BB962C8B-B14F-4D97-AF65-F5344CB8AC3E}">
        <p14:creationId xmlns:p14="http://schemas.microsoft.com/office/powerpoint/2010/main" val="36938504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Titeldia">
    <p:spTree>
      <p:nvGrpSpPr>
        <p:cNvPr id="1" name=""/>
        <p:cNvGrpSpPr/>
        <p:nvPr/>
      </p:nvGrpSpPr>
      <p:grpSpPr>
        <a:xfrm>
          <a:off x="0" y="0"/>
          <a:ext cx="0" cy="0"/>
          <a:chOff x="0" y="0"/>
          <a:chExt cx="0" cy="0"/>
        </a:xfrm>
      </p:grpSpPr>
      <p:sp>
        <p:nvSpPr>
          <p:cNvPr id="3" name="Rectangle 7"/>
          <p:cNvSpPr>
            <a:spLocks noChangeArrowheads="1"/>
          </p:cNvSpPr>
          <p:nvPr/>
        </p:nvSpPr>
        <p:spPr bwMode="auto">
          <a:xfrm flipV="1">
            <a:off x="0" y="0"/>
            <a:ext cx="9144000" cy="6858000"/>
          </a:xfrm>
          <a:prstGeom prst="rect">
            <a:avLst/>
          </a:prstGeom>
          <a:solidFill>
            <a:schemeClr val="tx2"/>
          </a:solidFill>
          <a:ln w="9525">
            <a:noFill/>
            <a:miter lim="800000"/>
            <a:headEnd/>
            <a:tailEnd/>
          </a:ln>
          <a:effectLst/>
        </p:spPr>
        <p:txBody>
          <a:bodyPr wrap="none" anchor="ctr"/>
          <a:lstStyle/>
          <a:p>
            <a:pPr algn="ctr">
              <a:defRPr/>
            </a:pPr>
            <a:r>
              <a:rPr lang="sv-SE" sz="2400" b="0">
                <a:solidFill>
                  <a:schemeClr val="accent1"/>
                </a:solidFill>
                <a:latin typeface="Times New Roman" pitchFamily="18" charset="0"/>
                <a:cs typeface="+mn-cs"/>
              </a:rPr>
              <a:t> </a:t>
            </a:r>
            <a:endParaRPr lang="en-US" sz="2400" b="0" dirty="0">
              <a:solidFill>
                <a:schemeClr val="accent1"/>
              </a:solidFill>
              <a:latin typeface="Times New Roman" pitchFamily="18" charset="0"/>
              <a:cs typeface="+mn-cs"/>
            </a:endParaRPr>
          </a:p>
        </p:txBody>
      </p:sp>
      <p:pic>
        <p:nvPicPr>
          <p:cNvPr id="4" name="Picture 25" descr="glaslogo_v2_grey"/>
          <p:cNvPicPr>
            <a:picLocks noChangeAspect="1" noChangeArrowheads="1"/>
          </p:cNvPicPr>
          <p:nvPr userDrawn="1"/>
        </p:nvPicPr>
        <p:blipFill>
          <a:blip r:embed="rId2">
            <a:extLst>
              <a:ext uri="{28A0092B-C50C-407E-A947-70E740481C1C}">
                <a14:useLocalDpi xmlns:a14="http://schemas.microsoft.com/office/drawing/2010/main" val="0"/>
              </a:ext>
            </a:extLst>
          </a:blip>
          <a:srcRect l="29747" t="29747" r="29881" b="15007"/>
          <a:stretch>
            <a:fillRect/>
          </a:stretch>
        </p:blipFill>
        <p:spPr bwMode="auto">
          <a:xfrm>
            <a:off x="457200" y="381000"/>
            <a:ext cx="10572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6" descr="QV_neg_cmyk"/>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65975" y="6248400"/>
            <a:ext cx="15970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708025" y="2895600"/>
            <a:ext cx="7493000" cy="838200"/>
          </a:xfrm>
          <a:prstGeom prst="rect">
            <a:avLst/>
          </a:prstGeom>
        </p:spPr>
        <p:txBody>
          <a:bodyPr anchor="b"/>
          <a:lstStyle>
            <a:lvl1pPr algn="r">
              <a:defRPr>
                <a:solidFill>
                  <a:schemeClr val="bg1"/>
                </a:solidFill>
              </a:defRPr>
            </a:lvl1pPr>
          </a:lstStyle>
          <a:p>
            <a:r>
              <a:rPr lang="en-US"/>
              <a:t>Klicka här för att ändra format</a:t>
            </a:r>
          </a:p>
        </p:txBody>
      </p:sp>
    </p:spTree>
    <p:extLst>
      <p:ext uri="{BB962C8B-B14F-4D97-AF65-F5344CB8AC3E}">
        <p14:creationId xmlns:p14="http://schemas.microsoft.com/office/powerpoint/2010/main" val="8251984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8985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611188" y="152400"/>
            <a:ext cx="6170612" cy="685800"/>
          </a:xfrm>
          <a:prstGeom prst="rect">
            <a:avLst/>
          </a:prstGeom>
        </p:spPr>
        <p:txBody>
          <a:bodyPr/>
          <a:lstStyle/>
          <a:p>
            <a:r>
              <a:rPr lang="nl-NL" smtClean="0"/>
              <a:t>Klik om de stijl te bewerken</a:t>
            </a:r>
            <a:endParaRPr lang="nl-BE"/>
          </a:p>
        </p:txBody>
      </p:sp>
      <p:sp>
        <p:nvSpPr>
          <p:cNvPr id="3" name="Tijdelijke aanduiding voor inhoud 2"/>
          <p:cNvSpPr>
            <a:spLocks noGrp="1"/>
          </p:cNvSpPr>
          <p:nvPr>
            <p:ph idx="1"/>
          </p:nvPr>
        </p:nvSpPr>
        <p:spPr>
          <a:xfrm>
            <a:off x="611188" y="1484313"/>
            <a:ext cx="7921625" cy="4767262"/>
          </a:xfrm>
          <a:prstGeom prst="rect">
            <a:avLst/>
          </a:prstGeo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extLst>
      <p:ext uri="{BB962C8B-B14F-4D97-AF65-F5344CB8AC3E}">
        <p14:creationId xmlns:p14="http://schemas.microsoft.com/office/powerpoint/2010/main" val="3896853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GB" alt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58007823-104B-43BC-82D5-A51ABF66525D}" type="slidenum">
              <a:rPr lang="en-GB" altLang="en-US"/>
              <a:pPr/>
              <a:t>‹#›</a:t>
            </a:fld>
            <a:endParaRPr lang="en-GB" altLang="en-US"/>
          </a:p>
        </p:txBody>
      </p:sp>
    </p:spTree>
    <p:extLst>
      <p:ext uri="{BB962C8B-B14F-4D97-AF65-F5344CB8AC3E}">
        <p14:creationId xmlns:p14="http://schemas.microsoft.com/office/powerpoint/2010/main" val="3667680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Slide - Option 2">
    <p:spTree>
      <p:nvGrpSpPr>
        <p:cNvPr id="1" name=""/>
        <p:cNvGrpSpPr/>
        <p:nvPr/>
      </p:nvGrpSpPr>
      <p:grpSpPr>
        <a:xfrm>
          <a:off x="0" y="0"/>
          <a:ext cx="0" cy="0"/>
          <a:chOff x="0" y="0"/>
          <a:chExt cx="0" cy="0"/>
        </a:xfrm>
      </p:grpSpPr>
      <p:sp>
        <p:nvSpPr>
          <p:cNvPr id="3" name="Rectangle 2"/>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itle 1"/>
          <p:cNvSpPr>
            <a:spLocks noGrp="1"/>
          </p:cNvSpPr>
          <p:nvPr>
            <p:ph type="title"/>
          </p:nvPr>
        </p:nvSpPr>
        <p:spPr>
          <a:xfrm>
            <a:off x="1658112" y="3097887"/>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AE39FDE-B22A-46FC-A160-90B07DD945B7}"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450528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Option - Option 2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4000"/>
            <a:extLst>
              <a:ext uri="{28A0092B-C50C-407E-A947-70E740481C1C}">
                <a14:useLocalDpi xmlns:a14="http://schemas.microsoft.com/office/drawing/2010/main" val="0"/>
              </a:ext>
            </a:extLst>
          </a:blip>
          <a:srcRect l="16829" t="5225" b="14674"/>
          <a:stretch>
            <a:fillRect/>
          </a:stretch>
        </p:blipFill>
        <p:spPr bwMode="auto">
          <a:xfrm>
            <a:off x="0" y="687388"/>
            <a:ext cx="9144000" cy="617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2016. Cybage Software Pvt. Ltd. All Rights Reserved. Cybage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C41715D-A6B8-40A7-95E6-CFD2F83C7AF2}"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99362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Slide - Option 3">
    <p:spTree>
      <p:nvGrpSpPr>
        <p:cNvPr id="1" name=""/>
        <p:cNvGrpSpPr/>
        <p:nvPr/>
      </p:nvGrpSpPr>
      <p:grpSpPr>
        <a:xfrm>
          <a:off x="0" y="0"/>
          <a:ext cx="0" cy="0"/>
          <a:chOff x="0" y="0"/>
          <a:chExt cx="0" cy="0"/>
        </a:xfrm>
      </p:grpSpPr>
      <p:sp>
        <p:nvSpPr>
          <p:cNvPr id="4" name="Rectangle 3"/>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295889-5643-4F2A-A2EA-6C57F8E41B41}"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34255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Slide - Option 3 with imag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extLst>
              <a:ext uri="{28A0092B-C50C-407E-A947-70E740481C1C}">
                <a14:useLocalDpi xmlns:a14="http://schemas.microsoft.com/office/drawing/2010/main" val="0"/>
              </a:ext>
            </a:extLst>
          </a:blip>
          <a:srcRect l="2110" t="3665" r="1407"/>
          <a:stretch>
            <a:fillRect/>
          </a:stretch>
        </p:blipFill>
        <p:spPr bwMode="auto">
          <a:xfrm>
            <a:off x="0" y="687388"/>
            <a:ext cx="9142413" cy="61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2016. Cybage Software Pvt. Ltd. All Rights Reserved. Cybage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8708172-4FBD-4E30-AF6C-AEA3E3461C47}"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51168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Slide with Text - Option 1">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EF7CF83-7D07-416B-9A2E-8A92D31C375A}" type="slidenum">
              <a:rPr lang="en-US"/>
              <a:pPr>
                <a:defRPr/>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96894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Slide with Text - Option 2">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endParaRPr lang="en-US" sz="1600" dirty="0">
              <a:solidFill>
                <a:srgbClr val="262626"/>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CC72EAB-1B23-42D4-AE30-1C46AF89700D}" type="slidenum">
              <a:rPr lang="en-US"/>
              <a:pPr>
                <a:defRPr/>
              </a:pPr>
              <a:t>‹#›</a:t>
            </a:fld>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425962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C87B666-782D-45DF-B949-48496984778B}" type="slidenum">
              <a:rPr lang="en-US"/>
              <a:pPr>
                <a:defRPr/>
              </a:pPr>
              <a:t>‹#›</a:t>
            </a:fld>
            <a:endParaRPr lang="en-US" dirty="0"/>
          </a:p>
        </p:txBody>
      </p:sp>
    </p:spTree>
    <p:extLst>
      <p:ext uri="{BB962C8B-B14F-4D97-AF65-F5344CB8AC3E}">
        <p14:creationId xmlns:p14="http://schemas.microsoft.com/office/powerpoint/2010/main" val="48354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27" name="Picture 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169150" y="161925"/>
            <a:ext cx="17065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2016.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3E52AEF1-4D88-4F1B-8FD8-9E21E3DC6E9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 id="2147484270" r:id="rId14"/>
    <p:sldLayoutId id="2147484271" r:id="rId15"/>
    <p:sldLayoutId id="2147484272" r:id="rId16"/>
    <p:sldLayoutId id="2147484273" r:id="rId17"/>
    <p:sldLayoutId id="2147484274" r:id="rId18"/>
    <p:sldLayoutId id="2147484347" r:id="rId19"/>
    <p:sldLayoutId id="2147484349" r:id="rId20"/>
    <p:sldLayoutId id="2147484350" r:id="rId21"/>
    <p:sldLayoutId id="2147484351" r:id="rId22"/>
    <p:sldLayoutId id="2147484352" r:id="rId23"/>
    <p:sldLayoutId id="2147484354" r:id="rId24"/>
    <p:sldLayoutId id="2147484355" r:id="rId25"/>
    <p:sldLayoutId id="2147484356" r:id="rId26"/>
    <p:sldLayoutId id="2147484357" r:id="rId27"/>
    <p:sldLayoutId id="2147484358" r:id="rId28"/>
  </p:sldLayoutIdLst>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7.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1658938" y="4813428"/>
            <a:ext cx="7257288" cy="5666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ts val="500"/>
              </a:spcBef>
              <a:spcAft>
                <a:spcPts val="500"/>
              </a:spcAft>
              <a:tabLst>
                <a:tab pos="1314450" algn="l"/>
              </a:tabLst>
            </a:pPr>
            <a:r>
              <a:rPr lang="en-US" altLang="en-US" smtClean="0"/>
              <a:t>QlikView</a:t>
            </a:r>
            <a:br>
              <a:rPr lang="en-US" altLang="en-US" smtClean="0"/>
            </a:br>
            <a:r>
              <a:rPr lang="en-US" altLang="en-US" sz="1600" smtClean="0"/>
              <a:t/>
            </a:r>
            <a:br>
              <a:rPr lang="en-US" altLang="en-US" sz="1600" smtClean="0"/>
            </a:br>
            <a:endParaRPr lang="en-US" altLang="en-US" dirty="0" smtClean="0"/>
          </a:p>
        </p:txBody>
      </p:sp>
      <p:sp>
        <p:nvSpPr>
          <p:cNvPr id="3" name="Slide Number Placeholder 2"/>
          <p:cNvSpPr>
            <a:spLocks noGrp="1"/>
          </p:cNvSpPr>
          <p:nvPr>
            <p:ph type="sldNum" sz="quarter" idx="10"/>
          </p:nvPr>
        </p:nvSpPr>
        <p:spPr/>
        <p:txBody>
          <a:bodyPr/>
          <a:lstStyle/>
          <a:p>
            <a:pPr>
              <a:defRPr/>
            </a:pPr>
            <a:fld id="{68481BB0-CC97-4F46-A9A0-479DE5BAE266}" type="slidenum">
              <a:rPr lang="en-US" smtClean="0"/>
              <a:pPr>
                <a:defRPr/>
              </a:pPr>
              <a:t>1</a:t>
            </a:fld>
            <a:endParaRPr lang="en-US" dirty="0"/>
          </a:p>
        </p:txBody>
      </p:sp>
      <p:sp>
        <p:nvSpPr>
          <p:cNvPr id="19460" name="TextBox 3"/>
          <p:cNvSpPr txBox="1">
            <a:spLocks noChangeArrowheads="1"/>
          </p:cNvSpPr>
          <p:nvPr/>
        </p:nvSpPr>
        <p:spPr bwMode="auto">
          <a:xfrm>
            <a:off x="1658938" y="5380038"/>
            <a:ext cx="5961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314450" algn="l"/>
                <a:tab pos="3028950" algn="l"/>
                <a:tab pos="4457700" algn="l"/>
              </a:tabLst>
              <a:defRPr>
                <a:solidFill>
                  <a:schemeClr val="tx1"/>
                </a:solidFill>
                <a:latin typeface="Arial" charset="0"/>
              </a:defRPr>
            </a:lvl1pPr>
            <a:lvl2pPr marL="742950" indent="-285750" eaLnBrk="0" hangingPunct="0">
              <a:tabLst>
                <a:tab pos="1314450" algn="l"/>
                <a:tab pos="3028950" algn="l"/>
                <a:tab pos="4457700" algn="l"/>
              </a:tabLst>
              <a:defRPr>
                <a:solidFill>
                  <a:schemeClr val="tx1"/>
                </a:solidFill>
                <a:latin typeface="Arial" charset="0"/>
              </a:defRPr>
            </a:lvl2pPr>
            <a:lvl3pPr marL="1143000" indent="-228600" eaLnBrk="0" hangingPunct="0">
              <a:tabLst>
                <a:tab pos="1314450" algn="l"/>
                <a:tab pos="3028950" algn="l"/>
                <a:tab pos="4457700" algn="l"/>
              </a:tabLst>
              <a:defRPr>
                <a:solidFill>
                  <a:schemeClr val="tx1"/>
                </a:solidFill>
                <a:latin typeface="Arial" charset="0"/>
              </a:defRPr>
            </a:lvl3pPr>
            <a:lvl4pPr marL="1600200" indent="-228600" eaLnBrk="0" hangingPunct="0">
              <a:tabLst>
                <a:tab pos="1314450" algn="l"/>
                <a:tab pos="3028950" algn="l"/>
                <a:tab pos="4457700" algn="l"/>
              </a:tabLst>
              <a:defRPr>
                <a:solidFill>
                  <a:schemeClr val="tx1"/>
                </a:solidFill>
                <a:latin typeface="Arial" charset="0"/>
              </a:defRPr>
            </a:lvl4pPr>
            <a:lvl5pPr marL="2057400" indent="-228600" eaLnBrk="0" hangingPunct="0">
              <a:tabLst>
                <a:tab pos="1314450" algn="l"/>
                <a:tab pos="3028950" algn="l"/>
                <a:tab pos="4457700" algn="l"/>
              </a:tabLst>
              <a:defRPr>
                <a:solidFill>
                  <a:schemeClr val="tx1"/>
                </a:solidFill>
                <a:latin typeface="Arial" charset="0"/>
              </a:defRPr>
            </a:lvl5pPr>
            <a:lvl6pPr marL="25146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6pPr>
            <a:lvl7pPr marL="29718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7pPr>
            <a:lvl8pPr marL="34290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8pPr>
            <a:lvl9pPr marL="38862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9pPr>
          </a:lstStyle>
          <a:p>
            <a:pPr eaLnBrk="1" hangingPunct="1"/>
            <a:r>
              <a:rPr lang="en-US" altLang="en-US" dirty="0" smtClean="0">
                <a:solidFill>
                  <a:schemeClr val="bg1"/>
                </a:solidFill>
              </a:rPr>
              <a:t>Presented by: Suraj Shukla</a:t>
            </a:r>
            <a:endParaRPr lang="en-US" altLang="en-US" dirty="0">
              <a:solidFill>
                <a:schemeClr val="bg1"/>
              </a:solidFill>
            </a:endParaRPr>
          </a:p>
        </p:txBody>
      </p:sp>
    </p:spTree>
    <p:extLst>
      <p:ext uri="{BB962C8B-B14F-4D97-AF65-F5344CB8AC3E}">
        <p14:creationId xmlns:p14="http://schemas.microsoft.com/office/powerpoint/2010/main" val="2121037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sz="half" idx="2"/>
          </p:nvPr>
        </p:nvSpPr>
        <p:spPr>
          <a:xfrm>
            <a:off x="539931" y="2847703"/>
            <a:ext cx="7663543" cy="3287920"/>
          </a:xfrm>
        </p:spPr>
        <p:txBody>
          <a:bodyPr/>
          <a:lstStyle/>
          <a:p>
            <a:pPr marL="285750" indent="-285750">
              <a:buFont typeface="Arial" panose="020B0604020202020204" pitchFamily="34" charset="0"/>
              <a:buChar char="•"/>
            </a:pPr>
            <a:r>
              <a:rPr lang="en-US" altLang="en-US" sz="2400" dirty="0">
                <a:latin typeface="+mn-lt"/>
                <a:cs typeface="Arial" charset="0"/>
              </a:rPr>
              <a:t>Consists of DB objects such as tables, views, </a:t>
            </a:r>
            <a:r>
              <a:rPr lang="en-US" altLang="en-US" sz="2400" dirty="0" smtClean="0">
                <a:latin typeface="+mn-lt"/>
                <a:cs typeface="Arial" charset="0"/>
              </a:rPr>
              <a:t>indexes.</a:t>
            </a:r>
            <a:endParaRPr lang="en-US" altLang="en-US" sz="2400" dirty="0">
              <a:latin typeface="+mn-lt"/>
              <a:cs typeface="Arial" charset="0"/>
            </a:endParaRPr>
          </a:p>
          <a:p>
            <a:pPr marL="285750" indent="-285750">
              <a:buFont typeface="Arial" panose="020B0604020202020204" pitchFamily="34" charset="0"/>
              <a:buChar char="•"/>
            </a:pPr>
            <a:r>
              <a:rPr lang="en-US" altLang="en-US" sz="2400" dirty="0" smtClean="0">
                <a:latin typeface="+mn-lt"/>
                <a:cs typeface="Arial" charset="0"/>
              </a:rPr>
              <a:t>Types of schema.</a:t>
            </a:r>
            <a:endParaRPr lang="en-US" altLang="en-US" sz="2400" dirty="0">
              <a:latin typeface="+mn-lt"/>
            </a:endParaRPr>
          </a:p>
        </p:txBody>
      </p:sp>
      <p:sp>
        <p:nvSpPr>
          <p:cNvPr id="5122" name="Rectangle 2"/>
          <p:cNvSpPr>
            <a:spLocks noGrp="1" noChangeArrowheads="1"/>
          </p:cNvSpPr>
          <p:nvPr>
            <p:ph type="title"/>
          </p:nvPr>
        </p:nvSpPr>
        <p:spPr/>
        <p:txBody>
          <a:bodyPr/>
          <a:lstStyle/>
          <a:p>
            <a:r>
              <a:rPr lang="en-US" altLang="en-US" sz="2800" dirty="0">
                <a:latin typeface="+mn-lt"/>
              </a:rPr>
              <a:t>Schema</a:t>
            </a:r>
          </a:p>
        </p:txBody>
      </p:sp>
      <p:pic>
        <p:nvPicPr>
          <p:cNvPr id="5125" name="Picture 5" descr="C:\WINDOWS\Application Data\Microsoft\Media Catalog\Downloaded Clips\cl2\bd06731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2209800"/>
            <a:ext cx="912813" cy="8747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pPr>
              <a:defRPr/>
            </a:pPr>
            <a:fld id="{B5CCC9F8-4C73-4AE1-9003-613189B0FDDC}" type="slidenum">
              <a:rPr lang="en-US" smtClean="0"/>
              <a:pPr>
                <a:defRPr/>
              </a:pPr>
              <a:t>10</a:t>
            </a:fld>
            <a:endParaRPr lang="en-US" dirty="0"/>
          </a:p>
        </p:txBody>
      </p:sp>
    </p:spTree>
    <p:extLst>
      <p:ext uri="{BB962C8B-B14F-4D97-AF65-F5344CB8AC3E}">
        <p14:creationId xmlns:p14="http://schemas.microsoft.com/office/powerpoint/2010/main" val="348237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Schema</a:t>
            </a:r>
            <a:endParaRPr lang="en-US" dirty="0"/>
          </a:p>
        </p:txBody>
      </p:sp>
      <p:sp>
        <p:nvSpPr>
          <p:cNvPr id="6" name="Text Placeholder 5"/>
          <p:cNvSpPr>
            <a:spLocks noGrp="1"/>
          </p:cNvSpPr>
          <p:nvPr>
            <p:ph type="body" sz="half" idx="2"/>
          </p:nvPr>
        </p:nvSpPr>
        <p:spPr>
          <a:xfrm>
            <a:off x="1645666" y="1721803"/>
            <a:ext cx="5652117" cy="3612070"/>
          </a:xfrm>
        </p:spPr>
        <p:txBody>
          <a:bodyPr/>
          <a:lstStyle/>
          <a:p>
            <a:endParaRPr lang="en-US" dirty="0"/>
          </a:p>
        </p:txBody>
      </p:sp>
      <p:pic>
        <p:nvPicPr>
          <p:cNvPr id="4" name="Content Placeholder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201783" y="1628458"/>
            <a:ext cx="6429375" cy="472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0"/>
          </p:nvPr>
        </p:nvSpPr>
        <p:spPr/>
        <p:txBody>
          <a:bodyPr/>
          <a:lstStyle/>
          <a:p>
            <a:pPr>
              <a:defRPr/>
            </a:pPr>
            <a:fld id="{0C87B666-782D-45DF-B949-48496984778B}" type="slidenum">
              <a:rPr lang="en-US" smtClean="0"/>
              <a:pPr>
                <a:defRPr/>
              </a:pPr>
              <a:t>11</a:t>
            </a:fld>
            <a:endParaRPr lang="en-US" dirty="0"/>
          </a:p>
        </p:txBody>
      </p:sp>
    </p:spTree>
    <p:extLst>
      <p:ext uri="{BB962C8B-B14F-4D97-AF65-F5344CB8AC3E}">
        <p14:creationId xmlns:p14="http://schemas.microsoft.com/office/powerpoint/2010/main" val="2631001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ltLang="en-US" sz="2800" dirty="0">
                <a:latin typeface="+mn-lt"/>
              </a:rPr>
              <a:t>Advantages of Star Schema</a:t>
            </a:r>
          </a:p>
        </p:txBody>
      </p:sp>
      <p:sp>
        <p:nvSpPr>
          <p:cNvPr id="558083" name="Rectangle 3"/>
          <p:cNvSpPr>
            <a:spLocks noGrp="1" noChangeArrowheads="1"/>
          </p:cNvSpPr>
          <p:nvPr>
            <p:ph type="body" sz="half" idx="2"/>
          </p:nvPr>
        </p:nvSpPr>
        <p:spPr/>
        <p:txBody>
          <a:bodyPr/>
          <a:lstStyle/>
          <a:p>
            <a:pPr lvl="1"/>
            <a:endParaRPr lang="en-US" altLang="en-US" sz="2400" dirty="0" smtClean="0"/>
          </a:p>
          <a:p>
            <a:pPr marL="742950" lvl="1" indent="-285750">
              <a:buFont typeface="Arial" panose="020B0604020202020204" pitchFamily="34" charset="0"/>
              <a:buChar char="•"/>
            </a:pPr>
            <a:r>
              <a:rPr lang="en-US" altLang="en-US" sz="2400" dirty="0" smtClean="0"/>
              <a:t>Dimension </a:t>
            </a:r>
            <a:r>
              <a:rPr lang="en-US" altLang="en-US" sz="2400" dirty="0"/>
              <a:t>tables are relatively </a:t>
            </a:r>
            <a:r>
              <a:rPr lang="en-US" altLang="en-US" sz="2400" dirty="0" smtClean="0"/>
              <a:t>static</a:t>
            </a:r>
          </a:p>
          <a:p>
            <a:pPr lvl="1"/>
            <a:endParaRPr lang="en-US" altLang="en-US" sz="2400" dirty="0" smtClean="0"/>
          </a:p>
          <a:p>
            <a:pPr marL="742950" lvl="1" indent="-285750">
              <a:buFont typeface="Arial" panose="020B0604020202020204" pitchFamily="34" charset="0"/>
              <a:buChar char="•"/>
            </a:pPr>
            <a:r>
              <a:rPr lang="en-US" altLang="en-US" sz="2400" dirty="0" smtClean="0"/>
              <a:t>Data </a:t>
            </a:r>
            <a:r>
              <a:rPr lang="en-US" altLang="en-US" sz="2400" dirty="0"/>
              <a:t>is loaded </a:t>
            </a:r>
            <a:r>
              <a:rPr lang="en-US" altLang="en-US" sz="2400" dirty="0" smtClean="0"/>
              <a:t>into </a:t>
            </a:r>
            <a:r>
              <a:rPr lang="en-US" altLang="en-US" sz="2400" dirty="0"/>
              <a:t>fact </a:t>
            </a:r>
            <a:r>
              <a:rPr lang="en-US" altLang="en-US" sz="2400" dirty="0" smtClean="0"/>
              <a:t>table</a:t>
            </a:r>
            <a:endParaRPr lang="en-US" altLang="en-US" sz="2400" dirty="0"/>
          </a:p>
          <a:p>
            <a:pPr lvl="1"/>
            <a:endParaRPr lang="en-US" altLang="en-US" sz="2400" dirty="0" smtClean="0"/>
          </a:p>
          <a:p>
            <a:pPr marL="742950" lvl="1" indent="-285750">
              <a:buFont typeface="Arial" panose="020B0604020202020204" pitchFamily="34" charset="0"/>
              <a:buChar char="•"/>
            </a:pPr>
            <a:r>
              <a:rPr lang="en-US" altLang="en-US" sz="2400" dirty="0" smtClean="0"/>
              <a:t>Easy </a:t>
            </a:r>
            <a:r>
              <a:rPr lang="en-US" altLang="en-US" sz="2400" dirty="0"/>
              <a:t>to </a:t>
            </a:r>
            <a:r>
              <a:rPr lang="en-US" altLang="en-US" sz="2400" dirty="0" smtClean="0"/>
              <a:t>write queries</a:t>
            </a:r>
            <a:endParaRPr lang="en-US" altLang="en-US" sz="2400" dirty="0"/>
          </a:p>
          <a:p>
            <a:pPr lvl="1"/>
            <a:endParaRPr lang="en-US" altLang="en-US" dirty="0"/>
          </a:p>
          <a:p>
            <a:pPr lvl="1">
              <a:buFontTx/>
              <a:buNone/>
            </a:pPr>
            <a:endParaRPr lang="en-US" altLang="en-US" dirty="0">
              <a:latin typeface="Arial Black" pitchFamily="34" charset="0"/>
            </a:endParaRPr>
          </a:p>
          <a:p>
            <a:pPr lvl="1">
              <a:buFontTx/>
              <a:buNone/>
            </a:pPr>
            <a:r>
              <a:rPr lang="en-US" altLang="en-US" dirty="0">
                <a:latin typeface="Arial Black" pitchFamily="34" charset="0"/>
              </a:rPr>
              <a:t>	</a:t>
            </a:r>
          </a:p>
          <a:p>
            <a:endParaRPr lang="en-US" altLang="en-US" dirty="0"/>
          </a:p>
          <a:p>
            <a:pPr lvl="1"/>
            <a:endParaRPr lang="en-US" altLang="en-US" dirty="0"/>
          </a:p>
          <a:p>
            <a:endParaRPr lang="en-US" altLang="en-US" dirty="0"/>
          </a:p>
          <a:p>
            <a:pPr lvl="1">
              <a:buFontTx/>
              <a:buNone/>
            </a:pPr>
            <a:endParaRPr lang="en-US" altLang="en-US" dirty="0"/>
          </a:p>
          <a:p>
            <a:pPr lvl="1"/>
            <a:endParaRPr lang="en-US" altLang="en-US" dirty="0"/>
          </a:p>
          <a:p>
            <a:pPr>
              <a:buFontTx/>
              <a:buNone/>
            </a:pPr>
            <a:endParaRPr lang="en-US" altLang="en-US" dirty="0"/>
          </a:p>
        </p:txBody>
      </p:sp>
      <p:sp>
        <p:nvSpPr>
          <p:cNvPr id="558084" name="Text Box 4"/>
          <p:cNvSpPr txBox="1">
            <a:spLocks noChangeArrowheads="1"/>
          </p:cNvSpPr>
          <p:nvPr/>
        </p:nvSpPr>
        <p:spPr bwMode="auto">
          <a:xfrm>
            <a:off x="-1406525" y="4516438"/>
            <a:ext cx="4149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endParaRPr lang="en-US" altLang="en-US" b="0"/>
          </a:p>
        </p:txBody>
      </p:sp>
      <p:sp>
        <p:nvSpPr>
          <p:cNvPr id="2" name="Slide Number Placeholder 1"/>
          <p:cNvSpPr>
            <a:spLocks noGrp="1"/>
          </p:cNvSpPr>
          <p:nvPr>
            <p:ph type="sldNum" sz="quarter" idx="10"/>
          </p:nvPr>
        </p:nvSpPr>
        <p:spPr/>
        <p:txBody>
          <a:bodyPr/>
          <a:lstStyle/>
          <a:p>
            <a:pPr>
              <a:defRPr/>
            </a:pPr>
            <a:fld id="{1EF7CF83-7D07-416B-9A2E-8A92D31C375A}" type="slidenum">
              <a:rPr lang="en-US" smtClean="0"/>
              <a:pPr>
                <a:defRPr/>
              </a:pPr>
              <a:t>12</a:t>
            </a:fld>
            <a:endParaRPr lang="en-US" dirty="0"/>
          </a:p>
        </p:txBody>
      </p:sp>
    </p:spTree>
    <p:extLst>
      <p:ext uri="{BB962C8B-B14F-4D97-AF65-F5344CB8AC3E}">
        <p14:creationId xmlns:p14="http://schemas.microsoft.com/office/powerpoint/2010/main" val="2460670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sp>
        <p:nvSpPr>
          <p:cNvPr id="29698" name="Title 1"/>
          <p:cNvSpPr>
            <a:spLocks noGrp="1"/>
          </p:cNvSpPr>
          <p:nvPr>
            <p:ph type="title"/>
          </p:nvPr>
        </p:nvSpPr>
        <p:spPr>
          <a:xfrm>
            <a:off x="1648876" y="716592"/>
            <a:ext cx="7257288" cy="566610"/>
          </a:xfrm>
        </p:spPr>
        <p:txBody>
          <a:bodyPr>
            <a:normAutofit fontScale="90000"/>
          </a:bodyPr>
          <a:lstStyle/>
          <a:p>
            <a:r>
              <a:rPr lang="en-US" altLang="en-US" dirty="0" err="1" smtClean="0">
                <a:latin typeface="Arial" pitchFamily="34" charset="0"/>
              </a:rPr>
              <a:t>QlikView’s</a:t>
            </a:r>
            <a:r>
              <a:rPr lang="en-US" altLang="en-US" dirty="0" smtClean="0">
                <a:latin typeface="Arial" pitchFamily="34" charset="0"/>
              </a:rPr>
              <a:t> Core Technology: </a:t>
            </a:r>
            <a:br>
              <a:rPr lang="en-US" altLang="en-US" dirty="0" smtClean="0">
                <a:latin typeface="Arial" pitchFamily="34" charset="0"/>
              </a:rPr>
            </a:br>
            <a:r>
              <a:rPr lang="en-US" altLang="en-US" dirty="0" smtClean="0">
                <a:latin typeface="Arial" pitchFamily="34" charset="0"/>
              </a:rPr>
              <a:t>The Secret Sauce</a:t>
            </a:r>
          </a:p>
        </p:txBody>
      </p:sp>
      <p:sp>
        <p:nvSpPr>
          <p:cNvPr id="29699" name="Content Placeholder 2"/>
          <p:cNvSpPr>
            <a:spLocks noGrp="1"/>
          </p:cNvSpPr>
          <p:nvPr>
            <p:ph type="body" sz="half" idx="10"/>
          </p:nvPr>
        </p:nvSpPr>
        <p:spPr>
          <a:xfrm>
            <a:off x="5828145" y="1721803"/>
            <a:ext cx="3059822" cy="3612070"/>
          </a:xfrm>
        </p:spPr>
        <p:txBody>
          <a:bodyPr/>
          <a:lstStyle/>
          <a:p>
            <a:pPr marL="342900" indent="-342900">
              <a:buFont typeface="Arial" panose="020B0604020202020204" pitchFamily="34" charset="0"/>
              <a:buChar char="•"/>
            </a:pPr>
            <a:r>
              <a:rPr lang="en-US" altLang="en-US" sz="2400" dirty="0" smtClean="0">
                <a:latin typeface="+mn-lt"/>
              </a:rPr>
              <a:t>Maintains associations in the data.</a:t>
            </a:r>
          </a:p>
          <a:p>
            <a:pPr marL="0" indent="0"/>
            <a:endParaRPr lang="en-US" altLang="en-US" sz="2400" dirty="0" smtClean="0">
              <a:latin typeface="+mn-lt"/>
            </a:endParaRPr>
          </a:p>
          <a:p>
            <a:pPr marL="342900" indent="-342900">
              <a:buFont typeface="Arial" panose="020B0604020202020204" pitchFamily="34" charset="0"/>
              <a:buChar char="•"/>
            </a:pPr>
            <a:r>
              <a:rPr lang="en-US" altLang="en-US" sz="2400" dirty="0" smtClean="0">
                <a:latin typeface="+mn-lt"/>
              </a:rPr>
              <a:t>Calculates aggregations on the fly.</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801984"/>
            <a:ext cx="5948218" cy="4570214"/>
          </a:xfrm>
          <a:prstGeom prst="rect">
            <a:avLst/>
          </a:prstGeom>
          <a:noFill/>
          <a:ln w="9525">
            <a:noFill/>
            <a:miter lim="800000"/>
            <a:headEnd/>
            <a:tailEnd/>
          </a:ln>
          <a:effectLst>
            <a:softEdge rad="127000"/>
          </a:effectLst>
        </p:spPr>
      </p:pic>
      <p:sp>
        <p:nvSpPr>
          <p:cNvPr id="3" name="Slide Number Placeholder 2"/>
          <p:cNvSpPr>
            <a:spLocks noGrp="1"/>
          </p:cNvSpPr>
          <p:nvPr>
            <p:ph type="sldNum" sz="quarter" idx="11"/>
          </p:nvPr>
        </p:nvSpPr>
        <p:spPr/>
        <p:txBody>
          <a:bodyPr/>
          <a:lstStyle/>
          <a:p>
            <a:pPr>
              <a:defRPr/>
            </a:pPr>
            <a:fld id="{B2D103BA-A63D-434B-BBAA-F783C63294D6}" type="slidenum">
              <a:rPr lang="en-US" smtClean="0"/>
              <a:pPr>
                <a:defRPr/>
              </a:pPr>
              <a:t>13</a:t>
            </a:fld>
            <a:endParaRPr lang="en-US" dirty="0"/>
          </a:p>
        </p:txBody>
      </p:sp>
    </p:spTree>
    <p:extLst>
      <p:ext uri="{BB962C8B-B14F-4D97-AF65-F5344CB8AC3E}">
        <p14:creationId xmlns:p14="http://schemas.microsoft.com/office/powerpoint/2010/main" val="392628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p:cTn id="7" dur="500" fill="hold"/>
                                        <p:tgtEl>
                                          <p:spTgt spid="2969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969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969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9699">
                                            <p:txEl>
                                              <p:pRg st="2" end="2"/>
                                            </p:txEl>
                                          </p:spTgt>
                                        </p:tgtEl>
                                        <p:attrNameLst>
                                          <p:attrName>style.visibility</p:attrName>
                                        </p:attrNameLst>
                                      </p:cBhvr>
                                      <p:to>
                                        <p:strVal val="visible"/>
                                      </p:to>
                                    </p:set>
                                    <p:anim calcmode="lin" valueType="num">
                                      <p:cBhvr>
                                        <p:cTn id="14" dur="500" fill="hold"/>
                                        <p:tgtEl>
                                          <p:spTgt spid="29699">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29699">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29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fr-BE" altLang="en-US" dirty="0" smtClean="0"/>
              <a:t>What can you do with QlikView?</a:t>
            </a:r>
            <a:endParaRPr lang="nl-NL" altLang="en-US" dirty="0" smtClean="0"/>
          </a:p>
        </p:txBody>
      </p:sp>
      <p:sp>
        <p:nvSpPr>
          <p:cNvPr id="12291" name="Rectangle 3"/>
          <p:cNvSpPr>
            <a:spLocks noGrp="1" noChangeArrowheads="1"/>
          </p:cNvSpPr>
          <p:nvPr>
            <p:ph type="body" sz="half" idx="2"/>
          </p:nvPr>
        </p:nvSpPr>
        <p:spPr/>
        <p:txBody>
          <a:bodyPr>
            <a:noAutofit/>
          </a:bodyPr>
          <a:lstStyle/>
          <a:p>
            <a:pPr marL="285750" indent="-285750" eaLnBrk="1" hangingPunct="1">
              <a:buFont typeface="Arial" panose="020B0604020202020204" pitchFamily="34" charset="0"/>
              <a:buChar char="•"/>
            </a:pPr>
            <a:r>
              <a:rPr lang="fr-BE" altLang="en-US" sz="2400" dirty="0" smtClean="0">
                <a:latin typeface="+mn-lt"/>
              </a:rPr>
              <a:t>Create flexible end user interface for DW.</a:t>
            </a:r>
          </a:p>
          <a:p>
            <a:pPr marL="285750" indent="-285750" eaLnBrk="1" hangingPunct="1">
              <a:buFont typeface="Arial" panose="020B0604020202020204" pitchFamily="34" charset="0"/>
              <a:buChar char="•"/>
            </a:pPr>
            <a:r>
              <a:rPr lang="fr-BE" altLang="en-US" sz="2400" dirty="0" smtClean="0">
                <a:latin typeface="+mn-lt"/>
              </a:rPr>
              <a:t>View on relations </a:t>
            </a:r>
            <a:r>
              <a:rPr lang="fr-BE" altLang="en-US" sz="2400" dirty="0" err="1" smtClean="0">
                <a:latin typeface="+mn-lt"/>
              </a:rPr>
              <a:t>between</a:t>
            </a:r>
            <a:r>
              <a:rPr lang="fr-BE" altLang="en-US" sz="2400" dirty="0" smtClean="0">
                <a:latin typeface="+mn-lt"/>
              </a:rPr>
              <a:t> data.</a:t>
            </a:r>
          </a:p>
          <a:p>
            <a:pPr marL="285750" indent="-285750" eaLnBrk="1" hangingPunct="1">
              <a:buFont typeface="Arial" panose="020B0604020202020204" pitchFamily="34" charset="0"/>
              <a:buChar char="•"/>
            </a:pPr>
            <a:r>
              <a:rPr lang="fr-BE" altLang="en-US" sz="2400" dirty="0" smtClean="0">
                <a:latin typeface="+mn-lt"/>
              </a:rPr>
              <a:t>Create dynamic graphs and tables.</a:t>
            </a:r>
          </a:p>
          <a:p>
            <a:pPr marL="285750" indent="-285750" eaLnBrk="1" hangingPunct="1">
              <a:buFont typeface="Arial" panose="020B0604020202020204" pitchFamily="34" charset="0"/>
              <a:buChar char="•"/>
            </a:pPr>
            <a:r>
              <a:rPr lang="fr-BE" altLang="en-US" sz="2400" dirty="0" smtClean="0">
                <a:latin typeface="+mn-lt"/>
              </a:rPr>
              <a:t>Perform </a:t>
            </a:r>
            <a:r>
              <a:rPr lang="fr-BE" altLang="en-US" sz="2400" dirty="0" err="1" smtClean="0">
                <a:latin typeface="+mn-lt"/>
              </a:rPr>
              <a:t>statistical</a:t>
            </a:r>
            <a:r>
              <a:rPr lang="fr-BE" altLang="en-US" sz="2400" dirty="0" smtClean="0">
                <a:latin typeface="+mn-lt"/>
              </a:rPr>
              <a:t> </a:t>
            </a:r>
            <a:r>
              <a:rPr lang="fr-BE" altLang="en-US" sz="2400" dirty="0" err="1" smtClean="0">
                <a:latin typeface="+mn-lt"/>
              </a:rPr>
              <a:t>analysis</a:t>
            </a:r>
            <a:r>
              <a:rPr lang="fr-BE" altLang="en-US" sz="2400" dirty="0" smtClean="0">
                <a:latin typeface="+mn-lt"/>
              </a:rPr>
              <a:t>.</a:t>
            </a:r>
          </a:p>
          <a:p>
            <a:pPr marL="285750" indent="-285750" eaLnBrk="1" hangingPunct="1">
              <a:buFont typeface="Arial" panose="020B0604020202020204" pitchFamily="34" charset="0"/>
              <a:buChar char="•"/>
            </a:pPr>
            <a:r>
              <a:rPr lang="fr-BE" altLang="en-US" sz="2400" dirty="0" smtClean="0">
                <a:latin typeface="+mn-lt"/>
              </a:rPr>
              <a:t>Link descriptions and </a:t>
            </a:r>
            <a:r>
              <a:rPr lang="fr-BE" altLang="en-US" sz="2400" dirty="0" err="1" smtClean="0">
                <a:latin typeface="+mn-lt"/>
              </a:rPr>
              <a:t>multimedia</a:t>
            </a:r>
            <a:r>
              <a:rPr lang="fr-BE" altLang="en-US" sz="2400" dirty="0" smtClean="0">
                <a:latin typeface="+mn-lt"/>
              </a:rPr>
              <a:t> to data.</a:t>
            </a:r>
          </a:p>
          <a:p>
            <a:pPr marL="285750" indent="-285750" eaLnBrk="1" hangingPunct="1">
              <a:buFont typeface="Arial" panose="020B0604020202020204" pitchFamily="34" charset="0"/>
              <a:buChar char="•"/>
            </a:pPr>
            <a:r>
              <a:rPr lang="fr-BE" altLang="en-US" sz="2400" dirty="0" err="1" smtClean="0">
                <a:latin typeface="+mn-lt"/>
              </a:rPr>
              <a:t>Merge</a:t>
            </a:r>
            <a:r>
              <a:rPr lang="fr-BE" altLang="en-US" sz="2400" dirty="0" smtClean="0">
                <a:latin typeface="+mn-lt"/>
              </a:rPr>
              <a:t> information from different sources.</a:t>
            </a:r>
          </a:p>
        </p:txBody>
      </p:sp>
      <p:sp>
        <p:nvSpPr>
          <p:cNvPr id="2" name="Slide Number Placeholder 1"/>
          <p:cNvSpPr>
            <a:spLocks noGrp="1"/>
          </p:cNvSpPr>
          <p:nvPr>
            <p:ph type="sldNum" sz="quarter" idx="10"/>
          </p:nvPr>
        </p:nvSpPr>
        <p:spPr/>
        <p:txBody>
          <a:bodyPr/>
          <a:lstStyle/>
          <a:p>
            <a:pPr>
              <a:defRPr/>
            </a:pPr>
            <a:fld id="{1EF7CF83-7D07-416B-9A2E-8A92D31C375A}" type="slidenum">
              <a:rPr lang="en-US" smtClean="0"/>
              <a:pPr>
                <a:defRPr/>
              </a:pPr>
              <a:t>14</a:t>
            </a:fld>
            <a:endParaRPr lang="en-US" dirty="0"/>
          </a:p>
        </p:txBody>
      </p:sp>
    </p:spTree>
    <p:extLst>
      <p:ext uri="{BB962C8B-B14F-4D97-AF65-F5344CB8AC3E}">
        <p14:creationId xmlns:p14="http://schemas.microsoft.com/office/powerpoint/2010/main" val="390516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smtClean="0"/>
              <a:t>Using QlikView</a:t>
            </a:r>
          </a:p>
        </p:txBody>
      </p:sp>
      <p:sp>
        <p:nvSpPr>
          <p:cNvPr id="16387" name="Rectangle 3"/>
          <p:cNvSpPr>
            <a:spLocks noGrp="1" noChangeArrowheads="1"/>
          </p:cNvSpPr>
          <p:nvPr>
            <p:ph type="body" sz="half" idx="2"/>
          </p:nvPr>
        </p:nvSpPr>
        <p:spPr/>
        <p:txBody>
          <a:bodyPr/>
          <a:lstStyle/>
          <a:p>
            <a:pPr marL="285750" indent="-285750" eaLnBrk="1" hangingPunct="1">
              <a:buFont typeface="Arial" panose="020B0604020202020204" pitchFamily="34" charset="0"/>
              <a:buChar char="•"/>
            </a:pPr>
            <a:r>
              <a:rPr lang="en-US" altLang="en-US" sz="2400" dirty="0" smtClean="0">
                <a:latin typeface="+mn-lt"/>
              </a:rPr>
              <a:t>Starting </a:t>
            </a:r>
            <a:r>
              <a:rPr lang="en-US" altLang="en-US" sz="2400" dirty="0" err="1" smtClean="0">
                <a:latin typeface="+mn-lt"/>
              </a:rPr>
              <a:t>QlikView</a:t>
            </a:r>
            <a:r>
              <a:rPr lang="en-US" altLang="en-US" sz="2400" dirty="0" smtClean="0">
                <a:latin typeface="+mn-lt"/>
              </a:rPr>
              <a:t>.</a:t>
            </a:r>
          </a:p>
          <a:p>
            <a:pPr marL="742950" lvl="1" indent="-285750" eaLnBrk="1" hangingPunct="1">
              <a:buFont typeface="Arial" panose="020B0604020202020204" pitchFamily="34" charset="0"/>
              <a:buChar char="•"/>
            </a:pPr>
            <a:endParaRPr lang="en-US" altLang="en-US" sz="2800" dirty="0" smtClean="0"/>
          </a:p>
          <a:p>
            <a:pPr marL="285750" indent="-285750" eaLnBrk="1" hangingPunct="1">
              <a:buFont typeface="Arial" panose="020B0604020202020204" pitchFamily="34" charset="0"/>
              <a:buChar char="•"/>
            </a:pPr>
            <a:r>
              <a:rPr lang="en-US" altLang="en-US" sz="2400" dirty="0" smtClean="0">
                <a:latin typeface="+mn-lt"/>
              </a:rPr>
              <a:t>Basic Layout and Navigation.</a:t>
            </a:r>
          </a:p>
        </p:txBody>
      </p:sp>
      <p:sp>
        <p:nvSpPr>
          <p:cNvPr id="2" name="Slide Number Placeholder 1"/>
          <p:cNvSpPr>
            <a:spLocks noGrp="1"/>
          </p:cNvSpPr>
          <p:nvPr>
            <p:ph type="sldNum" sz="quarter" idx="10"/>
          </p:nvPr>
        </p:nvSpPr>
        <p:spPr/>
        <p:txBody>
          <a:bodyPr/>
          <a:lstStyle/>
          <a:p>
            <a:pPr>
              <a:defRPr/>
            </a:pPr>
            <a:fld id="{1EF7CF83-7D07-416B-9A2E-8A92D31C375A}" type="slidenum">
              <a:rPr lang="en-US" smtClean="0"/>
              <a:pPr>
                <a:defRPr/>
              </a:pPr>
              <a:t>15</a:t>
            </a:fld>
            <a:endParaRPr lang="en-US" dirty="0"/>
          </a:p>
        </p:txBody>
      </p:sp>
    </p:spTree>
    <p:extLst>
      <p:ext uri="{BB962C8B-B14F-4D97-AF65-F5344CB8AC3E}">
        <p14:creationId xmlns:p14="http://schemas.microsoft.com/office/powerpoint/2010/main" val="3004185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280988" y="1203963"/>
            <a:ext cx="8526589" cy="499681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7651" name="Rectangle 2"/>
          <p:cNvSpPr txBox="1">
            <a:spLocks noChangeArrowheads="1"/>
          </p:cNvSpPr>
          <p:nvPr/>
        </p:nvSpPr>
        <p:spPr bwMode="auto">
          <a:xfrm>
            <a:off x="612775" y="409575"/>
            <a:ext cx="791845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Arial" pitchFamily="34" charset="0"/>
                <a:ea typeface="MS PGothic" pitchFamily="34" charset="-128"/>
              </a:rPr>
              <a:t>QlikView Shows You </a:t>
            </a:r>
            <a:br>
              <a:rPr lang="en-US" altLang="en-US" sz="2400">
                <a:latin typeface="Arial" pitchFamily="34" charset="0"/>
                <a:ea typeface="MS PGothic" pitchFamily="34" charset="-128"/>
              </a:rPr>
            </a:br>
            <a:r>
              <a:rPr lang="en-US" altLang="en-US" sz="2400">
                <a:latin typeface="Arial" pitchFamily="34" charset="0"/>
                <a:ea typeface="MS PGothic" pitchFamily="34" charset="-128"/>
              </a:rPr>
              <a:t>What’s Associated — and Not</a:t>
            </a:r>
          </a:p>
        </p:txBody>
      </p:sp>
      <p:sp>
        <p:nvSpPr>
          <p:cNvPr id="5" name="Right Arrow 4"/>
          <p:cNvSpPr/>
          <p:nvPr/>
        </p:nvSpPr>
        <p:spPr>
          <a:xfrm flipH="1">
            <a:off x="2416175" y="3117850"/>
            <a:ext cx="2479675" cy="677863"/>
          </a:xfrm>
          <a:prstGeom prst="rightArrow">
            <a:avLst>
              <a:gd name="adj1" fmla="val 50000"/>
              <a:gd name="adj2" fmla="val 35928"/>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bg1"/>
                </a:solidFill>
              </a:rPr>
              <a:t>Selections: green</a:t>
            </a:r>
          </a:p>
        </p:txBody>
      </p:sp>
      <p:sp>
        <p:nvSpPr>
          <p:cNvPr id="6" name="Right Arrow 5"/>
          <p:cNvSpPr/>
          <p:nvPr/>
        </p:nvSpPr>
        <p:spPr>
          <a:xfrm flipH="1">
            <a:off x="2416175" y="4605338"/>
            <a:ext cx="2479675" cy="676275"/>
          </a:xfrm>
          <a:prstGeom prst="rightArrow">
            <a:avLst/>
          </a:prstGeom>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b="1" dirty="0">
                <a:solidFill>
                  <a:srgbClr val="FFFFFF"/>
                </a:solidFill>
              </a:rPr>
              <a:t>Unassociated: gray</a:t>
            </a:r>
          </a:p>
        </p:txBody>
      </p:sp>
      <p:sp>
        <p:nvSpPr>
          <p:cNvPr id="9" name="Right Arrow 8"/>
          <p:cNvSpPr/>
          <p:nvPr/>
        </p:nvSpPr>
        <p:spPr>
          <a:xfrm flipH="1">
            <a:off x="5840413" y="1109663"/>
            <a:ext cx="2408237" cy="676275"/>
          </a:xfrm>
          <a:prstGeom prst="rightArrow">
            <a:avLst/>
          </a:prstGeom>
          <a:ln>
            <a:solidFill>
              <a:schemeClr val="tx1">
                <a:lumMod val="20000"/>
                <a:lumOff val="8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b="1" dirty="0">
                <a:solidFill>
                  <a:schemeClr val="tx2"/>
                </a:solidFill>
              </a:rPr>
              <a:t>Associated: white</a:t>
            </a:r>
          </a:p>
        </p:txBody>
      </p:sp>
    </p:spTree>
    <p:extLst>
      <p:ext uri="{BB962C8B-B14F-4D97-AF65-F5344CB8AC3E}">
        <p14:creationId xmlns:p14="http://schemas.microsoft.com/office/powerpoint/2010/main" val="4252650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a:t>
            </a:r>
            <a:endParaRPr lang="en-US" dirty="0"/>
          </a:p>
        </p:txBody>
      </p:sp>
      <p:sp>
        <p:nvSpPr>
          <p:cNvPr id="3" name="Slide Number Placeholder 2"/>
          <p:cNvSpPr>
            <a:spLocks noGrp="1"/>
          </p:cNvSpPr>
          <p:nvPr>
            <p:ph type="sldNum" sz="quarter" idx="10"/>
          </p:nvPr>
        </p:nvSpPr>
        <p:spPr/>
        <p:txBody>
          <a:bodyPr/>
          <a:lstStyle/>
          <a:p>
            <a:pPr>
              <a:defRPr/>
            </a:pPr>
            <a:fld id="{6E024804-5FE4-43EB-A3DC-CE9465AC980C}" type="slidenum">
              <a:rPr lang="en-US" smtClean="0"/>
              <a:pPr>
                <a:defRPr/>
              </a:pPr>
              <a:t>17</a:t>
            </a:fld>
            <a:endParaRPr lang="en-US" dirty="0"/>
          </a:p>
        </p:txBody>
      </p:sp>
    </p:spTree>
    <p:extLst>
      <p:ext uri="{BB962C8B-B14F-4D97-AF65-F5344CB8AC3E}">
        <p14:creationId xmlns:p14="http://schemas.microsoft.com/office/powerpoint/2010/main" val="2699112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endParaRPr lang="en-US" dirty="0"/>
          </a:p>
        </p:txBody>
      </p:sp>
      <p:sp>
        <p:nvSpPr>
          <p:cNvPr id="3" name="Picture Placeholder 2"/>
          <p:cNvSpPr>
            <a:spLocks noGrp="1"/>
          </p:cNvSpPr>
          <p:nvPr>
            <p:ph type="pic" idx="1"/>
          </p:nvPr>
        </p:nvSpPr>
        <p:spPr/>
      </p:sp>
      <p:sp>
        <p:nvSpPr>
          <p:cNvPr id="72706" name="Rectangle 2"/>
          <p:cNvSpPr>
            <a:spLocks noGrp="1" noChangeArrowheads="1"/>
          </p:cNvSpPr>
          <p:nvPr>
            <p:ph type="title"/>
          </p:nvPr>
        </p:nvSpPr>
        <p:spPr/>
        <p:txBody>
          <a:bodyPr/>
          <a:lstStyle/>
          <a:p>
            <a:pPr eaLnBrk="1" hangingPunct="1"/>
            <a:r>
              <a:rPr lang="en-US" altLang="en-US" dirty="0"/>
              <a:t>Edit Script Dialog</a:t>
            </a:r>
            <a:br>
              <a:rPr lang="en-US" altLang="en-US" dirty="0"/>
            </a:br>
            <a:endParaRPr lang="en-US" altLang="en-US" dirty="0" smtClean="0"/>
          </a:p>
        </p:txBody>
      </p:sp>
      <p:pic>
        <p:nvPicPr>
          <p:cNvPr id="727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14" y="1592133"/>
            <a:ext cx="8638391" cy="482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089CA7F7-F4C4-4DC2-8A57-21C659CD7216}" type="slidenum">
              <a:rPr lang="en-US" smtClean="0"/>
              <a:pPr>
                <a:defRPr/>
              </a:pPr>
              <a:t>18</a:t>
            </a:fld>
            <a:endParaRPr lang="en-US" dirty="0"/>
          </a:p>
        </p:txBody>
      </p:sp>
    </p:spTree>
    <p:extLst>
      <p:ext uri="{BB962C8B-B14F-4D97-AF65-F5344CB8AC3E}">
        <p14:creationId xmlns:p14="http://schemas.microsoft.com/office/powerpoint/2010/main" val="3852142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Data</a:t>
            </a:r>
            <a:endParaRPr lang="en-US" dirty="0"/>
          </a:p>
        </p:txBody>
      </p:sp>
      <p:sp>
        <p:nvSpPr>
          <p:cNvPr id="3" name="Slide Number Placeholder 2"/>
          <p:cNvSpPr>
            <a:spLocks noGrp="1"/>
          </p:cNvSpPr>
          <p:nvPr>
            <p:ph type="sldNum" sz="quarter" idx="10"/>
          </p:nvPr>
        </p:nvSpPr>
        <p:spPr/>
        <p:txBody>
          <a:bodyPr/>
          <a:lstStyle/>
          <a:p>
            <a:pPr>
              <a:defRPr/>
            </a:pPr>
            <a:fld id="{6E024804-5FE4-43EB-A3DC-CE9465AC980C}" type="slidenum">
              <a:rPr lang="en-US" smtClean="0"/>
              <a:pPr>
                <a:defRPr/>
              </a:pPr>
              <a:t>19</a:t>
            </a:fld>
            <a:endParaRPr lang="en-US" dirty="0"/>
          </a:p>
        </p:txBody>
      </p:sp>
    </p:spTree>
    <p:extLst>
      <p:ext uri="{BB962C8B-B14F-4D97-AF65-F5344CB8AC3E}">
        <p14:creationId xmlns:p14="http://schemas.microsoft.com/office/powerpoint/2010/main" val="3304406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Agenda</a:t>
            </a:r>
            <a:endParaRPr lang="en-US" dirty="0">
              <a:latin typeface="+mn-lt"/>
            </a:endParaRPr>
          </a:p>
        </p:txBody>
      </p:sp>
      <p:sp>
        <p:nvSpPr>
          <p:cNvPr id="3" name="Text Placeholder 2"/>
          <p:cNvSpPr>
            <a:spLocks noGrp="1"/>
          </p:cNvSpPr>
          <p:nvPr>
            <p:ph type="body" sz="half" idx="2"/>
          </p:nvPr>
        </p:nvSpPr>
        <p:spPr/>
        <p:txBody>
          <a:bodyPr/>
          <a:lstStyle/>
          <a:p>
            <a:r>
              <a:rPr lang="en-US" sz="2400" dirty="0" smtClean="0">
                <a:latin typeface="+mn-lt"/>
              </a:rPr>
              <a:t>Overview</a:t>
            </a:r>
          </a:p>
          <a:p>
            <a:r>
              <a:rPr lang="en-US" sz="2400" dirty="0" smtClean="0">
                <a:latin typeface="+mn-lt"/>
              </a:rPr>
              <a:t>Architecture</a:t>
            </a:r>
          </a:p>
          <a:p>
            <a:r>
              <a:rPr lang="en-US" sz="2400" dirty="0" smtClean="0">
                <a:latin typeface="+mn-lt"/>
              </a:rPr>
              <a:t>Salient features of </a:t>
            </a:r>
            <a:r>
              <a:rPr lang="en-US" sz="2400" dirty="0" err="1" smtClean="0">
                <a:latin typeface="+mn-lt"/>
              </a:rPr>
              <a:t>QlikView</a:t>
            </a:r>
            <a:endParaRPr lang="en-US" sz="2400" dirty="0" smtClean="0">
              <a:latin typeface="+mn-lt"/>
            </a:endParaRPr>
          </a:p>
          <a:p>
            <a:r>
              <a:rPr lang="en-US" sz="2400" dirty="0" smtClean="0">
                <a:latin typeface="+mn-lt"/>
              </a:rPr>
              <a:t>Using </a:t>
            </a:r>
            <a:r>
              <a:rPr lang="en-US" sz="2400" dirty="0" err="1" smtClean="0">
                <a:latin typeface="+mn-lt"/>
              </a:rPr>
              <a:t>QlikView</a:t>
            </a:r>
            <a:endParaRPr lang="en-US" sz="2400" dirty="0" smtClean="0">
              <a:latin typeface="+mn-lt"/>
            </a:endParaRPr>
          </a:p>
          <a:p>
            <a:r>
              <a:rPr lang="en-US" sz="2400" dirty="0" smtClean="0">
                <a:latin typeface="+mn-lt"/>
              </a:rPr>
              <a:t>Script</a:t>
            </a:r>
          </a:p>
          <a:p>
            <a:r>
              <a:rPr lang="en-US" sz="2400" dirty="0" smtClean="0">
                <a:latin typeface="+mn-lt"/>
              </a:rPr>
              <a:t>Loading data into </a:t>
            </a:r>
            <a:r>
              <a:rPr lang="en-US" sz="2400" dirty="0" err="1" smtClean="0">
                <a:latin typeface="+mn-lt"/>
              </a:rPr>
              <a:t>Qlikview</a:t>
            </a:r>
            <a:endParaRPr lang="en-US" sz="2400" dirty="0" smtClean="0">
              <a:latin typeface="+mn-lt"/>
            </a:endParaRPr>
          </a:p>
          <a:p>
            <a:r>
              <a:rPr lang="en-US" sz="2400" dirty="0" smtClean="0">
                <a:latin typeface="+mn-lt"/>
              </a:rPr>
              <a:t>Sheet and sheet objects</a:t>
            </a:r>
          </a:p>
          <a:p>
            <a:pPr marL="22860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32EA29C-C541-4170-82C5-9362BD02D04E}" type="slidenum">
              <a:rPr lang="en-US" smtClean="0"/>
              <a:pPr>
                <a:defRPr/>
              </a:pPr>
              <a:t>2</a:t>
            </a:fld>
            <a:endParaRPr lang="en-US" dirty="0"/>
          </a:p>
        </p:txBody>
      </p:sp>
    </p:spTree>
    <p:extLst>
      <p:ext uri="{BB962C8B-B14F-4D97-AF65-F5344CB8AC3E}">
        <p14:creationId xmlns:p14="http://schemas.microsoft.com/office/powerpoint/2010/main" val="625983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Load</a:t>
            </a:r>
            <a:endParaRPr lang="en-US" dirty="0"/>
          </a:p>
        </p:txBody>
      </p:sp>
      <p:sp>
        <p:nvSpPr>
          <p:cNvPr id="3" name="Content Placeholder 2"/>
          <p:cNvSpPr>
            <a:spLocks noGrp="1"/>
          </p:cNvSpPr>
          <p:nvPr>
            <p:ph type="body" sz="half" idx="2"/>
          </p:nvPr>
        </p:nvSpPr>
        <p:spPr/>
        <p:txBody>
          <a:bodyPr/>
          <a:lstStyle/>
          <a:p>
            <a:pPr marL="285750" indent="-285750">
              <a:buFont typeface="Arial" panose="020B0604020202020204" pitchFamily="34" charset="0"/>
              <a:buChar char="•"/>
            </a:pPr>
            <a:r>
              <a:rPr lang="en-US" sz="2400" dirty="0">
                <a:latin typeface="+mn-lt"/>
              </a:rPr>
              <a:t>Inline </a:t>
            </a:r>
            <a:r>
              <a:rPr lang="en-US" sz="2400" dirty="0" smtClean="0">
                <a:latin typeface="+mn-lt"/>
              </a:rPr>
              <a:t>load</a:t>
            </a:r>
          </a:p>
          <a:p>
            <a:pPr marL="285750" indent="-285750">
              <a:buFont typeface="Arial" panose="020B0604020202020204" pitchFamily="34" charset="0"/>
              <a:buChar char="•"/>
            </a:pPr>
            <a:r>
              <a:rPr lang="en-US" sz="2400" dirty="0" smtClean="0">
                <a:latin typeface="+mn-lt"/>
              </a:rPr>
              <a:t>Loading </a:t>
            </a:r>
            <a:r>
              <a:rPr lang="en-US" sz="2400" dirty="0">
                <a:latin typeface="+mn-lt"/>
              </a:rPr>
              <a:t>data from Excel file</a:t>
            </a:r>
          </a:p>
          <a:p>
            <a:pPr marL="285750" indent="-285750">
              <a:buFont typeface="Arial" panose="020B0604020202020204" pitchFamily="34" charset="0"/>
              <a:buChar char="•"/>
            </a:pPr>
            <a:r>
              <a:rPr lang="en-US" sz="2400" dirty="0">
                <a:latin typeface="+mn-lt"/>
              </a:rPr>
              <a:t>Incremental load</a:t>
            </a:r>
          </a:p>
          <a:p>
            <a:pPr marL="285750" indent="-285750">
              <a:buFont typeface="Arial" panose="020B0604020202020204" pitchFamily="34" charset="0"/>
              <a:buChar char="•"/>
            </a:pPr>
            <a:r>
              <a:rPr lang="en-US" sz="2400" dirty="0">
                <a:latin typeface="+mn-lt"/>
              </a:rPr>
              <a:t>Binary load</a:t>
            </a:r>
          </a:p>
          <a:p>
            <a:pPr marL="285750" indent="-285750">
              <a:buFont typeface="Arial" panose="020B0604020202020204" pitchFamily="34" charset="0"/>
              <a:buChar char="•"/>
            </a:pPr>
            <a:r>
              <a:rPr lang="en-US" sz="2400" dirty="0" smtClean="0">
                <a:latin typeface="+mn-lt"/>
              </a:rPr>
              <a:t>Buffer </a:t>
            </a:r>
            <a:r>
              <a:rPr lang="en-US" sz="2400" dirty="0">
                <a:latin typeface="+mn-lt"/>
              </a:rPr>
              <a:t>load</a:t>
            </a:r>
          </a:p>
          <a:p>
            <a:pPr marL="285750" indent="-285750">
              <a:buFont typeface="Arial" panose="020B0604020202020204" pitchFamily="34" charset="0"/>
              <a:buChar char="•"/>
            </a:pPr>
            <a:r>
              <a:rPr lang="en-US" sz="2400" dirty="0">
                <a:latin typeface="+mn-lt"/>
              </a:rPr>
              <a:t>Loading data from </a:t>
            </a:r>
            <a:r>
              <a:rPr lang="en-US" sz="2400" dirty="0" smtClean="0">
                <a:latin typeface="+mn-lt"/>
              </a:rPr>
              <a:t>database</a:t>
            </a:r>
          </a:p>
        </p:txBody>
      </p:sp>
      <p:sp>
        <p:nvSpPr>
          <p:cNvPr id="4" name="Slide Number Placeholder 3"/>
          <p:cNvSpPr>
            <a:spLocks noGrp="1"/>
          </p:cNvSpPr>
          <p:nvPr>
            <p:ph type="sldNum" sz="quarter" idx="10"/>
          </p:nvPr>
        </p:nvSpPr>
        <p:spPr/>
        <p:txBody>
          <a:bodyPr/>
          <a:lstStyle/>
          <a:p>
            <a:pPr>
              <a:defRPr/>
            </a:pPr>
            <a:fld id="{1EF7CF83-7D07-416B-9A2E-8A92D31C375A}" type="slidenum">
              <a:rPr lang="en-US" smtClean="0"/>
              <a:pPr>
                <a:defRPr/>
              </a:pPr>
              <a:t>20</a:t>
            </a:fld>
            <a:endParaRPr lang="en-US" dirty="0"/>
          </a:p>
        </p:txBody>
      </p:sp>
    </p:spTree>
    <p:extLst>
      <p:ext uri="{BB962C8B-B14F-4D97-AF65-F5344CB8AC3E}">
        <p14:creationId xmlns:p14="http://schemas.microsoft.com/office/powerpoint/2010/main" val="1421291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Load (cont.)</a:t>
            </a:r>
            <a:endParaRPr lang="en-US" dirty="0"/>
          </a:p>
        </p:txBody>
      </p:sp>
      <p:sp>
        <p:nvSpPr>
          <p:cNvPr id="3" name="Content Placeholder 2"/>
          <p:cNvSpPr>
            <a:spLocks noGrp="1"/>
          </p:cNvSpPr>
          <p:nvPr>
            <p:ph type="body" sz="half" idx="2"/>
          </p:nvPr>
        </p:nvSpPr>
        <p:spPr/>
        <p:txBody>
          <a:bodyPr/>
          <a:lstStyle/>
          <a:p>
            <a:pPr marL="285750" indent="-285750">
              <a:buFont typeface="Arial" panose="020B0604020202020204" pitchFamily="34" charset="0"/>
              <a:buChar char="•"/>
            </a:pPr>
            <a:r>
              <a:rPr lang="en-US" sz="2400" dirty="0" smtClean="0">
                <a:latin typeface="+mn-lt"/>
              </a:rPr>
              <a:t>Loading data from QVD files</a:t>
            </a:r>
          </a:p>
          <a:p>
            <a:pPr marL="285750" indent="-285750">
              <a:buFont typeface="Arial" panose="020B0604020202020204" pitchFamily="34" charset="0"/>
              <a:buChar char="•"/>
            </a:pPr>
            <a:r>
              <a:rPr lang="en-US" sz="2400" dirty="0" smtClean="0">
                <a:latin typeface="+mn-lt"/>
              </a:rPr>
              <a:t>Add load</a:t>
            </a:r>
          </a:p>
          <a:p>
            <a:pPr marL="285750" indent="-285750">
              <a:buFont typeface="Arial" panose="020B0604020202020204" pitchFamily="34" charset="0"/>
              <a:buChar char="•"/>
            </a:pPr>
            <a:r>
              <a:rPr lang="en-US" sz="2400" dirty="0" smtClean="0">
                <a:latin typeface="+mn-lt"/>
              </a:rPr>
              <a:t>Resident load</a:t>
            </a:r>
          </a:p>
          <a:p>
            <a:pPr marL="285750" indent="-285750">
              <a:buFont typeface="Arial" panose="020B0604020202020204" pitchFamily="34" charset="0"/>
              <a:buChar char="•"/>
            </a:pPr>
            <a:r>
              <a:rPr lang="en-US" sz="2400" dirty="0" smtClean="0">
                <a:latin typeface="+mn-lt"/>
              </a:rPr>
              <a:t>Loading data from generated data</a:t>
            </a:r>
          </a:p>
          <a:p>
            <a:pPr marL="285750" indent="-285750">
              <a:buFont typeface="Arial" panose="020B0604020202020204" pitchFamily="34" charset="0"/>
              <a:buChar char="•"/>
            </a:pPr>
            <a:r>
              <a:rPr lang="en-US" sz="2400" dirty="0" smtClean="0">
                <a:latin typeface="+mn-lt"/>
              </a:rPr>
              <a:t>Partial Reload</a:t>
            </a:r>
            <a:endParaRPr lang="en-US" sz="2400" dirty="0">
              <a:latin typeface="+mn-lt"/>
            </a:endParaRPr>
          </a:p>
        </p:txBody>
      </p:sp>
      <p:sp>
        <p:nvSpPr>
          <p:cNvPr id="4" name="Slide Number Placeholder 3"/>
          <p:cNvSpPr>
            <a:spLocks noGrp="1"/>
          </p:cNvSpPr>
          <p:nvPr>
            <p:ph type="sldNum" sz="quarter" idx="10"/>
          </p:nvPr>
        </p:nvSpPr>
        <p:spPr/>
        <p:txBody>
          <a:bodyPr/>
          <a:lstStyle/>
          <a:p>
            <a:pPr>
              <a:defRPr/>
            </a:pPr>
            <a:fld id="{1EF7CF83-7D07-416B-9A2E-8A92D31C375A}" type="slidenum">
              <a:rPr lang="en-US" smtClean="0"/>
              <a:pPr>
                <a:defRPr/>
              </a:pPr>
              <a:t>21</a:t>
            </a:fld>
            <a:endParaRPr lang="en-US" dirty="0"/>
          </a:p>
        </p:txBody>
      </p:sp>
    </p:spTree>
    <p:extLst>
      <p:ext uri="{BB962C8B-B14F-4D97-AF65-F5344CB8AC3E}">
        <p14:creationId xmlns:p14="http://schemas.microsoft.com/office/powerpoint/2010/main" val="31082079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eaLnBrk="1" hangingPunct="1"/>
            <a:r>
              <a:rPr lang="sv-SE" altLang="en-US" smtClean="0"/>
              <a:t>Sheets and Sheet Objects</a:t>
            </a:r>
          </a:p>
        </p:txBody>
      </p:sp>
      <p:sp>
        <p:nvSpPr>
          <p:cNvPr id="2" name="Slide Number Placeholder 1"/>
          <p:cNvSpPr>
            <a:spLocks noGrp="1"/>
          </p:cNvSpPr>
          <p:nvPr>
            <p:ph type="sldNum" sz="quarter" idx="10"/>
          </p:nvPr>
        </p:nvSpPr>
        <p:spPr/>
        <p:txBody>
          <a:bodyPr/>
          <a:lstStyle/>
          <a:p>
            <a:pPr>
              <a:defRPr/>
            </a:pPr>
            <a:fld id="{6E024804-5FE4-43EB-A3DC-CE9465AC980C}" type="slidenum">
              <a:rPr lang="en-US" smtClean="0"/>
              <a:pPr>
                <a:defRPr/>
              </a:pPr>
              <a:t>22</a:t>
            </a:fld>
            <a:endParaRPr lang="en-US" dirty="0"/>
          </a:p>
        </p:txBody>
      </p:sp>
    </p:spTree>
    <p:extLst>
      <p:ext uri="{BB962C8B-B14F-4D97-AF65-F5344CB8AC3E}">
        <p14:creationId xmlns:p14="http://schemas.microsoft.com/office/powerpoint/2010/main" val="2339432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el 1"/>
          <p:cNvSpPr>
            <a:spLocks noGrp="1"/>
          </p:cNvSpPr>
          <p:nvPr>
            <p:ph type="title"/>
          </p:nvPr>
        </p:nvSpPr>
        <p:spPr/>
        <p:txBody>
          <a:bodyPr/>
          <a:lstStyle/>
          <a:p>
            <a:pPr eaLnBrk="1" hangingPunct="1"/>
            <a:r>
              <a:rPr lang="fr-BE" altLang="en-US" dirty="0" smtClean="0"/>
              <a:t>Drilldown</a:t>
            </a:r>
            <a:endParaRPr lang="nl-BE" altLang="en-US" dirty="0" smtClean="0"/>
          </a:p>
        </p:txBody>
      </p:sp>
      <p:sp>
        <p:nvSpPr>
          <p:cNvPr id="54275" name="Tijdelijke aanduiding voor inhoud 2"/>
          <p:cNvSpPr>
            <a:spLocks noGrp="1"/>
          </p:cNvSpPr>
          <p:nvPr>
            <p:ph type="body" sz="half" idx="2"/>
          </p:nvPr>
        </p:nvSpPr>
        <p:spPr/>
        <p:txBody>
          <a:bodyPr/>
          <a:lstStyle/>
          <a:p>
            <a:pPr eaLnBrk="1" hangingPunct="1">
              <a:buFontTx/>
              <a:buNone/>
            </a:pPr>
            <a:r>
              <a:rPr lang="fr-BE" altLang="en-US" sz="2400" dirty="0" smtClean="0">
                <a:latin typeface="+mn-lt"/>
              </a:rPr>
              <a:t>Chart with product drilldown, region drilldown, etc</a:t>
            </a:r>
          </a:p>
          <a:p>
            <a:pPr eaLnBrk="1" hangingPunct="1">
              <a:buFontTx/>
              <a:buNone/>
            </a:pPr>
            <a:endParaRPr lang="fr-BE" altLang="en-US" sz="2400" dirty="0" smtClean="0">
              <a:latin typeface="+mn-lt"/>
            </a:endParaRPr>
          </a:p>
          <a:p>
            <a:pPr eaLnBrk="1" hangingPunct="1">
              <a:buFontTx/>
              <a:buNone/>
            </a:pPr>
            <a:endParaRPr lang="fr-BE" altLang="en-US" sz="2400" dirty="0" smtClean="0">
              <a:latin typeface="+mn-lt"/>
            </a:endParaRPr>
          </a:p>
          <a:p>
            <a:pPr eaLnBrk="1" hangingPunct="1">
              <a:buFontTx/>
              <a:buNone/>
            </a:pPr>
            <a:r>
              <a:rPr lang="fr-BE" altLang="en-US" sz="2400" dirty="0" smtClean="0">
                <a:latin typeface="+mn-lt"/>
              </a:rPr>
              <a:t>Powerful!</a:t>
            </a:r>
            <a:endParaRPr lang="nl-BE" altLang="en-US" sz="2400" dirty="0" smtClean="0">
              <a:latin typeface="+mn-lt"/>
            </a:endParaRPr>
          </a:p>
        </p:txBody>
      </p:sp>
      <p:sp>
        <p:nvSpPr>
          <p:cNvPr id="2" name="Slide Number Placeholder 1"/>
          <p:cNvSpPr>
            <a:spLocks noGrp="1"/>
          </p:cNvSpPr>
          <p:nvPr>
            <p:ph type="sldNum" sz="quarter" idx="10"/>
          </p:nvPr>
        </p:nvSpPr>
        <p:spPr/>
        <p:txBody>
          <a:bodyPr/>
          <a:lstStyle/>
          <a:p>
            <a:pPr>
              <a:defRPr/>
            </a:pPr>
            <a:fld id="{1EF7CF83-7D07-416B-9A2E-8A92D31C375A}" type="slidenum">
              <a:rPr lang="en-US" smtClean="0"/>
              <a:pPr>
                <a:defRPr/>
              </a:pPr>
              <a:t>23</a:t>
            </a:fld>
            <a:endParaRPr lang="en-US" dirty="0"/>
          </a:p>
        </p:txBody>
      </p:sp>
    </p:spTree>
    <p:extLst>
      <p:ext uri="{BB962C8B-B14F-4D97-AF65-F5344CB8AC3E}">
        <p14:creationId xmlns:p14="http://schemas.microsoft.com/office/powerpoint/2010/main" val="8893112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xfrm>
            <a:off x="1657350" y="1116013"/>
            <a:ext cx="72580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t>Questions?</a:t>
            </a:r>
          </a:p>
        </p:txBody>
      </p:sp>
      <p:sp>
        <p:nvSpPr>
          <p:cNvPr id="3" name="Slide Number Placeholder 2"/>
          <p:cNvSpPr>
            <a:spLocks noGrp="1"/>
          </p:cNvSpPr>
          <p:nvPr>
            <p:ph type="sldNum" sz="quarter" idx="10"/>
          </p:nvPr>
        </p:nvSpPr>
        <p:spPr/>
        <p:txBody>
          <a:bodyPr/>
          <a:lstStyle/>
          <a:p>
            <a:pPr>
              <a:defRPr/>
            </a:pPr>
            <a:fld id="{428F91C6-2816-4F96-AF57-A22A0682044A}" type="slidenum">
              <a:rPr lang="en-US" smtClean="0"/>
              <a:pPr>
                <a:defRPr/>
              </a:pPr>
              <a:t>24</a:t>
            </a:fld>
            <a:endParaRPr lang="en-US" dirty="0"/>
          </a:p>
        </p:txBody>
      </p:sp>
    </p:spTree>
    <p:extLst>
      <p:ext uri="{BB962C8B-B14F-4D97-AF65-F5344CB8AC3E}">
        <p14:creationId xmlns:p14="http://schemas.microsoft.com/office/powerpoint/2010/main" val="2190436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t>Thank you!</a:t>
            </a:r>
          </a:p>
        </p:txBody>
      </p:sp>
      <p:sp>
        <p:nvSpPr>
          <p:cNvPr id="3" name="Slide Number Placeholder 2"/>
          <p:cNvSpPr>
            <a:spLocks noGrp="1"/>
          </p:cNvSpPr>
          <p:nvPr>
            <p:ph type="sldNum" sz="quarter" idx="4294967295"/>
          </p:nvPr>
        </p:nvSpPr>
        <p:spPr>
          <a:xfrm>
            <a:off x="0" y="6392863"/>
            <a:ext cx="493713" cy="365125"/>
          </a:xfrm>
        </p:spPr>
        <p:txBody>
          <a:bodyPr/>
          <a:lstStyle/>
          <a:p>
            <a:pPr>
              <a:defRPr/>
            </a:pPr>
            <a:fld id="{C13D9A8D-9D85-456C-BEE1-677EEEE14F21}" type="slidenum">
              <a:rPr lang="en-US" smtClean="0"/>
              <a:pPr>
                <a:defRPr/>
              </a:pPr>
              <a:t>25</a:t>
            </a:fld>
            <a:endParaRPr lang="en-US" dirty="0"/>
          </a:p>
        </p:txBody>
      </p:sp>
    </p:spTree>
    <p:extLst>
      <p:ext uri="{BB962C8B-B14F-4D97-AF65-F5344CB8AC3E}">
        <p14:creationId xmlns:p14="http://schemas.microsoft.com/office/powerpoint/2010/main" val="3668504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en-US" sz="4000" dirty="0"/>
              <a:t/>
            </a:r>
            <a:br>
              <a:rPr lang="en-US" altLang="en-US" sz="4000" dirty="0"/>
            </a:br>
            <a:r>
              <a:rPr lang="en-US" altLang="en-US" sz="4000" dirty="0"/>
              <a:t>What is BI ?</a:t>
            </a:r>
            <a:endParaRPr lang="en-GB" altLang="en-US" sz="4000" dirty="0"/>
          </a:p>
        </p:txBody>
      </p:sp>
      <p:pic>
        <p:nvPicPr>
          <p:cNvPr id="3" name="Picture 5" descr="sl03_anim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075" y="3406775"/>
            <a:ext cx="3611563"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sl03_anim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475" y="2276475"/>
            <a:ext cx="3189288"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sl03_anim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50" y="1052513"/>
            <a:ext cx="3189288" cy="337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bwMode="auto">
          <a:xfrm>
            <a:off x="339274" y="751114"/>
            <a:ext cx="5654202" cy="5491743"/>
          </a:xfrm>
          <a:prstGeom prst="roundRect">
            <a:avLst>
              <a:gd name="adj" fmla="val 20220"/>
            </a:avLst>
          </a:prstGeom>
          <a:noFill/>
          <a:ln w="38100" cap="flat" cmpd="thickThin" algn="ctr">
            <a:noFill/>
            <a:prstDash val="solid"/>
          </a:ln>
          <a:effectLst/>
          <a:scene3d>
            <a:camera prst="orthographicFront"/>
            <a:lightRig rig="flat" dir="t">
              <a:rot lat="0" lon="0" rev="5400000"/>
            </a:lightRig>
          </a:scene3d>
          <a:sp3d>
            <a:bevelT w="38100" h="38100" prst="softRound"/>
            <a:bevelB w="38100" h="38100"/>
          </a:sp3d>
        </p:spPr>
        <p:txBody>
          <a:bodyPr anchor="ctr"/>
          <a:lstStyle/>
          <a:p>
            <a:pPr marL="342900" indent="-342900" defTabSz="914099" fontAlgn="auto">
              <a:spcBef>
                <a:spcPts val="0"/>
              </a:spcBef>
              <a:spcAft>
                <a:spcPts val="0"/>
              </a:spcAft>
              <a:buFont typeface="Arial" panose="020B0604020202020204" pitchFamily="34" charset="0"/>
              <a:buChar char="•"/>
              <a:defRPr/>
            </a:pPr>
            <a:r>
              <a:rPr lang="en-US" sz="2400" dirty="0" smtClean="0">
                <a:latin typeface="+mn-lt"/>
                <a:ea typeface="Segoe UI" pitchFamily="34" charset="0"/>
                <a:cs typeface="Segoe UI" pitchFamily="34" charset="0"/>
              </a:rPr>
              <a:t>Provide </a:t>
            </a:r>
            <a:r>
              <a:rPr lang="en-US" sz="2400" dirty="0">
                <a:latin typeface="+mn-lt"/>
                <a:ea typeface="Segoe UI" pitchFamily="34" charset="0"/>
                <a:cs typeface="Segoe UI" pitchFamily="34" charset="0"/>
              </a:rPr>
              <a:t>business insights to all </a:t>
            </a:r>
            <a:r>
              <a:rPr lang="en-US" sz="2400" dirty="0" smtClean="0">
                <a:latin typeface="+mn-lt"/>
                <a:ea typeface="Segoe UI" pitchFamily="34" charset="0"/>
                <a:cs typeface="Segoe UI" pitchFamily="34" charset="0"/>
              </a:rPr>
              <a:t>employees</a:t>
            </a:r>
          </a:p>
          <a:p>
            <a:pPr defTabSz="914099" fontAlgn="auto">
              <a:spcBef>
                <a:spcPts val="0"/>
              </a:spcBef>
              <a:spcAft>
                <a:spcPts val="0"/>
              </a:spcAft>
              <a:defRPr/>
            </a:pPr>
            <a:r>
              <a:rPr lang="en-US" sz="2400" dirty="0" smtClean="0">
                <a:latin typeface="+mn-lt"/>
                <a:ea typeface="Segoe UI" pitchFamily="34" charset="0"/>
                <a:cs typeface="Segoe UI" pitchFamily="34" charset="0"/>
              </a:rPr>
              <a:t> </a:t>
            </a:r>
          </a:p>
          <a:p>
            <a:pPr marL="285750" indent="-285750" defTabSz="914099" fontAlgn="auto">
              <a:spcBef>
                <a:spcPts val="0"/>
              </a:spcBef>
              <a:spcAft>
                <a:spcPts val="0"/>
              </a:spcAft>
              <a:buFont typeface="Arial" panose="020B0604020202020204" pitchFamily="34" charset="0"/>
              <a:buChar char="•"/>
              <a:defRPr/>
            </a:pPr>
            <a:r>
              <a:rPr lang="en-US" sz="2400" dirty="0">
                <a:latin typeface="+mn-lt"/>
                <a:ea typeface="Segoe UI" pitchFamily="34" charset="0"/>
                <a:cs typeface="Segoe UI" pitchFamily="34" charset="0"/>
              </a:rPr>
              <a:t>B</a:t>
            </a:r>
            <a:r>
              <a:rPr lang="en-US" sz="2400" dirty="0" smtClean="0">
                <a:latin typeface="+mn-lt"/>
                <a:ea typeface="Segoe UI" pitchFamily="34" charset="0"/>
                <a:cs typeface="Segoe UI" pitchFamily="34" charset="0"/>
              </a:rPr>
              <a:t>etter</a:t>
            </a:r>
            <a:r>
              <a:rPr lang="en-US" sz="2400" dirty="0">
                <a:latin typeface="+mn-lt"/>
                <a:ea typeface="Segoe UI" pitchFamily="34" charset="0"/>
                <a:cs typeface="Segoe UI" pitchFamily="34" charset="0"/>
              </a:rPr>
              <a:t>, faster, more relevant </a:t>
            </a:r>
            <a:r>
              <a:rPr lang="en-US" sz="2400" dirty="0" smtClean="0">
                <a:latin typeface="+mn-lt"/>
                <a:ea typeface="Segoe UI" pitchFamily="34" charset="0"/>
                <a:cs typeface="Segoe UI" pitchFamily="34" charset="0"/>
              </a:rPr>
              <a:t>decisions</a:t>
            </a:r>
          </a:p>
        </p:txBody>
      </p:sp>
    </p:spTree>
    <p:extLst>
      <p:ext uri="{BB962C8B-B14F-4D97-AF65-F5344CB8AC3E}">
        <p14:creationId xmlns:p14="http://schemas.microsoft.com/office/powerpoint/2010/main" val="3140192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par>
                          <p:cTn id="8" fill="hold" nodeType="afterGroup">
                            <p:stCondLst>
                              <p:cond delay="1000"/>
                            </p:stCondLst>
                            <p:childTnLst>
                              <p:par>
                                <p:cTn id="9" presetID="10" presetClass="entr" presetSubtype="0" fill="hold" nodeType="afterEffect">
                                  <p:stCondLst>
                                    <p:cond delay="3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nodeType="afterGroup">
                            <p:stCondLst>
                              <p:cond delay="2300"/>
                            </p:stCondLst>
                            <p:childTnLst>
                              <p:par>
                                <p:cTn id="13" presetID="22" presetClass="entr" presetSubtype="4" fill="hold" nodeType="afterEffect">
                                  <p:stCondLst>
                                    <p:cond delay="30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GB" altLang="en-US" sz="2800" dirty="0">
                <a:latin typeface="+mn-lt"/>
              </a:rPr>
              <a:t>Benefits of </a:t>
            </a:r>
            <a:r>
              <a:rPr lang="en-GB" altLang="en-US" sz="2800" dirty="0" smtClean="0">
                <a:latin typeface="+mn-lt"/>
              </a:rPr>
              <a:t>BI Reporting</a:t>
            </a:r>
            <a:endParaRPr lang="en-GB" altLang="en-US" sz="2800" dirty="0">
              <a:latin typeface="+mn-lt"/>
            </a:endParaRPr>
          </a:p>
        </p:txBody>
      </p:sp>
      <p:sp>
        <p:nvSpPr>
          <p:cNvPr id="3075" name="Rectangle 3"/>
          <p:cNvSpPr>
            <a:spLocks noGrp="1" noChangeArrowheads="1"/>
          </p:cNvSpPr>
          <p:nvPr>
            <p:ph type="body" sz="half" idx="2"/>
          </p:nvPr>
        </p:nvSpPr>
        <p:spPr/>
        <p:txBody>
          <a:bodyPr/>
          <a:lstStyle/>
          <a:p>
            <a:pPr algn="l">
              <a:lnSpc>
                <a:spcPct val="80000"/>
              </a:lnSpc>
              <a:buFontTx/>
              <a:buChar char="•"/>
            </a:pPr>
            <a:r>
              <a:rPr lang="en-GB" altLang="en-US" sz="2400" dirty="0"/>
              <a:t> </a:t>
            </a:r>
            <a:r>
              <a:rPr lang="en-GB" altLang="en-US" sz="2400" dirty="0">
                <a:latin typeface="+mn-lt"/>
              </a:rPr>
              <a:t>Improve Management Processes</a:t>
            </a:r>
          </a:p>
          <a:p>
            <a:pPr lvl="1" algn="l">
              <a:lnSpc>
                <a:spcPct val="80000"/>
              </a:lnSpc>
              <a:buFontTx/>
              <a:buChar char="–"/>
            </a:pPr>
            <a:r>
              <a:rPr lang="en-GB" altLang="en-US" sz="2400" dirty="0"/>
              <a:t> </a:t>
            </a:r>
            <a:r>
              <a:rPr lang="en-GB" altLang="en-US" sz="2000" dirty="0" smtClean="0"/>
              <a:t>Planning</a:t>
            </a:r>
            <a:r>
              <a:rPr lang="en-GB" altLang="en-US" sz="2000" dirty="0"/>
              <a:t>, controlling, </a:t>
            </a:r>
            <a:r>
              <a:rPr lang="en-GB" altLang="en-US" sz="2000" dirty="0" smtClean="0"/>
              <a:t>measuring, Changing </a:t>
            </a:r>
          </a:p>
          <a:p>
            <a:pPr lvl="1" algn="l">
              <a:lnSpc>
                <a:spcPct val="80000"/>
              </a:lnSpc>
              <a:buFontTx/>
              <a:buChar char="–"/>
            </a:pPr>
            <a:r>
              <a:rPr lang="en-GB" altLang="en-US" sz="2000" dirty="0" smtClean="0"/>
              <a:t> Results </a:t>
            </a:r>
            <a:r>
              <a:rPr lang="en-GB" altLang="en-US" sz="2000" dirty="0"/>
              <a:t>in increased revenues and reduced costs</a:t>
            </a:r>
          </a:p>
          <a:p>
            <a:pPr lvl="1" algn="l">
              <a:lnSpc>
                <a:spcPct val="80000"/>
              </a:lnSpc>
            </a:pPr>
            <a:endParaRPr lang="en-GB" altLang="en-US" sz="2400" dirty="0"/>
          </a:p>
          <a:p>
            <a:pPr algn="l">
              <a:lnSpc>
                <a:spcPct val="80000"/>
              </a:lnSpc>
              <a:buFontTx/>
              <a:buChar char="•"/>
            </a:pPr>
            <a:r>
              <a:rPr lang="en-GB" altLang="en-US" sz="2400" dirty="0">
                <a:latin typeface="+mn-lt"/>
              </a:rPr>
              <a:t> Improve Operational Processes</a:t>
            </a:r>
          </a:p>
          <a:p>
            <a:pPr lvl="1" algn="l">
              <a:lnSpc>
                <a:spcPct val="80000"/>
              </a:lnSpc>
              <a:buFontTx/>
              <a:buChar char="–"/>
            </a:pPr>
            <a:r>
              <a:rPr lang="en-GB" altLang="en-US" sz="2400" dirty="0"/>
              <a:t> </a:t>
            </a:r>
            <a:r>
              <a:rPr lang="en-GB" altLang="en-US" sz="2000" dirty="0"/>
              <a:t>O</a:t>
            </a:r>
            <a:r>
              <a:rPr lang="en-GB" altLang="en-US" sz="2000" dirty="0" smtClean="0"/>
              <a:t>rder processing</a:t>
            </a:r>
            <a:r>
              <a:rPr lang="en-GB" altLang="en-US" sz="2000" dirty="0"/>
              <a:t>, </a:t>
            </a:r>
            <a:r>
              <a:rPr lang="en-GB" altLang="en-US" sz="2000" dirty="0" smtClean="0"/>
              <a:t>purchasing.</a:t>
            </a:r>
          </a:p>
          <a:p>
            <a:pPr lvl="1" algn="l">
              <a:lnSpc>
                <a:spcPct val="80000"/>
              </a:lnSpc>
              <a:buFontTx/>
              <a:buChar char="–"/>
            </a:pPr>
            <a:r>
              <a:rPr lang="en-GB" altLang="en-US" sz="2000" dirty="0" smtClean="0"/>
              <a:t> Results </a:t>
            </a:r>
            <a:r>
              <a:rPr lang="en-GB" altLang="en-US" sz="2000" dirty="0"/>
              <a:t>in increased revenues and reduced costs</a:t>
            </a:r>
          </a:p>
          <a:p>
            <a:pPr lvl="1" algn="l">
              <a:lnSpc>
                <a:spcPct val="80000"/>
              </a:lnSpc>
              <a:buFontTx/>
              <a:buChar char="–"/>
            </a:pPr>
            <a:endParaRPr lang="en-GB" altLang="en-US" sz="2400" dirty="0"/>
          </a:p>
          <a:p>
            <a:pPr algn="l">
              <a:lnSpc>
                <a:spcPct val="80000"/>
              </a:lnSpc>
              <a:buFontTx/>
              <a:buChar char="•"/>
            </a:pPr>
            <a:r>
              <a:rPr lang="en-GB" altLang="en-US" sz="2400" dirty="0">
                <a:latin typeface="+mn-lt"/>
              </a:rPr>
              <a:t> Predict </a:t>
            </a:r>
            <a:r>
              <a:rPr lang="en-GB" altLang="en-US" sz="2400" dirty="0" smtClean="0">
                <a:latin typeface="+mn-lt"/>
              </a:rPr>
              <a:t>the </a:t>
            </a:r>
            <a:r>
              <a:rPr lang="en-GB" altLang="en-US" sz="2400" dirty="0">
                <a:latin typeface="+mn-lt"/>
              </a:rPr>
              <a:t>Future</a:t>
            </a:r>
          </a:p>
          <a:p>
            <a:pPr lvl="1" algn="l">
              <a:lnSpc>
                <a:spcPct val="80000"/>
              </a:lnSpc>
              <a:buFontTx/>
              <a:buChar char="–"/>
            </a:pPr>
            <a:endParaRPr lang="en-GB" altLang="en-US" sz="2000" dirty="0"/>
          </a:p>
        </p:txBody>
      </p:sp>
      <p:sp>
        <p:nvSpPr>
          <p:cNvPr id="2" name="Slide Number Placeholder 1"/>
          <p:cNvSpPr>
            <a:spLocks noGrp="1"/>
          </p:cNvSpPr>
          <p:nvPr>
            <p:ph type="sldNum" sz="quarter" idx="10"/>
          </p:nvPr>
        </p:nvSpPr>
        <p:spPr/>
        <p:txBody>
          <a:bodyPr/>
          <a:lstStyle/>
          <a:p>
            <a:pPr>
              <a:defRPr/>
            </a:pPr>
            <a:fld id="{1EF7CF83-7D07-416B-9A2E-8A92D31C375A}" type="slidenum">
              <a:rPr lang="en-US" smtClean="0"/>
              <a:pPr>
                <a:defRPr/>
              </a:pPr>
              <a:t>4</a:t>
            </a:fld>
            <a:endParaRPr lang="en-US" dirty="0"/>
          </a:p>
        </p:txBody>
      </p:sp>
    </p:spTree>
    <p:extLst>
      <p:ext uri="{BB962C8B-B14F-4D97-AF65-F5344CB8AC3E}">
        <p14:creationId xmlns:p14="http://schemas.microsoft.com/office/powerpoint/2010/main" val="159027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latin typeface="+mn-lt"/>
              </a:rPr>
              <a:t>How Traditional BI tools works</a:t>
            </a:r>
          </a:p>
        </p:txBody>
      </p:sp>
      <p:sp>
        <p:nvSpPr>
          <p:cNvPr id="5" name="Text Placeholder 4"/>
          <p:cNvSpPr>
            <a:spLocks noGrp="1"/>
          </p:cNvSpPr>
          <p:nvPr>
            <p:ph type="body" sz="half" idx="2"/>
          </p:nvPr>
        </p:nvSpPr>
        <p:spPr/>
        <p:txBody>
          <a:bodyPr>
            <a:normAutofit/>
          </a:bodyPr>
          <a:lstStyle/>
          <a:p>
            <a:pPr marL="285750" indent="-285750">
              <a:buFont typeface="Arial" panose="020B0604020202020204" pitchFamily="34" charset="0"/>
              <a:buChar char="•"/>
            </a:pPr>
            <a:r>
              <a:rPr lang="en-US" sz="2400" dirty="0">
                <a:latin typeface="+mn-lt"/>
              </a:rPr>
              <a:t>Traditional OLAP/cube technologies s</a:t>
            </a:r>
            <a:r>
              <a:rPr lang="en-US" sz="2400" dirty="0" smtClean="0">
                <a:latin typeface="+mn-lt"/>
              </a:rPr>
              <a:t>how pre-aggregated </a:t>
            </a:r>
            <a:r>
              <a:rPr lang="en-US" sz="2400" dirty="0">
                <a:latin typeface="+mn-lt"/>
              </a:rPr>
              <a:t>“measures</a:t>
            </a:r>
            <a:r>
              <a:rPr lang="en-US" sz="2400" dirty="0" smtClean="0">
                <a:latin typeface="+mn-lt"/>
              </a:rPr>
              <a:t>”.</a:t>
            </a:r>
          </a:p>
          <a:p>
            <a:pPr marL="0" indent="0"/>
            <a:endParaRPr lang="en-US" sz="2400" i="1" dirty="0">
              <a:latin typeface="+mn-lt"/>
            </a:endParaRPr>
          </a:p>
          <a:p>
            <a:pPr marL="285750" indent="-285750">
              <a:buFont typeface="Arial" panose="020B0604020202020204" pitchFamily="34" charset="0"/>
              <a:buChar char="•"/>
            </a:pPr>
            <a:r>
              <a:rPr lang="en-US" sz="2400" dirty="0" smtClean="0">
                <a:latin typeface="+mn-lt"/>
              </a:rPr>
              <a:t>A </a:t>
            </a:r>
            <a:r>
              <a:rPr lang="en-US" sz="2400" dirty="0">
                <a:latin typeface="+mn-lt"/>
              </a:rPr>
              <a:t>data warehouse or data mart </a:t>
            </a:r>
            <a:r>
              <a:rPr lang="en-US" sz="2400" dirty="0" smtClean="0">
                <a:latin typeface="+mn-lt"/>
              </a:rPr>
              <a:t>is </a:t>
            </a:r>
            <a:r>
              <a:rPr lang="en-US" sz="2400" dirty="0">
                <a:latin typeface="+mn-lt"/>
              </a:rPr>
              <a:t>a </a:t>
            </a:r>
            <a:r>
              <a:rPr lang="en-US" sz="2400" dirty="0" smtClean="0">
                <a:latin typeface="+mn-lt"/>
              </a:rPr>
              <a:t>pre-requisite.</a:t>
            </a:r>
          </a:p>
          <a:p>
            <a:pPr marL="0" indent="0"/>
            <a:endParaRPr lang="en-US" sz="2400" dirty="0" smtClean="0">
              <a:latin typeface="+mn-lt"/>
            </a:endParaRPr>
          </a:p>
          <a:p>
            <a:pPr marL="285750" indent="-285750">
              <a:buFont typeface="Arial" panose="020B0604020202020204" pitchFamily="34" charset="0"/>
              <a:buChar char="•"/>
            </a:pPr>
            <a:r>
              <a:rPr lang="en-US" sz="2400" dirty="0" smtClean="0">
                <a:latin typeface="+mn-lt"/>
              </a:rPr>
              <a:t>Associations </a:t>
            </a:r>
            <a:r>
              <a:rPr lang="en-US" sz="2400" dirty="0">
                <a:latin typeface="+mn-lt"/>
              </a:rPr>
              <a:t>between dimensions are </a:t>
            </a:r>
            <a:r>
              <a:rPr lang="en-US" sz="2400" dirty="0" smtClean="0">
                <a:latin typeface="+mn-lt"/>
              </a:rPr>
              <a:t>not compute.</a:t>
            </a:r>
          </a:p>
          <a:p>
            <a:endParaRPr lang="en-US" dirty="0"/>
          </a:p>
        </p:txBody>
      </p:sp>
      <p:sp>
        <p:nvSpPr>
          <p:cNvPr id="3" name="Slide Number Placeholder 2"/>
          <p:cNvSpPr>
            <a:spLocks noGrp="1"/>
          </p:cNvSpPr>
          <p:nvPr>
            <p:ph type="sldNum" sz="quarter" idx="10"/>
          </p:nvPr>
        </p:nvSpPr>
        <p:spPr/>
        <p:txBody>
          <a:bodyPr/>
          <a:lstStyle/>
          <a:p>
            <a:pPr>
              <a:defRPr/>
            </a:pPr>
            <a:fld id="{5C41715D-A6B8-40A7-95E6-CFD2F83C7AF2}" type="slidenum">
              <a:rPr lang="en-US" smtClean="0"/>
              <a:pPr>
                <a:defRPr/>
              </a:pPr>
              <a:t>5</a:t>
            </a:fld>
            <a:endParaRPr lang="en-US" dirty="0"/>
          </a:p>
        </p:txBody>
      </p:sp>
    </p:spTree>
    <p:extLst>
      <p:ext uri="{BB962C8B-B14F-4D97-AF65-F5344CB8AC3E}">
        <p14:creationId xmlns:p14="http://schemas.microsoft.com/office/powerpoint/2010/main" val="2110797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601663" y="535709"/>
            <a:ext cx="7766050" cy="480291"/>
          </a:xfrm>
          <a:prstGeom prst="rect">
            <a:avLst/>
          </a:prstGeom>
        </p:spPr>
        <p:txBody>
          <a:bodyPr>
            <a:normAutofit/>
          </a:bodyPr>
          <a:lstStyle/>
          <a:p>
            <a:r>
              <a:rPr lang="en-US" altLang="en-US" sz="2000" b="1" dirty="0" err="1" smtClean="0">
                <a:latin typeface="Arial" pitchFamily="34" charset="0"/>
                <a:ea typeface="MS PGothic" pitchFamily="34" charset="-128"/>
              </a:rPr>
              <a:t>QlikView’s</a:t>
            </a:r>
            <a:r>
              <a:rPr lang="en-US" altLang="en-US" sz="2000" b="1" dirty="0" smtClean="0">
                <a:latin typeface="Arial" pitchFamily="34" charset="0"/>
                <a:ea typeface="MS PGothic" pitchFamily="34" charset="-128"/>
              </a:rPr>
              <a:t> Associative Experience Puts Users in Control</a:t>
            </a:r>
          </a:p>
        </p:txBody>
      </p:sp>
      <p:sp>
        <p:nvSpPr>
          <p:cNvPr id="26627" name="Rectangle 17"/>
          <p:cNvSpPr>
            <a:spLocks noChangeArrowheads="1"/>
          </p:cNvSpPr>
          <p:nvPr/>
        </p:nvSpPr>
        <p:spPr bwMode="auto">
          <a:xfrm>
            <a:off x="601663" y="1916113"/>
            <a:ext cx="533400"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eaLnBrk="0" hangingPunct="0">
              <a:buClr>
                <a:schemeClr val="accent1"/>
              </a:buClr>
              <a:buSzPct val="90000"/>
              <a:buFont typeface="Wingdings" pitchFamily="2" charset="2"/>
              <a:buNone/>
            </a:pPr>
            <a:r>
              <a:rPr lang="en-US" altLang="en-US" sz="1400">
                <a:solidFill>
                  <a:srgbClr val="363636"/>
                </a:solidFill>
                <a:latin typeface="Arial" pitchFamily="34" charset="0"/>
                <a:ea typeface="MS PGothic" pitchFamily="34" charset="-128"/>
                <a:sym typeface="Arial" pitchFamily="34" charset="0"/>
              </a:rPr>
              <a:t>Region</a:t>
            </a:r>
            <a:endParaRPr lang="en-US" altLang="en-US" sz="1400">
              <a:solidFill>
                <a:srgbClr val="0066CC"/>
              </a:solidFill>
              <a:latin typeface="Arial" pitchFamily="34" charset="0"/>
              <a:ea typeface="MS PGothic" pitchFamily="34" charset="-128"/>
            </a:endParaRPr>
          </a:p>
        </p:txBody>
      </p:sp>
      <p:sp>
        <p:nvSpPr>
          <p:cNvPr id="26628" name="Rectangle 18"/>
          <p:cNvSpPr>
            <a:spLocks noChangeArrowheads="1"/>
          </p:cNvSpPr>
          <p:nvPr/>
        </p:nvSpPr>
        <p:spPr bwMode="auto">
          <a:xfrm>
            <a:off x="601663" y="2663825"/>
            <a:ext cx="3937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eaLnBrk="0" hangingPunct="0">
              <a:buClr>
                <a:schemeClr val="accent1"/>
              </a:buClr>
              <a:buSzPct val="90000"/>
              <a:buFont typeface="Wingdings" pitchFamily="2" charset="2"/>
              <a:buNone/>
            </a:pPr>
            <a:r>
              <a:rPr lang="en-US" altLang="en-US" sz="1400">
                <a:solidFill>
                  <a:srgbClr val="363636"/>
                </a:solidFill>
                <a:latin typeface="Arial" pitchFamily="34" charset="0"/>
                <a:ea typeface="MS PGothic" pitchFamily="34" charset="-128"/>
                <a:sym typeface="Arial" pitchFamily="34" charset="0"/>
              </a:rPr>
              <a:t>State</a:t>
            </a:r>
            <a:endParaRPr lang="en-US" altLang="en-US" sz="1400">
              <a:solidFill>
                <a:srgbClr val="0066CC"/>
              </a:solidFill>
              <a:latin typeface="Arial" pitchFamily="34" charset="0"/>
              <a:ea typeface="MS PGothic" pitchFamily="34" charset="-128"/>
            </a:endParaRPr>
          </a:p>
        </p:txBody>
      </p:sp>
      <p:sp>
        <p:nvSpPr>
          <p:cNvPr id="26629" name="Rectangle 19"/>
          <p:cNvSpPr>
            <a:spLocks noChangeArrowheads="1"/>
          </p:cNvSpPr>
          <p:nvPr/>
        </p:nvSpPr>
        <p:spPr bwMode="auto">
          <a:xfrm>
            <a:off x="601663" y="3411538"/>
            <a:ext cx="581025"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eaLnBrk="0" hangingPunct="0">
              <a:buClr>
                <a:schemeClr val="accent1"/>
              </a:buClr>
              <a:buSzPct val="90000"/>
              <a:buFont typeface="Wingdings" pitchFamily="2" charset="2"/>
              <a:buNone/>
            </a:pPr>
            <a:r>
              <a:rPr lang="en-US" altLang="en-US" sz="1400">
                <a:solidFill>
                  <a:srgbClr val="363636"/>
                </a:solidFill>
                <a:latin typeface="Arial" pitchFamily="34" charset="0"/>
                <a:ea typeface="MS PGothic" pitchFamily="34" charset="-128"/>
                <a:sym typeface="Arial" pitchFamily="34" charset="0"/>
              </a:rPr>
              <a:t>Product</a:t>
            </a:r>
            <a:endParaRPr lang="en-US" altLang="en-US" sz="1400">
              <a:solidFill>
                <a:srgbClr val="0066CC"/>
              </a:solidFill>
              <a:latin typeface="Arial" pitchFamily="34" charset="0"/>
              <a:ea typeface="MS PGothic" pitchFamily="34" charset="-128"/>
            </a:endParaRPr>
          </a:p>
        </p:txBody>
      </p:sp>
      <p:sp>
        <p:nvSpPr>
          <p:cNvPr id="26630" name="Rectangle 20"/>
          <p:cNvSpPr>
            <a:spLocks noChangeArrowheads="1"/>
          </p:cNvSpPr>
          <p:nvPr/>
        </p:nvSpPr>
        <p:spPr bwMode="auto">
          <a:xfrm>
            <a:off x="601663" y="4005263"/>
            <a:ext cx="5334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eaLnBrk="0" hangingPunct="0">
              <a:buClr>
                <a:schemeClr val="accent1"/>
              </a:buClr>
              <a:buSzPct val="90000"/>
              <a:buFont typeface="Wingdings" pitchFamily="2" charset="2"/>
              <a:buNone/>
            </a:pPr>
            <a:r>
              <a:rPr lang="en-US" altLang="en-US" sz="1400">
                <a:solidFill>
                  <a:srgbClr val="363636"/>
                </a:solidFill>
                <a:latin typeface="Arial" pitchFamily="34" charset="0"/>
                <a:ea typeface="MS PGothic" pitchFamily="34" charset="-128"/>
                <a:sym typeface="Arial" pitchFamily="34" charset="0"/>
              </a:rPr>
              <a:t>Sales </a:t>
            </a:r>
          </a:p>
          <a:p>
            <a:pPr eaLnBrk="0" hangingPunct="0">
              <a:buClr>
                <a:schemeClr val="accent1"/>
              </a:buClr>
              <a:buSzPct val="90000"/>
              <a:buFont typeface="Wingdings" pitchFamily="2" charset="2"/>
              <a:buNone/>
            </a:pPr>
            <a:r>
              <a:rPr lang="en-US" altLang="en-US" sz="1400">
                <a:solidFill>
                  <a:srgbClr val="363636"/>
                </a:solidFill>
                <a:latin typeface="Arial" pitchFamily="34" charset="0"/>
                <a:ea typeface="MS PGothic" pitchFamily="34" charset="-128"/>
                <a:sym typeface="Arial" pitchFamily="34" charset="0"/>
              </a:rPr>
              <a:t>Person</a:t>
            </a:r>
            <a:endParaRPr lang="en-US" altLang="en-US" sz="1400">
              <a:solidFill>
                <a:srgbClr val="0066CC"/>
              </a:solidFill>
              <a:latin typeface="Arial" pitchFamily="34" charset="0"/>
              <a:ea typeface="MS PGothic" pitchFamily="34" charset="-128"/>
            </a:endParaRPr>
          </a:p>
        </p:txBody>
      </p:sp>
      <p:sp>
        <p:nvSpPr>
          <p:cNvPr id="51206" name="Process 35"/>
          <p:cNvSpPr>
            <a:spLocks noChangeArrowheads="1"/>
          </p:cNvSpPr>
          <p:nvPr/>
        </p:nvSpPr>
        <p:spPr bwMode="auto">
          <a:xfrm>
            <a:off x="2768600" y="1866900"/>
            <a:ext cx="288925" cy="298450"/>
          </a:xfrm>
          <a:prstGeom prst="flowChartProcess">
            <a:avLst/>
          </a:prstGeom>
          <a:solidFill>
            <a:srgbClr val="BD3229">
              <a:alpha val="38000"/>
            </a:srgbClr>
          </a:solidFill>
          <a:ln>
            <a:solidFill>
              <a:srgbClr val="E30000"/>
            </a:solidFill>
            <a:headEnd/>
            <a:tailEnd/>
          </a:ln>
          <a:effectLst/>
        </p:spPr>
        <p:style>
          <a:lnRef idx="1">
            <a:schemeClr val="accent6"/>
          </a:lnRef>
          <a:fillRef idx="2">
            <a:schemeClr val="accent6"/>
          </a:fillRef>
          <a:effectRef idx="1">
            <a:schemeClr val="accent6"/>
          </a:effectRef>
          <a:fontRef idx="minor">
            <a:schemeClr val="dk1"/>
          </a:fontRef>
        </p:style>
        <p:txBody>
          <a:bodyPr lIns="0" tIns="0" rIns="0" bIns="0" anchor="ctr">
            <a:spAutoFit/>
          </a:bodyPr>
          <a:lstStyle/>
          <a:p>
            <a:pPr algn="ctr" eaLnBrk="0" fontAlgn="auto" hangingPunct="0">
              <a:spcBef>
                <a:spcPct val="20000"/>
              </a:spcBef>
              <a:spcAft>
                <a:spcPts val="0"/>
              </a:spcAft>
              <a:buClr>
                <a:schemeClr val="accent1"/>
              </a:buClr>
              <a:buSzPct val="90000"/>
              <a:buFont typeface="Wingdings" charset="2"/>
              <a:buNone/>
              <a:defRPr/>
            </a:pPr>
            <a:endParaRPr lang="en-US" sz="2000" dirty="0">
              <a:solidFill>
                <a:schemeClr val="accent2"/>
              </a:solidFill>
            </a:endParaRPr>
          </a:p>
        </p:txBody>
      </p:sp>
      <p:sp>
        <p:nvSpPr>
          <p:cNvPr id="51207" name="Process 36"/>
          <p:cNvSpPr>
            <a:spLocks noChangeArrowheads="1"/>
          </p:cNvSpPr>
          <p:nvPr/>
        </p:nvSpPr>
        <p:spPr bwMode="auto">
          <a:xfrm>
            <a:off x="1709738" y="2614613"/>
            <a:ext cx="290512" cy="298450"/>
          </a:xfrm>
          <a:prstGeom prst="flowChartProcess">
            <a:avLst/>
          </a:prstGeom>
          <a:solidFill>
            <a:srgbClr val="BD3229">
              <a:alpha val="38000"/>
            </a:srgbClr>
          </a:solidFill>
          <a:ln>
            <a:solidFill>
              <a:srgbClr val="FF0000"/>
            </a:solidFill>
            <a:headEnd/>
            <a:tailEnd/>
          </a:ln>
          <a:effectLst/>
        </p:spPr>
        <p:style>
          <a:lnRef idx="1">
            <a:schemeClr val="accent6"/>
          </a:lnRef>
          <a:fillRef idx="2">
            <a:schemeClr val="accent6"/>
          </a:fillRef>
          <a:effectRef idx="1">
            <a:schemeClr val="accent6"/>
          </a:effectRef>
          <a:fontRef idx="minor">
            <a:schemeClr val="dk1"/>
          </a:fontRef>
        </p:style>
        <p:txBody>
          <a:bodyPr lIns="0" tIns="0" rIns="0" bIns="0" anchor="ctr">
            <a:spAutoFit/>
          </a:bodyPr>
          <a:lstStyle/>
          <a:p>
            <a:pPr algn="ctr" eaLnBrk="0" fontAlgn="auto" hangingPunct="0">
              <a:spcBef>
                <a:spcPct val="20000"/>
              </a:spcBef>
              <a:spcAft>
                <a:spcPts val="0"/>
              </a:spcAft>
              <a:buClr>
                <a:schemeClr val="accent1"/>
              </a:buClr>
              <a:buSzPct val="90000"/>
              <a:defRPr/>
            </a:pPr>
            <a:endParaRPr lang="en-US" sz="2000" dirty="0">
              <a:solidFill>
                <a:schemeClr val="accent2"/>
              </a:solidFill>
            </a:endParaRPr>
          </a:p>
        </p:txBody>
      </p:sp>
      <p:sp>
        <p:nvSpPr>
          <p:cNvPr id="26633" name="Process 38"/>
          <p:cNvSpPr>
            <a:spLocks noChangeArrowheads="1"/>
          </p:cNvSpPr>
          <p:nvPr/>
        </p:nvSpPr>
        <p:spPr bwMode="auto">
          <a:xfrm>
            <a:off x="3563938" y="2614613"/>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eaLnBrk="0" hangingPunct="0">
              <a:spcBef>
                <a:spcPct val="20000"/>
              </a:spcBef>
              <a:buClr>
                <a:schemeClr val="accent1"/>
              </a:buClr>
              <a:buSzPct val="90000"/>
              <a:buFont typeface="Wingdings" pitchFamily="2" charset="2"/>
              <a:buNone/>
            </a:pPr>
            <a:endParaRPr lang="en-US" altLang="en-US" sz="2000">
              <a:solidFill>
                <a:schemeClr val="accent2"/>
              </a:solidFill>
              <a:latin typeface="Arial" pitchFamily="34" charset="0"/>
            </a:endParaRPr>
          </a:p>
        </p:txBody>
      </p:sp>
      <p:sp>
        <p:nvSpPr>
          <p:cNvPr id="26634" name="Process 39"/>
          <p:cNvSpPr>
            <a:spLocks noChangeArrowheads="1"/>
          </p:cNvSpPr>
          <p:nvPr/>
        </p:nvSpPr>
        <p:spPr bwMode="auto">
          <a:xfrm>
            <a:off x="2768600" y="2614613"/>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eaLnBrk="0" hangingPunct="0">
              <a:spcBef>
                <a:spcPct val="20000"/>
              </a:spcBef>
              <a:buClr>
                <a:schemeClr val="accent1"/>
              </a:buClr>
              <a:buSzPct val="90000"/>
              <a:buFont typeface="Wingdings" pitchFamily="2" charset="2"/>
              <a:buNone/>
            </a:pPr>
            <a:endParaRPr lang="en-US" altLang="en-US" sz="2000">
              <a:solidFill>
                <a:schemeClr val="accent2"/>
              </a:solidFill>
              <a:latin typeface="Arial" pitchFamily="34" charset="0"/>
            </a:endParaRPr>
          </a:p>
        </p:txBody>
      </p:sp>
      <p:sp>
        <p:nvSpPr>
          <p:cNvPr id="26635" name="Process 42"/>
          <p:cNvSpPr>
            <a:spLocks noChangeArrowheads="1"/>
          </p:cNvSpPr>
          <p:nvPr/>
        </p:nvSpPr>
        <p:spPr bwMode="auto">
          <a:xfrm>
            <a:off x="2768600" y="3362325"/>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eaLnBrk="0" hangingPunct="0">
              <a:spcBef>
                <a:spcPct val="20000"/>
              </a:spcBef>
              <a:buClr>
                <a:schemeClr val="accent1"/>
              </a:buClr>
              <a:buSzPct val="90000"/>
              <a:buFont typeface="Wingdings" pitchFamily="2" charset="2"/>
              <a:buNone/>
            </a:pPr>
            <a:endParaRPr lang="en-US" altLang="en-US" sz="2000">
              <a:solidFill>
                <a:schemeClr val="accent2"/>
              </a:solidFill>
              <a:latin typeface="Arial" pitchFamily="34" charset="0"/>
            </a:endParaRPr>
          </a:p>
        </p:txBody>
      </p:sp>
      <p:sp>
        <p:nvSpPr>
          <p:cNvPr id="26636" name="Process 41"/>
          <p:cNvSpPr>
            <a:spLocks noChangeArrowheads="1"/>
          </p:cNvSpPr>
          <p:nvPr/>
        </p:nvSpPr>
        <p:spPr bwMode="auto">
          <a:xfrm>
            <a:off x="3297238" y="3362325"/>
            <a:ext cx="290512"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eaLnBrk="0" hangingPunct="0">
              <a:spcBef>
                <a:spcPct val="20000"/>
              </a:spcBef>
              <a:buClr>
                <a:schemeClr val="accent1"/>
              </a:buClr>
              <a:buSzPct val="90000"/>
              <a:buFont typeface="Wingdings" pitchFamily="2" charset="2"/>
              <a:buNone/>
            </a:pPr>
            <a:endParaRPr lang="en-US" altLang="en-US" sz="2000">
              <a:solidFill>
                <a:schemeClr val="accent2"/>
              </a:solidFill>
              <a:latin typeface="Arial" pitchFamily="34" charset="0"/>
            </a:endParaRPr>
          </a:p>
        </p:txBody>
      </p:sp>
      <p:sp>
        <p:nvSpPr>
          <p:cNvPr id="26637" name="Process 43"/>
          <p:cNvSpPr>
            <a:spLocks noChangeArrowheads="1"/>
          </p:cNvSpPr>
          <p:nvPr/>
        </p:nvSpPr>
        <p:spPr bwMode="auto">
          <a:xfrm>
            <a:off x="3827463" y="3362325"/>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eaLnBrk="0" hangingPunct="0">
              <a:spcBef>
                <a:spcPct val="20000"/>
              </a:spcBef>
              <a:buClr>
                <a:schemeClr val="accent1"/>
              </a:buClr>
              <a:buSzPct val="90000"/>
              <a:buFont typeface="Wingdings" pitchFamily="2" charset="2"/>
              <a:buNone/>
            </a:pPr>
            <a:endParaRPr lang="en-US" altLang="en-US" sz="2000">
              <a:solidFill>
                <a:schemeClr val="accent2"/>
              </a:solidFill>
              <a:latin typeface="Arial" pitchFamily="34" charset="0"/>
            </a:endParaRPr>
          </a:p>
        </p:txBody>
      </p:sp>
      <p:sp>
        <p:nvSpPr>
          <p:cNvPr id="26638" name="Process 40"/>
          <p:cNvSpPr>
            <a:spLocks noChangeArrowheads="1"/>
          </p:cNvSpPr>
          <p:nvPr/>
        </p:nvSpPr>
        <p:spPr bwMode="auto">
          <a:xfrm>
            <a:off x="1357313" y="3362325"/>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eaLnBrk="0" hangingPunct="0">
              <a:spcBef>
                <a:spcPct val="20000"/>
              </a:spcBef>
              <a:buClr>
                <a:schemeClr val="accent1"/>
              </a:buClr>
              <a:buSzPct val="90000"/>
              <a:buFont typeface="Wingdings" pitchFamily="2" charset="2"/>
              <a:buNone/>
            </a:pPr>
            <a:endParaRPr lang="en-US" altLang="en-US" sz="2000">
              <a:solidFill>
                <a:schemeClr val="accent2"/>
              </a:solidFill>
              <a:latin typeface="Arial" pitchFamily="34" charset="0"/>
            </a:endParaRPr>
          </a:p>
        </p:txBody>
      </p:sp>
      <p:sp>
        <p:nvSpPr>
          <p:cNvPr id="51214" name="Process 44"/>
          <p:cNvSpPr>
            <a:spLocks noChangeArrowheads="1"/>
          </p:cNvSpPr>
          <p:nvPr/>
        </p:nvSpPr>
        <p:spPr bwMode="auto">
          <a:xfrm>
            <a:off x="2063750" y="3362325"/>
            <a:ext cx="288925" cy="298450"/>
          </a:xfrm>
          <a:prstGeom prst="flowChartProcess">
            <a:avLst/>
          </a:prstGeom>
          <a:solidFill>
            <a:srgbClr val="BD3229">
              <a:alpha val="38000"/>
            </a:srgbClr>
          </a:solidFill>
          <a:ln>
            <a:solidFill>
              <a:srgbClr val="FF0000"/>
            </a:solidFill>
            <a:headEnd/>
            <a:tailEnd/>
          </a:ln>
          <a:effectLst/>
        </p:spPr>
        <p:style>
          <a:lnRef idx="1">
            <a:schemeClr val="accent6"/>
          </a:lnRef>
          <a:fillRef idx="2">
            <a:schemeClr val="accent6"/>
          </a:fillRef>
          <a:effectRef idx="1">
            <a:schemeClr val="accent6"/>
          </a:effectRef>
          <a:fontRef idx="minor">
            <a:schemeClr val="dk1"/>
          </a:fontRef>
        </p:style>
        <p:txBody>
          <a:bodyPr lIns="0" tIns="0" rIns="0" bIns="0" anchor="ctr">
            <a:spAutoFit/>
          </a:bodyPr>
          <a:lstStyle/>
          <a:p>
            <a:pPr algn="ctr" eaLnBrk="0" fontAlgn="auto" hangingPunct="0">
              <a:spcBef>
                <a:spcPct val="20000"/>
              </a:spcBef>
              <a:spcAft>
                <a:spcPts val="0"/>
              </a:spcAft>
              <a:buClr>
                <a:schemeClr val="accent1"/>
              </a:buClr>
              <a:buSzPct val="90000"/>
              <a:defRPr/>
            </a:pPr>
            <a:endParaRPr lang="en-US" sz="2000" dirty="0">
              <a:solidFill>
                <a:schemeClr val="accent2"/>
              </a:solidFill>
            </a:endParaRPr>
          </a:p>
        </p:txBody>
      </p:sp>
      <p:sp>
        <p:nvSpPr>
          <p:cNvPr id="26640" name="Process 47"/>
          <p:cNvSpPr>
            <a:spLocks noChangeArrowheads="1"/>
          </p:cNvSpPr>
          <p:nvPr/>
        </p:nvSpPr>
        <p:spPr bwMode="auto">
          <a:xfrm>
            <a:off x="2944813" y="4111625"/>
            <a:ext cx="290512"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eaLnBrk="0" hangingPunct="0">
              <a:spcBef>
                <a:spcPct val="20000"/>
              </a:spcBef>
              <a:buClr>
                <a:schemeClr val="accent1"/>
              </a:buClr>
              <a:buSzPct val="90000"/>
              <a:buFont typeface="Wingdings" pitchFamily="2" charset="2"/>
              <a:buNone/>
            </a:pPr>
            <a:endParaRPr lang="en-US" altLang="en-US" sz="2000">
              <a:solidFill>
                <a:schemeClr val="accent2"/>
              </a:solidFill>
              <a:latin typeface="Arial" pitchFamily="34" charset="0"/>
            </a:endParaRPr>
          </a:p>
        </p:txBody>
      </p:sp>
      <p:sp>
        <p:nvSpPr>
          <p:cNvPr id="26641" name="Process 48"/>
          <p:cNvSpPr>
            <a:spLocks noChangeArrowheads="1"/>
          </p:cNvSpPr>
          <p:nvPr/>
        </p:nvSpPr>
        <p:spPr bwMode="auto">
          <a:xfrm>
            <a:off x="2592388" y="4111625"/>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eaLnBrk="0" hangingPunct="0">
              <a:spcBef>
                <a:spcPct val="20000"/>
              </a:spcBef>
              <a:buClr>
                <a:schemeClr val="accent1"/>
              </a:buClr>
              <a:buSzPct val="90000"/>
              <a:buFont typeface="Wingdings" pitchFamily="2" charset="2"/>
              <a:buNone/>
            </a:pPr>
            <a:endParaRPr lang="en-US" altLang="en-US" sz="2000">
              <a:solidFill>
                <a:schemeClr val="accent2"/>
              </a:solidFill>
              <a:latin typeface="Arial" pitchFamily="34" charset="0"/>
            </a:endParaRPr>
          </a:p>
        </p:txBody>
      </p:sp>
      <p:sp>
        <p:nvSpPr>
          <p:cNvPr id="51217" name="Process 46"/>
          <p:cNvSpPr>
            <a:spLocks noChangeArrowheads="1"/>
          </p:cNvSpPr>
          <p:nvPr/>
        </p:nvSpPr>
        <p:spPr bwMode="auto">
          <a:xfrm>
            <a:off x="1885950" y="4111625"/>
            <a:ext cx="290513" cy="298450"/>
          </a:xfrm>
          <a:prstGeom prst="flowChartProcess">
            <a:avLst/>
          </a:prstGeom>
          <a:solidFill>
            <a:srgbClr val="BD3229">
              <a:alpha val="38000"/>
            </a:srgbClr>
          </a:solidFill>
          <a:ln>
            <a:solidFill>
              <a:srgbClr val="FF0000"/>
            </a:solidFill>
            <a:headEnd/>
            <a:tailEnd/>
          </a:ln>
          <a:effectLst/>
        </p:spPr>
        <p:style>
          <a:lnRef idx="1">
            <a:schemeClr val="accent6"/>
          </a:lnRef>
          <a:fillRef idx="2">
            <a:schemeClr val="accent6"/>
          </a:fillRef>
          <a:effectRef idx="1">
            <a:schemeClr val="accent6"/>
          </a:effectRef>
          <a:fontRef idx="minor">
            <a:schemeClr val="dk1"/>
          </a:fontRef>
        </p:style>
        <p:txBody>
          <a:bodyPr lIns="0" tIns="0" rIns="0" bIns="0" anchor="ctr">
            <a:spAutoFit/>
          </a:bodyPr>
          <a:lstStyle/>
          <a:p>
            <a:pPr algn="ctr" eaLnBrk="0" fontAlgn="auto" hangingPunct="0">
              <a:spcBef>
                <a:spcPct val="20000"/>
              </a:spcBef>
              <a:spcAft>
                <a:spcPts val="0"/>
              </a:spcAft>
              <a:buClr>
                <a:schemeClr val="accent1"/>
              </a:buClr>
              <a:buSzPct val="90000"/>
              <a:defRPr/>
            </a:pPr>
            <a:endParaRPr lang="en-US" sz="2000" dirty="0">
              <a:solidFill>
                <a:schemeClr val="accent2"/>
              </a:solidFill>
            </a:endParaRPr>
          </a:p>
        </p:txBody>
      </p:sp>
      <p:sp>
        <p:nvSpPr>
          <p:cNvPr id="26643" name="Process 50"/>
          <p:cNvSpPr>
            <a:spLocks noChangeArrowheads="1"/>
          </p:cNvSpPr>
          <p:nvPr/>
        </p:nvSpPr>
        <p:spPr bwMode="auto">
          <a:xfrm>
            <a:off x="2239963" y="4111625"/>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eaLnBrk="0" hangingPunct="0">
              <a:spcBef>
                <a:spcPct val="20000"/>
              </a:spcBef>
              <a:buClr>
                <a:schemeClr val="accent1"/>
              </a:buClr>
              <a:buSzPct val="90000"/>
              <a:buFont typeface="Wingdings" pitchFamily="2" charset="2"/>
              <a:buNone/>
            </a:pPr>
            <a:endParaRPr lang="en-US" altLang="en-US" sz="2000">
              <a:solidFill>
                <a:schemeClr val="accent2"/>
              </a:solidFill>
              <a:latin typeface="Arial" pitchFamily="34" charset="0"/>
            </a:endParaRPr>
          </a:p>
        </p:txBody>
      </p:sp>
      <p:sp>
        <p:nvSpPr>
          <p:cNvPr id="26644" name="Process 53"/>
          <p:cNvSpPr>
            <a:spLocks noChangeArrowheads="1"/>
          </p:cNvSpPr>
          <p:nvPr/>
        </p:nvSpPr>
        <p:spPr bwMode="auto">
          <a:xfrm>
            <a:off x="1533525" y="4111625"/>
            <a:ext cx="290513"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eaLnBrk="0" hangingPunct="0">
              <a:spcBef>
                <a:spcPct val="20000"/>
              </a:spcBef>
              <a:buClr>
                <a:schemeClr val="accent1"/>
              </a:buClr>
              <a:buSzPct val="90000"/>
              <a:buFont typeface="Wingdings" pitchFamily="2" charset="2"/>
              <a:buNone/>
            </a:pPr>
            <a:endParaRPr lang="en-US" altLang="en-US" sz="2000">
              <a:solidFill>
                <a:schemeClr val="accent2"/>
              </a:solidFill>
              <a:latin typeface="Arial" pitchFamily="34" charset="0"/>
            </a:endParaRPr>
          </a:p>
        </p:txBody>
      </p:sp>
      <p:sp>
        <p:nvSpPr>
          <p:cNvPr id="26645" name="Process 55"/>
          <p:cNvSpPr>
            <a:spLocks noChangeArrowheads="1"/>
          </p:cNvSpPr>
          <p:nvPr/>
        </p:nvSpPr>
        <p:spPr bwMode="auto">
          <a:xfrm>
            <a:off x="1181100" y="4111625"/>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eaLnBrk="0" hangingPunct="0">
              <a:spcBef>
                <a:spcPct val="20000"/>
              </a:spcBef>
              <a:buClr>
                <a:schemeClr val="accent1"/>
              </a:buClr>
              <a:buSzPct val="90000"/>
              <a:buFont typeface="Wingdings" pitchFamily="2" charset="2"/>
              <a:buNone/>
            </a:pPr>
            <a:endParaRPr lang="en-US" altLang="en-US" sz="2000">
              <a:solidFill>
                <a:schemeClr val="accent2"/>
              </a:solidFill>
              <a:latin typeface="Arial" pitchFamily="34" charset="0"/>
            </a:endParaRPr>
          </a:p>
        </p:txBody>
      </p:sp>
      <p:cxnSp>
        <p:nvCxnSpPr>
          <p:cNvPr id="26646" name="Elbow Connector 59"/>
          <p:cNvCxnSpPr>
            <a:cxnSpLocks noChangeShapeType="1"/>
            <a:stCxn id="51206" idx="2"/>
            <a:endCxn id="26634" idx="0"/>
          </p:cNvCxnSpPr>
          <p:nvPr/>
        </p:nvCxnSpPr>
        <p:spPr bwMode="auto">
          <a:xfrm rot="5400000">
            <a:off x="2688431" y="2389982"/>
            <a:ext cx="449263"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6647" name="Elbow Connector 61"/>
          <p:cNvCxnSpPr>
            <a:cxnSpLocks noChangeShapeType="1"/>
            <a:stCxn id="51206" idx="2"/>
            <a:endCxn id="26633" idx="0"/>
          </p:cNvCxnSpPr>
          <p:nvPr/>
        </p:nvCxnSpPr>
        <p:spPr bwMode="auto">
          <a:xfrm rot="16200000" flipH="1">
            <a:off x="3086100" y="1992313"/>
            <a:ext cx="449263" cy="795337"/>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65" name="Elbow Connector 64"/>
          <p:cNvCxnSpPr>
            <a:cxnSpLocks noChangeShapeType="1"/>
            <a:stCxn id="51206" idx="2"/>
            <a:endCxn id="51207" idx="0"/>
          </p:cNvCxnSpPr>
          <p:nvPr/>
        </p:nvCxnSpPr>
        <p:spPr bwMode="auto">
          <a:xfrm rot="5400000">
            <a:off x="2159794" y="1861344"/>
            <a:ext cx="449263" cy="1057275"/>
          </a:xfrm>
          <a:prstGeom prst="bentConnector3">
            <a:avLst>
              <a:gd name="adj1" fmla="val 50000"/>
            </a:avLst>
          </a:prstGeom>
          <a:noFill/>
          <a:ln w="44450">
            <a:solidFill>
              <a:srgbClr val="C24C53"/>
            </a:solidFill>
            <a:round/>
            <a:headEnd type="oval" w="med" len="med"/>
            <a:tailEnd type="stealth" w="lg" len="lg"/>
          </a:ln>
          <a:effectLst>
            <a:outerShdw blurRad="63500" dist="20000" dir="5400000" rotWithShape="0">
              <a:srgbClr val="000000">
                <a:alpha val="37999"/>
              </a:srgbClr>
            </a:outerShdw>
          </a:effectLst>
        </p:spPr>
      </p:cxnSp>
      <p:cxnSp>
        <p:nvCxnSpPr>
          <p:cNvPr id="26649" name="Elbow Connector 67"/>
          <p:cNvCxnSpPr>
            <a:cxnSpLocks noChangeShapeType="1"/>
            <a:stCxn id="51207" idx="2"/>
            <a:endCxn id="26638" idx="0"/>
          </p:cNvCxnSpPr>
          <p:nvPr/>
        </p:nvCxnSpPr>
        <p:spPr bwMode="auto">
          <a:xfrm rot="5400000">
            <a:off x="1454151" y="2960687"/>
            <a:ext cx="449262" cy="354013"/>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6650" name="Elbow Connector 70"/>
          <p:cNvCxnSpPr>
            <a:cxnSpLocks noChangeShapeType="1"/>
            <a:stCxn id="51214" idx="2"/>
            <a:endCxn id="26643" idx="0"/>
          </p:cNvCxnSpPr>
          <p:nvPr/>
        </p:nvCxnSpPr>
        <p:spPr bwMode="auto">
          <a:xfrm rot="16200000" flipH="1">
            <a:off x="2070894" y="3798094"/>
            <a:ext cx="450850" cy="176212"/>
          </a:xfrm>
          <a:prstGeom prst="bentConnector3">
            <a:avLst>
              <a:gd name="adj1" fmla="val 50000"/>
            </a:avLst>
          </a:prstGeom>
          <a:noFill/>
          <a:ln w="9525">
            <a:solidFill>
              <a:srgbClr val="8C8C8C"/>
            </a:solidFill>
            <a:round/>
            <a:headEnd/>
            <a:tailEnd/>
          </a:ln>
          <a:extLst>
            <a:ext uri="{909E8E84-426E-40DD-AFC4-6F175D3DCCD1}">
              <a14:hiddenFill xmlns:a14="http://schemas.microsoft.com/office/drawing/2010/main">
                <a:noFill/>
              </a14:hiddenFill>
            </a:ext>
          </a:extLst>
        </p:spPr>
      </p:cxnSp>
      <p:cxnSp>
        <p:nvCxnSpPr>
          <p:cNvPr id="26651" name="Elbow Connector 71"/>
          <p:cNvCxnSpPr>
            <a:cxnSpLocks noChangeShapeType="1"/>
            <a:stCxn id="26633" idx="2"/>
            <a:endCxn id="26636" idx="0"/>
          </p:cNvCxnSpPr>
          <p:nvPr/>
        </p:nvCxnSpPr>
        <p:spPr bwMode="auto">
          <a:xfrm rot="5400000">
            <a:off x="3351213" y="3005138"/>
            <a:ext cx="449262" cy="265112"/>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73" name="Elbow Connector 72"/>
          <p:cNvCxnSpPr>
            <a:cxnSpLocks noChangeShapeType="1"/>
            <a:stCxn id="51207" idx="2"/>
            <a:endCxn id="51214" idx="0"/>
          </p:cNvCxnSpPr>
          <p:nvPr/>
        </p:nvCxnSpPr>
        <p:spPr bwMode="auto">
          <a:xfrm rot="16200000" flipH="1">
            <a:off x="1807370" y="2961481"/>
            <a:ext cx="449262" cy="352425"/>
          </a:xfrm>
          <a:prstGeom prst="bentConnector3">
            <a:avLst>
              <a:gd name="adj1" fmla="val 50000"/>
            </a:avLst>
          </a:prstGeom>
          <a:noFill/>
          <a:ln w="44450">
            <a:solidFill>
              <a:srgbClr val="C24C53"/>
            </a:solidFill>
            <a:round/>
            <a:headEnd type="oval" w="med" len="med"/>
            <a:tailEnd type="stealth" w="lg" len="lg"/>
          </a:ln>
          <a:effectLst>
            <a:outerShdw blurRad="63500" dist="20000" dir="5400000" rotWithShape="0">
              <a:srgbClr val="000000">
                <a:alpha val="37999"/>
              </a:srgbClr>
            </a:outerShdw>
          </a:effectLst>
        </p:spPr>
      </p:cxnSp>
      <p:cxnSp>
        <p:nvCxnSpPr>
          <p:cNvPr id="26653" name="Elbow Connector 73"/>
          <p:cNvCxnSpPr>
            <a:cxnSpLocks noChangeShapeType="1"/>
            <a:stCxn id="26634" idx="2"/>
            <a:endCxn id="26635" idx="0"/>
          </p:cNvCxnSpPr>
          <p:nvPr/>
        </p:nvCxnSpPr>
        <p:spPr bwMode="auto">
          <a:xfrm rot="5400000">
            <a:off x="2688432" y="3137694"/>
            <a:ext cx="449262"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81" name="Elbow Connector 80"/>
          <p:cNvCxnSpPr>
            <a:cxnSpLocks noChangeShapeType="1"/>
            <a:stCxn id="51214" idx="2"/>
            <a:endCxn id="51217" idx="0"/>
          </p:cNvCxnSpPr>
          <p:nvPr/>
        </p:nvCxnSpPr>
        <p:spPr bwMode="auto">
          <a:xfrm rot="5400000">
            <a:off x="1887538" y="3798888"/>
            <a:ext cx="449262" cy="176212"/>
          </a:xfrm>
          <a:prstGeom prst="bentConnector3">
            <a:avLst>
              <a:gd name="adj1" fmla="val 50000"/>
            </a:avLst>
          </a:prstGeom>
          <a:noFill/>
          <a:ln w="44450">
            <a:solidFill>
              <a:srgbClr val="C24C53"/>
            </a:solidFill>
            <a:round/>
            <a:headEnd type="oval" w="med" len="med"/>
            <a:tailEnd type="stealth" w="lg" len="lg"/>
          </a:ln>
          <a:effectLst>
            <a:outerShdw blurRad="63500" dist="20000" dir="5400000" rotWithShape="0">
              <a:srgbClr val="000000">
                <a:alpha val="37999"/>
              </a:srgbClr>
            </a:outerShdw>
          </a:effectLst>
        </p:spPr>
      </p:cxnSp>
      <p:cxnSp>
        <p:nvCxnSpPr>
          <p:cNvPr id="26655" name="Elbow Connector 81"/>
          <p:cNvCxnSpPr>
            <a:cxnSpLocks noChangeShapeType="1"/>
            <a:stCxn id="26638" idx="2"/>
            <a:endCxn id="26644" idx="0"/>
          </p:cNvCxnSpPr>
          <p:nvPr/>
        </p:nvCxnSpPr>
        <p:spPr bwMode="auto">
          <a:xfrm rot="16200000" flipH="1">
            <a:off x="1364457" y="3798093"/>
            <a:ext cx="450850" cy="176213"/>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6656" name="Elbow Connector 82"/>
          <p:cNvCxnSpPr>
            <a:cxnSpLocks noChangeShapeType="1"/>
            <a:stCxn id="26638" idx="2"/>
            <a:endCxn id="26645" idx="0"/>
          </p:cNvCxnSpPr>
          <p:nvPr/>
        </p:nvCxnSpPr>
        <p:spPr bwMode="auto">
          <a:xfrm rot="5400000">
            <a:off x="1188244" y="3798094"/>
            <a:ext cx="450850" cy="176212"/>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6657" name="Elbow Connector 83"/>
          <p:cNvCxnSpPr>
            <a:cxnSpLocks noChangeShapeType="1"/>
            <a:stCxn id="26633" idx="2"/>
            <a:endCxn id="26637" idx="0"/>
          </p:cNvCxnSpPr>
          <p:nvPr/>
        </p:nvCxnSpPr>
        <p:spPr bwMode="auto">
          <a:xfrm rot="16200000" flipH="1">
            <a:off x="3615532" y="3005931"/>
            <a:ext cx="449262" cy="263525"/>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6658" name="Elbow Connector 94"/>
          <p:cNvCxnSpPr>
            <a:cxnSpLocks noChangeShapeType="1"/>
            <a:stCxn id="26637" idx="2"/>
            <a:endCxn id="26663" idx="0"/>
          </p:cNvCxnSpPr>
          <p:nvPr/>
        </p:nvCxnSpPr>
        <p:spPr bwMode="auto">
          <a:xfrm rot="5400000">
            <a:off x="3658394" y="3798094"/>
            <a:ext cx="450850" cy="176212"/>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6659" name="Elbow Connector 95"/>
          <p:cNvCxnSpPr>
            <a:cxnSpLocks noChangeShapeType="1"/>
            <a:stCxn id="26635" idx="2"/>
            <a:endCxn id="26640" idx="0"/>
          </p:cNvCxnSpPr>
          <p:nvPr/>
        </p:nvCxnSpPr>
        <p:spPr bwMode="auto">
          <a:xfrm rot="16200000" flipH="1">
            <a:off x="2775744" y="3798094"/>
            <a:ext cx="450850" cy="176212"/>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6660" name="Elbow Connector 97"/>
          <p:cNvCxnSpPr>
            <a:cxnSpLocks noChangeShapeType="1"/>
            <a:stCxn id="26636" idx="2"/>
            <a:endCxn id="26662" idx="0"/>
          </p:cNvCxnSpPr>
          <p:nvPr/>
        </p:nvCxnSpPr>
        <p:spPr bwMode="auto">
          <a:xfrm rot="5400000">
            <a:off x="3217863" y="3886200"/>
            <a:ext cx="450850"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6661" name="Elbow Connector 98"/>
          <p:cNvCxnSpPr>
            <a:cxnSpLocks noChangeShapeType="1"/>
            <a:stCxn id="26635" idx="2"/>
            <a:endCxn id="26641" idx="0"/>
          </p:cNvCxnSpPr>
          <p:nvPr/>
        </p:nvCxnSpPr>
        <p:spPr bwMode="auto">
          <a:xfrm rot="5400000">
            <a:off x="2599532" y="3798093"/>
            <a:ext cx="450850" cy="176213"/>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26662" name="Process 49"/>
          <p:cNvSpPr>
            <a:spLocks noChangeArrowheads="1"/>
          </p:cNvSpPr>
          <p:nvPr/>
        </p:nvSpPr>
        <p:spPr bwMode="auto">
          <a:xfrm>
            <a:off x="3297238" y="4111625"/>
            <a:ext cx="290512"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eaLnBrk="0" hangingPunct="0">
              <a:spcBef>
                <a:spcPct val="20000"/>
              </a:spcBef>
              <a:buClr>
                <a:schemeClr val="accent1"/>
              </a:buClr>
              <a:buSzPct val="90000"/>
              <a:buFont typeface="Wingdings" pitchFamily="2" charset="2"/>
              <a:buNone/>
            </a:pPr>
            <a:endParaRPr lang="en-US" altLang="en-US" sz="2000">
              <a:solidFill>
                <a:schemeClr val="accent2"/>
              </a:solidFill>
              <a:latin typeface="Arial" pitchFamily="34" charset="0"/>
            </a:endParaRPr>
          </a:p>
        </p:txBody>
      </p:sp>
      <p:sp>
        <p:nvSpPr>
          <p:cNvPr id="26663" name="Process 57"/>
          <p:cNvSpPr>
            <a:spLocks noChangeArrowheads="1"/>
          </p:cNvSpPr>
          <p:nvPr/>
        </p:nvSpPr>
        <p:spPr bwMode="auto">
          <a:xfrm>
            <a:off x="3651250" y="4111625"/>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eaLnBrk="0" hangingPunct="0">
              <a:spcBef>
                <a:spcPct val="20000"/>
              </a:spcBef>
              <a:buClr>
                <a:schemeClr val="accent1"/>
              </a:buClr>
              <a:buSzPct val="90000"/>
              <a:buFont typeface="Wingdings" pitchFamily="2" charset="2"/>
              <a:buNone/>
            </a:pPr>
            <a:endParaRPr lang="en-US" altLang="en-US" sz="2000">
              <a:solidFill>
                <a:schemeClr val="accent2"/>
              </a:solidFill>
              <a:latin typeface="Arial" pitchFamily="34" charset="0"/>
            </a:endParaRPr>
          </a:p>
        </p:txBody>
      </p:sp>
      <p:sp>
        <p:nvSpPr>
          <p:cNvPr id="26664" name="Process 109"/>
          <p:cNvSpPr>
            <a:spLocks noChangeArrowheads="1"/>
          </p:cNvSpPr>
          <p:nvPr/>
        </p:nvSpPr>
        <p:spPr bwMode="auto">
          <a:xfrm>
            <a:off x="4003675" y="4111625"/>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eaLnBrk="0" hangingPunct="0">
              <a:spcBef>
                <a:spcPct val="20000"/>
              </a:spcBef>
              <a:buClr>
                <a:schemeClr val="accent1"/>
              </a:buClr>
              <a:buSzPct val="90000"/>
              <a:buFont typeface="Wingdings" pitchFamily="2" charset="2"/>
              <a:buNone/>
            </a:pPr>
            <a:endParaRPr lang="en-US" altLang="en-US" sz="2000">
              <a:solidFill>
                <a:schemeClr val="accent2"/>
              </a:solidFill>
              <a:latin typeface="Arial" pitchFamily="34" charset="0"/>
            </a:endParaRPr>
          </a:p>
        </p:txBody>
      </p:sp>
      <p:cxnSp>
        <p:nvCxnSpPr>
          <p:cNvPr id="26665" name="Elbow Connector 110"/>
          <p:cNvCxnSpPr>
            <a:cxnSpLocks noChangeShapeType="1"/>
            <a:stCxn id="26637" idx="2"/>
            <a:endCxn id="26664" idx="0"/>
          </p:cNvCxnSpPr>
          <p:nvPr/>
        </p:nvCxnSpPr>
        <p:spPr bwMode="auto">
          <a:xfrm rot="16200000" flipH="1">
            <a:off x="3834607" y="3798093"/>
            <a:ext cx="450850" cy="176213"/>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51241" name="Rectangle 5"/>
          <p:cNvSpPr>
            <a:spLocks noChangeArrowheads="1"/>
          </p:cNvSpPr>
          <p:nvPr/>
        </p:nvSpPr>
        <p:spPr bwMode="auto">
          <a:xfrm>
            <a:off x="623888" y="4687888"/>
            <a:ext cx="3713162" cy="1665287"/>
          </a:xfrm>
          <a:prstGeom prst="roundRect">
            <a:avLst>
              <a:gd name="adj" fmla="val 8713"/>
            </a:avLst>
          </a:prstGeom>
          <a:ln>
            <a:headEnd/>
            <a:tailEnd/>
          </a:ln>
        </p:spPr>
        <p:style>
          <a:lnRef idx="1">
            <a:schemeClr val="accent3"/>
          </a:lnRef>
          <a:fillRef idx="2">
            <a:schemeClr val="accent3"/>
          </a:fillRef>
          <a:effectRef idx="1">
            <a:schemeClr val="accent3"/>
          </a:effectRef>
          <a:fontRef idx="minor">
            <a:schemeClr val="dk1"/>
          </a:fontRef>
        </p:style>
        <p:txBody>
          <a:bodyPr lIns="182880" rIns="182880"/>
          <a:lstStyle/>
          <a:p>
            <a:pPr marL="233363" lvl="1" indent="-231775" eaLnBrk="0" fontAlgn="auto" hangingPunct="0">
              <a:spcBef>
                <a:spcPts val="200"/>
              </a:spcBef>
              <a:spcAft>
                <a:spcPts val="0"/>
              </a:spcAft>
              <a:buClr>
                <a:schemeClr val="bg1"/>
              </a:buClr>
              <a:defRPr/>
            </a:pPr>
            <a:r>
              <a:rPr lang="en-US" sz="1600" b="1" dirty="0">
                <a:solidFill>
                  <a:schemeClr val="tx1"/>
                </a:solidFill>
                <a:ea typeface="ＭＳ Ｐゴシック" charset="-128"/>
                <a:cs typeface="ＭＳ Ｐゴシック" charset="-128"/>
              </a:rPr>
              <a:t>IT Driven</a:t>
            </a:r>
          </a:p>
          <a:p>
            <a:pPr marL="233363" lvl="1" indent="-231775" eaLnBrk="0" fontAlgn="auto" hangingPunct="0">
              <a:spcBef>
                <a:spcPts val="200"/>
              </a:spcBef>
              <a:spcAft>
                <a:spcPts val="0"/>
              </a:spcAft>
              <a:buClr>
                <a:schemeClr val="accent2"/>
              </a:buClr>
              <a:buFont typeface="Arial" charset="0"/>
              <a:buChar char="•"/>
              <a:defRPr/>
            </a:pPr>
            <a:r>
              <a:rPr lang="en-US" sz="1600" dirty="0">
                <a:solidFill>
                  <a:schemeClr val="tx1"/>
                </a:solidFill>
                <a:ea typeface="ＭＳ Ｐゴシック" charset="-128"/>
                <a:cs typeface="ＭＳ Ｐゴシック" charset="-128"/>
              </a:rPr>
              <a:t>Linear, pre-defined thinking</a:t>
            </a:r>
          </a:p>
          <a:p>
            <a:pPr marL="233363" lvl="1" indent="-231775" eaLnBrk="0" fontAlgn="auto" hangingPunct="0">
              <a:spcBef>
                <a:spcPts val="200"/>
              </a:spcBef>
              <a:spcAft>
                <a:spcPts val="0"/>
              </a:spcAft>
              <a:buClr>
                <a:schemeClr val="accent2"/>
              </a:buClr>
              <a:buFont typeface="Arial" charset="0"/>
              <a:buChar char="•"/>
              <a:defRPr/>
            </a:pPr>
            <a:r>
              <a:rPr lang="en-US" sz="1600" dirty="0">
                <a:solidFill>
                  <a:schemeClr val="tx1"/>
                </a:solidFill>
                <a:ea typeface="ＭＳ Ｐゴシック" charset="-128"/>
                <a:cs typeface="ＭＳ Ｐゴシック" charset="-128"/>
              </a:rPr>
              <a:t>Insights missed in hidden data</a:t>
            </a:r>
          </a:p>
          <a:p>
            <a:pPr marL="233363" lvl="1" indent="-231775" eaLnBrk="0" fontAlgn="auto" hangingPunct="0">
              <a:spcBef>
                <a:spcPts val="200"/>
              </a:spcBef>
              <a:spcAft>
                <a:spcPts val="0"/>
              </a:spcAft>
              <a:buClr>
                <a:schemeClr val="accent2"/>
              </a:buClr>
              <a:buFont typeface="Arial" charset="0"/>
              <a:buChar char="•"/>
              <a:defRPr/>
            </a:pPr>
            <a:r>
              <a:rPr lang="en-US" sz="1600" dirty="0">
                <a:solidFill>
                  <a:schemeClr val="tx1"/>
                </a:solidFill>
                <a:ea typeface="ＭＳ Ｐゴシック" charset="-128"/>
                <a:cs typeface="ＭＳ Ｐゴシック" charset="-128"/>
              </a:rPr>
              <a:t>Months to </a:t>
            </a:r>
            <a:r>
              <a:rPr lang="en-US" sz="1600" dirty="0" smtClean="0">
                <a:solidFill>
                  <a:schemeClr val="tx1"/>
                </a:solidFill>
                <a:ea typeface="ＭＳ Ｐゴシック" charset="-128"/>
                <a:cs typeface="ＭＳ Ｐゴシック" charset="-128"/>
              </a:rPr>
              <a:t>change</a:t>
            </a:r>
            <a:endParaRPr lang="en-US" sz="1600" dirty="0">
              <a:solidFill>
                <a:schemeClr val="tx1"/>
              </a:solidFill>
              <a:ea typeface="ＭＳ Ｐゴシック" charset="-128"/>
              <a:cs typeface="ＭＳ Ｐゴシック" charset="-128"/>
            </a:endParaRPr>
          </a:p>
        </p:txBody>
      </p:sp>
      <p:sp>
        <p:nvSpPr>
          <p:cNvPr id="51242" name="Rectangle 5"/>
          <p:cNvSpPr>
            <a:spLocks noChangeArrowheads="1"/>
          </p:cNvSpPr>
          <p:nvPr/>
        </p:nvSpPr>
        <p:spPr bwMode="auto">
          <a:xfrm>
            <a:off x="4914900" y="4687888"/>
            <a:ext cx="3413125" cy="1665287"/>
          </a:xfrm>
          <a:prstGeom prst="roundRect">
            <a:avLst>
              <a:gd name="adj" fmla="val 9597"/>
            </a:avLst>
          </a:prstGeom>
          <a:ln>
            <a:headEnd/>
            <a:tailEnd/>
          </a:ln>
        </p:spPr>
        <p:style>
          <a:lnRef idx="1">
            <a:schemeClr val="accent3"/>
          </a:lnRef>
          <a:fillRef idx="2">
            <a:schemeClr val="accent3"/>
          </a:fillRef>
          <a:effectRef idx="1">
            <a:schemeClr val="accent3"/>
          </a:effectRef>
          <a:fontRef idx="minor">
            <a:schemeClr val="dk1"/>
          </a:fontRef>
        </p:style>
        <p:txBody>
          <a:bodyPr lIns="182880" rIns="182880"/>
          <a:lstStyle/>
          <a:p>
            <a:pPr marL="233363" lvl="1" indent="-231775" eaLnBrk="0" fontAlgn="auto" hangingPunct="0">
              <a:spcBef>
                <a:spcPts val="200"/>
              </a:spcBef>
              <a:spcAft>
                <a:spcPts val="0"/>
              </a:spcAft>
              <a:buClr>
                <a:schemeClr val="bg1"/>
              </a:buClr>
              <a:defRPr/>
            </a:pPr>
            <a:r>
              <a:rPr lang="en-US" sz="1600" dirty="0">
                <a:solidFill>
                  <a:schemeClr val="tx1"/>
                </a:solidFill>
                <a:ea typeface="ＭＳ Ｐゴシック" charset="-128"/>
                <a:cs typeface="ＭＳ Ｐゴシック" charset="-128"/>
              </a:rPr>
              <a:t>User Driven</a:t>
            </a:r>
          </a:p>
          <a:p>
            <a:pPr marL="233363" lvl="1" indent="-231775" eaLnBrk="0" fontAlgn="auto" hangingPunct="0">
              <a:spcBef>
                <a:spcPts val="200"/>
              </a:spcBef>
              <a:spcAft>
                <a:spcPts val="0"/>
              </a:spcAft>
              <a:buClr>
                <a:schemeClr val="accent2"/>
              </a:buClr>
              <a:buFont typeface="Arial" charset="0"/>
              <a:buChar char="•"/>
              <a:defRPr/>
            </a:pPr>
            <a:r>
              <a:rPr lang="en-US" sz="1600" dirty="0">
                <a:solidFill>
                  <a:schemeClr val="tx1"/>
                </a:solidFill>
                <a:ea typeface="ＭＳ Ｐゴシック" charset="-128"/>
                <a:cs typeface="ＭＳ Ｐゴシック" charset="-128"/>
              </a:rPr>
              <a:t>User decides where to start</a:t>
            </a:r>
          </a:p>
          <a:p>
            <a:pPr marL="233363" lvl="1" indent="-231775" eaLnBrk="0" fontAlgn="auto" hangingPunct="0">
              <a:spcBef>
                <a:spcPts val="200"/>
              </a:spcBef>
              <a:spcAft>
                <a:spcPts val="0"/>
              </a:spcAft>
              <a:buClr>
                <a:schemeClr val="accent2"/>
              </a:buClr>
              <a:buFont typeface="Arial" charset="0"/>
              <a:buChar char="•"/>
              <a:defRPr/>
            </a:pPr>
            <a:r>
              <a:rPr lang="en-US" sz="1600" dirty="0">
                <a:solidFill>
                  <a:schemeClr val="tx1"/>
                </a:solidFill>
                <a:ea typeface="ＭＳ Ｐゴシック" charset="-128"/>
                <a:cs typeface="ＭＳ Ｐゴシック" charset="-128"/>
              </a:rPr>
              <a:t>All data, always visible</a:t>
            </a:r>
          </a:p>
          <a:p>
            <a:pPr marL="233363" lvl="1" indent="-231775" eaLnBrk="0" fontAlgn="auto" hangingPunct="0">
              <a:spcBef>
                <a:spcPts val="200"/>
              </a:spcBef>
              <a:spcAft>
                <a:spcPts val="0"/>
              </a:spcAft>
              <a:buClr>
                <a:schemeClr val="accent2"/>
              </a:buClr>
              <a:buFont typeface="Arial" charset="0"/>
              <a:buChar char="•"/>
              <a:defRPr/>
            </a:pPr>
            <a:r>
              <a:rPr lang="en-US" sz="1600" dirty="0">
                <a:solidFill>
                  <a:schemeClr val="tx1"/>
                </a:solidFill>
                <a:ea typeface="ＭＳ Ｐゴシック" charset="-128"/>
                <a:cs typeface="ＭＳ Ｐゴシック" charset="-128"/>
              </a:rPr>
              <a:t>Minutes to </a:t>
            </a:r>
            <a:r>
              <a:rPr lang="en-US" sz="1600" dirty="0" smtClean="0">
                <a:solidFill>
                  <a:schemeClr val="tx1"/>
                </a:solidFill>
                <a:ea typeface="ＭＳ Ｐゴシック" charset="-128"/>
                <a:cs typeface="ＭＳ Ｐゴシック" charset="-128"/>
              </a:rPr>
              <a:t>change</a:t>
            </a:r>
            <a:endParaRPr lang="en-US" sz="1600" dirty="0">
              <a:solidFill>
                <a:schemeClr val="tx1"/>
              </a:solidFill>
              <a:ea typeface="ＭＳ Ｐゴシック" charset="-128"/>
              <a:cs typeface="ＭＳ Ｐゴシック" charset="-128"/>
            </a:endParaRPr>
          </a:p>
        </p:txBody>
      </p:sp>
      <p:sp>
        <p:nvSpPr>
          <p:cNvPr id="68613" name="AutoShape 5"/>
          <p:cNvSpPr>
            <a:spLocks noChangeArrowheads="1"/>
          </p:cNvSpPr>
          <p:nvPr/>
        </p:nvSpPr>
        <p:spPr bwMode="gray">
          <a:xfrm>
            <a:off x="623888" y="1287463"/>
            <a:ext cx="3714750" cy="384175"/>
          </a:xfrm>
          <a:prstGeom prst="roundRect">
            <a:avLst>
              <a:gd name="adj" fmla="val 8236"/>
            </a:avLst>
          </a:prstGeom>
          <a:noFill/>
          <a:ln w="9525">
            <a:noFill/>
            <a:round/>
            <a:headEnd/>
            <a:tailEnd/>
          </a:ln>
          <a:effectLst>
            <a:prstShdw prst="shdw17" dist="17961" dir="2700000">
              <a:schemeClr val="bg2">
                <a:gamma/>
                <a:shade val="60000"/>
                <a:invGamma/>
              </a:schemeClr>
            </a:prstShdw>
          </a:effectLst>
        </p:spPr>
        <p:txBody>
          <a:bodyPr lIns="0" rIns="45720" anchor="ctr"/>
          <a:lstStyle/>
          <a:p>
            <a:pPr eaLnBrk="0" fontAlgn="auto" hangingPunct="0">
              <a:spcBef>
                <a:spcPct val="20000"/>
              </a:spcBef>
              <a:spcAft>
                <a:spcPts val="0"/>
              </a:spcAft>
              <a:buClr>
                <a:schemeClr val="accent1"/>
              </a:buClr>
              <a:buSzPct val="90000"/>
              <a:buFont typeface="Wingdings" pitchFamily="2" charset="2"/>
              <a:buNone/>
              <a:defRPr/>
            </a:pPr>
            <a:r>
              <a:rPr lang="en-US" sz="2000" b="1" dirty="0">
                <a:solidFill>
                  <a:srgbClr val="363636"/>
                </a:solidFill>
                <a:latin typeface="Arial" charset="0"/>
              </a:rPr>
              <a:t>Traditional</a:t>
            </a:r>
          </a:p>
        </p:txBody>
      </p:sp>
      <p:sp>
        <p:nvSpPr>
          <p:cNvPr id="68614" name="AutoShape 6"/>
          <p:cNvSpPr>
            <a:spLocks noChangeArrowheads="1"/>
          </p:cNvSpPr>
          <p:nvPr/>
        </p:nvSpPr>
        <p:spPr bwMode="gray">
          <a:xfrm>
            <a:off x="4818063" y="1287463"/>
            <a:ext cx="3714750" cy="384175"/>
          </a:xfrm>
          <a:prstGeom prst="roundRect">
            <a:avLst>
              <a:gd name="adj" fmla="val 8236"/>
            </a:avLst>
          </a:prstGeom>
          <a:noFill/>
          <a:ln w="9525">
            <a:noFill/>
            <a:round/>
            <a:headEnd/>
            <a:tailEnd/>
          </a:ln>
          <a:effectLst>
            <a:prstShdw prst="shdw17" dist="17961" dir="2700000">
              <a:schemeClr val="bg2">
                <a:gamma/>
                <a:shade val="60000"/>
                <a:invGamma/>
              </a:schemeClr>
            </a:prstShdw>
          </a:effectLst>
        </p:spPr>
        <p:txBody>
          <a:bodyPr lIns="0" rIns="45720" anchor="ctr"/>
          <a:lstStyle/>
          <a:p>
            <a:pPr eaLnBrk="0" fontAlgn="auto" hangingPunct="0">
              <a:spcBef>
                <a:spcPct val="20000"/>
              </a:spcBef>
              <a:spcAft>
                <a:spcPts val="0"/>
              </a:spcAft>
              <a:buClr>
                <a:schemeClr val="accent1"/>
              </a:buClr>
              <a:buSzPct val="90000"/>
              <a:buFont typeface="Wingdings" pitchFamily="2" charset="2"/>
              <a:buNone/>
              <a:defRPr/>
            </a:pPr>
            <a:r>
              <a:rPr lang="en-US" sz="2000" b="1" dirty="0">
                <a:latin typeface="Arial" charset="0"/>
              </a:rPr>
              <a:t>Associative</a:t>
            </a:r>
          </a:p>
        </p:txBody>
      </p:sp>
      <p:sp>
        <p:nvSpPr>
          <p:cNvPr id="26670" name="Line 7"/>
          <p:cNvSpPr>
            <a:spLocks noChangeShapeType="1"/>
          </p:cNvSpPr>
          <p:nvPr/>
        </p:nvSpPr>
        <p:spPr bwMode="auto">
          <a:xfrm>
            <a:off x="601663" y="1671638"/>
            <a:ext cx="3738562" cy="0"/>
          </a:xfrm>
          <a:prstGeom prst="line">
            <a:avLst/>
          </a:prstGeom>
          <a:noFill/>
          <a:ln w="12700">
            <a:solidFill>
              <a:srgbClr val="8C8C8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71" name="Line 8"/>
          <p:cNvSpPr>
            <a:spLocks noChangeShapeType="1"/>
          </p:cNvSpPr>
          <p:nvPr/>
        </p:nvSpPr>
        <p:spPr bwMode="auto">
          <a:xfrm>
            <a:off x="4797425" y="1671638"/>
            <a:ext cx="3736975" cy="0"/>
          </a:xfrm>
          <a:prstGeom prst="line">
            <a:avLst/>
          </a:prstGeom>
          <a:noFill/>
          <a:ln w="12700">
            <a:solidFill>
              <a:srgbClr val="8C8C8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6672" name="Group 67"/>
          <p:cNvGrpSpPr>
            <a:grpSpLocks/>
          </p:cNvGrpSpPr>
          <p:nvPr/>
        </p:nvGrpSpPr>
        <p:grpSpPr bwMode="auto">
          <a:xfrm>
            <a:off x="4875213" y="1881188"/>
            <a:ext cx="3492500" cy="2581275"/>
            <a:chOff x="4857750" y="1798106"/>
            <a:chExt cx="3678238" cy="2716744"/>
          </a:xfrm>
        </p:grpSpPr>
        <p:cxnSp>
          <p:nvCxnSpPr>
            <p:cNvPr id="49" name="Straight Connector 9"/>
            <p:cNvCxnSpPr>
              <a:cxnSpLocks noChangeShapeType="1"/>
            </p:cNvCxnSpPr>
            <p:nvPr/>
          </p:nvCxnSpPr>
          <p:spPr bwMode="auto">
            <a:xfrm rot="5400000">
              <a:off x="5594436" y="2256543"/>
              <a:ext cx="608176" cy="603565"/>
            </a:xfrm>
            <a:prstGeom prst="line">
              <a:avLst/>
            </a:prstGeom>
            <a:noFill/>
            <a:ln w="44450">
              <a:solidFill>
                <a:schemeClr val="accent1"/>
              </a:solidFill>
              <a:round/>
              <a:headEnd type="stealth" w="lg" len="lg"/>
              <a:tailEnd type="stealth" w="lg" len="lg"/>
            </a:ln>
            <a:effectLst>
              <a:outerShdw blurRad="63500" dist="20000" dir="5400000" rotWithShape="0">
                <a:srgbClr val="000000">
                  <a:alpha val="37999"/>
                </a:srgbClr>
              </a:outerShdw>
            </a:effectLst>
          </p:spPr>
        </p:cxnSp>
        <p:cxnSp>
          <p:nvCxnSpPr>
            <p:cNvPr id="50" name="Straight Connector 9"/>
            <p:cNvCxnSpPr>
              <a:cxnSpLocks noChangeShapeType="1"/>
            </p:cNvCxnSpPr>
            <p:nvPr/>
          </p:nvCxnSpPr>
          <p:spPr bwMode="auto">
            <a:xfrm rot="10800000">
              <a:off x="7002831" y="2254238"/>
              <a:ext cx="606910" cy="603164"/>
            </a:xfrm>
            <a:prstGeom prst="line">
              <a:avLst/>
            </a:prstGeom>
            <a:noFill/>
            <a:ln w="44450">
              <a:solidFill>
                <a:schemeClr val="accent1"/>
              </a:solidFill>
              <a:round/>
              <a:headEnd type="stealth" w="lg" len="lg"/>
              <a:tailEnd type="stealth" w="lg" len="lg"/>
            </a:ln>
            <a:effectLst>
              <a:outerShdw blurRad="63500" dist="20000" dir="5400000" rotWithShape="0">
                <a:srgbClr val="000000">
                  <a:alpha val="37999"/>
                </a:srgbClr>
              </a:outerShdw>
            </a:effectLst>
          </p:spPr>
        </p:cxnSp>
        <p:sp>
          <p:nvSpPr>
            <p:cNvPr id="26675" name="Rectangle 26"/>
            <p:cNvSpPr>
              <a:spLocks noChangeArrowheads="1"/>
            </p:cNvSpPr>
            <p:nvPr/>
          </p:nvSpPr>
          <p:spPr bwMode="auto">
            <a:xfrm>
              <a:off x="6186391" y="1798106"/>
              <a:ext cx="875357" cy="35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r" eaLnBrk="0" hangingPunct="0">
                <a:spcBef>
                  <a:spcPct val="20000"/>
                </a:spcBef>
                <a:buClr>
                  <a:schemeClr val="accent1"/>
                </a:buClr>
                <a:buSzPct val="90000"/>
                <a:buFont typeface="Wingdings" pitchFamily="2" charset="2"/>
                <a:buNone/>
              </a:pPr>
              <a:r>
                <a:rPr lang="en-US" altLang="en-US" sz="1700" dirty="0">
                  <a:latin typeface="Arial" pitchFamily="34" charset="0"/>
                  <a:ea typeface="MS PGothic" pitchFamily="34" charset="-128"/>
                  <a:sym typeface="Arial" pitchFamily="34" charset="0"/>
                </a:rPr>
                <a:t>Region</a:t>
              </a:r>
              <a:endParaRPr lang="en-US" altLang="en-US" sz="2000" dirty="0">
                <a:latin typeface="Arial" pitchFamily="34" charset="0"/>
                <a:ea typeface="MS PGothic" pitchFamily="34" charset="-128"/>
              </a:endParaRPr>
            </a:p>
          </p:txBody>
        </p:sp>
        <p:sp>
          <p:nvSpPr>
            <p:cNvPr id="52" name="Oval 51"/>
            <p:cNvSpPr>
              <a:spLocks noChangeArrowheads="1"/>
            </p:cNvSpPr>
            <p:nvPr/>
          </p:nvSpPr>
          <p:spPr bwMode="auto">
            <a:xfrm>
              <a:off x="6558099" y="2254238"/>
              <a:ext cx="133754" cy="133665"/>
            </a:xfrm>
            <a:prstGeom prst="ellipse">
              <a:avLst/>
            </a:prstGeom>
            <a:solidFill>
              <a:schemeClr val="accent1"/>
            </a:solidFill>
            <a:ln w="44450">
              <a:noFill/>
              <a:round/>
              <a:headEnd type="oval" w="med" len="med"/>
              <a:tailEnd type="stealth" w="lg" len="lg"/>
            </a:ln>
            <a:effectLst>
              <a:outerShdw blurRad="63500" dist="20000" dir="5400000" rotWithShape="0">
                <a:srgbClr val="000000">
                  <a:alpha val="37999"/>
                </a:srgbClr>
              </a:outerShdw>
            </a:effectLst>
          </p:spPr>
          <p:txBody>
            <a:bodyPr lIns="0" tIns="0" rIns="0" bIns="0" anchor="ctr"/>
            <a:lstStyle/>
            <a:p>
              <a:pPr algn="ctr" eaLnBrk="0" fontAlgn="auto" hangingPunct="0">
                <a:spcBef>
                  <a:spcPct val="20000"/>
                </a:spcBef>
                <a:spcAft>
                  <a:spcPts val="0"/>
                </a:spcAft>
                <a:buClr>
                  <a:schemeClr val="accent1"/>
                </a:buClr>
                <a:buSzPct val="90000"/>
                <a:buFont typeface="Wingdings" pitchFamily="2" charset="2"/>
                <a:buNone/>
                <a:defRPr/>
              </a:pPr>
              <a:endParaRPr lang="en-US" sz="2000" dirty="0">
                <a:solidFill>
                  <a:schemeClr val="accent2"/>
                </a:solidFill>
                <a:latin typeface="Arial" pitchFamily="34" charset="0"/>
              </a:endParaRPr>
            </a:p>
          </p:txBody>
        </p:sp>
        <p:cxnSp>
          <p:nvCxnSpPr>
            <p:cNvPr id="53" name="Straight Connector 9"/>
            <p:cNvCxnSpPr>
              <a:cxnSpLocks noChangeShapeType="1"/>
            </p:cNvCxnSpPr>
            <p:nvPr/>
          </p:nvCxnSpPr>
          <p:spPr bwMode="auto">
            <a:xfrm rot="5400000">
              <a:off x="7000526" y="3509654"/>
              <a:ext cx="608176" cy="603566"/>
            </a:xfrm>
            <a:prstGeom prst="line">
              <a:avLst/>
            </a:prstGeom>
            <a:noFill/>
            <a:ln w="44450">
              <a:solidFill>
                <a:schemeClr val="accent1"/>
              </a:solidFill>
              <a:round/>
              <a:headEnd type="stealth" w="lg" len="lg"/>
              <a:tailEnd type="stealth" w="lg" len="lg"/>
            </a:ln>
            <a:effectLst>
              <a:outerShdw blurRad="63500" dist="20000" dir="5400000" rotWithShape="0">
                <a:srgbClr val="000000">
                  <a:alpha val="37999"/>
                </a:srgbClr>
              </a:outerShdw>
            </a:effectLst>
          </p:spPr>
        </p:cxnSp>
        <p:cxnSp>
          <p:nvCxnSpPr>
            <p:cNvPr id="54" name="Straight Connector 9"/>
            <p:cNvCxnSpPr>
              <a:cxnSpLocks noChangeShapeType="1"/>
            </p:cNvCxnSpPr>
            <p:nvPr/>
          </p:nvCxnSpPr>
          <p:spPr bwMode="auto">
            <a:xfrm rot="16200000" flipH="1">
              <a:off x="5594436" y="3509654"/>
              <a:ext cx="608176" cy="603565"/>
            </a:xfrm>
            <a:prstGeom prst="line">
              <a:avLst/>
            </a:prstGeom>
            <a:noFill/>
            <a:ln w="44450">
              <a:solidFill>
                <a:schemeClr val="accent1"/>
              </a:solidFill>
              <a:round/>
              <a:headEnd type="stealth" w="lg" len="lg"/>
              <a:tailEnd type="stealth" w="lg" len="lg"/>
            </a:ln>
            <a:effectLst>
              <a:outerShdw blurRad="63500" dist="20000" dir="5400000" rotWithShape="0">
                <a:srgbClr val="000000">
                  <a:alpha val="37999"/>
                </a:srgbClr>
              </a:outerShdw>
            </a:effectLst>
          </p:spPr>
        </p:cxnSp>
        <p:sp>
          <p:nvSpPr>
            <p:cNvPr id="26679" name="Rectangle 28"/>
            <p:cNvSpPr>
              <a:spLocks noChangeArrowheads="1"/>
            </p:cNvSpPr>
            <p:nvPr/>
          </p:nvSpPr>
          <p:spPr bwMode="auto">
            <a:xfrm>
              <a:off x="6156165" y="4160829"/>
              <a:ext cx="935809" cy="35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r" eaLnBrk="0" hangingPunct="0">
                <a:spcBef>
                  <a:spcPct val="20000"/>
                </a:spcBef>
                <a:buClr>
                  <a:schemeClr val="accent1"/>
                </a:buClr>
                <a:buSzPct val="90000"/>
                <a:buFont typeface="Wingdings" pitchFamily="2" charset="2"/>
                <a:buNone/>
              </a:pPr>
              <a:r>
                <a:rPr lang="en-US" altLang="en-US" sz="1700">
                  <a:solidFill>
                    <a:srgbClr val="363636"/>
                  </a:solidFill>
                  <a:latin typeface="Arial" pitchFamily="34" charset="0"/>
                  <a:ea typeface="MS PGothic" pitchFamily="34" charset="-128"/>
                  <a:sym typeface="Arial" pitchFamily="34" charset="0"/>
                </a:rPr>
                <a:t>Product</a:t>
              </a:r>
              <a:endParaRPr lang="en-US" altLang="en-US" sz="2000">
                <a:solidFill>
                  <a:schemeClr val="accent2"/>
                </a:solidFill>
                <a:latin typeface="Arial" pitchFamily="34" charset="0"/>
                <a:ea typeface="MS PGothic" pitchFamily="34" charset="-128"/>
              </a:endParaRPr>
            </a:p>
          </p:txBody>
        </p:sp>
        <p:sp>
          <p:nvSpPr>
            <p:cNvPr id="56" name="Oval 55"/>
            <p:cNvSpPr>
              <a:spLocks noChangeArrowheads="1"/>
            </p:cNvSpPr>
            <p:nvPr/>
          </p:nvSpPr>
          <p:spPr bwMode="auto">
            <a:xfrm>
              <a:off x="6558099" y="3981860"/>
              <a:ext cx="133754" cy="133665"/>
            </a:xfrm>
            <a:prstGeom prst="ellipse">
              <a:avLst/>
            </a:prstGeom>
            <a:solidFill>
              <a:schemeClr val="accent1"/>
            </a:solidFill>
            <a:ln w="44450">
              <a:noFill/>
              <a:round/>
              <a:headEnd type="oval" w="med" len="med"/>
              <a:tailEnd type="stealth" w="lg" len="lg"/>
            </a:ln>
            <a:effectLst>
              <a:outerShdw blurRad="63500" dist="20000" dir="5400000" rotWithShape="0">
                <a:srgbClr val="000000">
                  <a:alpha val="37999"/>
                </a:srgbClr>
              </a:outerShdw>
            </a:effectLst>
          </p:spPr>
          <p:txBody>
            <a:bodyPr lIns="0" tIns="0" rIns="0" bIns="0" anchor="ctr"/>
            <a:lstStyle/>
            <a:p>
              <a:pPr algn="ctr" eaLnBrk="0" fontAlgn="auto" hangingPunct="0">
                <a:spcBef>
                  <a:spcPct val="20000"/>
                </a:spcBef>
                <a:spcAft>
                  <a:spcPts val="0"/>
                </a:spcAft>
                <a:buClr>
                  <a:schemeClr val="accent1"/>
                </a:buClr>
                <a:buSzPct val="90000"/>
                <a:buFont typeface="Wingdings" pitchFamily="2" charset="2"/>
                <a:buNone/>
                <a:defRPr/>
              </a:pPr>
              <a:endParaRPr lang="en-US" sz="2000" dirty="0">
                <a:solidFill>
                  <a:schemeClr val="accent2"/>
                </a:solidFill>
                <a:latin typeface="Arial" pitchFamily="34" charset="0"/>
              </a:endParaRPr>
            </a:p>
          </p:txBody>
        </p:sp>
        <p:cxnSp>
          <p:nvCxnSpPr>
            <p:cNvPr id="57" name="Straight Connector 9"/>
            <p:cNvCxnSpPr>
              <a:cxnSpLocks noChangeShapeType="1"/>
            </p:cNvCxnSpPr>
            <p:nvPr/>
          </p:nvCxnSpPr>
          <p:spPr bwMode="auto">
            <a:xfrm rot="5400000">
              <a:off x="5996751" y="3198248"/>
              <a:ext cx="1261465" cy="1671"/>
            </a:xfrm>
            <a:prstGeom prst="line">
              <a:avLst/>
            </a:prstGeom>
            <a:noFill/>
            <a:ln w="44450">
              <a:solidFill>
                <a:schemeClr val="accent1"/>
              </a:solidFill>
              <a:round/>
              <a:headEnd type="stealth" w="lg" len="lg"/>
              <a:tailEnd type="stealth" w="lg" len="lg"/>
            </a:ln>
            <a:effectLst>
              <a:outerShdw blurRad="63500" dist="20000" dir="5400000" rotWithShape="0">
                <a:srgbClr val="000000">
                  <a:alpha val="37999"/>
                </a:srgbClr>
              </a:outerShdw>
            </a:effectLst>
          </p:spPr>
        </p:cxnSp>
        <p:sp>
          <p:nvSpPr>
            <p:cNvPr id="26682" name="Rectangle 27"/>
            <p:cNvSpPr>
              <a:spLocks noChangeArrowheads="1"/>
            </p:cNvSpPr>
            <p:nvPr/>
          </p:nvSpPr>
          <p:spPr bwMode="auto">
            <a:xfrm>
              <a:off x="4857750" y="3007839"/>
              <a:ext cx="693576" cy="35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r" eaLnBrk="0" hangingPunct="0">
                <a:spcBef>
                  <a:spcPct val="20000"/>
                </a:spcBef>
                <a:buClr>
                  <a:schemeClr val="accent1"/>
                </a:buClr>
                <a:buSzPct val="90000"/>
                <a:buFont typeface="Wingdings" pitchFamily="2" charset="2"/>
                <a:buNone/>
              </a:pPr>
              <a:r>
                <a:rPr lang="en-US" altLang="en-US" sz="1700">
                  <a:solidFill>
                    <a:srgbClr val="363636"/>
                  </a:solidFill>
                  <a:latin typeface="Arial" pitchFamily="34" charset="0"/>
                  <a:ea typeface="MS PGothic" pitchFamily="34" charset="-128"/>
                  <a:sym typeface="Arial" pitchFamily="34" charset="0"/>
                </a:rPr>
                <a:t>State</a:t>
              </a:r>
              <a:endParaRPr lang="en-US" altLang="en-US" sz="2000">
                <a:solidFill>
                  <a:schemeClr val="accent2"/>
                </a:solidFill>
                <a:latin typeface="Arial" pitchFamily="34" charset="0"/>
                <a:ea typeface="MS PGothic" pitchFamily="34" charset="-128"/>
              </a:endParaRPr>
            </a:p>
          </p:txBody>
        </p:sp>
        <p:sp>
          <p:nvSpPr>
            <p:cNvPr id="26683" name="Rectangle 29"/>
            <p:cNvSpPr>
              <a:spLocks noChangeArrowheads="1"/>
            </p:cNvSpPr>
            <p:nvPr/>
          </p:nvSpPr>
          <p:spPr bwMode="auto">
            <a:xfrm>
              <a:off x="7652260" y="2848195"/>
              <a:ext cx="883728" cy="668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eaLnBrk="0" hangingPunct="0">
                <a:buClr>
                  <a:schemeClr val="accent1"/>
                </a:buClr>
                <a:buSzPct val="90000"/>
                <a:buFont typeface="Wingdings" pitchFamily="2" charset="2"/>
                <a:buNone/>
              </a:pPr>
              <a:r>
                <a:rPr lang="en-US" altLang="en-US" sz="1700">
                  <a:solidFill>
                    <a:srgbClr val="363636"/>
                  </a:solidFill>
                  <a:latin typeface="Arial" pitchFamily="34" charset="0"/>
                  <a:ea typeface="MS PGothic" pitchFamily="34" charset="-128"/>
                  <a:sym typeface="Arial" pitchFamily="34" charset="0"/>
                </a:rPr>
                <a:t>Sales </a:t>
              </a:r>
            </a:p>
            <a:p>
              <a:pPr eaLnBrk="0" hangingPunct="0">
                <a:buClr>
                  <a:schemeClr val="accent1"/>
                </a:buClr>
                <a:buSzPct val="90000"/>
                <a:buFont typeface="Wingdings" pitchFamily="2" charset="2"/>
                <a:buNone/>
              </a:pPr>
              <a:r>
                <a:rPr lang="en-US" altLang="en-US" sz="1700">
                  <a:solidFill>
                    <a:srgbClr val="363636"/>
                  </a:solidFill>
                  <a:latin typeface="Arial" pitchFamily="34" charset="0"/>
                  <a:ea typeface="MS PGothic" pitchFamily="34" charset="-128"/>
                  <a:sym typeface="Arial" pitchFamily="34" charset="0"/>
                </a:rPr>
                <a:t>Person</a:t>
              </a:r>
            </a:p>
          </p:txBody>
        </p:sp>
        <p:sp>
          <p:nvSpPr>
            <p:cNvPr id="60" name="Oval 59"/>
            <p:cNvSpPr>
              <a:spLocks noChangeArrowheads="1"/>
            </p:cNvSpPr>
            <p:nvPr/>
          </p:nvSpPr>
          <p:spPr bwMode="auto">
            <a:xfrm>
              <a:off x="7477658" y="3118049"/>
              <a:ext cx="132083" cy="133665"/>
            </a:xfrm>
            <a:prstGeom prst="ellipse">
              <a:avLst/>
            </a:prstGeom>
            <a:solidFill>
              <a:schemeClr val="accent1"/>
            </a:solidFill>
            <a:ln w="44450">
              <a:noFill/>
              <a:round/>
              <a:headEnd type="oval" w="med" len="med"/>
              <a:tailEnd type="stealth" w="lg" len="lg"/>
            </a:ln>
            <a:effectLst>
              <a:outerShdw blurRad="63500" dist="20000" dir="5400000" rotWithShape="0">
                <a:srgbClr val="000000">
                  <a:alpha val="37999"/>
                </a:srgbClr>
              </a:outerShdw>
            </a:effectLst>
          </p:spPr>
          <p:txBody>
            <a:bodyPr lIns="0" tIns="0" rIns="0" bIns="0" anchor="ctr"/>
            <a:lstStyle/>
            <a:p>
              <a:pPr algn="ctr" eaLnBrk="0" fontAlgn="auto" hangingPunct="0">
                <a:spcBef>
                  <a:spcPct val="20000"/>
                </a:spcBef>
                <a:spcAft>
                  <a:spcPts val="0"/>
                </a:spcAft>
                <a:buClr>
                  <a:schemeClr val="accent1"/>
                </a:buClr>
                <a:buSzPct val="90000"/>
                <a:buFont typeface="Wingdings" pitchFamily="2" charset="2"/>
                <a:buNone/>
                <a:defRPr/>
              </a:pPr>
              <a:endParaRPr lang="en-US" sz="2000" dirty="0">
                <a:solidFill>
                  <a:schemeClr val="accent2"/>
                </a:solidFill>
                <a:latin typeface="Arial" pitchFamily="34" charset="0"/>
              </a:endParaRPr>
            </a:p>
          </p:txBody>
        </p:sp>
        <p:sp>
          <p:nvSpPr>
            <p:cNvPr id="61" name="Oval 60"/>
            <p:cNvSpPr>
              <a:spLocks noChangeArrowheads="1"/>
            </p:cNvSpPr>
            <p:nvPr/>
          </p:nvSpPr>
          <p:spPr bwMode="auto">
            <a:xfrm>
              <a:off x="5596741" y="3118049"/>
              <a:ext cx="133754" cy="133665"/>
            </a:xfrm>
            <a:prstGeom prst="ellipse">
              <a:avLst/>
            </a:prstGeom>
            <a:solidFill>
              <a:schemeClr val="accent1"/>
            </a:solidFill>
            <a:ln w="44450">
              <a:noFill/>
              <a:round/>
              <a:headEnd type="oval" w="med" len="med"/>
              <a:tailEnd type="stealth" w="lg" len="lg"/>
            </a:ln>
            <a:effectLst>
              <a:outerShdw blurRad="63500" dist="20000" dir="5400000" rotWithShape="0">
                <a:srgbClr val="000000">
                  <a:alpha val="37999"/>
                </a:srgbClr>
              </a:outerShdw>
            </a:effectLst>
          </p:spPr>
          <p:txBody>
            <a:bodyPr lIns="0" tIns="0" rIns="0" bIns="0" anchor="ctr"/>
            <a:lstStyle/>
            <a:p>
              <a:pPr algn="ctr" eaLnBrk="0" fontAlgn="auto" hangingPunct="0">
                <a:spcBef>
                  <a:spcPct val="20000"/>
                </a:spcBef>
                <a:spcAft>
                  <a:spcPts val="0"/>
                </a:spcAft>
                <a:buClr>
                  <a:schemeClr val="accent1"/>
                </a:buClr>
                <a:buSzPct val="90000"/>
                <a:buFont typeface="Wingdings" pitchFamily="2" charset="2"/>
                <a:buNone/>
                <a:defRPr/>
              </a:pPr>
              <a:endParaRPr lang="en-US" sz="2000" dirty="0">
                <a:solidFill>
                  <a:schemeClr val="accent2"/>
                </a:solidFill>
                <a:latin typeface="Arial" pitchFamily="34" charset="0"/>
              </a:endParaRPr>
            </a:p>
          </p:txBody>
        </p:sp>
        <p:cxnSp>
          <p:nvCxnSpPr>
            <p:cNvPr id="62" name="Straight Connector 9"/>
            <p:cNvCxnSpPr>
              <a:cxnSpLocks noChangeShapeType="1"/>
            </p:cNvCxnSpPr>
            <p:nvPr/>
          </p:nvCxnSpPr>
          <p:spPr bwMode="auto">
            <a:xfrm>
              <a:off x="5998004" y="3198248"/>
              <a:ext cx="1258960" cy="1670"/>
            </a:xfrm>
            <a:prstGeom prst="line">
              <a:avLst/>
            </a:prstGeom>
            <a:noFill/>
            <a:ln w="44450">
              <a:solidFill>
                <a:schemeClr val="accent1"/>
              </a:solidFill>
              <a:round/>
              <a:headEnd type="stealth" w="lg" len="lg"/>
              <a:tailEnd type="stealth" w="lg" len="lg"/>
            </a:ln>
            <a:effectLst>
              <a:outerShdw blurRad="63500" dist="20000" dir="5400000" rotWithShape="0">
                <a:srgbClr val="000000">
                  <a:alpha val="37999"/>
                </a:srgbClr>
              </a:outerShdw>
            </a:effectLst>
          </p:spPr>
        </p:cxnSp>
      </p:grpSp>
    </p:spTree>
    <p:extLst>
      <p:ext uri="{BB962C8B-B14F-4D97-AF65-F5344CB8AC3E}">
        <p14:creationId xmlns:p14="http://schemas.microsoft.com/office/powerpoint/2010/main" val="209132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circle(in)">
                                      <p:cBhvr>
                                        <p:cTn id="7" dur="2000"/>
                                        <p:tgtEl>
                                          <p:spTgt spid="2662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6628"/>
                                        </p:tgtEl>
                                        <p:attrNameLst>
                                          <p:attrName>style.visibility</p:attrName>
                                        </p:attrNameLst>
                                      </p:cBhvr>
                                      <p:to>
                                        <p:strVal val="visible"/>
                                      </p:to>
                                    </p:set>
                                    <p:animEffect transition="in" filter="circle(in)">
                                      <p:cBhvr>
                                        <p:cTn id="10" dur="2000"/>
                                        <p:tgtEl>
                                          <p:spTgt spid="2662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6629"/>
                                        </p:tgtEl>
                                        <p:attrNameLst>
                                          <p:attrName>style.visibility</p:attrName>
                                        </p:attrNameLst>
                                      </p:cBhvr>
                                      <p:to>
                                        <p:strVal val="visible"/>
                                      </p:to>
                                    </p:set>
                                    <p:animEffect transition="in" filter="circle(in)">
                                      <p:cBhvr>
                                        <p:cTn id="13" dur="2000"/>
                                        <p:tgtEl>
                                          <p:spTgt spid="26629"/>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6630"/>
                                        </p:tgtEl>
                                        <p:attrNameLst>
                                          <p:attrName>style.visibility</p:attrName>
                                        </p:attrNameLst>
                                      </p:cBhvr>
                                      <p:to>
                                        <p:strVal val="visible"/>
                                      </p:to>
                                    </p:set>
                                    <p:animEffect transition="in" filter="circle(in)">
                                      <p:cBhvr>
                                        <p:cTn id="16" dur="2000"/>
                                        <p:tgtEl>
                                          <p:spTgt spid="26630"/>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51206"/>
                                        </p:tgtEl>
                                        <p:attrNameLst>
                                          <p:attrName>style.visibility</p:attrName>
                                        </p:attrNameLst>
                                      </p:cBhvr>
                                      <p:to>
                                        <p:strVal val="visible"/>
                                      </p:to>
                                    </p:set>
                                    <p:animEffect transition="in" filter="circle(in)">
                                      <p:cBhvr>
                                        <p:cTn id="19" dur="2000"/>
                                        <p:tgtEl>
                                          <p:spTgt spid="51206"/>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51207"/>
                                        </p:tgtEl>
                                        <p:attrNameLst>
                                          <p:attrName>style.visibility</p:attrName>
                                        </p:attrNameLst>
                                      </p:cBhvr>
                                      <p:to>
                                        <p:strVal val="visible"/>
                                      </p:to>
                                    </p:set>
                                    <p:animEffect transition="in" filter="circle(in)">
                                      <p:cBhvr>
                                        <p:cTn id="22" dur="2000"/>
                                        <p:tgtEl>
                                          <p:spTgt spid="51207"/>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26633"/>
                                        </p:tgtEl>
                                        <p:attrNameLst>
                                          <p:attrName>style.visibility</p:attrName>
                                        </p:attrNameLst>
                                      </p:cBhvr>
                                      <p:to>
                                        <p:strVal val="visible"/>
                                      </p:to>
                                    </p:set>
                                    <p:animEffect transition="in" filter="circle(in)">
                                      <p:cBhvr>
                                        <p:cTn id="25" dur="2000"/>
                                        <p:tgtEl>
                                          <p:spTgt spid="26633"/>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26634"/>
                                        </p:tgtEl>
                                        <p:attrNameLst>
                                          <p:attrName>style.visibility</p:attrName>
                                        </p:attrNameLst>
                                      </p:cBhvr>
                                      <p:to>
                                        <p:strVal val="visible"/>
                                      </p:to>
                                    </p:set>
                                    <p:animEffect transition="in" filter="circle(in)">
                                      <p:cBhvr>
                                        <p:cTn id="28" dur="2000"/>
                                        <p:tgtEl>
                                          <p:spTgt spid="26634"/>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26635"/>
                                        </p:tgtEl>
                                        <p:attrNameLst>
                                          <p:attrName>style.visibility</p:attrName>
                                        </p:attrNameLst>
                                      </p:cBhvr>
                                      <p:to>
                                        <p:strVal val="visible"/>
                                      </p:to>
                                    </p:set>
                                    <p:animEffect transition="in" filter="circle(in)">
                                      <p:cBhvr>
                                        <p:cTn id="31" dur="2000"/>
                                        <p:tgtEl>
                                          <p:spTgt spid="26635"/>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6636"/>
                                        </p:tgtEl>
                                        <p:attrNameLst>
                                          <p:attrName>style.visibility</p:attrName>
                                        </p:attrNameLst>
                                      </p:cBhvr>
                                      <p:to>
                                        <p:strVal val="visible"/>
                                      </p:to>
                                    </p:set>
                                    <p:animEffect transition="in" filter="circle(in)">
                                      <p:cBhvr>
                                        <p:cTn id="34" dur="2000"/>
                                        <p:tgtEl>
                                          <p:spTgt spid="26636"/>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26637"/>
                                        </p:tgtEl>
                                        <p:attrNameLst>
                                          <p:attrName>style.visibility</p:attrName>
                                        </p:attrNameLst>
                                      </p:cBhvr>
                                      <p:to>
                                        <p:strVal val="visible"/>
                                      </p:to>
                                    </p:set>
                                    <p:animEffect transition="in" filter="circle(in)">
                                      <p:cBhvr>
                                        <p:cTn id="37" dur="2000"/>
                                        <p:tgtEl>
                                          <p:spTgt spid="26637"/>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26638"/>
                                        </p:tgtEl>
                                        <p:attrNameLst>
                                          <p:attrName>style.visibility</p:attrName>
                                        </p:attrNameLst>
                                      </p:cBhvr>
                                      <p:to>
                                        <p:strVal val="visible"/>
                                      </p:to>
                                    </p:set>
                                    <p:animEffect transition="in" filter="circle(in)">
                                      <p:cBhvr>
                                        <p:cTn id="40" dur="2000"/>
                                        <p:tgtEl>
                                          <p:spTgt spid="26638"/>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51214"/>
                                        </p:tgtEl>
                                        <p:attrNameLst>
                                          <p:attrName>style.visibility</p:attrName>
                                        </p:attrNameLst>
                                      </p:cBhvr>
                                      <p:to>
                                        <p:strVal val="visible"/>
                                      </p:to>
                                    </p:set>
                                    <p:animEffect transition="in" filter="circle(in)">
                                      <p:cBhvr>
                                        <p:cTn id="43" dur="2000"/>
                                        <p:tgtEl>
                                          <p:spTgt spid="51214"/>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26640"/>
                                        </p:tgtEl>
                                        <p:attrNameLst>
                                          <p:attrName>style.visibility</p:attrName>
                                        </p:attrNameLst>
                                      </p:cBhvr>
                                      <p:to>
                                        <p:strVal val="visible"/>
                                      </p:to>
                                    </p:set>
                                    <p:animEffect transition="in" filter="circle(in)">
                                      <p:cBhvr>
                                        <p:cTn id="46" dur="2000"/>
                                        <p:tgtEl>
                                          <p:spTgt spid="26640"/>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26641"/>
                                        </p:tgtEl>
                                        <p:attrNameLst>
                                          <p:attrName>style.visibility</p:attrName>
                                        </p:attrNameLst>
                                      </p:cBhvr>
                                      <p:to>
                                        <p:strVal val="visible"/>
                                      </p:to>
                                    </p:set>
                                    <p:animEffect transition="in" filter="circle(in)">
                                      <p:cBhvr>
                                        <p:cTn id="49" dur="2000"/>
                                        <p:tgtEl>
                                          <p:spTgt spid="26641"/>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51217"/>
                                        </p:tgtEl>
                                        <p:attrNameLst>
                                          <p:attrName>style.visibility</p:attrName>
                                        </p:attrNameLst>
                                      </p:cBhvr>
                                      <p:to>
                                        <p:strVal val="visible"/>
                                      </p:to>
                                    </p:set>
                                    <p:animEffect transition="in" filter="circle(in)">
                                      <p:cBhvr>
                                        <p:cTn id="52" dur="2000"/>
                                        <p:tgtEl>
                                          <p:spTgt spid="51217"/>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26643"/>
                                        </p:tgtEl>
                                        <p:attrNameLst>
                                          <p:attrName>style.visibility</p:attrName>
                                        </p:attrNameLst>
                                      </p:cBhvr>
                                      <p:to>
                                        <p:strVal val="visible"/>
                                      </p:to>
                                    </p:set>
                                    <p:animEffect transition="in" filter="circle(in)">
                                      <p:cBhvr>
                                        <p:cTn id="55" dur="2000"/>
                                        <p:tgtEl>
                                          <p:spTgt spid="26643"/>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26644"/>
                                        </p:tgtEl>
                                        <p:attrNameLst>
                                          <p:attrName>style.visibility</p:attrName>
                                        </p:attrNameLst>
                                      </p:cBhvr>
                                      <p:to>
                                        <p:strVal val="visible"/>
                                      </p:to>
                                    </p:set>
                                    <p:animEffect transition="in" filter="circle(in)">
                                      <p:cBhvr>
                                        <p:cTn id="58" dur="2000"/>
                                        <p:tgtEl>
                                          <p:spTgt spid="26644"/>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26645"/>
                                        </p:tgtEl>
                                        <p:attrNameLst>
                                          <p:attrName>style.visibility</p:attrName>
                                        </p:attrNameLst>
                                      </p:cBhvr>
                                      <p:to>
                                        <p:strVal val="visible"/>
                                      </p:to>
                                    </p:set>
                                    <p:animEffect transition="in" filter="circle(in)">
                                      <p:cBhvr>
                                        <p:cTn id="61" dur="2000"/>
                                        <p:tgtEl>
                                          <p:spTgt spid="26645"/>
                                        </p:tgtEl>
                                      </p:cBhvr>
                                    </p:animEffect>
                                  </p:childTnLst>
                                </p:cTn>
                              </p:par>
                              <p:par>
                                <p:cTn id="62" presetID="6" presetClass="entr" presetSubtype="16" fill="hold" nodeType="withEffect">
                                  <p:stCondLst>
                                    <p:cond delay="0"/>
                                  </p:stCondLst>
                                  <p:childTnLst>
                                    <p:set>
                                      <p:cBhvr>
                                        <p:cTn id="63" dur="1" fill="hold">
                                          <p:stCondLst>
                                            <p:cond delay="0"/>
                                          </p:stCondLst>
                                        </p:cTn>
                                        <p:tgtEl>
                                          <p:spTgt spid="26646"/>
                                        </p:tgtEl>
                                        <p:attrNameLst>
                                          <p:attrName>style.visibility</p:attrName>
                                        </p:attrNameLst>
                                      </p:cBhvr>
                                      <p:to>
                                        <p:strVal val="visible"/>
                                      </p:to>
                                    </p:set>
                                    <p:animEffect transition="in" filter="circle(in)">
                                      <p:cBhvr>
                                        <p:cTn id="64" dur="2000"/>
                                        <p:tgtEl>
                                          <p:spTgt spid="26646"/>
                                        </p:tgtEl>
                                      </p:cBhvr>
                                    </p:animEffect>
                                  </p:childTnLst>
                                </p:cTn>
                              </p:par>
                              <p:par>
                                <p:cTn id="65" presetID="6" presetClass="entr" presetSubtype="16" fill="hold" nodeType="withEffect">
                                  <p:stCondLst>
                                    <p:cond delay="0"/>
                                  </p:stCondLst>
                                  <p:childTnLst>
                                    <p:set>
                                      <p:cBhvr>
                                        <p:cTn id="66" dur="1" fill="hold">
                                          <p:stCondLst>
                                            <p:cond delay="0"/>
                                          </p:stCondLst>
                                        </p:cTn>
                                        <p:tgtEl>
                                          <p:spTgt spid="26647"/>
                                        </p:tgtEl>
                                        <p:attrNameLst>
                                          <p:attrName>style.visibility</p:attrName>
                                        </p:attrNameLst>
                                      </p:cBhvr>
                                      <p:to>
                                        <p:strVal val="visible"/>
                                      </p:to>
                                    </p:set>
                                    <p:animEffect transition="in" filter="circle(in)">
                                      <p:cBhvr>
                                        <p:cTn id="67" dur="2000"/>
                                        <p:tgtEl>
                                          <p:spTgt spid="26647"/>
                                        </p:tgtEl>
                                      </p:cBhvr>
                                    </p:animEffect>
                                  </p:childTnLst>
                                </p:cTn>
                              </p:par>
                              <p:par>
                                <p:cTn id="68" presetID="6" presetClass="entr" presetSubtype="16" fill="hold" nodeType="withEffect">
                                  <p:stCondLst>
                                    <p:cond delay="0"/>
                                  </p:stCondLst>
                                  <p:childTnLst>
                                    <p:set>
                                      <p:cBhvr>
                                        <p:cTn id="69" dur="1" fill="hold">
                                          <p:stCondLst>
                                            <p:cond delay="0"/>
                                          </p:stCondLst>
                                        </p:cTn>
                                        <p:tgtEl>
                                          <p:spTgt spid="65"/>
                                        </p:tgtEl>
                                        <p:attrNameLst>
                                          <p:attrName>style.visibility</p:attrName>
                                        </p:attrNameLst>
                                      </p:cBhvr>
                                      <p:to>
                                        <p:strVal val="visible"/>
                                      </p:to>
                                    </p:set>
                                    <p:animEffect transition="in" filter="circle(in)">
                                      <p:cBhvr>
                                        <p:cTn id="70" dur="2000"/>
                                        <p:tgtEl>
                                          <p:spTgt spid="65"/>
                                        </p:tgtEl>
                                      </p:cBhvr>
                                    </p:animEffect>
                                  </p:childTnLst>
                                </p:cTn>
                              </p:par>
                              <p:par>
                                <p:cTn id="71" presetID="6" presetClass="entr" presetSubtype="16" fill="hold" nodeType="withEffect">
                                  <p:stCondLst>
                                    <p:cond delay="0"/>
                                  </p:stCondLst>
                                  <p:childTnLst>
                                    <p:set>
                                      <p:cBhvr>
                                        <p:cTn id="72" dur="1" fill="hold">
                                          <p:stCondLst>
                                            <p:cond delay="0"/>
                                          </p:stCondLst>
                                        </p:cTn>
                                        <p:tgtEl>
                                          <p:spTgt spid="26649"/>
                                        </p:tgtEl>
                                        <p:attrNameLst>
                                          <p:attrName>style.visibility</p:attrName>
                                        </p:attrNameLst>
                                      </p:cBhvr>
                                      <p:to>
                                        <p:strVal val="visible"/>
                                      </p:to>
                                    </p:set>
                                    <p:animEffect transition="in" filter="circle(in)">
                                      <p:cBhvr>
                                        <p:cTn id="73" dur="2000"/>
                                        <p:tgtEl>
                                          <p:spTgt spid="26649"/>
                                        </p:tgtEl>
                                      </p:cBhvr>
                                    </p:animEffect>
                                  </p:childTnLst>
                                </p:cTn>
                              </p:par>
                              <p:par>
                                <p:cTn id="74" presetID="6" presetClass="entr" presetSubtype="16" fill="hold" nodeType="withEffect">
                                  <p:stCondLst>
                                    <p:cond delay="0"/>
                                  </p:stCondLst>
                                  <p:childTnLst>
                                    <p:set>
                                      <p:cBhvr>
                                        <p:cTn id="75" dur="1" fill="hold">
                                          <p:stCondLst>
                                            <p:cond delay="0"/>
                                          </p:stCondLst>
                                        </p:cTn>
                                        <p:tgtEl>
                                          <p:spTgt spid="26650"/>
                                        </p:tgtEl>
                                        <p:attrNameLst>
                                          <p:attrName>style.visibility</p:attrName>
                                        </p:attrNameLst>
                                      </p:cBhvr>
                                      <p:to>
                                        <p:strVal val="visible"/>
                                      </p:to>
                                    </p:set>
                                    <p:animEffect transition="in" filter="circle(in)">
                                      <p:cBhvr>
                                        <p:cTn id="76" dur="2000"/>
                                        <p:tgtEl>
                                          <p:spTgt spid="26650"/>
                                        </p:tgtEl>
                                      </p:cBhvr>
                                    </p:animEffect>
                                  </p:childTnLst>
                                </p:cTn>
                              </p:par>
                              <p:par>
                                <p:cTn id="77" presetID="6" presetClass="entr" presetSubtype="16" fill="hold" nodeType="withEffect">
                                  <p:stCondLst>
                                    <p:cond delay="0"/>
                                  </p:stCondLst>
                                  <p:childTnLst>
                                    <p:set>
                                      <p:cBhvr>
                                        <p:cTn id="78" dur="1" fill="hold">
                                          <p:stCondLst>
                                            <p:cond delay="0"/>
                                          </p:stCondLst>
                                        </p:cTn>
                                        <p:tgtEl>
                                          <p:spTgt spid="26651"/>
                                        </p:tgtEl>
                                        <p:attrNameLst>
                                          <p:attrName>style.visibility</p:attrName>
                                        </p:attrNameLst>
                                      </p:cBhvr>
                                      <p:to>
                                        <p:strVal val="visible"/>
                                      </p:to>
                                    </p:set>
                                    <p:animEffect transition="in" filter="circle(in)">
                                      <p:cBhvr>
                                        <p:cTn id="79" dur="2000"/>
                                        <p:tgtEl>
                                          <p:spTgt spid="26651"/>
                                        </p:tgtEl>
                                      </p:cBhvr>
                                    </p:animEffect>
                                  </p:childTnLst>
                                </p:cTn>
                              </p:par>
                              <p:par>
                                <p:cTn id="80" presetID="6" presetClass="entr" presetSubtype="16" fill="hold" nodeType="with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circle(in)">
                                      <p:cBhvr>
                                        <p:cTn id="82" dur="2000"/>
                                        <p:tgtEl>
                                          <p:spTgt spid="73"/>
                                        </p:tgtEl>
                                      </p:cBhvr>
                                    </p:animEffect>
                                  </p:childTnLst>
                                </p:cTn>
                              </p:par>
                              <p:par>
                                <p:cTn id="83" presetID="6" presetClass="entr" presetSubtype="16" fill="hold" nodeType="withEffect">
                                  <p:stCondLst>
                                    <p:cond delay="0"/>
                                  </p:stCondLst>
                                  <p:childTnLst>
                                    <p:set>
                                      <p:cBhvr>
                                        <p:cTn id="84" dur="1" fill="hold">
                                          <p:stCondLst>
                                            <p:cond delay="0"/>
                                          </p:stCondLst>
                                        </p:cTn>
                                        <p:tgtEl>
                                          <p:spTgt spid="26653"/>
                                        </p:tgtEl>
                                        <p:attrNameLst>
                                          <p:attrName>style.visibility</p:attrName>
                                        </p:attrNameLst>
                                      </p:cBhvr>
                                      <p:to>
                                        <p:strVal val="visible"/>
                                      </p:to>
                                    </p:set>
                                    <p:animEffect transition="in" filter="circle(in)">
                                      <p:cBhvr>
                                        <p:cTn id="85" dur="2000"/>
                                        <p:tgtEl>
                                          <p:spTgt spid="26653"/>
                                        </p:tgtEl>
                                      </p:cBhvr>
                                    </p:animEffect>
                                  </p:childTnLst>
                                </p:cTn>
                              </p:par>
                              <p:par>
                                <p:cTn id="86" presetID="6" presetClass="entr" presetSubtype="16" fill="hold" nodeType="withEffect">
                                  <p:stCondLst>
                                    <p:cond delay="0"/>
                                  </p:stCondLst>
                                  <p:childTnLst>
                                    <p:set>
                                      <p:cBhvr>
                                        <p:cTn id="87" dur="1" fill="hold">
                                          <p:stCondLst>
                                            <p:cond delay="0"/>
                                          </p:stCondLst>
                                        </p:cTn>
                                        <p:tgtEl>
                                          <p:spTgt spid="81"/>
                                        </p:tgtEl>
                                        <p:attrNameLst>
                                          <p:attrName>style.visibility</p:attrName>
                                        </p:attrNameLst>
                                      </p:cBhvr>
                                      <p:to>
                                        <p:strVal val="visible"/>
                                      </p:to>
                                    </p:set>
                                    <p:animEffect transition="in" filter="circle(in)">
                                      <p:cBhvr>
                                        <p:cTn id="88" dur="2000"/>
                                        <p:tgtEl>
                                          <p:spTgt spid="81"/>
                                        </p:tgtEl>
                                      </p:cBhvr>
                                    </p:animEffect>
                                  </p:childTnLst>
                                </p:cTn>
                              </p:par>
                              <p:par>
                                <p:cTn id="89" presetID="6" presetClass="entr" presetSubtype="16" fill="hold" nodeType="withEffect">
                                  <p:stCondLst>
                                    <p:cond delay="0"/>
                                  </p:stCondLst>
                                  <p:childTnLst>
                                    <p:set>
                                      <p:cBhvr>
                                        <p:cTn id="90" dur="1" fill="hold">
                                          <p:stCondLst>
                                            <p:cond delay="0"/>
                                          </p:stCondLst>
                                        </p:cTn>
                                        <p:tgtEl>
                                          <p:spTgt spid="26655"/>
                                        </p:tgtEl>
                                        <p:attrNameLst>
                                          <p:attrName>style.visibility</p:attrName>
                                        </p:attrNameLst>
                                      </p:cBhvr>
                                      <p:to>
                                        <p:strVal val="visible"/>
                                      </p:to>
                                    </p:set>
                                    <p:animEffect transition="in" filter="circle(in)">
                                      <p:cBhvr>
                                        <p:cTn id="91" dur="2000"/>
                                        <p:tgtEl>
                                          <p:spTgt spid="26655"/>
                                        </p:tgtEl>
                                      </p:cBhvr>
                                    </p:animEffect>
                                  </p:childTnLst>
                                </p:cTn>
                              </p:par>
                              <p:par>
                                <p:cTn id="92" presetID="6" presetClass="entr" presetSubtype="16" fill="hold" nodeType="withEffect">
                                  <p:stCondLst>
                                    <p:cond delay="0"/>
                                  </p:stCondLst>
                                  <p:childTnLst>
                                    <p:set>
                                      <p:cBhvr>
                                        <p:cTn id="93" dur="1" fill="hold">
                                          <p:stCondLst>
                                            <p:cond delay="0"/>
                                          </p:stCondLst>
                                        </p:cTn>
                                        <p:tgtEl>
                                          <p:spTgt spid="26656"/>
                                        </p:tgtEl>
                                        <p:attrNameLst>
                                          <p:attrName>style.visibility</p:attrName>
                                        </p:attrNameLst>
                                      </p:cBhvr>
                                      <p:to>
                                        <p:strVal val="visible"/>
                                      </p:to>
                                    </p:set>
                                    <p:animEffect transition="in" filter="circle(in)">
                                      <p:cBhvr>
                                        <p:cTn id="94" dur="2000"/>
                                        <p:tgtEl>
                                          <p:spTgt spid="26656"/>
                                        </p:tgtEl>
                                      </p:cBhvr>
                                    </p:animEffect>
                                  </p:childTnLst>
                                </p:cTn>
                              </p:par>
                              <p:par>
                                <p:cTn id="95" presetID="6" presetClass="entr" presetSubtype="16" fill="hold" nodeType="withEffect">
                                  <p:stCondLst>
                                    <p:cond delay="0"/>
                                  </p:stCondLst>
                                  <p:childTnLst>
                                    <p:set>
                                      <p:cBhvr>
                                        <p:cTn id="96" dur="1" fill="hold">
                                          <p:stCondLst>
                                            <p:cond delay="0"/>
                                          </p:stCondLst>
                                        </p:cTn>
                                        <p:tgtEl>
                                          <p:spTgt spid="26657"/>
                                        </p:tgtEl>
                                        <p:attrNameLst>
                                          <p:attrName>style.visibility</p:attrName>
                                        </p:attrNameLst>
                                      </p:cBhvr>
                                      <p:to>
                                        <p:strVal val="visible"/>
                                      </p:to>
                                    </p:set>
                                    <p:animEffect transition="in" filter="circle(in)">
                                      <p:cBhvr>
                                        <p:cTn id="97" dur="2000"/>
                                        <p:tgtEl>
                                          <p:spTgt spid="26657"/>
                                        </p:tgtEl>
                                      </p:cBhvr>
                                    </p:animEffect>
                                  </p:childTnLst>
                                </p:cTn>
                              </p:par>
                              <p:par>
                                <p:cTn id="98" presetID="6" presetClass="entr" presetSubtype="16" fill="hold" nodeType="withEffect">
                                  <p:stCondLst>
                                    <p:cond delay="0"/>
                                  </p:stCondLst>
                                  <p:childTnLst>
                                    <p:set>
                                      <p:cBhvr>
                                        <p:cTn id="99" dur="1" fill="hold">
                                          <p:stCondLst>
                                            <p:cond delay="0"/>
                                          </p:stCondLst>
                                        </p:cTn>
                                        <p:tgtEl>
                                          <p:spTgt spid="26658"/>
                                        </p:tgtEl>
                                        <p:attrNameLst>
                                          <p:attrName>style.visibility</p:attrName>
                                        </p:attrNameLst>
                                      </p:cBhvr>
                                      <p:to>
                                        <p:strVal val="visible"/>
                                      </p:to>
                                    </p:set>
                                    <p:animEffect transition="in" filter="circle(in)">
                                      <p:cBhvr>
                                        <p:cTn id="100" dur="2000"/>
                                        <p:tgtEl>
                                          <p:spTgt spid="26658"/>
                                        </p:tgtEl>
                                      </p:cBhvr>
                                    </p:animEffect>
                                  </p:childTnLst>
                                </p:cTn>
                              </p:par>
                              <p:par>
                                <p:cTn id="101" presetID="6" presetClass="entr" presetSubtype="16" fill="hold" nodeType="withEffect">
                                  <p:stCondLst>
                                    <p:cond delay="0"/>
                                  </p:stCondLst>
                                  <p:childTnLst>
                                    <p:set>
                                      <p:cBhvr>
                                        <p:cTn id="102" dur="1" fill="hold">
                                          <p:stCondLst>
                                            <p:cond delay="0"/>
                                          </p:stCondLst>
                                        </p:cTn>
                                        <p:tgtEl>
                                          <p:spTgt spid="26659"/>
                                        </p:tgtEl>
                                        <p:attrNameLst>
                                          <p:attrName>style.visibility</p:attrName>
                                        </p:attrNameLst>
                                      </p:cBhvr>
                                      <p:to>
                                        <p:strVal val="visible"/>
                                      </p:to>
                                    </p:set>
                                    <p:animEffect transition="in" filter="circle(in)">
                                      <p:cBhvr>
                                        <p:cTn id="103" dur="2000"/>
                                        <p:tgtEl>
                                          <p:spTgt spid="26659"/>
                                        </p:tgtEl>
                                      </p:cBhvr>
                                    </p:animEffect>
                                  </p:childTnLst>
                                </p:cTn>
                              </p:par>
                              <p:par>
                                <p:cTn id="104" presetID="6" presetClass="entr" presetSubtype="16" fill="hold" nodeType="withEffect">
                                  <p:stCondLst>
                                    <p:cond delay="0"/>
                                  </p:stCondLst>
                                  <p:childTnLst>
                                    <p:set>
                                      <p:cBhvr>
                                        <p:cTn id="105" dur="1" fill="hold">
                                          <p:stCondLst>
                                            <p:cond delay="0"/>
                                          </p:stCondLst>
                                        </p:cTn>
                                        <p:tgtEl>
                                          <p:spTgt spid="26660"/>
                                        </p:tgtEl>
                                        <p:attrNameLst>
                                          <p:attrName>style.visibility</p:attrName>
                                        </p:attrNameLst>
                                      </p:cBhvr>
                                      <p:to>
                                        <p:strVal val="visible"/>
                                      </p:to>
                                    </p:set>
                                    <p:animEffect transition="in" filter="circle(in)">
                                      <p:cBhvr>
                                        <p:cTn id="106" dur="2000"/>
                                        <p:tgtEl>
                                          <p:spTgt spid="26660"/>
                                        </p:tgtEl>
                                      </p:cBhvr>
                                    </p:animEffect>
                                  </p:childTnLst>
                                </p:cTn>
                              </p:par>
                              <p:par>
                                <p:cTn id="107" presetID="6" presetClass="entr" presetSubtype="16" fill="hold" nodeType="withEffect">
                                  <p:stCondLst>
                                    <p:cond delay="0"/>
                                  </p:stCondLst>
                                  <p:childTnLst>
                                    <p:set>
                                      <p:cBhvr>
                                        <p:cTn id="108" dur="1" fill="hold">
                                          <p:stCondLst>
                                            <p:cond delay="0"/>
                                          </p:stCondLst>
                                        </p:cTn>
                                        <p:tgtEl>
                                          <p:spTgt spid="26661"/>
                                        </p:tgtEl>
                                        <p:attrNameLst>
                                          <p:attrName>style.visibility</p:attrName>
                                        </p:attrNameLst>
                                      </p:cBhvr>
                                      <p:to>
                                        <p:strVal val="visible"/>
                                      </p:to>
                                    </p:set>
                                    <p:animEffect transition="in" filter="circle(in)">
                                      <p:cBhvr>
                                        <p:cTn id="109" dur="2000"/>
                                        <p:tgtEl>
                                          <p:spTgt spid="26661"/>
                                        </p:tgtEl>
                                      </p:cBhvr>
                                    </p:animEffect>
                                  </p:childTnLst>
                                </p:cTn>
                              </p:par>
                              <p:par>
                                <p:cTn id="110" presetID="6" presetClass="entr" presetSubtype="16" fill="hold" grpId="0" nodeType="withEffect">
                                  <p:stCondLst>
                                    <p:cond delay="0"/>
                                  </p:stCondLst>
                                  <p:childTnLst>
                                    <p:set>
                                      <p:cBhvr>
                                        <p:cTn id="111" dur="1" fill="hold">
                                          <p:stCondLst>
                                            <p:cond delay="0"/>
                                          </p:stCondLst>
                                        </p:cTn>
                                        <p:tgtEl>
                                          <p:spTgt spid="26662"/>
                                        </p:tgtEl>
                                        <p:attrNameLst>
                                          <p:attrName>style.visibility</p:attrName>
                                        </p:attrNameLst>
                                      </p:cBhvr>
                                      <p:to>
                                        <p:strVal val="visible"/>
                                      </p:to>
                                    </p:set>
                                    <p:animEffect transition="in" filter="circle(in)">
                                      <p:cBhvr>
                                        <p:cTn id="112" dur="2000"/>
                                        <p:tgtEl>
                                          <p:spTgt spid="26662"/>
                                        </p:tgtEl>
                                      </p:cBhvr>
                                    </p:animEffect>
                                  </p:childTnLst>
                                </p:cTn>
                              </p:par>
                              <p:par>
                                <p:cTn id="113" presetID="6" presetClass="entr" presetSubtype="16" fill="hold" grpId="0" nodeType="withEffect">
                                  <p:stCondLst>
                                    <p:cond delay="0"/>
                                  </p:stCondLst>
                                  <p:childTnLst>
                                    <p:set>
                                      <p:cBhvr>
                                        <p:cTn id="114" dur="1" fill="hold">
                                          <p:stCondLst>
                                            <p:cond delay="0"/>
                                          </p:stCondLst>
                                        </p:cTn>
                                        <p:tgtEl>
                                          <p:spTgt spid="26663"/>
                                        </p:tgtEl>
                                        <p:attrNameLst>
                                          <p:attrName>style.visibility</p:attrName>
                                        </p:attrNameLst>
                                      </p:cBhvr>
                                      <p:to>
                                        <p:strVal val="visible"/>
                                      </p:to>
                                    </p:set>
                                    <p:animEffect transition="in" filter="circle(in)">
                                      <p:cBhvr>
                                        <p:cTn id="115" dur="2000"/>
                                        <p:tgtEl>
                                          <p:spTgt spid="26663"/>
                                        </p:tgtEl>
                                      </p:cBhvr>
                                    </p:animEffect>
                                  </p:childTnLst>
                                </p:cTn>
                              </p:par>
                              <p:par>
                                <p:cTn id="116" presetID="6" presetClass="entr" presetSubtype="16" fill="hold" grpId="0" nodeType="withEffect">
                                  <p:stCondLst>
                                    <p:cond delay="0"/>
                                  </p:stCondLst>
                                  <p:childTnLst>
                                    <p:set>
                                      <p:cBhvr>
                                        <p:cTn id="117" dur="1" fill="hold">
                                          <p:stCondLst>
                                            <p:cond delay="0"/>
                                          </p:stCondLst>
                                        </p:cTn>
                                        <p:tgtEl>
                                          <p:spTgt spid="26664"/>
                                        </p:tgtEl>
                                        <p:attrNameLst>
                                          <p:attrName>style.visibility</p:attrName>
                                        </p:attrNameLst>
                                      </p:cBhvr>
                                      <p:to>
                                        <p:strVal val="visible"/>
                                      </p:to>
                                    </p:set>
                                    <p:animEffect transition="in" filter="circle(in)">
                                      <p:cBhvr>
                                        <p:cTn id="118" dur="2000"/>
                                        <p:tgtEl>
                                          <p:spTgt spid="26664"/>
                                        </p:tgtEl>
                                      </p:cBhvr>
                                    </p:animEffect>
                                  </p:childTnLst>
                                </p:cTn>
                              </p:par>
                              <p:par>
                                <p:cTn id="119" presetID="6" presetClass="entr" presetSubtype="16" fill="hold" nodeType="withEffect">
                                  <p:stCondLst>
                                    <p:cond delay="0"/>
                                  </p:stCondLst>
                                  <p:childTnLst>
                                    <p:set>
                                      <p:cBhvr>
                                        <p:cTn id="120" dur="1" fill="hold">
                                          <p:stCondLst>
                                            <p:cond delay="0"/>
                                          </p:stCondLst>
                                        </p:cTn>
                                        <p:tgtEl>
                                          <p:spTgt spid="26665"/>
                                        </p:tgtEl>
                                        <p:attrNameLst>
                                          <p:attrName>style.visibility</p:attrName>
                                        </p:attrNameLst>
                                      </p:cBhvr>
                                      <p:to>
                                        <p:strVal val="visible"/>
                                      </p:to>
                                    </p:set>
                                    <p:animEffect transition="in" filter="circle(in)">
                                      <p:cBhvr>
                                        <p:cTn id="121" dur="2000"/>
                                        <p:tgtEl>
                                          <p:spTgt spid="26665"/>
                                        </p:tgtEl>
                                      </p:cBhvr>
                                    </p:animEffect>
                                  </p:childTnLst>
                                </p:cTn>
                              </p:par>
                              <p:par>
                                <p:cTn id="122" presetID="6" presetClass="entr" presetSubtype="16" fill="hold" grpId="0" nodeType="withEffect">
                                  <p:stCondLst>
                                    <p:cond delay="0"/>
                                  </p:stCondLst>
                                  <p:childTnLst>
                                    <p:set>
                                      <p:cBhvr>
                                        <p:cTn id="123" dur="1" fill="hold">
                                          <p:stCondLst>
                                            <p:cond delay="0"/>
                                          </p:stCondLst>
                                        </p:cTn>
                                        <p:tgtEl>
                                          <p:spTgt spid="68613"/>
                                        </p:tgtEl>
                                        <p:attrNameLst>
                                          <p:attrName>style.visibility</p:attrName>
                                        </p:attrNameLst>
                                      </p:cBhvr>
                                      <p:to>
                                        <p:strVal val="visible"/>
                                      </p:to>
                                    </p:set>
                                    <p:animEffect transition="in" filter="circle(in)">
                                      <p:cBhvr>
                                        <p:cTn id="124" dur="2000"/>
                                        <p:tgtEl>
                                          <p:spTgt spid="68613"/>
                                        </p:tgtEl>
                                      </p:cBhvr>
                                    </p:animEffect>
                                  </p:childTnLst>
                                </p:cTn>
                              </p:par>
                              <p:par>
                                <p:cTn id="125" presetID="6" presetClass="entr" presetSubtype="16" fill="hold" grpId="0" nodeType="withEffect">
                                  <p:stCondLst>
                                    <p:cond delay="0"/>
                                  </p:stCondLst>
                                  <p:childTnLst>
                                    <p:set>
                                      <p:cBhvr>
                                        <p:cTn id="126" dur="1" fill="hold">
                                          <p:stCondLst>
                                            <p:cond delay="0"/>
                                          </p:stCondLst>
                                        </p:cTn>
                                        <p:tgtEl>
                                          <p:spTgt spid="26670"/>
                                        </p:tgtEl>
                                        <p:attrNameLst>
                                          <p:attrName>style.visibility</p:attrName>
                                        </p:attrNameLst>
                                      </p:cBhvr>
                                      <p:to>
                                        <p:strVal val="visible"/>
                                      </p:to>
                                    </p:set>
                                    <p:animEffect transition="in" filter="circle(in)">
                                      <p:cBhvr>
                                        <p:cTn id="127" dur="2000"/>
                                        <p:tgtEl>
                                          <p:spTgt spid="26670"/>
                                        </p:tgtEl>
                                      </p:cBhvr>
                                    </p:animEffect>
                                  </p:childTnLst>
                                </p:cTn>
                              </p:par>
                            </p:childTnLst>
                          </p:cTn>
                        </p:par>
                      </p:childTnLst>
                    </p:cTn>
                  </p:par>
                  <p:par>
                    <p:cTn id="128" fill="hold">
                      <p:stCondLst>
                        <p:cond delay="indefinite"/>
                      </p:stCondLst>
                      <p:childTnLst>
                        <p:par>
                          <p:cTn id="129" fill="hold">
                            <p:stCondLst>
                              <p:cond delay="0"/>
                            </p:stCondLst>
                            <p:childTnLst>
                              <p:par>
                                <p:cTn id="130" presetID="14" presetClass="entr" presetSubtype="10" fill="hold" grpId="0" nodeType="clickEffect">
                                  <p:stCondLst>
                                    <p:cond delay="0"/>
                                  </p:stCondLst>
                                  <p:childTnLst>
                                    <p:set>
                                      <p:cBhvr>
                                        <p:cTn id="131" dur="1" fill="hold">
                                          <p:stCondLst>
                                            <p:cond delay="0"/>
                                          </p:stCondLst>
                                        </p:cTn>
                                        <p:tgtEl>
                                          <p:spTgt spid="51241"/>
                                        </p:tgtEl>
                                        <p:attrNameLst>
                                          <p:attrName>style.visibility</p:attrName>
                                        </p:attrNameLst>
                                      </p:cBhvr>
                                      <p:to>
                                        <p:strVal val="visible"/>
                                      </p:to>
                                    </p:set>
                                    <p:animEffect transition="in" filter="randombar(horizontal)">
                                      <p:cBhvr>
                                        <p:cTn id="132" dur="500"/>
                                        <p:tgtEl>
                                          <p:spTgt spid="51241"/>
                                        </p:tgtEl>
                                      </p:cBhvr>
                                    </p:animEffect>
                                  </p:childTnLst>
                                </p:cTn>
                              </p:par>
                            </p:childTnLst>
                          </p:cTn>
                        </p:par>
                      </p:childTnLst>
                    </p:cTn>
                  </p:par>
                  <p:par>
                    <p:cTn id="133" fill="hold">
                      <p:stCondLst>
                        <p:cond delay="indefinite"/>
                      </p:stCondLst>
                      <p:childTnLst>
                        <p:par>
                          <p:cTn id="134" fill="hold">
                            <p:stCondLst>
                              <p:cond delay="0"/>
                            </p:stCondLst>
                            <p:childTnLst>
                              <p:par>
                                <p:cTn id="135" presetID="6" presetClass="entr" presetSubtype="16" fill="hold" grpId="0" nodeType="clickEffect">
                                  <p:stCondLst>
                                    <p:cond delay="0"/>
                                  </p:stCondLst>
                                  <p:childTnLst>
                                    <p:set>
                                      <p:cBhvr>
                                        <p:cTn id="136" dur="1" fill="hold">
                                          <p:stCondLst>
                                            <p:cond delay="0"/>
                                          </p:stCondLst>
                                        </p:cTn>
                                        <p:tgtEl>
                                          <p:spTgt spid="68614"/>
                                        </p:tgtEl>
                                        <p:attrNameLst>
                                          <p:attrName>style.visibility</p:attrName>
                                        </p:attrNameLst>
                                      </p:cBhvr>
                                      <p:to>
                                        <p:strVal val="visible"/>
                                      </p:to>
                                    </p:set>
                                    <p:animEffect transition="in" filter="circle(in)">
                                      <p:cBhvr>
                                        <p:cTn id="137" dur="2000"/>
                                        <p:tgtEl>
                                          <p:spTgt spid="68614"/>
                                        </p:tgtEl>
                                      </p:cBhvr>
                                    </p:animEffect>
                                  </p:childTnLst>
                                </p:cTn>
                              </p:par>
                              <p:par>
                                <p:cTn id="138" presetID="6" presetClass="entr" presetSubtype="16" fill="hold" grpId="0" nodeType="withEffect">
                                  <p:stCondLst>
                                    <p:cond delay="0"/>
                                  </p:stCondLst>
                                  <p:childTnLst>
                                    <p:set>
                                      <p:cBhvr>
                                        <p:cTn id="139" dur="1" fill="hold">
                                          <p:stCondLst>
                                            <p:cond delay="0"/>
                                          </p:stCondLst>
                                        </p:cTn>
                                        <p:tgtEl>
                                          <p:spTgt spid="26671"/>
                                        </p:tgtEl>
                                        <p:attrNameLst>
                                          <p:attrName>style.visibility</p:attrName>
                                        </p:attrNameLst>
                                      </p:cBhvr>
                                      <p:to>
                                        <p:strVal val="visible"/>
                                      </p:to>
                                    </p:set>
                                    <p:animEffect transition="in" filter="circle(in)">
                                      <p:cBhvr>
                                        <p:cTn id="140" dur="2000"/>
                                        <p:tgtEl>
                                          <p:spTgt spid="26671"/>
                                        </p:tgtEl>
                                      </p:cBhvr>
                                    </p:animEffect>
                                  </p:childTnLst>
                                </p:cTn>
                              </p:par>
                              <p:par>
                                <p:cTn id="141" presetID="6" presetClass="entr" presetSubtype="16" fill="hold" nodeType="withEffect">
                                  <p:stCondLst>
                                    <p:cond delay="0"/>
                                  </p:stCondLst>
                                  <p:childTnLst>
                                    <p:set>
                                      <p:cBhvr>
                                        <p:cTn id="142" dur="1" fill="hold">
                                          <p:stCondLst>
                                            <p:cond delay="0"/>
                                          </p:stCondLst>
                                        </p:cTn>
                                        <p:tgtEl>
                                          <p:spTgt spid="26672"/>
                                        </p:tgtEl>
                                        <p:attrNameLst>
                                          <p:attrName>style.visibility</p:attrName>
                                        </p:attrNameLst>
                                      </p:cBhvr>
                                      <p:to>
                                        <p:strVal val="visible"/>
                                      </p:to>
                                    </p:set>
                                    <p:animEffect transition="in" filter="circle(in)">
                                      <p:cBhvr>
                                        <p:cTn id="143" dur="2000"/>
                                        <p:tgtEl>
                                          <p:spTgt spid="26672"/>
                                        </p:tgtEl>
                                      </p:cBhvr>
                                    </p:animEffect>
                                  </p:childTnLst>
                                </p:cTn>
                              </p:par>
                            </p:childTnLst>
                          </p:cTn>
                        </p:par>
                      </p:childTnLst>
                    </p:cTn>
                  </p:par>
                  <p:par>
                    <p:cTn id="144" fill="hold">
                      <p:stCondLst>
                        <p:cond delay="indefinite"/>
                      </p:stCondLst>
                      <p:childTnLst>
                        <p:par>
                          <p:cTn id="145" fill="hold">
                            <p:stCondLst>
                              <p:cond delay="0"/>
                            </p:stCondLst>
                            <p:childTnLst>
                              <p:par>
                                <p:cTn id="146" presetID="31" presetClass="entr" presetSubtype="0" fill="hold" grpId="0" nodeType="clickEffect">
                                  <p:stCondLst>
                                    <p:cond delay="0"/>
                                  </p:stCondLst>
                                  <p:childTnLst>
                                    <p:set>
                                      <p:cBhvr>
                                        <p:cTn id="147" dur="1" fill="hold">
                                          <p:stCondLst>
                                            <p:cond delay="0"/>
                                          </p:stCondLst>
                                        </p:cTn>
                                        <p:tgtEl>
                                          <p:spTgt spid="51242"/>
                                        </p:tgtEl>
                                        <p:attrNameLst>
                                          <p:attrName>style.visibility</p:attrName>
                                        </p:attrNameLst>
                                      </p:cBhvr>
                                      <p:to>
                                        <p:strVal val="visible"/>
                                      </p:to>
                                    </p:set>
                                    <p:anim calcmode="lin" valueType="num">
                                      <p:cBhvr>
                                        <p:cTn id="148" dur="1000" fill="hold"/>
                                        <p:tgtEl>
                                          <p:spTgt spid="51242"/>
                                        </p:tgtEl>
                                        <p:attrNameLst>
                                          <p:attrName>ppt_w</p:attrName>
                                        </p:attrNameLst>
                                      </p:cBhvr>
                                      <p:tavLst>
                                        <p:tav tm="0">
                                          <p:val>
                                            <p:fltVal val="0"/>
                                          </p:val>
                                        </p:tav>
                                        <p:tav tm="100000">
                                          <p:val>
                                            <p:strVal val="#ppt_w"/>
                                          </p:val>
                                        </p:tav>
                                      </p:tavLst>
                                    </p:anim>
                                    <p:anim calcmode="lin" valueType="num">
                                      <p:cBhvr>
                                        <p:cTn id="149" dur="1000" fill="hold"/>
                                        <p:tgtEl>
                                          <p:spTgt spid="51242"/>
                                        </p:tgtEl>
                                        <p:attrNameLst>
                                          <p:attrName>ppt_h</p:attrName>
                                        </p:attrNameLst>
                                      </p:cBhvr>
                                      <p:tavLst>
                                        <p:tav tm="0">
                                          <p:val>
                                            <p:fltVal val="0"/>
                                          </p:val>
                                        </p:tav>
                                        <p:tav tm="100000">
                                          <p:val>
                                            <p:strVal val="#ppt_h"/>
                                          </p:val>
                                        </p:tav>
                                      </p:tavLst>
                                    </p:anim>
                                    <p:anim calcmode="lin" valueType="num">
                                      <p:cBhvr>
                                        <p:cTn id="150" dur="1000" fill="hold"/>
                                        <p:tgtEl>
                                          <p:spTgt spid="51242"/>
                                        </p:tgtEl>
                                        <p:attrNameLst>
                                          <p:attrName>style.rotation</p:attrName>
                                        </p:attrNameLst>
                                      </p:cBhvr>
                                      <p:tavLst>
                                        <p:tav tm="0">
                                          <p:val>
                                            <p:fltVal val="90"/>
                                          </p:val>
                                        </p:tav>
                                        <p:tav tm="100000">
                                          <p:val>
                                            <p:fltVal val="0"/>
                                          </p:val>
                                        </p:tav>
                                      </p:tavLst>
                                    </p:anim>
                                    <p:animEffect transition="in" filter="fade">
                                      <p:cBhvr>
                                        <p:cTn id="151" dur="1000"/>
                                        <p:tgtEl>
                                          <p:spTgt spid="51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26628" grpId="0"/>
      <p:bldP spid="26629" grpId="0"/>
      <p:bldP spid="26630" grpId="0"/>
      <p:bldP spid="51206" grpId="0" animBg="1"/>
      <p:bldP spid="51207" grpId="0" animBg="1"/>
      <p:bldP spid="26633" grpId="0" animBg="1"/>
      <p:bldP spid="26634" grpId="0" animBg="1"/>
      <p:bldP spid="26635" grpId="0" animBg="1"/>
      <p:bldP spid="26636" grpId="0" animBg="1"/>
      <p:bldP spid="26637" grpId="0" animBg="1"/>
      <p:bldP spid="26638" grpId="0" animBg="1"/>
      <p:bldP spid="51214" grpId="0" animBg="1"/>
      <p:bldP spid="26640" grpId="0" animBg="1"/>
      <p:bldP spid="26641" grpId="0" animBg="1"/>
      <p:bldP spid="51217" grpId="0" animBg="1"/>
      <p:bldP spid="26643" grpId="0" animBg="1"/>
      <p:bldP spid="26644" grpId="0" animBg="1"/>
      <p:bldP spid="26645" grpId="0" animBg="1"/>
      <p:bldP spid="26662" grpId="0" animBg="1"/>
      <p:bldP spid="26663" grpId="0" animBg="1"/>
      <p:bldP spid="26664" grpId="0" animBg="1"/>
      <p:bldP spid="51241" grpId="0" animBg="1"/>
      <p:bldP spid="51242" grpId="0" animBg="1"/>
      <p:bldP spid="68613" grpId="0"/>
      <p:bldP spid="68614" grpId="0"/>
      <p:bldP spid="26670" grpId="0" animBg="1"/>
      <p:bldP spid="2667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46063" y="596900"/>
            <a:ext cx="8647112" cy="331788"/>
          </a:xfrm>
        </p:spPr>
        <p:txBody>
          <a:bodyPr/>
          <a:lstStyle/>
          <a:p>
            <a:r>
              <a:rPr lang="en-US" dirty="0" err="1" smtClean="0"/>
              <a:t>QlikView</a:t>
            </a:r>
            <a:r>
              <a:rPr lang="en-US" dirty="0" smtClean="0"/>
              <a:t> workflow</a:t>
            </a:r>
            <a:endParaRPr lang="en-CA" dirty="0" smtClean="0"/>
          </a:p>
        </p:txBody>
      </p:sp>
      <p:pic>
        <p:nvPicPr>
          <p:cNvPr id="12291" name="Picture 3"/>
          <p:cNvPicPr>
            <a:picLocks noGrp="1" noChangeAspect="1" noChangeArrowheads="1"/>
          </p:cNvPicPr>
          <p:nvPr>
            <p:ph idx="1"/>
          </p:nvPr>
        </p:nvPicPr>
        <p:blipFill>
          <a:blip r:embed="rId2" cstate="print"/>
          <a:srcRect/>
          <a:stretch>
            <a:fillRect/>
          </a:stretch>
        </p:blipFill>
        <p:spPr>
          <a:xfrm>
            <a:off x="323850" y="1773238"/>
            <a:ext cx="8535988" cy="3743325"/>
          </a:xfrm>
          <a:noFill/>
        </p:spPr>
      </p:pic>
    </p:spTree>
    <p:extLst>
      <p:ext uri="{BB962C8B-B14F-4D97-AF65-F5344CB8AC3E}">
        <p14:creationId xmlns:p14="http://schemas.microsoft.com/office/powerpoint/2010/main" val="1611709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rot="10800000" flipH="1">
            <a:off x="9057944" y="6780005"/>
            <a:ext cx="86056" cy="77995"/>
          </a:xfrm>
        </p:spPr>
        <p:txBody>
          <a:bodyPr/>
          <a:lstStyle/>
          <a:p>
            <a:r>
              <a:rPr lang="en-US" dirty="0" smtClean="0"/>
              <a:t>.</a:t>
            </a:r>
            <a:endParaRPr lang="en-US" dirty="0"/>
          </a:p>
        </p:txBody>
      </p:sp>
      <p:sp>
        <p:nvSpPr>
          <p:cNvPr id="3" name="Title 2"/>
          <p:cNvSpPr>
            <a:spLocks noGrp="1"/>
          </p:cNvSpPr>
          <p:nvPr>
            <p:ph type="title"/>
          </p:nvPr>
        </p:nvSpPr>
        <p:spPr/>
        <p:txBody>
          <a:bodyPr/>
          <a:lstStyle/>
          <a:p>
            <a:r>
              <a:rPr lang="en-US" sz="2800" dirty="0" smtClean="0">
                <a:latin typeface="+mn-lt"/>
              </a:rPr>
              <a:t>Architecture Overview</a:t>
            </a:r>
            <a:endParaRPr lang="en-US" sz="2800" dirty="0">
              <a:latin typeface="+mn-lt"/>
            </a:endParaRPr>
          </a:p>
        </p:txBody>
      </p:sp>
      <p:sp>
        <p:nvSpPr>
          <p:cNvPr id="2" name="Slide Number Placeholder 1"/>
          <p:cNvSpPr>
            <a:spLocks noGrp="1"/>
          </p:cNvSpPr>
          <p:nvPr>
            <p:ph type="sldNum" sz="quarter" idx="10"/>
          </p:nvPr>
        </p:nvSpPr>
        <p:spPr/>
        <p:txBody>
          <a:bodyPr/>
          <a:lstStyle/>
          <a:p>
            <a:pPr>
              <a:defRPr/>
            </a:pPr>
            <a:fld id="{089CA7F7-F4C4-4DC2-8A57-21C659CD7216}" type="slidenum">
              <a:rPr lang="en-US" smtClean="0"/>
              <a:pPr>
                <a:defRPr/>
              </a:pPr>
              <a:t>8</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334" y="4637314"/>
            <a:ext cx="8243887" cy="1583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34" y="3237139"/>
            <a:ext cx="8243888"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27" y="1579789"/>
            <a:ext cx="8521473"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222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wheel(1)">
                                      <p:cBhvr>
                                        <p:cTn id="12" dur="20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randombar(horizontal)">
                                      <p:cBhvr>
                                        <p:cTn id="17"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12775" y="534988"/>
            <a:ext cx="7918450" cy="633412"/>
          </a:xfrm>
        </p:spPr>
        <p:txBody>
          <a:bodyPr/>
          <a:lstStyle/>
          <a:p>
            <a:r>
              <a:rPr lang="en-US" altLang="en-US" dirty="0" err="1" smtClean="0">
                <a:latin typeface="Arial" pitchFamily="34" charset="0"/>
              </a:rPr>
              <a:t>QlikView’s</a:t>
            </a:r>
            <a:r>
              <a:rPr lang="en-US" altLang="en-US" dirty="0" smtClean="0">
                <a:latin typeface="Arial" pitchFamily="34" charset="0"/>
              </a:rPr>
              <a:t> Core Technology: The Basics</a:t>
            </a:r>
          </a:p>
        </p:txBody>
      </p:sp>
      <p:sp>
        <p:nvSpPr>
          <p:cNvPr id="28675" name="Content Placeholder 6"/>
          <p:cNvSpPr txBox="1">
            <a:spLocks/>
          </p:cNvSpPr>
          <p:nvPr/>
        </p:nvSpPr>
        <p:spPr bwMode="auto">
          <a:xfrm>
            <a:off x="612775" y="1471613"/>
            <a:ext cx="7992382" cy="478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344488" indent="-344488">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spcAft>
                <a:spcPts val="1300"/>
              </a:spcAft>
              <a:buFont typeface="Arial" panose="020B0604020202020204" pitchFamily="34" charset="0"/>
              <a:buChar char="•"/>
            </a:pPr>
            <a:r>
              <a:rPr lang="sv-SE" altLang="en-US" sz="2400" dirty="0">
                <a:latin typeface="+mn-lt"/>
              </a:rPr>
              <a:t>Easily consolidates multiple data sources</a:t>
            </a:r>
          </a:p>
          <a:p>
            <a:pPr>
              <a:spcAft>
                <a:spcPts val="1300"/>
              </a:spcAft>
              <a:buFont typeface="Arial" panose="020B0604020202020204" pitchFamily="34" charset="0"/>
              <a:buChar char="•"/>
            </a:pPr>
            <a:r>
              <a:rPr lang="sv-SE" altLang="en-US" sz="2400" dirty="0">
                <a:latin typeface="+mn-lt"/>
              </a:rPr>
              <a:t>Loads all data into memory (millions of rows)</a:t>
            </a:r>
          </a:p>
          <a:p>
            <a:pPr>
              <a:spcAft>
                <a:spcPts val="1300"/>
              </a:spcAft>
              <a:buFont typeface="Arial" panose="020B0604020202020204" pitchFamily="34" charset="0"/>
              <a:buChar char="•"/>
            </a:pPr>
            <a:r>
              <a:rPr lang="sv-SE" altLang="en-US" sz="2400" dirty="0">
                <a:latin typeface="+mn-lt"/>
              </a:rPr>
              <a:t>Massive (10-to-1) data compression</a:t>
            </a:r>
          </a:p>
          <a:p>
            <a:pPr>
              <a:spcAft>
                <a:spcPts val="1300"/>
              </a:spcAft>
              <a:buFont typeface="Arial" panose="020B0604020202020204" pitchFamily="34" charset="0"/>
              <a:buChar char="•"/>
            </a:pPr>
            <a:r>
              <a:rPr lang="sv-SE" altLang="en-US" sz="2400" dirty="0">
                <a:latin typeface="+mn-lt"/>
              </a:rPr>
              <a:t>Enables real-time associative search and analysis</a:t>
            </a:r>
          </a:p>
          <a:p>
            <a:pPr>
              <a:spcAft>
                <a:spcPts val="1300"/>
              </a:spcAft>
              <a:buFont typeface="Arial" panose="020B0604020202020204" pitchFamily="34" charset="0"/>
              <a:buChar char="•"/>
            </a:pPr>
            <a:r>
              <a:rPr lang="sv-SE" altLang="en-US" sz="2400" dirty="0">
                <a:latin typeface="+mn-lt"/>
              </a:rPr>
              <a:t>Connectors to </a:t>
            </a:r>
            <a:r>
              <a:rPr lang="sv-SE" altLang="en-US" sz="2400" dirty="0" smtClean="0">
                <a:latin typeface="+mn-lt"/>
              </a:rPr>
              <a:t>SAP, Salesforce.com and Big Data etc.</a:t>
            </a:r>
            <a:endParaRPr lang="sv-SE" altLang="en-US" sz="2400" dirty="0">
              <a:latin typeface="+mn-lt"/>
            </a:endParaRPr>
          </a:p>
        </p:txBody>
      </p:sp>
      <p:pic>
        <p:nvPicPr>
          <p:cNvPr id="28676" name="Picture 5" descr="QV_In_memory_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4625" y="3914775"/>
            <a:ext cx="6638925" cy="248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218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wipe(down)">
                                      <p:cBhvr>
                                        <p:cTn id="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22504</TotalTime>
  <Words>1209</Words>
  <Application>Microsoft Office PowerPoint</Application>
  <PresentationFormat>On-screen Show (4:3)</PresentationFormat>
  <Paragraphs>224</Paragraphs>
  <Slides>25</Slides>
  <Notes>6</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QlikView  </vt:lpstr>
      <vt:lpstr>Agenda</vt:lpstr>
      <vt:lpstr> What is BI ?</vt:lpstr>
      <vt:lpstr>Benefits of BI Reporting</vt:lpstr>
      <vt:lpstr>How Traditional BI tools works</vt:lpstr>
      <vt:lpstr>QlikView’s Associative Experience Puts Users in Control</vt:lpstr>
      <vt:lpstr>QlikView workflow</vt:lpstr>
      <vt:lpstr>Architecture Overview</vt:lpstr>
      <vt:lpstr>QlikView’s Core Technology: The Basics</vt:lpstr>
      <vt:lpstr>Schema</vt:lpstr>
      <vt:lpstr>Star Schema</vt:lpstr>
      <vt:lpstr>Advantages of Star Schema</vt:lpstr>
      <vt:lpstr>QlikView’s Core Technology:  The Secret Sauce</vt:lpstr>
      <vt:lpstr>What can you do with QlikView?</vt:lpstr>
      <vt:lpstr>Using QlikView</vt:lpstr>
      <vt:lpstr>PowerPoint Presentation</vt:lpstr>
      <vt:lpstr>Script</vt:lpstr>
      <vt:lpstr>Edit Script Dialog </vt:lpstr>
      <vt:lpstr>Loading Data</vt:lpstr>
      <vt:lpstr>Types of Load</vt:lpstr>
      <vt:lpstr>Types of Load (cont.)</vt:lpstr>
      <vt:lpstr>Sheets and Sheet Objects</vt:lpstr>
      <vt:lpstr>Drilldown</vt:lpstr>
      <vt:lpstr>Questions?</vt:lpstr>
      <vt:lpstr>Thank you!</vt:lpstr>
    </vt:vector>
  </TitlesOfParts>
  <Company>Cybage Software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Suraj Shukla</dc:creator>
  <cp:lastModifiedBy>Suraj Shukla</cp:lastModifiedBy>
  <cp:revision>373</cp:revision>
  <dcterms:created xsi:type="dcterms:W3CDTF">2009-07-20T04:26:09Z</dcterms:created>
  <dcterms:modified xsi:type="dcterms:W3CDTF">2016-07-06T13:23:28Z</dcterms:modified>
</cp:coreProperties>
</file>