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2" r:id="rId14"/>
    <p:sldId id="268" r:id="rId15"/>
    <p:sldId id="269" r:id="rId16"/>
    <p:sldId id="270" r:id="rId17"/>
    <p:sldId id="271"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3" r:id="rId37"/>
    <p:sldId id="294" r:id="rId38"/>
    <p:sldId id="295" r:id="rId39"/>
    <p:sldId id="296" r:id="rId40"/>
    <p:sldId id="297" r:id="rId41"/>
    <p:sldId id="298" r:id="rId42"/>
    <p:sldId id="299" r:id="rId43"/>
    <p:sldId id="300" r:id="rId44"/>
    <p:sldId id="301"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727352-446E-4BD4-8FD5-092D4B9697D7}" v="103" dt="2024-12-03T10:02:12.0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1E1BF277AC962802/Documents/EDA%20QUE.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6900481189851275E-2"/>
          <c:y val="0.14570647419072616"/>
          <c:w val="0.86987729658792656"/>
          <c:h val="0.6714577865266842"/>
        </c:manualLayout>
      </c:layout>
      <c:scatterChart>
        <c:scatterStyle val="lineMarker"/>
        <c:varyColors val="0"/>
        <c:ser>
          <c:idx val="0"/>
          <c:order val="0"/>
          <c:tx>
            <c:strRef>
              <c:f>'EDA QUE'!$D$32</c:f>
              <c:strCache>
                <c:ptCount val="1"/>
                <c:pt idx="0">
                  <c:v>Longitude</c:v>
                </c:pt>
              </c:strCache>
            </c:strRef>
          </c:tx>
          <c:spPr>
            <a:ln w="19050" cap="rnd">
              <a:noFill/>
              <a:round/>
            </a:ln>
            <a:effectLst/>
          </c:spPr>
          <c:marker>
            <c:symbol val="circle"/>
            <c:size val="5"/>
            <c:spPr>
              <a:solidFill>
                <a:schemeClr val="accent1"/>
              </a:solidFill>
              <a:ln w="9525">
                <a:solidFill>
                  <a:schemeClr val="accent1"/>
                </a:solidFill>
              </a:ln>
              <a:effectLst/>
            </c:spPr>
          </c:marker>
          <c:xVal>
            <c:numRef>
              <c:f>'EDA QUE'!$C$33:$C$68</c:f>
              <c:numCache>
                <c:formatCode>General</c:formatCode>
                <c:ptCount val="36"/>
                <c:pt idx="0">
                  <c:v>25.774269</c:v>
                </c:pt>
                <c:pt idx="1">
                  <c:v>29.424119999999998</c:v>
                </c:pt>
                <c:pt idx="2">
                  <c:v>29.558050000000001</c:v>
                </c:pt>
                <c:pt idx="3">
                  <c:v>29.763280999999999</c:v>
                </c:pt>
                <c:pt idx="4">
                  <c:v>30.332180000000001</c:v>
                </c:pt>
                <c:pt idx="5">
                  <c:v>31.251809999999999</c:v>
                </c:pt>
                <c:pt idx="6">
                  <c:v>31.769038999999999</c:v>
                </c:pt>
                <c:pt idx="7">
                  <c:v>32.083328000000002</c:v>
                </c:pt>
                <c:pt idx="8">
                  <c:v>32.715328</c:v>
                </c:pt>
                <c:pt idx="9">
                  <c:v>32.783057999999997</c:v>
                </c:pt>
                <c:pt idx="10">
                  <c:v>32.815559</c:v>
                </c:pt>
                <c:pt idx="11">
                  <c:v>33.005859000000001</c:v>
                </c:pt>
                <c:pt idx="12">
                  <c:v>33.44838</c:v>
                </c:pt>
                <c:pt idx="13">
                  <c:v>33.749001</c:v>
                </c:pt>
                <c:pt idx="14">
                  <c:v>34.052230999999999</c:v>
                </c:pt>
                <c:pt idx="15">
                  <c:v>35.084491999999997</c:v>
                </c:pt>
                <c:pt idx="16">
                  <c:v>35.227088999999999</c:v>
                </c:pt>
                <c:pt idx="17">
                  <c:v>36.174968999999997</c:v>
                </c:pt>
                <c:pt idx="18">
                  <c:v>36.165889999999997</c:v>
                </c:pt>
                <c:pt idx="19">
                  <c:v>37.774929</c:v>
                </c:pt>
                <c:pt idx="20">
                  <c:v>38.627270000000003</c:v>
                </c:pt>
                <c:pt idx="21">
                  <c:v>39.099730999999998</c:v>
                </c:pt>
                <c:pt idx="22">
                  <c:v>39.739151</c:v>
                </c:pt>
                <c:pt idx="23">
                  <c:v>39.768379000000003</c:v>
                </c:pt>
                <c:pt idx="24">
                  <c:v>39.952339000000002</c:v>
                </c:pt>
                <c:pt idx="25">
                  <c:v>40.440620000000003</c:v>
                </c:pt>
                <c:pt idx="26">
                  <c:v>40.714272000000001</c:v>
                </c:pt>
                <c:pt idx="27">
                  <c:v>41.850028999999999</c:v>
                </c:pt>
                <c:pt idx="28">
                  <c:v>42.331429</c:v>
                </c:pt>
                <c:pt idx="29">
                  <c:v>42.358429000000001</c:v>
                </c:pt>
                <c:pt idx="30">
                  <c:v>43.700111</c:v>
                </c:pt>
                <c:pt idx="31">
                  <c:v>44.979968999999997</c:v>
                </c:pt>
                <c:pt idx="32">
                  <c:v>45.523448999999999</c:v>
                </c:pt>
                <c:pt idx="33">
                  <c:v>45.508839000000002</c:v>
                </c:pt>
                <c:pt idx="34">
                  <c:v>47.606209</c:v>
                </c:pt>
                <c:pt idx="35">
                  <c:v>49.249659999999999</c:v>
                </c:pt>
              </c:numCache>
            </c:numRef>
          </c:xVal>
          <c:yVal>
            <c:numRef>
              <c:f>'EDA QUE'!$D$33:$D$68</c:f>
              <c:numCache>
                <c:formatCode>General</c:formatCode>
                <c:ptCount val="36"/>
                <c:pt idx="0">
                  <c:v>-80.193657000000002</c:v>
                </c:pt>
                <c:pt idx="1">
                  <c:v>-98.493628999999999</c:v>
                </c:pt>
                <c:pt idx="2">
                  <c:v>34.948211999999998</c:v>
                </c:pt>
                <c:pt idx="3">
                  <c:v>-95.363274000000004</c:v>
                </c:pt>
                <c:pt idx="4">
                  <c:v>-81.655647000000002</c:v>
                </c:pt>
                <c:pt idx="5">
                  <c:v>34.791302000000002</c:v>
                </c:pt>
                <c:pt idx="6">
                  <c:v>35.216330999999997</c:v>
                </c:pt>
                <c:pt idx="7">
                  <c:v>34.799999</c:v>
                </c:pt>
                <c:pt idx="8">
                  <c:v>-117.157257</c:v>
                </c:pt>
                <c:pt idx="9">
                  <c:v>-96.806670999999994</c:v>
                </c:pt>
                <c:pt idx="10">
                  <c:v>34.989170000000001</c:v>
                </c:pt>
                <c:pt idx="11">
                  <c:v>35.094090000000001</c:v>
                </c:pt>
                <c:pt idx="12">
                  <c:v>-112.074043</c:v>
                </c:pt>
                <c:pt idx="13">
                  <c:v>-84.387978000000004</c:v>
                </c:pt>
                <c:pt idx="14">
                  <c:v>-118.243683</c:v>
                </c:pt>
                <c:pt idx="15">
                  <c:v>-106.651138</c:v>
                </c:pt>
                <c:pt idx="16">
                  <c:v>-80.843131999999997</c:v>
                </c:pt>
                <c:pt idx="17">
                  <c:v>-115.13722199999999</c:v>
                </c:pt>
                <c:pt idx="18">
                  <c:v>-86.784439000000006</c:v>
                </c:pt>
                <c:pt idx="19">
                  <c:v>-122.41941799999999</c:v>
                </c:pt>
                <c:pt idx="20">
                  <c:v>-90.197890999999998</c:v>
                </c:pt>
                <c:pt idx="21">
                  <c:v>-94.578568000000004</c:v>
                </c:pt>
                <c:pt idx="22">
                  <c:v>-104.984703</c:v>
                </c:pt>
                <c:pt idx="23">
                  <c:v>-86.158043000000006</c:v>
                </c:pt>
                <c:pt idx="24">
                  <c:v>-75.163787999999997</c:v>
                </c:pt>
                <c:pt idx="25">
                  <c:v>-79.995887999999994</c:v>
                </c:pt>
                <c:pt idx="26">
                  <c:v>-74.005966000000001</c:v>
                </c:pt>
                <c:pt idx="27">
                  <c:v>-87.650047000000001</c:v>
                </c:pt>
                <c:pt idx="28">
                  <c:v>-83.045753000000005</c:v>
                </c:pt>
                <c:pt idx="29">
                  <c:v>-71.059769000000003</c:v>
                </c:pt>
                <c:pt idx="30">
                  <c:v>-79.416297999999998</c:v>
                </c:pt>
                <c:pt idx="31">
                  <c:v>-93.263840000000002</c:v>
                </c:pt>
                <c:pt idx="32">
                  <c:v>-122.676208</c:v>
                </c:pt>
                <c:pt idx="33">
                  <c:v>-73.587806999999998</c:v>
                </c:pt>
                <c:pt idx="34">
                  <c:v>-122.332069</c:v>
                </c:pt>
                <c:pt idx="35">
                  <c:v>-123.119339</c:v>
                </c:pt>
              </c:numCache>
            </c:numRef>
          </c:yVal>
          <c:smooth val="0"/>
          <c:extLst>
            <c:ext xmlns:c16="http://schemas.microsoft.com/office/drawing/2014/chart" uri="{C3380CC4-5D6E-409C-BE32-E72D297353CC}">
              <c16:uniqueId val="{00000000-457A-45C5-8D44-CE6018F0FD38}"/>
            </c:ext>
          </c:extLst>
        </c:ser>
        <c:ser>
          <c:idx val="1"/>
          <c:order val="1"/>
          <c:tx>
            <c:strRef>
              <c:f>'EDA QUE'!$E$32</c:f>
              <c:strCache>
                <c:ptCount val="1"/>
                <c:pt idx="0">
                  <c:v>lat_cluster</c:v>
                </c:pt>
              </c:strCache>
            </c:strRef>
          </c:tx>
          <c:spPr>
            <a:ln w="19050" cap="rnd">
              <a:noFill/>
              <a:round/>
            </a:ln>
            <a:effectLst/>
          </c:spPr>
          <c:marker>
            <c:symbol val="circle"/>
            <c:size val="5"/>
            <c:spPr>
              <a:solidFill>
                <a:schemeClr val="accent2"/>
              </a:solidFill>
              <a:ln w="9525">
                <a:solidFill>
                  <a:schemeClr val="accent2"/>
                </a:solidFill>
              </a:ln>
              <a:effectLst/>
            </c:spPr>
          </c:marker>
          <c:xVal>
            <c:numRef>
              <c:f>'EDA QUE'!$C$33:$C$68</c:f>
              <c:numCache>
                <c:formatCode>General</c:formatCode>
                <c:ptCount val="36"/>
                <c:pt idx="0">
                  <c:v>25.774269</c:v>
                </c:pt>
                <c:pt idx="1">
                  <c:v>29.424119999999998</c:v>
                </c:pt>
                <c:pt idx="2">
                  <c:v>29.558050000000001</c:v>
                </c:pt>
                <c:pt idx="3">
                  <c:v>29.763280999999999</c:v>
                </c:pt>
                <c:pt idx="4">
                  <c:v>30.332180000000001</c:v>
                </c:pt>
                <c:pt idx="5">
                  <c:v>31.251809999999999</c:v>
                </c:pt>
                <c:pt idx="6">
                  <c:v>31.769038999999999</c:v>
                </c:pt>
                <c:pt idx="7">
                  <c:v>32.083328000000002</c:v>
                </c:pt>
                <c:pt idx="8">
                  <c:v>32.715328</c:v>
                </c:pt>
                <c:pt idx="9">
                  <c:v>32.783057999999997</c:v>
                </c:pt>
                <c:pt idx="10">
                  <c:v>32.815559</c:v>
                </c:pt>
                <c:pt idx="11">
                  <c:v>33.005859000000001</c:v>
                </c:pt>
                <c:pt idx="12">
                  <c:v>33.44838</c:v>
                </c:pt>
                <c:pt idx="13">
                  <c:v>33.749001</c:v>
                </c:pt>
                <c:pt idx="14">
                  <c:v>34.052230999999999</c:v>
                </c:pt>
                <c:pt idx="15">
                  <c:v>35.084491999999997</c:v>
                </c:pt>
                <c:pt idx="16">
                  <c:v>35.227088999999999</c:v>
                </c:pt>
                <c:pt idx="17">
                  <c:v>36.174968999999997</c:v>
                </c:pt>
                <c:pt idx="18">
                  <c:v>36.165889999999997</c:v>
                </c:pt>
                <c:pt idx="19">
                  <c:v>37.774929</c:v>
                </c:pt>
                <c:pt idx="20">
                  <c:v>38.627270000000003</c:v>
                </c:pt>
                <c:pt idx="21">
                  <c:v>39.099730999999998</c:v>
                </c:pt>
                <c:pt idx="22">
                  <c:v>39.739151</c:v>
                </c:pt>
                <c:pt idx="23">
                  <c:v>39.768379000000003</c:v>
                </c:pt>
                <c:pt idx="24">
                  <c:v>39.952339000000002</c:v>
                </c:pt>
                <c:pt idx="25">
                  <c:v>40.440620000000003</c:v>
                </c:pt>
                <c:pt idx="26">
                  <c:v>40.714272000000001</c:v>
                </c:pt>
                <c:pt idx="27">
                  <c:v>41.850028999999999</c:v>
                </c:pt>
                <c:pt idx="28">
                  <c:v>42.331429</c:v>
                </c:pt>
                <c:pt idx="29">
                  <c:v>42.358429000000001</c:v>
                </c:pt>
                <c:pt idx="30">
                  <c:v>43.700111</c:v>
                </c:pt>
                <c:pt idx="31">
                  <c:v>44.979968999999997</c:v>
                </c:pt>
                <c:pt idx="32">
                  <c:v>45.523448999999999</c:v>
                </c:pt>
                <c:pt idx="33">
                  <c:v>45.508839000000002</c:v>
                </c:pt>
                <c:pt idx="34">
                  <c:v>47.606209</c:v>
                </c:pt>
                <c:pt idx="35">
                  <c:v>49.249659999999999</c:v>
                </c:pt>
              </c:numCache>
            </c:numRef>
          </c:xVal>
          <c:yVal>
            <c:numRef>
              <c:f>'EDA QUE'!$E$33:$E$68</c:f>
              <c:numCache>
                <c:formatCode>General</c:formatCode>
                <c:ptCount val="36"/>
                <c:pt idx="0">
                  <c:v>25.8</c:v>
                </c:pt>
                <c:pt idx="1">
                  <c:v>29.4</c:v>
                </c:pt>
                <c:pt idx="2">
                  <c:v>29.6</c:v>
                </c:pt>
                <c:pt idx="3">
                  <c:v>29.8</c:v>
                </c:pt>
                <c:pt idx="4">
                  <c:v>30.3</c:v>
                </c:pt>
                <c:pt idx="5">
                  <c:v>31.3</c:v>
                </c:pt>
                <c:pt idx="6">
                  <c:v>31.8</c:v>
                </c:pt>
                <c:pt idx="7">
                  <c:v>32.1</c:v>
                </c:pt>
                <c:pt idx="8">
                  <c:v>32.700000000000003</c:v>
                </c:pt>
                <c:pt idx="9">
                  <c:v>32.799999999999997</c:v>
                </c:pt>
                <c:pt idx="10">
                  <c:v>32.799999999999997</c:v>
                </c:pt>
                <c:pt idx="11">
                  <c:v>33</c:v>
                </c:pt>
                <c:pt idx="12">
                  <c:v>33.4</c:v>
                </c:pt>
                <c:pt idx="13">
                  <c:v>33.700000000000003</c:v>
                </c:pt>
                <c:pt idx="14">
                  <c:v>34.1</c:v>
                </c:pt>
                <c:pt idx="15">
                  <c:v>35.1</c:v>
                </c:pt>
                <c:pt idx="16">
                  <c:v>35.200000000000003</c:v>
                </c:pt>
                <c:pt idx="17">
                  <c:v>36.200000000000003</c:v>
                </c:pt>
                <c:pt idx="18">
                  <c:v>36.200000000000003</c:v>
                </c:pt>
                <c:pt idx="19">
                  <c:v>37.799999999999997</c:v>
                </c:pt>
                <c:pt idx="20">
                  <c:v>38.6</c:v>
                </c:pt>
                <c:pt idx="21">
                  <c:v>39.1</c:v>
                </c:pt>
                <c:pt idx="22">
                  <c:v>39.700000000000003</c:v>
                </c:pt>
                <c:pt idx="23">
                  <c:v>39.799999999999997</c:v>
                </c:pt>
                <c:pt idx="24">
                  <c:v>40</c:v>
                </c:pt>
                <c:pt idx="25">
                  <c:v>40.4</c:v>
                </c:pt>
                <c:pt idx="26">
                  <c:v>40.700000000000003</c:v>
                </c:pt>
                <c:pt idx="27">
                  <c:v>41.9</c:v>
                </c:pt>
                <c:pt idx="28">
                  <c:v>42.3</c:v>
                </c:pt>
                <c:pt idx="29">
                  <c:v>42.4</c:v>
                </c:pt>
                <c:pt idx="30">
                  <c:v>43.7</c:v>
                </c:pt>
                <c:pt idx="31">
                  <c:v>45</c:v>
                </c:pt>
                <c:pt idx="32">
                  <c:v>45.5</c:v>
                </c:pt>
                <c:pt idx="33">
                  <c:v>45.5</c:v>
                </c:pt>
                <c:pt idx="34">
                  <c:v>47.6</c:v>
                </c:pt>
                <c:pt idx="35">
                  <c:v>49.2</c:v>
                </c:pt>
              </c:numCache>
            </c:numRef>
          </c:yVal>
          <c:smooth val="0"/>
          <c:extLst>
            <c:ext xmlns:c16="http://schemas.microsoft.com/office/drawing/2014/chart" uri="{C3380CC4-5D6E-409C-BE32-E72D297353CC}">
              <c16:uniqueId val="{00000001-457A-45C5-8D44-CE6018F0FD38}"/>
            </c:ext>
          </c:extLst>
        </c:ser>
        <c:ser>
          <c:idx val="2"/>
          <c:order val="2"/>
          <c:tx>
            <c:strRef>
              <c:f>'EDA QUE'!$F$32</c:f>
              <c:strCache>
                <c:ptCount val="1"/>
                <c:pt idx="0">
                  <c:v>lon_cluster</c:v>
                </c:pt>
              </c:strCache>
            </c:strRef>
          </c:tx>
          <c:spPr>
            <a:ln w="19050" cap="rnd">
              <a:noFill/>
              <a:round/>
            </a:ln>
            <a:effectLst/>
          </c:spPr>
          <c:marker>
            <c:symbol val="circle"/>
            <c:size val="5"/>
            <c:spPr>
              <a:solidFill>
                <a:schemeClr val="accent3"/>
              </a:solidFill>
              <a:ln w="9525">
                <a:solidFill>
                  <a:schemeClr val="accent3"/>
                </a:solidFill>
              </a:ln>
              <a:effectLst/>
            </c:spPr>
          </c:marker>
          <c:xVal>
            <c:numRef>
              <c:f>'EDA QUE'!$C$33:$C$68</c:f>
              <c:numCache>
                <c:formatCode>General</c:formatCode>
                <c:ptCount val="36"/>
                <c:pt idx="0">
                  <c:v>25.774269</c:v>
                </c:pt>
                <c:pt idx="1">
                  <c:v>29.424119999999998</c:v>
                </c:pt>
                <c:pt idx="2">
                  <c:v>29.558050000000001</c:v>
                </c:pt>
                <c:pt idx="3">
                  <c:v>29.763280999999999</c:v>
                </c:pt>
                <c:pt idx="4">
                  <c:v>30.332180000000001</c:v>
                </c:pt>
                <c:pt idx="5">
                  <c:v>31.251809999999999</c:v>
                </c:pt>
                <c:pt idx="6">
                  <c:v>31.769038999999999</c:v>
                </c:pt>
                <c:pt idx="7">
                  <c:v>32.083328000000002</c:v>
                </c:pt>
                <c:pt idx="8">
                  <c:v>32.715328</c:v>
                </c:pt>
                <c:pt idx="9">
                  <c:v>32.783057999999997</c:v>
                </c:pt>
                <c:pt idx="10">
                  <c:v>32.815559</c:v>
                </c:pt>
                <c:pt idx="11">
                  <c:v>33.005859000000001</c:v>
                </c:pt>
                <c:pt idx="12">
                  <c:v>33.44838</c:v>
                </c:pt>
                <c:pt idx="13">
                  <c:v>33.749001</c:v>
                </c:pt>
                <c:pt idx="14">
                  <c:v>34.052230999999999</c:v>
                </c:pt>
                <c:pt idx="15">
                  <c:v>35.084491999999997</c:v>
                </c:pt>
                <c:pt idx="16">
                  <c:v>35.227088999999999</c:v>
                </c:pt>
                <c:pt idx="17">
                  <c:v>36.174968999999997</c:v>
                </c:pt>
                <c:pt idx="18">
                  <c:v>36.165889999999997</c:v>
                </c:pt>
                <c:pt idx="19">
                  <c:v>37.774929</c:v>
                </c:pt>
                <c:pt idx="20">
                  <c:v>38.627270000000003</c:v>
                </c:pt>
                <c:pt idx="21">
                  <c:v>39.099730999999998</c:v>
                </c:pt>
                <c:pt idx="22">
                  <c:v>39.739151</c:v>
                </c:pt>
                <c:pt idx="23">
                  <c:v>39.768379000000003</c:v>
                </c:pt>
                <c:pt idx="24">
                  <c:v>39.952339000000002</c:v>
                </c:pt>
                <c:pt idx="25">
                  <c:v>40.440620000000003</c:v>
                </c:pt>
                <c:pt idx="26">
                  <c:v>40.714272000000001</c:v>
                </c:pt>
                <c:pt idx="27">
                  <c:v>41.850028999999999</c:v>
                </c:pt>
                <c:pt idx="28">
                  <c:v>42.331429</c:v>
                </c:pt>
                <c:pt idx="29">
                  <c:v>42.358429000000001</c:v>
                </c:pt>
                <c:pt idx="30">
                  <c:v>43.700111</c:v>
                </c:pt>
                <c:pt idx="31">
                  <c:v>44.979968999999997</c:v>
                </c:pt>
                <c:pt idx="32">
                  <c:v>45.523448999999999</c:v>
                </c:pt>
                <c:pt idx="33">
                  <c:v>45.508839000000002</c:v>
                </c:pt>
                <c:pt idx="34">
                  <c:v>47.606209</c:v>
                </c:pt>
                <c:pt idx="35">
                  <c:v>49.249659999999999</c:v>
                </c:pt>
              </c:numCache>
            </c:numRef>
          </c:xVal>
          <c:yVal>
            <c:numRef>
              <c:f>'EDA QUE'!$F$33:$F$68</c:f>
              <c:numCache>
                <c:formatCode>General</c:formatCode>
                <c:ptCount val="36"/>
                <c:pt idx="0">
                  <c:v>-80.2</c:v>
                </c:pt>
                <c:pt idx="1">
                  <c:v>-98.5</c:v>
                </c:pt>
                <c:pt idx="2">
                  <c:v>34.9</c:v>
                </c:pt>
                <c:pt idx="3">
                  <c:v>-95.4</c:v>
                </c:pt>
                <c:pt idx="4">
                  <c:v>-81.7</c:v>
                </c:pt>
                <c:pt idx="5">
                  <c:v>34.799999999999997</c:v>
                </c:pt>
                <c:pt idx="6">
                  <c:v>35.200000000000003</c:v>
                </c:pt>
                <c:pt idx="7">
                  <c:v>34.799999999999997</c:v>
                </c:pt>
                <c:pt idx="8">
                  <c:v>-117.2</c:v>
                </c:pt>
                <c:pt idx="9">
                  <c:v>-96.8</c:v>
                </c:pt>
                <c:pt idx="10">
                  <c:v>35</c:v>
                </c:pt>
                <c:pt idx="11">
                  <c:v>35.1</c:v>
                </c:pt>
                <c:pt idx="12">
                  <c:v>-112.1</c:v>
                </c:pt>
                <c:pt idx="13">
                  <c:v>-84.4</c:v>
                </c:pt>
                <c:pt idx="14">
                  <c:v>-118.2</c:v>
                </c:pt>
                <c:pt idx="15">
                  <c:v>-106.7</c:v>
                </c:pt>
                <c:pt idx="16">
                  <c:v>-80.8</c:v>
                </c:pt>
                <c:pt idx="17">
                  <c:v>-115.1</c:v>
                </c:pt>
                <c:pt idx="18">
                  <c:v>-86.8</c:v>
                </c:pt>
                <c:pt idx="19">
                  <c:v>-122.4</c:v>
                </c:pt>
                <c:pt idx="20">
                  <c:v>-90.2</c:v>
                </c:pt>
                <c:pt idx="21">
                  <c:v>-94.6</c:v>
                </c:pt>
                <c:pt idx="22">
                  <c:v>-105</c:v>
                </c:pt>
                <c:pt idx="23">
                  <c:v>-86.2</c:v>
                </c:pt>
                <c:pt idx="24">
                  <c:v>-75.2</c:v>
                </c:pt>
                <c:pt idx="25">
                  <c:v>-80</c:v>
                </c:pt>
                <c:pt idx="26">
                  <c:v>-74</c:v>
                </c:pt>
                <c:pt idx="27">
                  <c:v>-87.7</c:v>
                </c:pt>
                <c:pt idx="28">
                  <c:v>-83</c:v>
                </c:pt>
                <c:pt idx="29">
                  <c:v>-71.099999999999994</c:v>
                </c:pt>
                <c:pt idx="30">
                  <c:v>-79.400000000000006</c:v>
                </c:pt>
                <c:pt idx="31">
                  <c:v>-93.3</c:v>
                </c:pt>
                <c:pt idx="32">
                  <c:v>-122.7</c:v>
                </c:pt>
                <c:pt idx="33">
                  <c:v>-73.599999999999994</c:v>
                </c:pt>
                <c:pt idx="34">
                  <c:v>-122.3</c:v>
                </c:pt>
                <c:pt idx="35">
                  <c:v>-123.1</c:v>
                </c:pt>
              </c:numCache>
            </c:numRef>
          </c:yVal>
          <c:smooth val="0"/>
          <c:extLst>
            <c:ext xmlns:c16="http://schemas.microsoft.com/office/drawing/2014/chart" uri="{C3380CC4-5D6E-409C-BE32-E72D297353CC}">
              <c16:uniqueId val="{00000002-457A-45C5-8D44-CE6018F0FD38}"/>
            </c:ext>
          </c:extLst>
        </c:ser>
        <c:dLbls>
          <c:showLegendKey val="0"/>
          <c:showVal val="0"/>
          <c:showCatName val="0"/>
          <c:showSerName val="0"/>
          <c:showPercent val="0"/>
          <c:showBubbleSize val="0"/>
        </c:dLbls>
        <c:axId val="721325887"/>
        <c:axId val="1193495359"/>
      </c:scatterChart>
      <c:valAx>
        <c:axId val="72132588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93495359"/>
        <c:crosses val="autoZero"/>
        <c:crossBetween val="midCat"/>
      </c:valAx>
      <c:valAx>
        <c:axId val="11934953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1325887"/>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832C57-009B-4FDC-898B-9A19599B81A1}" type="datetimeFigureOut">
              <a:rPr lang="en-IN" smtClean="0"/>
              <a:t>03-12-2024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5BDCFD-4F8E-4581-B713-19F9827C54F8}" type="slidenum">
              <a:rPr lang="en-IN" smtClean="0"/>
              <a:t>‹#›</a:t>
            </a:fld>
            <a:endParaRPr lang="en-IN"/>
          </a:p>
        </p:txBody>
      </p:sp>
    </p:spTree>
    <p:extLst>
      <p:ext uri="{BB962C8B-B14F-4D97-AF65-F5344CB8AC3E}">
        <p14:creationId xmlns:p14="http://schemas.microsoft.com/office/powerpoint/2010/main" val="1179009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832C57-009B-4FDC-898B-9A19599B81A1}" type="datetimeFigureOut">
              <a:rPr lang="en-IN" smtClean="0"/>
              <a:t>03-12-2024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5BDCFD-4F8E-4581-B713-19F9827C54F8}" type="slidenum">
              <a:rPr lang="en-IN" smtClean="0"/>
              <a:t>‹#›</a:t>
            </a:fld>
            <a:endParaRPr lang="en-IN"/>
          </a:p>
        </p:txBody>
      </p:sp>
    </p:spTree>
    <p:extLst>
      <p:ext uri="{BB962C8B-B14F-4D97-AF65-F5344CB8AC3E}">
        <p14:creationId xmlns:p14="http://schemas.microsoft.com/office/powerpoint/2010/main" val="2905347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832C57-009B-4FDC-898B-9A19599B81A1}" type="datetimeFigureOut">
              <a:rPr lang="en-IN" smtClean="0"/>
              <a:t>03-12-2024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5BDCFD-4F8E-4581-B713-19F9827C54F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940797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832C57-009B-4FDC-898B-9A19599B81A1}" type="datetimeFigureOut">
              <a:rPr lang="en-IN" smtClean="0"/>
              <a:t>03-12-2024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5BDCFD-4F8E-4581-B713-19F9827C54F8}" type="slidenum">
              <a:rPr lang="en-IN" smtClean="0"/>
              <a:t>‹#›</a:t>
            </a:fld>
            <a:endParaRPr lang="en-IN"/>
          </a:p>
        </p:txBody>
      </p:sp>
    </p:spTree>
    <p:extLst>
      <p:ext uri="{BB962C8B-B14F-4D97-AF65-F5344CB8AC3E}">
        <p14:creationId xmlns:p14="http://schemas.microsoft.com/office/powerpoint/2010/main" val="10834649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832C57-009B-4FDC-898B-9A19599B81A1}" type="datetimeFigureOut">
              <a:rPr lang="en-IN" smtClean="0"/>
              <a:t>03-12-2024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5BDCFD-4F8E-4581-B713-19F9827C54F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717856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832C57-009B-4FDC-898B-9A19599B81A1}" type="datetimeFigureOut">
              <a:rPr lang="en-IN" smtClean="0"/>
              <a:t>03-12-2024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5BDCFD-4F8E-4581-B713-19F9827C54F8}" type="slidenum">
              <a:rPr lang="en-IN" smtClean="0"/>
              <a:t>‹#›</a:t>
            </a:fld>
            <a:endParaRPr lang="en-IN"/>
          </a:p>
        </p:txBody>
      </p:sp>
    </p:spTree>
    <p:extLst>
      <p:ext uri="{BB962C8B-B14F-4D97-AF65-F5344CB8AC3E}">
        <p14:creationId xmlns:p14="http://schemas.microsoft.com/office/powerpoint/2010/main" val="5858871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832C57-009B-4FDC-898B-9A19599B81A1}" type="datetimeFigureOut">
              <a:rPr lang="en-IN" smtClean="0"/>
              <a:t>03-12-2024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5BDCFD-4F8E-4581-B713-19F9827C54F8}" type="slidenum">
              <a:rPr lang="en-IN" smtClean="0"/>
              <a:t>‹#›</a:t>
            </a:fld>
            <a:endParaRPr lang="en-IN"/>
          </a:p>
        </p:txBody>
      </p:sp>
    </p:spTree>
    <p:extLst>
      <p:ext uri="{BB962C8B-B14F-4D97-AF65-F5344CB8AC3E}">
        <p14:creationId xmlns:p14="http://schemas.microsoft.com/office/powerpoint/2010/main" val="6481316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832C57-009B-4FDC-898B-9A19599B81A1}" type="datetimeFigureOut">
              <a:rPr lang="en-IN" smtClean="0"/>
              <a:t>03-12-2024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5BDCFD-4F8E-4581-B713-19F9827C54F8}" type="slidenum">
              <a:rPr lang="en-IN" smtClean="0"/>
              <a:t>‹#›</a:t>
            </a:fld>
            <a:endParaRPr lang="en-IN"/>
          </a:p>
        </p:txBody>
      </p:sp>
    </p:spTree>
    <p:extLst>
      <p:ext uri="{BB962C8B-B14F-4D97-AF65-F5344CB8AC3E}">
        <p14:creationId xmlns:p14="http://schemas.microsoft.com/office/powerpoint/2010/main" val="3129622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832C57-009B-4FDC-898B-9A19599B81A1}" type="datetimeFigureOut">
              <a:rPr lang="en-IN" smtClean="0"/>
              <a:t>03-12-2024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5BDCFD-4F8E-4581-B713-19F9827C54F8}" type="slidenum">
              <a:rPr lang="en-IN" smtClean="0"/>
              <a:t>‹#›</a:t>
            </a:fld>
            <a:endParaRPr lang="en-IN"/>
          </a:p>
        </p:txBody>
      </p:sp>
    </p:spTree>
    <p:extLst>
      <p:ext uri="{BB962C8B-B14F-4D97-AF65-F5344CB8AC3E}">
        <p14:creationId xmlns:p14="http://schemas.microsoft.com/office/powerpoint/2010/main" val="2530751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832C57-009B-4FDC-898B-9A19599B81A1}" type="datetimeFigureOut">
              <a:rPr lang="en-IN" smtClean="0"/>
              <a:t>03-12-2024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5BDCFD-4F8E-4581-B713-19F9827C54F8}" type="slidenum">
              <a:rPr lang="en-IN" smtClean="0"/>
              <a:t>‹#›</a:t>
            </a:fld>
            <a:endParaRPr lang="en-IN"/>
          </a:p>
        </p:txBody>
      </p:sp>
    </p:spTree>
    <p:extLst>
      <p:ext uri="{BB962C8B-B14F-4D97-AF65-F5344CB8AC3E}">
        <p14:creationId xmlns:p14="http://schemas.microsoft.com/office/powerpoint/2010/main" val="2968557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832C57-009B-4FDC-898B-9A19599B81A1}" type="datetimeFigureOut">
              <a:rPr lang="en-IN" smtClean="0"/>
              <a:t>03-12-2024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5BDCFD-4F8E-4581-B713-19F9827C54F8}" type="slidenum">
              <a:rPr lang="en-IN" smtClean="0"/>
              <a:t>‹#›</a:t>
            </a:fld>
            <a:endParaRPr lang="en-IN"/>
          </a:p>
        </p:txBody>
      </p:sp>
    </p:spTree>
    <p:extLst>
      <p:ext uri="{BB962C8B-B14F-4D97-AF65-F5344CB8AC3E}">
        <p14:creationId xmlns:p14="http://schemas.microsoft.com/office/powerpoint/2010/main" val="3732923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832C57-009B-4FDC-898B-9A19599B81A1}" type="datetimeFigureOut">
              <a:rPr lang="en-IN" smtClean="0"/>
              <a:t>03-12-2024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35BDCFD-4F8E-4581-B713-19F9827C54F8}" type="slidenum">
              <a:rPr lang="en-IN" smtClean="0"/>
              <a:t>‹#›</a:t>
            </a:fld>
            <a:endParaRPr lang="en-IN"/>
          </a:p>
        </p:txBody>
      </p:sp>
    </p:spTree>
    <p:extLst>
      <p:ext uri="{BB962C8B-B14F-4D97-AF65-F5344CB8AC3E}">
        <p14:creationId xmlns:p14="http://schemas.microsoft.com/office/powerpoint/2010/main" val="3813722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832C57-009B-4FDC-898B-9A19599B81A1}" type="datetimeFigureOut">
              <a:rPr lang="en-IN" smtClean="0"/>
              <a:t>03-12-2024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35BDCFD-4F8E-4581-B713-19F9827C54F8}" type="slidenum">
              <a:rPr lang="en-IN" smtClean="0"/>
              <a:t>‹#›</a:t>
            </a:fld>
            <a:endParaRPr lang="en-IN"/>
          </a:p>
        </p:txBody>
      </p:sp>
    </p:spTree>
    <p:extLst>
      <p:ext uri="{BB962C8B-B14F-4D97-AF65-F5344CB8AC3E}">
        <p14:creationId xmlns:p14="http://schemas.microsoft.com/office/powerpoint/2010/main" val="863352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832C57-009B-4FDC-898B-9A19599B81A1}" type="datetimeFigureOut">
              <a:rPr lang="en-IN" smtClean="0"/>
              <a:t>03-12-2024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35BDCFD-4F8E-4581-B713-19F9827C54F8}" type="slidenum">
              <a:rPr lang="en-IN" smtClean="0"/>
              <a:t>‹#›</a:t>
            </a:fld>
            <a:endParaRPr lang="en-IN"/>
          </a:p>
        </p:txBody>
      </p:sp>
    </p:spTree>
    <p:extLst>
      <p:ext uri="{BB962C8B-B14F-4D97-AF65-F5344CB8AC3E}">
        <p14:creationId xmlns:p14="http://schemas.microsoft.com/office/powerpoint/2010/main" val="3598225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832C57-009B-4FDC-898B-9A19599B81A1}" type="datetimeFigureOut">
              <a:rPr lang="en-IN" smtClean="0"/>
              <a:t>03-12-2024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5BDCFD-4F8E-4581-B713-19F9827C54F8}" type="slidenum">
              <a:rPr lang="en-IN" smtClean="0"/>
              <a:t>‹#›</a:t>
            </a:fld>
            <a:endParaRPr lang="en-IN"/>
          </a:p>
        </p:txBody>
      </p:sp>
    </p:spTree>
    <p:extLst>
      <p:ext uri="{BB962C8B-B14F-4D97-AF65-F5344CB8AC3E}">
        <p14:creationId xmlns:p14="http://schemas.microsoft.com/office/powerpoint/2010/main" val="3744135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832C57-009B-4FDC-898B-9A19599B81A1}" type="datetimeFigureOut">
              <a:rPr lang="en-IN" smtClean="0"/>
              <a:t>03-12-2024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5BDCFD-4F8E-4581-B713-19F9827C54F8}" type="slidenum">
              <a:rPr lang="en-IN" smtClean="0"/>
              <a:t>‹#›</a:t>
            </a:fld>
            <a:endParaRPr lang="en-IN"/>
          </a:p>
        </p:txBody>
      </p:sp>
    </p:spTree>
    <p:extLst>
      <p:ext uri="{BB962C8B-B14F-4D97-AF65-F5344CB8AC3E}">
        <p14:creationId xmlns:p14="http://schemas.microsoft.com/office/powerpoint/2010/main" val="2828133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E832C57-009B-4FDC-898B-9A19599B81A1}" type="datetimeFigureOut">
              <a:rPr lang="en-IN" smtClean="0"/>
              <a:t>03-12-2024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35BDCFD-4F8E-4581-B713-19F9827C54F8}" type="slidenum">
              <a:rPr lang="en-IN" smtClean="0"/>
              <a:t>‹#›</a:t>
            </a:fld>
            <a:endParaRPr lang="en-IN"/>
          </a:p>
        </p:txBody>
      </p:sp>
    </p:spTree>
    <p:extLst>
      <p:ext uri="{BB962C8B-B14F-4D97-AF65-F5344CB8AC3E}">
        <p14:creationId xmlns:p14="http://schemas.microsoft.com/office/powerpoint/2010/main" val="42375548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FE794-3AFF-44DC-F92E-3DCDD2F0F7F0}"/>
              </a:ext>
            </a:extLst>
          </p:cNvPr>
          <p:cNvSpPr>
            <a:spLocks noGrp="1"/>
          </p:cNvSpPr>
          <p:nvPr>
            <p:ph type="ctrTitle"/>
          </p:nvPr>
        </p:nvSpPr>
        <p:spPr>
          <a:xfrm>
            <a:off x="1524000" y="373627"/>
            <a:ext cx="9144000" cy="1226573"/>
          </a:xfrm>
        </p:spPr>
        <p:txBody>
          <a:bodyPr/>
          <a:lstStyle/>
          <a:p>
            <a:r>
              <a:rPr lang="en-IN" b="1" i="1" dirty="0">
                <a:latin typeface="Times New Roman" panose="02020603050405020304" pitchFamily="18" charset="0"/>
                <a:cs typeface="Times New Roman" panose="02020603050405020304" pitchFamily="18" charset="0"/>
              </a:rPr>
              <a:t>WEATHER ANALYSIS</a:t>
            </a:r>
          </a:p>
        </p:txBody>
      </p:sp>
      <p:sp>
        <p:nvSpPr>
          <p:cNvPr id="5" name="Subtitle 4">
            <a:extLst>
              <a:ext uri="{FF2B5EF4-FFF2-40B4-BE49-F238E27FC236}">
                <a16:creationId xmlns:a16="http://schemas.microsoft.com/office/drawing/2014/main" id="{4DD8E76A-31F4-302A-EEAF-6E139E1DFDF3}"/>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779440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68711-924B-0510-9E40-13A4EA49BFC0}"/>
              </a:ext>
            </a:extLst>
          </p:cNvPr>
          <p:cNvSpPr>
            <a:spLocks noGrp="1"/>
          </p:cNvSpPr>
          <p:nvPr>
            <p:ph type="title"/>
          </p:nvPr>
        </p:nvSpPr>
        <p:spPr/>
        <p:txBody>
          <a:bodyPr>
            <a:normAutofit fontScale="90000"/>
          </a:bodyPr>
          <a:lstStyle/>
          <a:p>
            <a:pPr indent="127000">
              <a:lnSpc>
                <a:spcPct val="107000"/>
              </a:lnSpc>
              <a:spcAft>
                <a:spcPts val="800"/>
              </a:spcAft>
            </a:pPr>
            <a:r>
              <a:rPr lang="en-IN" sz="1800" kern="0" dirty="0">
                <a:solidFill>
                  <a:srgbClr val="24292E"/>
                </a:solidFill>
                <a:effectLst/>
                <a:latin typeface="Plus Jakarta Sans"/>
                <a:ea typeface="Times New Roman" panose="02020603050405020304" pitchFamily="18" charset="0"/>
                <a:cs typeface="Calibri" panose="020F0502020204030204" pitchFamily="34" charset="0"/>
              </a:rPr>
              <a:t>6. Explore the impact of wind direction on temperature for coastal cities. Are there noticeable patterns?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kern="0" dirty="0">
                <a:solidFill>
                  <a:srgbClr val="24292E"/>
                </a:solidFill>
                <a:effectLst/>
                <a:latin typeface="Plus Jakarta Sans"/>
                <a:ea typeface="Times New Roman" panose="02020603050405020304" pitchFamily="18" charset="0"/>
                <a:cs typeface="Calibri" panose="020F0502020204030204" pitchFamily="34" charset="0"/>
              </a:rPr>
              <a:t>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graphicFrame>
        <p:nvGraphicFramePr>
          <p:cNvPr id="5" name="Content Placeholder 4">
            <a:extLst>
              <a:ext uri="{FF2B5EF4-FFF2-40B4-BE49-F238E27FC236}">
                <a16:creationId xmlns:a16="http://schemas.microsoft.com/office/drawing/2014/main" id="{394A9C4F-83A3-3CE3-5D55-C4AA7C980118}"/>
              </a:ext>
            </a:extLst>
          </p:cNvPr>
          <p:cNvGraphicFramePr>
            <a:graphicFrameLocks noGrp="1"/>
          </p:cNvGraphicFramePr>
          <p:nvPr>
            <p:ph sz="half" idx="1"/>
          </p:nvPr>
        </p:nvGraphicFramePr>
        <p:xfrm>
          <a:off x="675820" y="2349164"/>
          <a:ext cx="4187149" cy="3769777"/>
        </p:xfrm>
        <a:graphic>
          <a:graphicData uri="http://schemas.openxmlformats.org/drawingml/2006/table">
            <a:tbl>
              <a:tblPr firstRow="1" firstCol="1" bandRow="1">
                <a:tableStyleId>{5C22544A-7EE6-4342-B048-85BDC9FD1C3A}</a:tableStyleId>
              </a:tblPr>
              <a:tblGrid>
                <a:gridCol w="983754">
                  <a:extLst>
                    <a:ext uri="{9D8B030D-6E8A-4147-A177-3AD203B41FA5}">
                      <a16:colId xmlns:a16="http://schemas.microsoft.com/office/drawing/2014/main" val="2203104165"/>
                    </a:ext>
                  </a:extLst>
                </a:gridCol>
                <a:gridCol w="140486">
                  <a:extLst>
                    <a:ext uri="{9D8B030D-6E8A-4147-A177-3AD203B41FA5}">
                      <a16:colId xmlns:a16="http://schemas.microsoft.com/office/drawing/2014/main" val="1033499279"/>
                    </a:ext>
                  </a:extLst>
                </a:gridCol>
                <a:gridCol w="646708">
                  <a:extLst>
                    <a:ext uri="{9D8B030D-6E8A-4147-A177-3AD203B41FA5}">
                      <a16:colId xmlns:a16="http://schemas.microsoft.com/office/drawing/2014/main" val="1017987238"/>
                    </a:ext>
                  </a:extLst>
                </a:gridCol>
                <a:gridCol w="657241">
                  <a:extLst>
                    <a:ext uri="{9D8B030D-6E8A-4147-A177-3AD203B41FA5}">
                      <a16:colId xmlns:a16="http://schemas.microsoft.com/office/drawing/2014/main" val="2589132873"/>
                    </a:ext>
                  </a:extLst>
                </a:gridCol>
                <a:gridCol w="688838">
                  <a:extLst>
                    <a:ext uri="{9D8B030D-6E8A-4147-A177-3AD203B41FA5}">
                      <a16:colId xmlns:a16="http://schemas.microsoft.com/office/drawing/2014/main" val="4123264551"/>
                    </a:ext>
                  </a:extLst>
                </a:gridCol>
                <a:gridCol w="1070122">
                  <a:extLst>
                    <a:ext uri="{9D8B030D-6E8A-4147-A177-3AD203B41FA5}">
                      <a16:colId xmlns:a16="http://schemas.microsoft.com/office/drawing/2014/main" val="1331804892"/>
                    </a:ext>
                  </a:extLst>
                </a:gridCol>
              </a:tblGrid>
              <a:tr h="153449">
                <a:tc gridSpan="2">
                  <a:txBody>
                    <a:bodyPr/>
                    <a:lstStyle/>
                    <a:p>
                      <a:pPr>
                        <a:lnSpc>
                          <a:spcPct val="107000"/>
                        </a:lnSpc>
                        <a:spcAft>
                          <a:spcPts val="800"/>
                        </a:spcAft>
                      </a:pPr>
                      <a:r>
                        <a:rPr lang="en-IN" sz="900" kern="0">
                          <a:effectLst/>
                        </a:rPr>
                        <a:t>WITH cte AS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7543" marR="57543" marT="0" marB="0" anchor="b"/>
                </a:tc>
                <a:tc hMerge="1">
                  <a:txBody>
                    <a:bodyPr/>
                    <a:lstStyle/>
                    <a:p>
                      <a:endParaRPr lang="en-IN"/>
                    </a:p>
                  </a:txBody>
                  <a:tcPr/>
                </a:tc>
                <a:tc>
                  <a:txBody>
                    <a:bodyPr/>
                    <a:lstStyle/>
                    <a:p>
                      <a:pPr>
                        <a:lnSpc>
                          <a:spcPct val="107000"/>
                        </a:lnSpc>
                        <a:spcAft>
                          <a:spcPts val="800"/>
                        </a:spcAft>
                      </a:pPr>
                      <a:r>
                        <a:rPr lang="en-IN" sz="900" kern="0">
                          <a:effectLst/>
                        </a:rPr>
                        <a:t>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7543" marR="57543" marT="0" marB="0" anchor="b"/>
                </a:tc>
                <a:tc>
                  <a:txBody>
                    <a:bodyPr/>
                    <a:lstStyle/>
                    <a:p>
                      <a:pPr>
                        <a:lnSpc>
                          <a:spcPct val="107000"/>
                        </a:lnSpc>
                        <a:spcAft>
                          <a:spcPts val="800"/>
                        </a:spcAft>
                      </a:pPr>
                      <a:r>
                        <a:rPr lang="en-IN" sz="900" kern="0">
                          <a:effectLst/>
                        </a:rPr>
                        <a:t>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7543" marR="57543" marT="0" marB="0" anchor="b"/>
                </a:tc>
                <a:tc>
                  <a:txBody>
                    <a:bodyPr/>
                    <a:lstStyle/>
                    <a:p>
                      <a:pPr>
                        <a:lnSpc>
                          <a:spcPct val="107000"/>
                        </a:lnSpc>
                        <a:spcAft>
                          <a:spcPts val="800"/>
                        </a:spcAft>
                      </a:pPr>
                      <a:r>
                        <a:rPr lang="en-IN" sz="900" kern="0">
                          <a:effectLst/>
                        </a:rPr>
                        <a:t>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7543" marR="57543" marT="0" marB="0" anchor="b"/>
                </a:tc>
                <a:tc>
                  <a:txBody>
                    <a:bodyPr/>
                    <a:lstStyle/>
                    <a:p>
                      <a:pPr>
                        <a:lnSpc>
                          <a:spcPct val="107000"/>
                        </a:lnSpc>
                        <a:spcAft>
                          <a:spcPts val="800"/>
                        </a:spcAft>
                      </a:pPr>
                      <a:r>
                        <a:rPr lang="en-IN" sz="900" kern="0">
                          <a:effectLst/>
                        </a:rPr>
                        <a:t>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7543" marR="57543" marT="0" marB="0" anchor="b"/>
                </a:tc>
                <a:extLst>
                  <a:ext uri="{0D108BD9-81ED-4DB2-BD59-A6C34878D82A}">
                    <a16:rowId xmlns:a16="http://schemas.microsoft.com/office/drawing/2014/main" val="2439426416"/>
                  </a:ext>
                </a:extLst>
              </a:tr>
              <a:tr h="153449">
                <a:tc>
                  <a:txBody>
                    <a:bodyPr/>
                    <a:lstStyle/>
                    <a:p>
                      <a:pPr>
                        <a:lnSpc>
                          <a:spcPct val="107000"/>
                        </a:lnSpc>
                        <a:spcAft>
                          <a:spcPts val="800"/>
                        </a:spcAft>
                      </a:pPr>
                      <a:r>
                        <a:rPr lang="en-IN" sz="900" kern="0">
                          <a:effectLst/>
                        </a:rPr>
                        <a:t>    SELECT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7543" marR="57543" marT="0" marB="0" anchor="b"/>
                </a:tc>
                <a:tc>
                  <a:txBody>
                    <a:bodyPr/>
                    <a:lstStyle/>
                    <a:p>
                      <a:pPr>
                        <a:lnSpc>
                          <a:spcPct val="107000"/>
                        </a:lnSpc>
                        <a:spcAft>
                          <a:spcPts val="800"/>
                        </a:spcAft>
                      </a:pPr>
                      <a:r>
                        <a:rPr lang="en-IN" sz="900" kern="0">
                          <a:effectLst/>
                        </a:rPr>
                        <a:t>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7543" marR="57543" marT="0" marB="0" anchor="b"/>
                </a:tc>
                <a:tc>
                  <a:txBody>
                    <a:bodyPr/>
                    <a:lstStyle/>
                    <a:p>
                      <a:pPr>
                        <a:lnSpc>
                          <a:spcPct val="107000"/>
                        </a:lnSpc>
                        <a:spcAft>
                          <a:spcPts val="800"/>
                        </a:spcAft>
                      </a:pPr>
                      <a:r>
                        <a:rPr lang="en-IN" sz="900" kern="0">
                          <a:effectLst/>
                        </a:rPr>
                        <a:t>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7543" marR="57543" marT="0" marB="0" anchor="b"/>
                </a:tc>
                <a:tc>
                  <a:txBody>
                    <a:bodyPr/>
                    <a:lstStyle/>
                    <a:p>
                      <a:pPr>
                        <a:lnSpc>
                          <a:spcPct val="107000"/>
                        </a:lnSpc>
                        <a:spcAft>
                          <a:spcPts val="800"/>
                        </a:spcAft>
                      </a:pPr>
                      <a:r>
                        <a:rPr lang="en-IN" sz="900" kern="0">
                          <a:effectLst/>
                        </a:rPr>
                        <a:t>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7543" marR="57543" marT="0" marB="0" anchor="b"/>
                </a:tc>
                <a:tc>
                  <a:txBody>
                    <a:bodyPr/>
                    <a:lstStyle/>
                    <a:p>
                      <a:pPr>
                        <a:lnSpc>
                          <a:spcPct val="107000"/>
                        </a:lnSpc>
                        <a:spcAft>
                          <a:spcPts val="800"/>
                        </a:spcAft>
                      </a:pPr>
                      <a:r>
                        <a:rPr lang="en-IN" sz="900" kern="0">
                          <a:effectLst/>
                        </a:rPr>
                        <a:t>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7543" marR="57543" marT="0" marB="0" anchor="b"/>
                </a:tc>
                <a:tc>
                  <a:txBody>
                    <a:bodyPr/>
                    <a:lstStyle/>
                    <a:p>
                      <a:pPr>
                        <a:lnSpc>
                          <a:spcPct val="107000"/>
                        </a:lnSpc>
                        <a:spcAft>
                          <a:spcPts val="800"/>
                        </a:spcAft>
                      </a:pPr>
                      <a:r>
                        <a:rPr lang="en-IN" sz="900" kern="0">
                          <a:effectLst/>
                        </a:rPr>
                        <a:t>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7543" marR="57543" marT="0" marB="0" anchor="b"/>
                </a:tc>
                <a:extLst>
                  <a:ext uri="{0D108BD9-81ED-4DB2-BD59-A6C34878D82A}">
                    <a16:rowId xmlns:a16="http://schemas.microsoft.com/office/drawing/2014/main" val="292541502"/>
                  </a:ext>
                </a:extLst>
              </a:tr>
              <a:tr h="153449">
                <a:tc gridSpan="2">
                  <a:txBody>
                    <a:bodyPr/>
                    <a:lstStyle/>
                    <a:p>
                      <a:pPr>
                        <a:lnSpc>
                          <a:spcPct val="107000"/>
                        </a:lnSpc>
                        <a:spcAft>
                          <a:spcPts val="800"/>
                        </a:spcAft>
                      </a:pPr>
                      <a:r>
                        <a:rPr lang="en-IN" sz="900" kern="0">
                          <a:effectLst/>
                        </a:rPr>
                        <a:t>        c.City,</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7543" marR="57543" marT="0" marB="0" anchor="b"/>
                </a:tc>
                <a:tc hMerge="1">
                  <a:txBody>
                    <a:bodyPr/>
                    <a:lstStyle/>
                    <a:p>
                      <a:endParaRPr lang="en-IN"/>
                    </a:p>
                  </a:txBody>
                  <a:tcPr/>
                </a:tc>
                <a:tc>
                  <a:txBody>
                    <a:bodyPr/>
                    <a:lstStyle/>
                    <a:p>
                      <a:pPr>
                        <a:lnSpc>
                          <a:spcPct val="107000"/>
                        </a:lnSpc>
                        <a:spcAft>
                          <a:spcPts val="800"/>
                        </a:spcAft>
                      </a:pPr>
                      <a:r>
                        <a:rPr lang="en-IN" sz="900" kern="0">
                          <a:effectLst/>
                        </a:rPr>
                        <a:t>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7543" marR="57543" marT="0" marB="0" anchor="b"/>
                </a:tc>
                <a:tc>
                  <a:txBody>
                    <a:bodyPr/>
                    <a:lstStyle/>
                    <a:p>
                      <a:pPr>
                        <a:lnSpc>
                          <a:spcPct val="107000"/>
                        </a:lnSpc>
                        <a:spcAft>
                          <a:spcPts val="800"/>
                        </a:spcAft>
                      </a:pPr>
                      <a:r>
                        <a:rPr lang="en-IN" sz="900" kern="0">
                          <a:effectLst/>
                        </a:rPr>
                        <a:t>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7543" marR="57543" marT="0" marB="0" anchor="b"/>
                </a:tc>
                <a:tc>
                  <a:txBody>
                    <a:bodyPr/>
                    <a:lstStyle/>
                    <a:p>
                      <a:pPr>
                        <a:lnSpc>
                          <a:spcPct val="107000"/>
                        </a:lnSpc>
                        <a:spcAft>
                          <a:spcPts val="800"/>
                        </a:spcAft>
                      </a:pPr>
                      <a:r>
                        <a:rPr lang="en-IN" sz="900" kern="0">
                          <a:effectLst/>
                        </a:rPr>
                        <a:t>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7543" marR="57543" marT="0" marB="0" anchor="b"/>
                </a:tc>
                <a:tc>
                  <a:txBody>
                    <a:bodyPr/>
                    <a:lstStyle/>
                    <a:p>
                      <a:pPr>
                        <a:lnSpc>
                          <a:spcPct val="107000"/>
                        </a:lnSpc>
                        <a:spcAft>
                          <a:spcPts val="800"/>
                        </a:spcAft>
                      </a:pPr>
                      <a:r>
                        <a:rPr lang="en-IN" sz="900" kern="0">
                          <a:effectLst/>
                        </a:rPr>
                        <a:t>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7543" marR="57543" marT="0" marB="0" anchor="b"/>
                </a:tc>
                <a:extLst>
                  <a:ext uri="{0D108BD9-81ED-4DB2-BD59-A6C34878D82A}">
                    <a16:rowId xmlns:a16="http://schemas.microsoft.com/office/drawing/2014/main" val="541429617"/>
                  </a:ext>
                </a:extLst>
              </a:tr>
              <a:tr h="294377">
                <a:tc gridSpan="2">
                  <a:txBody>
                    <a:bodyPr/>
                    <a:lstStyle/>
                    <a:p>
                      <a:pPr>
                        <a:lnSpc>
                          <a:spcPct val="107000"/>
                        </a:lnSpc>
                        <a:spcAft>
                          <a:spcPts val="800"/>
                        </a:spcAft>
                      </a:pPr>
                      <a:r>
                        <a:rPr lang="en-IN" sz="900" kern="0">
                          <a:effectLst/>
                        </a:rPr>
                        <a:t>        f.wind_direction,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7543" marR="57543" marT="0" marB="0" anchor="b"/>
                </a:tc>
                <a:tc hMerge="1">
                  <a:txBody>
                    <a:bodyPr/>
                    <a:lstStyle/>
                    <a:p>
                      <a:endParaRPr lang="en-IN"/>
                    </a:p>
                  </a:txBody>
                  <a:tcPr/>
                </a:tc>
                <a:tc>
                  <a:txBody>
                    <a:bodyPr/>
                    <a:lstStyle/>
                    <a:p>
                      <a:pPr>
                        <a:lnSpc>
                          <a:spcPct val="107000"/>
                        </a:lnSpc>
                        <a:spcAft>
                          <a:spcPts val="800"/>
                        </a:spcAft>
                      </a:pPr>
                      <a:r>
                        <a:rPr lang="en-IN" sz="900" kern="0">
                          <a:effectLst/>
                        </a:rPr>
                        <a:t>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7543" marR="57543" marT="0" marB="0" anchor="b"/>
                </a:tc>
                <a:tc>
                  <a:txBody>
                    <a:bodyPr/>
                    <a:lstStyle/>
                    <a:p>
                      <a:pPr>
                        <a:lnSpc>
                          <a:spcPct val="107000"/>
                        </a:lnSpc>
                        <a:spcAft>
                          <a:spcPts val="800"/>
                        </a:spcAft>
                      </a:pPr>
                      <a:r>
                        <a:rPr lang="en-IN" sz="900" kern="0">
                          <a:effectLst/>
                        </a:rPr>
                        <a:t>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7543" marR="57543" marT="0" marB="0" anchor="b"/>
                </a:tc>
                <a:tc>
                  <a:txBody>
                    <a:bodyPr/>
                    <a:lstStyle/>
                    <a:p>
                      <a:pPr>
                        <a:lnSpc>
                          <a:spcPct val="107000"/>
                        </a:lnSpc>
                        <a:spcAft>
                          <a:spcPts val="800"/>
                        </a:spcAft>
                      </a:pPr>
                      <a:r>
                        <a:rPr lang="en-IN" sz="900" kern="0">
                          <a:effectLst/>
                        </a:rPr>
                        <a:t>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7543" marR="57543" marT="0" marB="0" anchor="b"/>
                </a:tc>
                <a:tc>
                  <a:txBody>
                    <a:bodyPr/>
                    <a:lstStyle/>
                    <a:p>
                      <a:pPr>
                        <a:lnSpc>
                          <a:spcPct val="107000"/>
                        </a:lnSpc>
                        <a:spcAft>
                          <a:spcPts val="800"/>
                        </a:spcAft>
                      </a:pPr>
                      <a:r>
                        <a:rPr lang="en-IN" sz="900" kern="0">
                          <a:effectLst/>
                        </a:rPr>
                        <a:t>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7543" marR="57543" marT="0" marB="0" anchor="b"/>
                </a:tc>
                <a:extLst>
                  <a:ext uri="{0D108BD9-81ED-4DB2-BD59-A6C34878D82A}">
                    <a16:rowId xmlns:a16="http://schemas.microsoft.com/office/drawing/2014/main" val="3749493214"/>
                  </a:ext>
                </a:extLst>
              </a:tr>
              <a:tr h="153449">
                <a:tc gridSpan="4">
                  <a:txBody>
                    <a:bodyPr/>
                    <a:lstStyle/>
                    <a:p>
                      <a:pPr>
                        <a:lnSpc>
                          <a:spcPct val="107000"/>
                        </a:lnSpc>
                        <a:spcAft>
                          <a:spcPts val="800"/>
                        </a:spcAft>
                      </a:pPr>
                      <a:r>
                        <a:rPr lang="en-IN" sz="900" kern="0">
                          <a:effectLst/>
                        </a:rPr>
                        <a:t>        AVG(f.temperature) AS avg_temperature,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7543" marR="57543" marT="0" marB="0" anchor="b"/>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800"/>
                        </a:spcAft>
                      </a:pPr>
                      <a:r>
                        <a:rPr lang="en-IN" sz="900" kern="0">
                          <a:effectLst/>
                        </a:rPr>
                        <a:t>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7543" marR="57543" marT="0" marB="0" anchor="b"/>
                </a:tc>
                <a:tc>
                  <a:txBody>
                    <a:bodyPr/>
                    <a:lstStyle/>
                    <a:p>
                      <a:pPr>
                        <a:lnSpc>
                          <a:spcPct val="107000"/>
                        </a:lnSpc>
                        <a:spcAft>
                          <a:spcPts val="800"/>
                        </a:spcAft>
                      </a:pPr>
                      <a:r>
                        <a:rPr lang="en-IN" sz="900" kern="0">
                          <a:effectLst/>
                        </a:rPr>
                        <a:t>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7543" marR="57543" marT="0" marB="0" anchor="b"/>
                </a:tc>
                <a:extLst>
                  <a:ext uri="{0D108BD9-81ED-4DB2-BD59-A6C34878D82A}">
                    <a16:rowId xmlns:a16="http://schemas.microsoft.com/office/drawing/2014/main" val="501947624"/>
                  </a:ext>
                </a:extLst>
              </a:tr>
              <a:tr h="153449">
                <a:tc gridSpan="4">
                  <a:txBody>
                    <a:bodyPr/>
                    <a:lstStyle/>
                    <a:p>
                      <a:pPr>
                        <a:lnSpc>
                          <a:spcPct val="107000"/>
                        </a:lnSpc>
                        <a:spcAft>
                          <a:spcPts val="800"/>
                        </a:spcAft>
                      </a:pPr>
                      <a:r>
                        <a:rPr lang="en-IN" sz="900" kern="0">
                          <a:effectLst/>
                        </a:rPr>
                        <a:t>        COUNT(f.City_id) AS city_counts,</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7543" marR="57543" marT="0" marB="0" anchor="b"/>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800"/>
                        </a:spcAft>
                      </a:pPr>
                      <a:r>
                        <a:rPr lang="en-IN" sz="900" kern="0">
                          <a:effectLst/>
                        </a:rPr>
                        <a:t>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7543" marR="57543" marT="0" marB="0" anchor="b"/>
                </a:tc>
                <a:tc>
                  <a:txBody>
                    <a:bodyPr/>
                    <a:lstStyle/>
                    <a:p>
                      <a:pPr>
                        <a:lnSpc>
                          <a:spcPct val="107000"/>
                        </a:lnSpc>
                        <a:spcAft>
                          <a:spcPts val="800"/>
                        </a:spcAft>
                      </a:pPr>
                      <a:r>
                        <a:rPr lang="en-IN" sz="900" kern="0">
                          <a:effectLst/>
                        </a:rPr>
                        <a:t>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7543" marR="57543" marT="0" marB="0" anchor="b"/>
                </a:tc>
                <a:extLst>
                  <a:ext uri="{0D108BD9-81ED-4DB2-BD59-A6C34878D82A}">
                    <a16:rowId xmlns:a16="http://schemas.microsoft.com/office/drawing/2014/main" val="2068743617"/>
                  </a:ext>
                </a:extLst>
              </a:tr>
              <a:tr h="294377">
                <a:tc gridSpan="6">
                  <a:txBody>
                    <a:bodyPr/>
                    <a:lstStyle/>
                    <a:p>
                      <a:pPr>
                        <a:lnSpc>
                          <a:spcPct val="107000"/>
                        </a:lnSpc>
                        <a:spcAft>
                          <a:spcPts val="800"/>
                        </a:spcAft>
                      </a:pPr>
                      <a:r>
                        <a:rPr lang="en-IN" sz="900" kern="0">
                          <a:effectLst/>
                        </a:rPr>
                        <a:t>        DENSE_RANK() OVER (PARTITION BY c.City ORDER BY COUNT(f.City_id) DESC) AS dr</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7543" marR="57543" marT="0"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711049493"/>
                  </a:ext>
                </a:extLst>
              </a:tr>
              <a:tr h="153449">
                <a:tc>
                  <a:txBody>
                    <a:bodyPr/>
                    <a:lstStyle/>
                    <a:p>
                      <a:pPr>
                        <a:lnSpc>
                          <a:spcPct val="107000"/>
                        </a:lnSpc>
                        <a:spcAft>
                          <a:spcPts val="800"/>
                        </a:spcAft>
                      </a:pPr>
                      <a:r>
                        <a:rPr lang="en-IN" sz="900" kern="0">
                          <a:effectLst/>
                        </a:rPr>
                        <a:t>    FROM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7543" marR="57543" marT="0" marB="0" anchor="b"/>
                </a:tc>
                <a:tc>
                  <a:txBody>
                    <a:bodyPr/>
                    <a:lstStyle/>
                    <a:p>
                      <a:pPr>
                        <a:lnSpc>
                          <a:spcPct val="107000"/>
                        </a:lnSpc>
                        <a:spcAft>
                          <a:spcPts val="800"/>
                        </a:spcAft>
                      </a:pPr>
                      <a:r>
                        <a:rPr lang="en-IN" sz="900" kern="0">
                          <a:effectLst/>
                        </a:rPr>
                        <a:t>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7543" marR="57543" marT="0" marB="0" anchor="b"/>
                </a:tc>
                <a:tc>
                  <a:txBody>
                    <a:bodyPr/>
                    <a:lstStyle/>
                    <a:p>
                      <a:pPr>
                        <a:lnSpc>
                          <a:spcPct val="107000"/>
                        </a:lnSpc>
                        <a:spcAft>
                          <a:spcPts val="800"/>
                        </a:spcAft>
                      </a:pPr>
                      <a:r>
                        <a:rPr lang="en-IN" sz="900" kern="0">
                          <a:effectLst/>
                        </a:rPr>
                        <a:t>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7543" marR="57543" marT="0" marB="0" anchor="b"/>
                </a:tc>
                <a:tc>
                  <a:txBody>
                    <a:bodyPr/>
                    <a:lstStyle/>
                    <a:p>
                      <a:pPr>
                        <a:lnSpc>
                          <a:spcPct val="107000"/>
                        </a:lnSpc>
                        <a:spcAft>
                          <a:spcPts val="800"/>
                        </a:spcAft>
                      </a:pPr>
                      <a:r>
                        <a:rPr lang="en-IN" sz="900" kern="0">
                          <a:effectLst/>
                        </a:rPr>
                        <a:t>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7543" marR="57543" marT="0" marB="0" anchor="b"/>
                </a:tc>
                <a:tc>
                  <a:txBody>
                    <a:bodyPr/>
                    <a:lstStyle/>
                    <a:p>
                      <a:pPr>
                        <a:lnSpc>
                          <a:spcPct val="107000"/>
                        </a:lnSpc>
                        <a:spcAft>
                          <a:spcPts val="800"/>
                        </a:spcAft>
                      </a:pPr>
                      <a:r>
                        <a:rPr lang="en-IN" sz="900" kern="0">
                          <a:effectLst/>
                        </a:rPr>
                        <a:t>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7543" marR="57543" marT="0" marB="0" anchor="b"/>
                </a:tc>
                <a:tc>
                  <a:txBody>
                    <a:bodyPr/>
                    <a:lstStyle/>
                    <a:p>
                      <a:pPr>
                        <a:lnSpc>
                          <a:spcPct val="107000"/>
                        </a:lnSpc>
                        <a:spcAft>
                          <a:spcPts val="800"/>
                        </a:spcAft>
                      </a:pPr>
                      <a:r>
                        <a:rPr lang="en-IN" sz="900" kern="0">
                          <a:effectLst/>
                        </a:rPr>
                        <a:t>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7543" marR="57543" marT="0" marB="0" anchor="b"/>
                </a:tc>
                <a:extLst>
                  <a:ext uri="{0D108BD9-81ED-4DB2-BD59-A6C34878D82A}">
                    <a16:rowId xmlns:a16="http://schemas.microsoft.com/office/drawing/2014/main" val="4139936595"/>
                  </a:ext>
                </a:extLst>
              </a:tr>
              <a:tr h="153449">
                <a:tc gridSpan="2">
                  <a:txBody>
                    <a:bodyPr/>
                    <a:lstStyle/>
                    <a:p>
                      <a:pPr>
                        <a:lnSpc>
                          <a:spcPct val="107000"/>
                        </a:lnSpc>
                        <a:spcAft>
                          <a:spcPts val="800"/>
                        </a:spcAft>
                      </a:pPr>
                      <a:r>
                        <a:rPr lang="en-IN" sz="900" kern="0">
                          <a:effectLst/>
                        </a:rPr>
                        <a:t>        final_fact f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7543" marR="57543" marT="0" marB="0" anchor="b"/>
                </a:tc>
                <a:tc hMerge="1">
                  <a:txBody>
                    <a:bodyPr/>
                    <a:lstStyle/>
                    <a:p>
                      <a:endParaRPr lang="en-IN"/>
                    </a:p>
                  </a:txBody>
                  <a:tcPr/>
                </a:tc>
                <a:tc>
                  <a:txBody>
                    <a:bodyPr/>
                    <a:lstStyle/>
                    <a:p>
                      <a:pPr>
                        <a:lnSpc>
                          <a:spcPct val="107000"/>
                        </a:lnSpc>
                        <a:spcAft>
                          <a:spcPts val="800"/>
                        </a:spcAft>
                      </a:pPr>
                      <a:r>
                        <a:rPr lang="en-IN" sz="900" kern="0">
                          <a:effectLst/>
                        </a:rPr>
                        <a:t>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7543" marR="57543" marT="0" marB="0" anchor="b"/>
                </a:tc>
                <a:tc>
                  <a:txBody>
                    <a:bodyPr/>
                    <a:lstStyle/>
                    <a:p>
                      <a:pPr>
                        <a:lnSpc>
                          <a:spcPct val="107000"/>
                        </a:lnSpc>
                        <a:spcAft>
                          <a:spcPts val="800"/>
                        </a:spcAft>
                      </a:pPr>
                      <a:r>
                        <a:rPr lang="en-IN" sz="900" kern="0">
                          <a:effectLst/>
                        </a:rPr>
                        <a:t>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7543" marR="57543" marT="0" marB="0" anchor="b"/>
                </a:tc>
                <a:tc>
                  <a:txBody>
                    <a:bodyPr/>
                    <a:lstStyle/>
                    <a:p>
                      <a:pPr>
                        <a:lnSpc>
                          <a:spcPct val="107000"/>
                        </a:lnSpc>
                        <a:spcAft>
                          <a:spcPts val="800"/>
                        </a:spcAft>
                      </a:pPr>
                      <a:r>
                        <a:rPr lang="en-IN" sz="900" kern="0">
                          <a:effectLst/>
                        </a:rPr>
                        <a:t>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7543" marR="57543" marT="0" marB="0" anchor="b"/>
                </a:tc>
                <a:tc>
                  <a:txBody>
                    <a:bodyPr/>
                    <a:lstStyle/>
                    <a:p>
                      <a:pPr>
                        <a:lnSpc>
                          <a:spcPct val="107000"/>
                        </a:lnSpc>
                        <a:spcAft>
                          <a:spcPts val="800"/>
                        </a:spcAft>
                      </a:pPr>
                      <a:r>
                        <a:rPr lang="en-IN" sz="900" kern="0">
                          <a:effectLst/>
                        </a:rPr>
                        <a:t>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7543" marR="57543" marT="0" marB="0" anchor="b"/>
                </a:tc>
                <a:extLst>
                  <a:ext uri="{0D108BD9-81ED-4DB2-BD59-A6C34878D82A}">
                    <a16:rowId xmlns:a16="http://schemas.microsoft.com/office/drawing/2014/main" val="3455305009"/>
                  </a:ext>
                </a:extLst>
              </a:tr>
              <a:tr h="153449">
                <a:tc>
                  <a:txBody>
                    <a:bodyPr/>
                    <a:lstStyle/>
                    <a:p>
                      <a:pPr>
                        <a:lnSpc>
                          <a:spcPct val="107000"/>
                        </a:lnSpc>
                        <a:spcAft>
                          <a:spcPts val="800"/>
                        </a:spcAft>
                      </a:pPr>
                      <a:r>
                        <a:rPr lang="en-IN" sz="900" kern="0">
                          <a:effectLst/>
                        </a:rPr>
                        <a:t>    JOIN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7543" marR="57543" marT="0" marB="0" anchor="b"/>
                </a:tc>
                <a:tc>
                  <a:txBody>
                    <a:bodyPr/>
                    <a:lstStyle/>
                    <a:p>
                      <a:pPr>
                        <a:lnSpc>
                          <a:spcPct val="107000"/>
                        </a:lnSpc>
                        <a:spcAft>
                          <a:spcPts val="800"/>
                        </a:spcAft>
                      </a:pPr>
                      <a:r>
                        <a:rPr lang="en-IN" sz="900" kern="0">
                          <a:effectLst/>
                        </a:rPr>
                        <a:t>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7543" marR="57543" marT="0" marB="0" anchor="b"/>
                </a:tc>
                <a:tc>
                  <a:txBody>
                    <a:bodyPr/>
                    <a:lstStyle/>
                    <a:p>
                      <a:pPr>
                        <a:lnSpc>
                          <a:spcPct val="107000"/>
                        </a:lnSpc>
                        <a:spcAft>
                          <a:spcPts val="800"/>
                        </a:spcAft>
                      </a:pPr>
                      <a:r>
                        <a:rPr lang="en-IN" sz="900" kern="0">
                          <a:effectLst/>
                        </a:rPr>
                        <a:t>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7543" marR="57543" marT="0" marB="0" anchor="b"/>
                </a:tc>
                <a:tc>
                  <a:txBody>
                    <a:bodyPr/>
                    <a:lstStyle/>
                    <a:p>
                      <a:pPr>
                        <a:lnSpc>
                          <a:spcPct val="107000"/>
                        </a:lnSpc>
                        <a:spcAft>
                          <a:spcPts val="800"/>
                        </a:spcAft>
                      </a:pPr>
                      <a:r>
                        <a:rPr lang="en-IN" sz="900" kern="0">
                          <a:effectLst/>
                        </a:rPr>
                        <a:t>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7543" marR="57543" marT="0" marB="0" anchor="b"/>
                </a:tc>
                <a:tc>
                  <a:txBody>
                    <a:bodyPr/>
                    <a:lstStyle/>
                    <a:p>
                      <a:pPr>
                        <a:lnSpc>
                          <a:spcPct val="107000"/>
                        </a:lnSpc>
                        <a:spcAft>
                          <a:spcPts val="800"/>
                        </a:spcAft>
                      </a:pPr>
                      <a:r>
                        <a:rPr lang="en-IN" sz="900" kern="0">
                          <a:effectLst/>
                        </a:rPr>
                        <a:t>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7543" marR="57543" marT="0" marB="0" anchor="b"/>
                </a:tc>
                <a:tc>
                  <a:txBody>
                    <a:bodyPr/>
                    <a:lstStyle/>
                    <a:p>
                      <a:pPr>
                        <a:lnSpc>
                          <a:spcPct val="107000"/>
                        </a:lnSpc>
                        <a:spcAft>
                          <a:spcPts val="800"/>
                        </a:spcAft>
                      </a:pPr>
                      <a:r>
                        <a:rPr lang="en-IN" sz="900" kern="0">
                          <a:effectLst/>
                        </a:rPr>
                        <a:t>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7543" marR="57543" marT="0" marB="0" anchor="b"/>
                </a:tc>
                <a:extLst>
                  <a:ext uri="{0D108BD9-81ED-4DB2-BD59-A6C34878D82A}">
                    <a16:rowId xmlns:a16="http://schemas.microsoft.com/office/drawing/2014/main" val="352732172"/>
                  </a:ext>
                </a:extLst>
              </a:tr>
              <a:tr h="153449">
                <a:tc gridSpan="4">
                  <a:txBody>
                    <a:bodyPr/>
                    <a:lstStyle/>
                    <a:p>
                      <a:pPr>
                        <a:lnSpc>
                          <a:spcPct val="107000"/>
                        </a:lnSpc>
                        <a:spcAft>
                          <a:spcPts val="800"/>
                        </a:spcAft>
                      </a:pPr>
                      <a:r>
                        <a:rPr lang="en-IN" sz="900" kern="0">
                          <a:effectLst/>
                        </a:rPr>
                        <a:t>        city_lookup c ON f.City_id = c.City_id</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7543" marR="57543" marT="0" marB="0" anchor="b"/>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800"/>
                        </a:spcAft>
                      </a:pPr>
                      <a:r>
                        <a:rPr lang="en-IN" sz="900" kern="0">
                          <a:effectLst/>
                        </a:rPr>
                        <a:t>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7543" marR="57543" marT="0" marB="0" anchor="b"/>
                </a:tc>
                <a:tc>
                  <a:txBody>
                    <a:bodyPr/>
                    <a:lstStyle/>
                    <a:p>
                      <a:pPr>
                        <a:lnSpc>
                          <a:spcPct val="107000"/>
                        </a:lnSpc>
                        <a:spcAft>
                          <a:spcPts val="800"/>
                        </a:spcAft>
                      </a:pPr>
                      <a:r>
                        <a:rPr lang="en-IN" sz="900" kern="0">
                          <a:effectLst/>
                        </a:rPr>
                        <a:t>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7543" marR="57543" marT="0" marB="0" anchor="b"/>
                </a:tc>
                <a:extLst>
                  <a:ext uri="{0D108BD9-81ED-4DB2-BD59-A6C34878D82A}">
                    <a16:rowId xmlns:a16="http://schemas.microsoft.com/office/drawing/2014/main" val="1384125988"/>
                  </a:ext>
                </a:extLst>
              </a:tr>
              <a:tr h="153449">
                <a:tc gridSpan="2">
                  <a:txBody>
                    <a:bodyPr/>
                    <a:lstStyle/>
                    <a:p>
                      <a:pPr>
                        <a:lnSpc>
                          <a:spcPct val="107000"/>
                        </a:lnSpc>
                        <a:spcAft>
                          <a:spcPts val="800"/>
                        </a:spcAft>
                      </a:pPr>
                      <a:r>
                        <a:rPr lang="en-IN" sz="900" kern="0">
                          <a:effectLst/>
                        </a:rPr>
                        <a:t>    WHERE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7543" marR="57543" marT="0" marB="0" anchor="b"/>
                </a:tc>
                <a:tc hMerge="1">
                  <a:txBody>
                    <a:bodyPr/>
                    <a:lstStyle/>
                    <a:p>
                      <a:endParaRPr lang="en-IN"/>
                    </a:p>
                  </a:txBody>
                  <a:tcPr/>
                </a:tc>
                <a:tc>
                  <a:txBody>
                    <a:bodyPr/>
                    <a:lstStyle/>
                    <a:p>
                      <a:pPr>
                        <a:lnSpc>
                          <a:spcPct val="107000"/>
                        </a:lnSpc>
                        <a:spcAft>
                          <a:spcPts val="800"/>
                        </a:spcAft>
                      </a:pPr>
                      <a:r>
                        <a:rPr lang="en-IN" sz="900" kern="0">
                          <a:effectLst/>
                        </a:rPr>
                        <a:t>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7543" marR="57543" marT="0" marB="0" anchor="b"/>
                </a:tc>
                <a:tc>
                  <a:txBody>
                    <a:bodyPr/>
                    <a:lstStyle/>
                    <a:p>
                      <a:pPr>
                        <a:lnSpc>
                          <a:spcPct val="107000"/>
                        </a:lnSpc>
                        <a:spcAft>
                          <a:spcPts val="800"/>
                        </a:spcAft>
                      </a:pPr>
                      <a:r>
                        <a:rPr lang="en-IN" sz="900" kern="0">
                          <a:effectLst/>
                        </a:rPr>
                        <a:t>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7543" marR="57543" marT="0" marB="0" anchor="b"/>
                </a:tc>
                <a:tc>
                  <a:txBody>
                    <a:bodyPr/>
                    <a:lstStyle/>
                    <a:p>
                      <a:pPr>
                        <a:lnSpc>
                          <a:spcPct val="107000"/>
                        </a:lnSpc>
                        <a:spcAft>
                          <a:spcPts val="800"/>
                        </a:spcAft>
                      </a:pPr>
                      <a:r>
                        <a:rPr lang="en-IN" sz="900" kern="0">
                          <a:effectLst/>
                        </a:rPr>
                        <a:t>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7543" marR="57543" marT="0" marB="0" anchor="b"/>
                </a:tc>
                <a:tc>
                  <a:txBody>
                    <a:bodyPr/>
                    <a:lstStyle/>
                    <a:p>
                      <a:pPr>
                        <a:lnSpc>
                          <a:spcPct val="107000"/>
                        </a:lnSpc>
                        <a:spcAft>
                          <a:spcPts val="800"/>
                        </a:spcAft>
                      </a:pPr>
                      <a:r>
                        <a:rPr lang="en-IN" sz="900" kern="0">
                          <a:effectLst/>
                        </a:rPr>
                        <a:t>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7543" marR="57543" marT="0" marB="0" anchor="b"/>
                </a:tc>
                <a:extLst>
                  <a:ext uri="{0D108BD9-81ED-4DB2-BD59-A6C34878D82A}">
                    <a16:rowId xmlns:a16="http://schemas.microsoft.com/office/drawing/2014/main" val="1937350522"/>
                  </a:ext>
                </a:extLst>
              </a:tr>
              <a:tr h="153449">
                <a:tc gridSpan="3">
                  <a:txBody>
                    <a:bodyPr/>
                    <a:lstStyle/>
                    <a:p>
                      <a:pPr>
                        <a:lnSpc>
                          <a:spcPct val="107000"/>
                        </a:lnSpc>
                        <a:spcAft>
                          <a:spcPts val="800"/>
                        </a:spcAft>
                      </a:pPr>
                      <a:r>
                        <a:rPr lang="en-IN" sz="900" kern="0">
                          <a:effectLst/>
                        </a:rPr>
                        <a:t>        f.temperature IS NOT NULL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7543" marR="57543" marT="0" marB="0" anchor="b"/>
                </a:tc>
                <a:tc hMerge="1">
                  <a:txBody>
                    <a:bodyPr/>
                    <a:lstStyle/>
                    <a:p>
                      <a:endParaRPr lang="en-IN"/>
                    </a:p>
                  </a:txBody>
                  <a:tcPr/>
                </a:tc>
                <a:tc hMerge="1">
                  <a:txBody>
                    <a:bodyPr/>
                    <a:lstStyle/>
                    <a:p>
                      <a:endParaRPr lang="en-IN"/>
                    </a:p>
                  </a:txBody>
                  <a:tcPr/>
                </a:tc>
                <a:tc>
                  <a:txBody>
                    <a:bodyPr/>
                    <a:lstStyle/>
                    <a:p>
                      <a:pPr>
                        <a:lnSpc>
                          <a:spcPct val="107000"/>
                        </a:lnSpc>
                        <a:spcAft>
                          <a:spcPts val="800"/>
                        </a:spcAft>
                      </a:pPr>
                      <a:r>
                        <a:rPr lang="en-IN" sz="900" kern="0">
                          <a:effectLst/>
                        </a:rPr>
                        <a:t>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7543" marR="57543" marT="0" marB="0" anchor="b"/>
                </a:tc>
                <a:tc>
                  <a:txBody>
                    <a:bodyPr/>
                    <a:lstStyle/>
                    <a:p>
                      <a:pPr>
                        <a:lnSpc>
                          <a:spcPct val="107000"/>
                        </a:lnSpc>
                        <a:spcAft>
                          <a:spcPts val="800"/>
                        </a:spcAft>
                      </a:pPr>
                      <a:r>
                        <a:rPr lang="en-IN" sz="900" kern="0">
                          <a:effectLst/>
                        </a:rPr>
                        <a:t>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7543" marR="57543" marT="0" marB="0" anchor="b"/>
                </a:tc>
                <a:tc>
                  <a:txBody>
                    <a:bodyPr/>
                    <a:lstStyle/>
                    <a:p>
                      <a:pPr>
                        <a:lnSpc>
                          <a:spcPct val="107000"/>
                        </a:lnSpc>
                        <a:spcAft>
                          <a:spcPts val="800"/>
                        </a:spcAft>
                      </a:pPr>
                      <a:r>
                        <a:rPr lang="en-IN" sz="900" kern="0">
                          <a:effectLst/>
                        </a:rPr>
                        <a:t>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7543" marR="57543" marT="0" marB="0" anchor="b"/>
                </a:tc>
                <a:extLst>
                  <a:ext uri="{0D108BD9-81ED-4DB2-BD59-A6C34878D82A}">
                    <a16:rowId xmlns:a16="http://schemas.microsoft.com/office/drawing/2014/main" val="2536405122"/>
                  </a:ext>
                </a:extLst>
              </a:tr>
              <a:tr h="153449">
                <a:tc gridSpan="4">
                  <a:txBody>
                    <a:bodyPr/>
                    <a:lstStyle/>
                    <a:p>
                      <a:pPr>
                        <a:lnSpc>
                          <a:spcPct val="107000"/>
                        </a:lnSpc>
                        <a:spcAft>
                          <a:spcPts val="800"/>
                        </a:spcAft>
                      </a:pPr>
                      <a:r>
                        <a:rPr lang="en-IN" sz="900" kern="0">
                          <a:effectLst/>
                        </a:rPr>
                        <a:t>        AND f.wind_direction IS NOT NULL</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7543" marR="57543" marT="0" marB="0" anchor="b"/>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800"/>
                        </a:spcAft>
                      </a:pPr>
                      <a:r>
                        <a:rPr lang="en-IN" sz="900" kern="0">
                          <a:effectLst/>
                        </a:rPr>
                        <a:t>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7543" marR="57543" marT="0" marB="0" anchor="b"/>
                </a:tc>
                <a:tc>
                  <a:txBody>
                    <a:bodyPr/>
                    <a:lstStyle/>
                    <a:p>
                      <a:pPr>
                        <a:lnSpc>
                          <a:spcPct val="107000"/>
                        </a:lnSpc>
                        <a:spcAft>
                          <a:spcPts val="800"/>
                        </a:spcAft>
                      </a:pPr>
                      <a:r>
                        <a:rPr lang="en-IN" sz="900" kern="0">
                          <a:effectLst/>
                        </a:rPr>
                        <a:t>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7543" marR="57543" marT="0" marB="0" anchor="b"/>
                </a:tc>
                <a:extLst>
                  <a:ext uri="{0D108BD9-81ED-4DB2-BD59-A6C34878D82A}">
                    <a16:rowId xmlns:a16="http://schemas.microsoft.com/office/drawing/2014/main" val="2836286878"/>
                  </a:ext>
                </a:extLst>
              </a:tr>
              <a:tr h="153449">
                <a:tc gridSpan="2">
                  <a:txBody>
                    <a:bodyPr/>
                    <a:lstStyle/>
                    <a:p>
                      <a:pPr>
                        <a:lnSpc>
                          <a:spcPct val="107000"/>
                        </a:lnSpc>
                        <a:spcAft>
                          <a:spcPts val="800"/>
                        </a:spcAft>
                      </a:pPr>
                      <a:r>
                        <a:rPr lang="en-IN" sz="900" kern="0">
                          <a:effectLst/>
                        </a:rPr>
                        <a:t>    GROUP BY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7543" marR="57543" marT="0" marB="0" anchor="b"/>
                </a:tc>
                <a:tc hMerge="1">
                  <a:txBody>
                    <a:bodyPr/>
                    <a:lstStyle/>
                    <a:p>
                      <a:endParaRPr lang="en-IN"/>
                    </a:p>
                  </a:txBody>
                  <a:tcPr/>
                </a:tc>
                <a:tc>
                  <a:txBody>
                    <a:bodyPr/>
                    <a:lstStyle/>
                    <a:p>
                      <a:pPr>
                        <a:lnSpc>
                          <a:spcPct val="107000"/>
                        </a:lnSpc>
                        <a:spcAft>
                          <a:spcPts val="800"/>
                        </a:spcAft>
                      </a:pPr>
                      <a:r>
                        <a:rPr lang="en-IN" sz="900" kern="0">
                          <a:effectLst/>
                        </a:rPr>
                        <a:t>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7543" marR="57543" marT="0" marB="0" anchor="b"/>
                </a:tc>
                <a:tc>
                  <a:txBody>
                    <a:bodyPr/>
                    <a:lstStyle/>
                    <a:p>
                      <a:pPr>
                        <a:lnSpc>
                          <a:spcPct val="107000"/>
                        </a:lnSpc>
                        <a:spcAft>
                          <a:spcPts val="800"/>
                        </a:spcAft>
                      </a:pPr>
                      <a:r>
                        <a:rPr lang="en-IN" sz="900" kern="0">
                          <a:effectLst/>
                        </a:rPr>
                        <a:t>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7543" marR="57543" marT="0" marB="0" anchor="b"/>
                </a:tc>
                <a:tc>
                  <a:txBody>
                    <a:bodyPr/>
                    <a:lstStyle/>
                    <a:p>
                      <a:pPr>
                        <a:lnSpc>
                          <a:spcPct val="107000"/>
                        </a:lnSpc>
                        <a:spcAft>
                          <a:spcPts val="800"/>
                        </a:spcAft>
                      </a:pPr>
                      <a:r>
                        <a:rPr lang="en-IN" sz="900" kern="0">
                          <a:effectLst/>
                        </a:rPr>
                        <a:t>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7543" marR="57543" marT="0" marB="0" anchor="b"/>
                </a:tc>
                <a:tc>
                  <a:txBody>
                    <a:bodyPr/>
                    <a:lstStyle/>
                    <a:p>
                      <a:pPr>
                        <a:lnSpc>
                          <a:spcPct val="107000"/>
                        </a:lnSpc>
                        <a:spcAft>
                          <a:spcPts val="800"/>
                        </a:spcAft>
                      </a:pPr>
                      <a:r>
                        <a:rPr lang="en-IN" sz="900" kern="0">
                          <a:effectLst/>
                        </a:rPr>
                        <a:t>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7543" marR="57543" marT="0" marB="0" anchor="b"/>
                </a:tc>
                <a:extLst>
                  <a:ext uri="{0D108BD9-81ED-4DB2-BD59-A6C34878D82A}">
                    <a16:rowId xmlns:a16="http://schemas.microsoft.com/office/drawing/2014/main" val="2261613015"/>
                  </a:ext>
                </a:extLst>
              </a:tr>
              <a:tr h="153449">
                <a:tc gridSpan="3">
                  <a:txBody>
                    <a:bodyPr/>
                    <a:lstStyle/>
                    <a:p>
                      <a:pPr>
                        <a:lnSpc>
                          <a:spcPct val="107000"/>
                        </a:lnSpc>
                        <a:spcAft>
                          <a:spcPts val="800"/>
                        </a:spcAft>
                      </a:pPr>
                      <a:r>
                        <a:rPr lang="en-IN" sz="900" kern="0">
                          <a:effectLst/>
                        </a:rPr>
                        <a:t>        c.City, f.wind_direction</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7543" marR="57543" marT="0" marB="0" anchor="b"/>
                </a:tc>
                <a:tc hMerge="1">
                  <a:txBody>
                    <a:bodyPr/>
                    <a:lstStyle/>
                    <a:p>
                      <a:endParaRPr lang="en-IN"/>
                    </a:p>
                  </a:txBody>
                  <a:tcPr/>
                </a:tc>
                <a:tc hMerge="1">
                  <a:txBody>
                    <a:bodyPr/>
                    <a:lstStyle/>
                    <a:p>
                      <a:endParaRPr lang="en-IN"/>
                    </a:p>
                  </a:txBody>
                  <a:tcPr/>
                </a:tc>
                <a:tc>
                  <a:txBody>
                    <a:bodyPr/>
                    <a:lstStyle/>
                    <a:p>
                      <a:pPr>
                        <a:lnSpc>
                          <a:spcPct val="107000"/>
                        </a:lnSpc>
                        <a:spcAft>
                          <a:spcPts val="800"/>
                        </a:spcAft>
                      </a:pPr>
                      <a:r>
                        <a:rPr lang="en-IN" sz="900" kern="0">
                          <a:effectLst/>
                        </a:rPr>
                        <a:t>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7543" marR="57543" marT="0" marB="0" anchor="b"/>
                </a:tc>
                <a:tc>
                  <a:txBody>
                    <a:bodyPr/>
                    <a:lstStyle/>
                    <a:p>
                      <a:pPr>
                        <a:lnSpc>
                          <a:spcPct val="107000"/>
                        </a:lnSpc>
                        <a:spcAft>
                          <a:spcPts val="800"/>
                        </a:spcAft>
                      </a:pPr>
                      <a:r>
                        <a:rPr lang="en-IN" sz="900" kern="0">
                          <a:effectLst/>
                        </a:rPr>
                        <a:t>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7543" marR="57543" marT="0" marB="0" anchor="b"/>
                </a:tc>
                <a:tc>
                  <a:txBody>
                    <a:bodyPr/>
                    <a:lstStyle/>
                    <a:p>
                      <a:pPr>
                        <a:lnSpc>
                          <a:spcPct val="107000"/>
                        </a:lnSpc>
                        <a:spcAft>
                          <a:spcPts val="800"/>
                        </a:spcAft>
                      </a:pPr>
                      <a:r>
                        <a:rPr lang="en-IN" sz="900" kern="0">
                          <a:effectLst/>
                        </a:rPr>
                        <a:t>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7543" marR="57543" marT="0" marB="0" anchor="b"/>
                </a:tc>
                <a:extLst>
                  <a:ext uri="{0D108BD9-81ED-4DB2-BD59-A6C34878D82A}">
                    <a16:rowId xmlns:a16="http://schemas.microsoft.com/office/drawing/2014/main" val="2585608871"/>
                  </a:ext>
                </a:extLst>
              </a:tr>
              <a:tr h="153449">
                <a:tc>
                  <a:txBody>
                    <a:bodyPr/>
                    <a:lstStyle/>
                    <a:p>
                      <a:pPr>
                        <a:lnSpc>
                          <a:spcPct val="107000"/>
                        </a:lnSpc>
                        <a:spcAft>
                          <a:spcPts val="800"/>
                        </a:spcAft>
                      </a:pPr>
                      <a:r>
                        <a:rPr lang="en-IN" sz="900" kern="0">
                          <a:effectLst/>
                        </a:rPr>
                        <a:t>)</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7543" marR="57543" marT="0" marB="0" anchor="b"/>
                </a:tc>
                <a:tc>
                  <a:txBody>
                    <a:bodyPr/>
                    <a:lstStyle/>
                    <a:p>
                      <a:pPr>
                        <a:lnSpc>
                          <a:spcPct val="107000"/>
                        </a:lnSpc>
                        <a:spcAft>
                          <a:spcPts val="800"/>
                        </a:spcAft>
                      </a:pPr>
                      <a:r>
                        <a:rPr lang="en-IN" sz="900" kern="0">
                          <a:effectLst/>
                        </a:rPr>
                        <a:t>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7543" marR="57543" marT="0" marB="0" anchor="b"/>
                </a:tc>
                <a:tc>
                  <a:txBody>
                    <a:bodyPr/>
                    <a:lstStyle/>
                    <a:p>
                      <a:pPr>
                        <a:lnSpc>
                          <a:spcPct val="107000"/>
                        </a:lnSpc>
                        <a:spcAft>
                          <a:spcPts val="800"/>
                        </a:spcAft>
                      </a:pPr>
                      <a:r>
                        <a:rPr lang="en-IN" sz="900" kern="0">
                          <a:effectLst/>
                        </a:rPr>
                        <a:t>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7543" marR="57543" marT="0" marB="0" anchor="b"/>
                </a:tc>
                <a:tc>
                  <a:txBody>
                    <a:bodyPr/>
                    <a:lstStyle/>
                    <a:p>
                      <a:pPr>
                        <a:lnSpc>
                          <a:spcPct val="107000"/>
                        </a:lnSpc>
                        <a:spcAft>
                          <a:spcPts val="800"/>
                        </a:spcAft>
                      </a:pPr>
                      <a:r>
                        <a:rPr lang="en-IN" sz="900" kern="0">
                          <a:effectLst/>
                        </a:rPr>
                        <a:t>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7543" marR="57543" marT="0" marB="0" anchor="b"/>
                </a:tc>
                <a:tc>
                  <a:txBody>
                    <a:bodyPr/>
                    <a:lstStyle/>
                    <a:p>
                      <a:pPr>
                        <a:lnSpc>
                          <a:spcPct val="107000"/>
                        </a:lnSpc>
                        <a:spcAft>
                          <a:spcPts val="800"/>
                        </a:spcAft>
                      </a:pPr>
                      <a:r>
                        <a:rPr lang="en-IN" sz="900" kern="0">
                          <a:effectLst/>
                        </a:rPr>
                        <a:t>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7543" marR="57543" marT="0" marB="0" anchor="b"/>
                </a:tc>
                <a:tc>
                  <a:txBody>
                    <a:bodyPr/>
                    <a:lstStyle/>
                    <a:p>
                      <a:pPr>
                        <a:lnSpc>
                          <a:spcPct val="107000"/>
                        </a:lnSpc>
                        <a:spcAft>
                          <a:spcPts val="800"/>
                        </a:spcAft>
                      </a:pPr>
                      <a:r>
                        <a:rPr lang="en-IN" sz="900" kern="0">
                          <a:effectLst/>
                        </a:rPr>
                        <a:t>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7543" marR="57543" marT="0" marB="0" anchor="b"/>
                </a:tc>
                <a:extLst>
                  <a:ext uri="{0D108BD9-81ED-4DB2-BD59-A6C34878D82A}">
                    <a16:rowId xmlns:a16="http://schemas.microsoft.com/office/drawing/2014/main" val="722818257"/>
                  </a:ext>
                </a:extLst>
              </a:tr>
              <a:tr h="153449">
                <a:tc>
                  <a:txBody>
                    <a:bodyPr/>
                    <a:lstStyle/>
                    <a:p>
                      <a:pPr>
                        <a:lnSpc>
                          <a:spcPct val="107000"/>
                        </a:lnSpc>
                        <a:spcAft>
                          <a:spcPts val="800"/>
                        </a:spcAft>
                      </a:pPr>
                      <a:r>
                        <a:rPr lang="en-IN" sz="900" kern="0">
                          <a:effectLst/>
                        </a:rPr>
                        <a:t>SELECT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7543" marR="57543" marT="0" marB="0" anchor="b"/>
                </a:tc>
                <a:tc>
                  <a:txBody>
                    <a:bodyPr/>
                    <a:lstStyle/>
                    <a:p>
                      <a:pPr>
                        <a:lnSpc>
                          <a:spcPct val="107000"/>
                        </a:lnSpc>
                        <a:spcAft>
                          <a:spcPts val="800"/>
                        </a:spcAft>
                      </a:pPr>
                      <a:r>
                        <a:rPr lang="en-IN" sz="900" kern="0">
                          <a:effectLst/>
                        </a:rPr>
                        <a:t>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7543" marR="57543" marT="0" marB="0" anchor="b"/>
                </a:tc>
                <a:tc>
                  <a:txBody>
                    <a:bodyPr/>
                    <a:lstStyle/>
                    <a:p>
                      <a:pPr>
                        <a:lnSpc>
                          <a:spcPct val="107000"/>
                        </a:lnSpc>
                        <a:spcAft>
                          <a:spcPts val="800"/>
                        </a:spcAft>
                      </a:pPr>
                      <a:r>
                        <a:rPr lang="en-IN" sz="900" kern="0">
                          <a:effectLst/>
                        </a:rPr>
                        <a:t>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7543" marR="57543" marT="0" marB="0" anchor="b"/>
                </a:tc>
                <a:tc>
                  <a:txBody>
                    <a:bodyPr/>
                    <a:lstStyle/>
                    <a:p>
                      <a:pPr>
                        <a:lnSpc>
                          <a:spcPct val="107000"/>
                        </a:lnSpc>
                        <a:spcAft>
                          <a:spcPts val="800"/>
                        </a:spcAft>
                      </a:pPr>
                      <a:r>
                        <a:rPr lang="en-IN" sz="900" kern="0">
                          <a:effectLst/>
                        </a:rPr>
                        <a:t>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7543" marR="57543" marT="0" marB="0" anchor="b"/>
                </a:tc>
                <a:tc>
                  <a:txBody>
                    <a:bodyPr/>
                    <a:lstStyle/>
                    <a:p>
                      <a:pPr>
                        <a:lnSpc>
                          <a:spcPct val="107000"/>
                        </a:lnSpc>
                        <a:spcAft>
                          <a:spcPts val="800"/>
                        </a:spcAft>
                      </a:pPr>
                      <a:r>
                        <a:rPr lang="en-IN" sz="900" kern="0">
                          <a:effectLst/>
                        </a:rPr>
                        <a:t>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7543" marR="57543" marT="0" marB="0" anchor="b"/>
                </a:tc>
                <a:tc>
                  <a:txBody>
                    <a:bodyPr/>
                    <a:lstStyle/>
                    <a:p>
                      <a:pPr>
                        <a:lnSpc>
                          <a:spcPct val="107000"/>
                        </a:lnSpc>
                        <a:spcAft>
                          <a:spcPts val="800"/>
                        </a:spcAft>
                      </a:pPr>
                      <a:r>
                        <a:rPr lang="en-IN" sz="900" kern="0">
                          <a:effectLst/>
                        </a:rPr>
                        <a:t>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7543" marR="57543" marT="0" marB="0" anchor="b"/>
                </a:tc>
                <a:extLst>
                  <a:ext uri="{0D108BD9-81ED-4DB2-BD59-A6C34878D82A}">
                    <a16:rowId xmlns:a16="http://schemas.microsoft.com/office/drawing/2014/main" val="796771164"/>
                  </a:ext>
                </a:extLst>
              </a:tr>
              <a:tr h="153449">
                <a:tc>
                  <a:txBody>
                    <a:bodyPr/>
                    <a:lstStyle/>
                    <a:p>
                      <a:pPr>
                        <a:lnSpc>
                          <a:spcPct val="107000"/>
                        </a:lnSpc>
                        <a:spcAft>
                          <a:spcPts val="800"/>
                        </a:spcAft>
                      </a:pPr>
                      <a:r>
                        <a:rPr lang="en-IN" sz="900" kern="0">
                          <a:effectLst/>
                        </a:rPr>
                        <a:t>FROM cte</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7543" marR="57543" marT="0" marB="0" anchor="b"/>
                </a:tc>
                <a:tc>
                  <a:txBody>
                    <a:bodyPr/>
                    <a:lstStyle/>
                    <a:p>
                      <a:pPr>
                        <a:lnSpc>
                          <a:spcPct val="107000"/>
                        </a:lnSpc>
                        <a:spcAft>
                          <a:spcPts val="800"/>
                        </a:spcAft>
                      </a:pPr>
                      <a:r>
                        <a:rPr lang="en-IN" sz="900" kern="0">
                          <a:effectLst/>
                        </a:rPr>
                        <a:t>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7543" marR="57543" marT="0" marB="0" anchor="b"/>
                </a:tc>
                <a:tc>
                  <a:txBody>
                    <a:bodyPr/>
                    <a:lstStyle/>
                    <a:p>
                      <a:pPr>
                        <a:lnSpc>
                          <a:spcPct val="107000"/>
                        </a:lnSpc>
                        <a:spcAft>
                          <a:spcPts val="800"/>
                        </a:spcAft>
                      </a:pPr>
                      <a:r>
                        <a:rPr lang="en-IN" sz="900" kern="0">
                          <a:effectLst/>
                        </a:rPr>
                        <a:t>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7543" marR="57543" marT="0" marB="0" anchor="b"/>
                </a:tc>
                <a:tc>
                  <a:txBody>
                    <a:bodyPr/>
                    <a:lstStyle/>
                    <a:p>
                      <a:pPr>
                        <a:lnSpc>
                          <a:spcPct val="107000"/>
                        </a:lnSpc>
                        <a:spcAft>
                          <a:spcPts val="800"/>
                        </a:spcAft>
                      </a:pPr>
                      <a:r>
                        <a:rPr lang="en-IN" sz="900" kern="0">
                          <a:effectLst/>
                        </a:rPr>
                        <a:t>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7543" marR="57543" marT="0" marB="0" anchor="b"/>
                </a:tc>
                <a:tc>
                  <a:txBody>
                    <a:bodyPr/>
                    <a:lstStyle/>
                    <a:p>
                      <a:pPr>
                        <a:lnSpc>
                          <a:spcPct val="107000"/>
                        </a:lnSpc>
                        <a:spcAft>
                          <a:spcPts val="800"/>
                        </a:spcAft>
                      </a:pPr>
                      <a:r>
                        <a:rPr lang="en-IN" sz="900" kern="0">
                          <a:effectLst/>
                        </a:rPr>
                        <a:t>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7543" marR="57543" marT="0" marB="0" anchor="b"/>
                </a:tc>
                <a:tc>
                  <a:txBody>
                    <a:bodyPr/>
                    <a:lstStyle/>
                    <a:p>
                      <a:pPr>
                        <a:lnSpc>
                          <a:spcPct val="107000"/>
                        </a:lnSpc>
                        <a:spcAft>
                          <a:spcPts val="800"/>
                        </a:spcAft>
                      </a:pPr>
                      <a:r>
                        <a:rPr lang="en-IN" sz="900" kern="0">
                          <a:effectLst/>
                        </a:rPr>
                        <a:t>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7543" marR="57543" marT="0" marB="0" anchor="b"/>
                </a:tc>
                <a:extLst>
                  <a:ext uri="{0D108BD9-81ED-4DB2-BD59-A6C34878D82A}">
                    <a16:rowId xmlns:a16="http://schemas.microsoft.com/office/drawing/2014/main" val="1217842352"/>
                  </a:ext>
                </a:extLst>
              </a:tr>
              <a:tr h="153449">
                <a:tc gridSpan="2">
                  <a:txBody>
                    <a:bodyPr/>
                    <a:lstStyle/>
                    <a:p>
                      <a:pPr>
                        <a:lnSpc>
                          <a:spcPct val="107000"/>
                        </a:lnSpc>
                        <a:spcAft>
                          <a:spcPts val="800"/>
                        </a:spcAft>
                      </a:pPr>
                      <a:r>
                        <a:rPr lang="en-IN" sz="900" kern="0">
                          <a:effectLst/>
                        </a:rPr>
                        <a:t>WHERE dr = 1;</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7543" marR="57543" marT="0" marB="0" anchor="b"/>
                </a:tc>
                <a:tc hMerge="1">
                  <a:txBody>
                    <a:bodyPr/>
                    <a:lstStyle/>
                    <a:p>
                      <a:endParaRPr lang="en-IN"/>
                    </a:p>
                  </a:txBody>
                  <a:tcPr/>
                </a:tc>
                <a:tc>
                  <a:txBody>
                    <a:bodyPr/>
                    <a:lstStyle/>
                    <a:p>
                      <a:pPr>
                        <a:lnSpc>
                          <a:spcPct val="107000"/>
                        </a:lnSpc>
                        <a:spcAft>
                          <a:spcPts val="800"/>
                        </a:spcAft>
                      </a:pPr>
                      <a:r>
                        <a:rPr lang="en-IN" sz="900" kern="0">
                          <a:effectLst/>
                        </a:rPr>
                        <a:t>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7543" marR="57543" marT="0" marB="0" anchor="b"/>
                </a:tc>
                <a:tc>
                  <a:txBody>
                    <a:bodyPr/>
                    <a:lstStyle/>
                    <a:p>
                      <a:pPr>
                        <a:lnSpc>
                          <a:spcPct val="107000"/>
                        </a:lnSpc>
                        <a:spcAft>
                          <a:spcPts val="800"/>
                        </a:spcAft>
                      </a:pPr>
                      <a:r>
                        <a:rPr lang="en-IN" sz="900" kern="0">
                          <a:effectLst/>
                        </a:rPr>
                        <a:t>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7543" marR="57543" marT="0" marB="0" anchor="b"/>
                </a:tc>
                <a:tc>
                  <a:txBody>
                    <a:bodyPr/>
                    <a:lstStyle/>
                    <a:p>
                      <a:pPr>
                        <a:lnSpc>
                          <a:spcPct val="107000"/>
                        </a:lnSpc>
                        <a:spcAft>
                          <a:spcPts val="800"/>
                        </a:spcAft>
                      </a:pPr>
                      <a:r>
                        <a:rPr lang="en-IN" sz="900" kern="0">
                          <a:effectLst/>
                        </a:rPr>
                        <a:t>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7543" marR="57543" marT="0" marB="0" anchor="b"/>
                </a:tc>
                <a:tc>
                  <a:txBody>
                    <a:bodyPr/>
                    <a:lstStyle/>
                    <a:p>
                      <a:pPr>
                        <a:lnSpc>
                          <a:spcPct val="107000"/>
                        </a:lnSpc>
                        <a:spcAft>
                          <a:spcPts val="800"/>
                        </a:spcAft>
                      </a:pPr>
                      <a:r>
                        <a:rPr lang="en-IN" sz="900" kern="0">
                          <a:effectLst/>
                        </a:rPr>
                        <a:t>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7543" marR="57543" marT="0" marB="0" anchor="b"/>
                </a:tc>
                <a:extLst>
                  <a:ext uri="{0D108BD9-81ED-4DB2-BD59-A6C34878D82A}">
                    <a16:rowId xmlns:a16="http://schemas.microsoft.com/office/drawing/2014/main" val="1698603414"/>
                  </a:ext>
                </a:extLst>
              </a:tr>
              <a:tr h="153449">
                <a:tc gridSpan="2">
                  <a:txBody>
                    <a:bodyPr/>
                    <a:lstStyle/>
                    <a:p>
                      <a:pPr>
                        <a:lnSpc>
                          <a:spcPct val="107000"/>
                        </a:lnSpc>
                        <a:spcAft>
                          <a:spcPts val="800"/>
                        </a:spcAft>
                      </a:pPr>
                      <a:r>
                        <a:rPr lang="en-IN" sz="900" kern="0">
                          <a:effectLst/>
                        </a:rPr>
                        <a:t>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7543" marR="57543" marT="0" marB="0" anchor="b"/>
                </a:tc>
                <a:tc hMerge="1">
                  <a:txBody>
                    <a:bodyPr/>
                    <a:lstStyle/>
                    <a:p>
                      <a:endParaRPr lang="en-IN"/>
                    </a:p>
                  </a:txBody>
                  <a:tcPr/>
                </a:tc>
                <a:tc>
                  <a:txBody>
                    <a:bodyPr/>
                    <a:lstStyle/>
                    <a:p>
                      <a:pPr>
                        <a:lnSpc>
                          <a:spcPct val="107000"/>
                        </a:lnSpc>
                        <a:spcAft>
                          <a:spcPts val="800"/>
                        </a:spcAft>
                      </a:pPr>
                      <a:r>
                        <a:rPr lang="en-IN" sz="900" kern="0">
                          <a:effectLst/>
                        </a:rPr>
                        <a:t>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7543" marR="57543" marT="0" marB="0" anchor="b"/>
                </a:tc>
                <a:tc>
                  <a:txBody>
                    <a:bodyPr/>
                    <a:lstStyle/>
                    <a:p>
                      <a:pPr>
                        <a:lnSpc>
                          <a:spcPct val="107000"/>
                        </a:lnSpc>
                        <a:spcAft>
                          <a:spcPts val="800"/>
                        </a:spcAft>
                      </a:pPr>
                      <a:r>
                        <a:rPr lang="en-IN" sz="900" kern="0">
                          <a:effectLst/>
                        </a:rPr>
                        <a:t>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7543" marR="57543" marT="0" marB="0" anchor="b"/>
                </a:tc>
                <a:tc>
                  <a:txBody>
                    <a:bodyPr/>
                    <a:lstStyle/>
                    <a:p>
                      <a:pPr>
                        <a:lnSpc>
                          <a:spcPct val="107000"/>
                        </a:lnSpc>
                        <a:spcAft>
                          <a:spcPts val="800"/>
                        </a:spcAft>
                      </a:pPr>
                      <a:r>
                        <a:rPr lang="en-IN" sz="900" kern="0">
                          <a:effectLst/>
                        </a:rPr>
                        <a:t>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7543" marR="57543" marT="0" marB="0" anchor="b"/>
                </a:tc>
                <a:tc>
                  <a:txBody>
                    <a:bodyPr/>
                    <a:lstStyle/>
                    <a:p>
                      <a:pPr>
                        <a:lnSpc>
                          <a:spcPct val="107000"/>
                        </a:lnSpc>
                        <a:spcAft>
                          <a:spcPts val="800"/>
                        </a:spcAft>
                      </a:pPr>
                      <a:r>
                        <a:rPr lang="en-IN" sz="900" kern="0" dirty="0">
                          <a:effectLst/>
                        </a:rPr>
                        <a:t> </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7543" marR="57543" marT="0" marB="0" anchor="b"/>
                </a:tc>
                <a:extLst>
                  <a:ext uri="{0D108BD9-81ED-4DB2-BD59-A6C34878D82A}">
                    <a16:rowId xmlns:a16="http://schemas.microsoft.com/office/drawing/2014/main" val="300173122"/>
                  </a:ext>
                </a:extLst>
              </a:tr>
            </a:tbl>
          </a:graphicData>
        </a:graphic>
      </p:graphicFrame>
      <p:sp>
        <p:nvSpPr>
          <p:cNvPr id="6" name="Rectangle 1">
            <a:extLst>
              <a:ext uri="{FF2B5EF4-FFF2-40B4-BE49-F238E27FC236}">
                <a16:creationId xmlns:a16="http://schemas.microsoft.com/office/drawing/2014/main" id="{E6934AB3-FAC1-E337-AE1D-904895D3BC3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7" name="Content Placeholder 6">
            <a:extLst>
              <a:ext uri="{FF2B5EF4-FFF2-40B4-BE49-F238E27FC236}">
                <a16:creationId xmlns:a16="http://schemas.microsoft.com/office/drawing/2014/main" id="{6B9313B8-175E-EE1E-4D42-72BDC8AFF99F}"/>
              </a:ext>
            </a:extLst>
          </p:cNvPr>
          <p:cNvPicPr>
            <a:picLocks noGrp="1" noChangeAspect="1"/>
          </p:cNvPicPr>
          <p:nvPr>
            <p:ph sz="half" idx="2"/>
          </p:nvPr>
        </p:nvPicPr>
        <p:blipFill>
          <a:blip r:embed="rId2"/>
          <a:stretch>
            <a:fillRect/>
          </a:stretch>
        </p:blipFill>
        <p:spPr>
          <a:xfrm>
            <a:off x="5089525" y="2585885"/>
            <a:ext cx="4487094" cy="2507870"/>
          </a:xfrm>
          <a:prstGeom prst="rect">
            <a:avLst/>
          </a:prstGeom>
        </p:spPr>
      </p:pic>
    </p:spTree>
    <p:extLst>
      <p:ext uri="{BB962C8B-B14F-4D97-AF65-F5344CB8AC3E}">
        <p14:creationId xmlns:p14="http://schemas.microsoft.com/office/powerpoint/2010/main" val="2608865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23296-B4BE-31A0-F211-27CDBDB48B04}"/>
              </a:ext>
            </a:extLst>
          </p:cNvPr>
          <p:cNvSpPr>
            <a:spLocks noGrp="1"/>
          </p:cNvSpPr>
          <p:nvPr>
            <p:ph type="title"/>
          </p:nvPr>
        </p:nvSpPr>
        <p:spPr/>
        <p:txBody>
          <a:bodyPr>
            <a:normAutofit fontScale="90000"/>
          </a:bodyPr>
          <a:lstStyle/>
          <a:p>
            <a:pPr indent="127000">
              <a:lnSpc>
                <a:spcPct val="107000"/>
              </a:lnSpc>
              <a:spcAft>
                <a:spcPts val="800"/>
              </a:spcAft>
            </a:pPr>
            <a:r>
              <a:rPr lang="en-IN" sz="1800" kern="0" dirty="0">
                <a:solidFill>
                  <a:srgbClr val="24292E"/>
                </a:solidFill>
                <a:effectLst/>
                <a:latin typeface="Plus Jakarta Sans"/>
                <a:ea typeface="Times New Roman" panose="02020603050405020304" pitchFamily="18" charset="0"/>
                <a:cs typeface="Calibri" panose="020F0502020204030204" pitchFamily="34" charset="0"/>
              </a:rPr>
              <a:t>7. Are there specific months when cities experience significant temperature fluctuations? What might explain these variations?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graphicFrame>
        <p:nvGraphicFramePr>
          <p:cNvPr id="5" name="Content Placeholder 4">
            <a:extLst>
              <a:ext uri="{FF2B5EF4-FFF2-40B4-BE49-F238E27FC236}">
                <a16:creationId xmlns:a16="http://schemas.microsoft.com/office/drawing/2014/main" id="{F82CD82C-58DA-9380-19AC-5659A58A2C9C}"/>
              </a:ext>
            </a:extLst>
          </p:cNvPr>
          <p:cNvGraphicFramePr>
            <a:graphicFrameLocks noGrp="1"/>
          </p:cNvGraphicFramePr>
          <p:nvPr>
            <p:ph sz="half" idx="1"/>
          </p:nvPr>
        </p:nvGraphicFramePr>
        <p:xfrm>
          <a:off x="897731" y="2302350"/>
          <a:ext cx="3743325" cy="3927732"/>
        </p:xfrm>
        <a:graphic>
          <a:graphicData uri="http://schemas.openxmlformats.org/drawingml/2006/table">
            <a:tbl>
              <a:tblPr firstRow="1" firstCol="1" bandRow="1">
                <a:tableStyleId>{5C22544A-7EE6-4342-B048-85BDC9FD1C3A}</a:tableStyleId>
              </a:tblPr>
              <a:tblGrid>
                <a:gridCol w="1478304">
                  <a:extLst>
                    <a:ext uri="{9D8B030D-6E8A-4147-A177-3AD203B41FA5}">
                      <a16:colId xmlns:a16="http://schemas.microsoft.com/office/drawing/2014/main" val="1878986853"/>
                    </a:ext>
                  </a:extLst>
                </a:gridCol>
                <a:gridCol w="223482">
                  <a:extLst>
                    <a:ext uri="{9D8B030D-6E8A-4147-A177-3AD203B41FA5}">
                      <a16:colId xmlns:a16="http://schemas.microsoft.com/office/drawing/2014/main" val="1140479629"/>
                    </a:ext>
                  </a:extLst>
                </a:gridCol>
                <a:gridCol w="223482">
                  <a:extLst>
                    <a:ext uri="{9D8B030D-6E8A-4147-A177-3AD203B41FA5}">
                      <a16:colId xmlns:a16="http://schemas.microsoft.com/office/drawing/2014/main" val="3937927629"/>
                    </a:ext>
                  </a:extLst>
                </a:gridCol>
                <a:gridCol w="223482">
                  <a:extLst>
                    <a:ext uri="{9D8B030D-6E8A-4147-A177-3AD203B41FA5}">
                      <a16:colId xmlns:a16="http://schemas.microsoft.com/office/drawing/2014/main" val="1424185453"/>
                    </a:ext>
                  </a:extLst>
                </a:gridCol>
                <a:gridCol w="1594575">
                  <a:extLst>
                    <a:ext uri="{9D8B030D-6E8A-4147-A177-3AD203B41FA5}">
                      <a16:colId xmlns:a16="http://schemas.microsoft.com/office/drawing/2014/main" val="563785879"/>
                    </a:ext>
                  </a:extLst>
                </a:gridCol>
              </a:tblGrid>
              <a:tr h="182880">
                <a:tc>
                  <a:txBody>
                    <a:bodyPr/>
                    <a:lstStyle/>
                    <a:p>
                      <a:pPr>
                        <a:lnSpc>
                          <a:spcPct val="107000"/>
                        </a:lnSpc>
                        <a:spcAft>
                          <a:spcPts val="800"/>
                        </a:spcAft>
                      </a:pPr>
                      <a:r>
                        <a:rPr lang="en-IN" sz="1100" kern="0">
                          <a:effectLst/>
                        </a:rPr>
                        <a:t>SELECT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gridSpan="4">
                  <a:txBody>
                    <a:bodyPr/>
                    <a:lstStyle/>
                    <a:p>
                      <a:pP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187626572"/>
                  </a:ext>
                </a:extLst>
              </a:tr>
              <a:tr h="182880">
                <a:tc>
                  <a:txBody>
                    <a:bodyPr/>
                    <a:lstStyle/>
                    <a:p>
                      <a:pPr>
                        <a:lnSpc>
                          <a:spcPct val="107000"/>
                        </a:lnSpc>
                        <a:spcAft>
                          <a:spcPts val="800"/>
                        </a:spcAft>
                      </a:pPr>
                      <a:r>
                        <a:rPr lang="en-IN" sz="1100" kern="0">
                          <a:effectLst/>
                        </a:rPr>
                        <a:t>    c.City,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gridSpan="4">
                  <a:txBody>
                    <a:bodyPr/>
                    <a:lstStyle/>
                    <a:p>
                      <a:pP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186402851"/>
                  </a:ext>
                </a:extLst>
              </a:tr>
              <a:tr h="182880">
                <a:tc gridSpan="3">
                  <a:txBody>
                    <a:bodyPr/>
                    <a:lstStyle/>
                    <a:p>
                      <a:pPr>
                        <a:lnSpc>
                          <a:spcPct val="107000"/>
                        </a:lnSpc>
                        <a:spcAft>
                          <a:spcPts val="800"/>
                        </a:spcAft>
                      </a:pPr>
                      <a:r>
                        <a:rPr lang="en-IN" sz="1100" kern="0">
                          <a:effectLst/>
                        </a:rPr>
                        <a:t>    MONTH(d.date) AS month,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IN"/>
                    </a:p>
                  </a:txBody>
                  <a:tcPr/>
                </a:tc>
                <a:tc hMerge="1">
                  <a:txBody>
                    <a:bodyPr/>
                    <a:lstStyle/>
                    <a:p>
                      <a:endParaRPr lang="en-IN"/>
                    </a:p>
                  </a:txBody>
                  <a:tcPr/>
                </a:tc>
                <a:tc gridSpan="2">
                  <a:txBody>
                    <a:bodyPr/>
                    <a:lstStyle/>
                    <a:p>
                      <a:pP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IN"/>
                    </a:p>
                  </a:txBody>
                  <a:tcPr/>
                </a:tc>
                <a:extLst>
                  <a:ext uri="{0D108BD9-81ED-4DB2-BD59-A6C34878D82A}">
                    <a16:rowId xmlns:a16="http://schemas.microsoft.com/office/drawing/2014/main" val="178943548"/>
                  </a:ext>
                </a:extLst>
              </a:tr>
              <a:tr h="182880">
                <a:tc gridSpan="4">
                  <a:txBody>
                    <a:bodyPr/>
                    <a:lstStyle/>
                    <a:p>
                      <a:pPr>
                        <a:lnSpc>
                          <a:spcPct val="107000"/>
                        </a:lnSpc>
                        <a:spcAft>
                          <a:spcPts val="800"/>
                        </a:spcAft>
                      </a:pPr>
                      <a:r>
                        <a:rPr lang="en-IN" sz="1100" kern="0">
                          <a:effectLst/>
                        </a:rPr>
                        <a:t>    AVG(f.temperature) AS avg_temperature,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121949311"/>
                  </a:ext>
                </a:extLst>
              </a:tr>
              <a:tr h="182880">
                <a:tc gridSpan="5">
                  <a:txBody>
                    <a:bodyPr/>
                    <a:lstStyle/>
                    <a:p>
                      <a:pPr>
                        <a:lnSpc>
                          <a:spcPct val="107000"/>
                        </a:lnSpc>
                        <a:spcAft>
                          <a:spcPts val="800"/>
                        </a:spcAft>
                      </a:pPr>
                      <a:r>
                        <a:rPr lang="en-IN" sz="1100" kern="0">
                          <a:effectLst/>
                        </a:rPr>
                        <a:t>    MAX(f.temperature) - MIN(f.temperature) AS temp_fluctuation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70674471"/>
                  </a:ext>
                </a:extLst>
              </a:tr>
              <a:tr h="182880">
                <a:tc>
                  <a:txBody>
                    <a:bodyPr/>
                    <a:lstStyle/>
                    <a:p>
                      <a:pPr>
                        <a:lnSpc>
                          <a:spcPct val="107000"/>
                        </a:lnSpc>
                        <a:spcAft>
                          <a:spcPts val="800"/>
                        </a:spcAft>
                      </a:pPr>
                      <a:r>
                        <a:rPr lang="en-IN" sz="1100" kern="0">
                          <a:effectLst/>
                        </a:rPr>
                        <a:t>FROM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gridSpan="4">
                  <a:txBody>
                    <a:bodyPr/>
                    <a:lstStyle/>
                    <a:p>
                      <a:pP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08484466"/>
                  </a:ext>
                </a:extLst>
              </a:tr>
              <a:tr h="182880">
                <a:tc gridSpan="2">
                  <a:txBody>
                    <a:bodyPr/>
                    <a:lstStyle/>
                    <a:p>
                      <a:pPr>
                        <a:lnSpc>
                          <a:spcPct val="107000"/>
                        </a:lnSpc>
                        <a:spcAft>
                          <a:spcPts val="800"/>
                        </a:spcAft>
                      </a:pPr>
                      <a:r>
                        <a:rPr lang="en-IN" sz="1100" kern="0">
                          <a:effectLst/>
                        </a:rPr>
                        <a:t>    final_fact f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IN"/>
                    </a:p>
                  </a:txBody>
                  <a:tcPr/>
                </a:tc>
                <a:tc gridSpan="3">
                  <a:txBody>
                    <a:bodyPr/>
                    <a:lstStyle/>
                    <a:p>
                      <a:pP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553470751"/>
                  </a:ext>
                </a:extLst>
              </a:tr>
              <a:tr h="182880">
                <a:tc gridSpan="4">
                  <a:txBody>
                    <a:bodyPr/>
                    <a:lstStyle/>
                    <a:p>
                      <a:pPr>
                        <a:lnSpc>
                          <a:spcPct val="107000"/>
                        </a:lnSpc>
                        <a:spcAft>
                          <a:spcPts val="800"/>
                        </a:spcAft>
                      </a:pPr>
                      <a:r>
                        <a:rPr lang="en-IN" sz="1100" kern="0">
                          <a:effectLst/>
                        </a:rPr>
                        <a:t>    join city_lookup c ON f.City_id = c.City_id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96979176"/>
                  </a:ext>
                </a:extLst>
              </a:tr>
              <a:tr h="182880">
                <a:tc gridSpan="4">
                  <a:txBody>
                    <a:bodyPr/>
                    <a:lstStyle/>
                    <a:p>
                      <a:pPr>
                        <a:lnSpc>
                          <a:spcPct val="107000"/>
                        </a:lnSpc>
                        <a:spcAft>
                          <a:spcPts val="800"/>
                        </a:spcAft>
                      </a:pPr>
                      <a:r>
                        <a:rPr lang="en-IN" sz="1100" kern="0">
                          <a:effectLst/>
                        </a:rPr>
                        <a:t>    join date_lookup d ON f.date_id = d.date_id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401191432"/>
                  </a:ext>
                </a:extLst>
              </a:tr>
              <a:tr h="182880">
                <a:tc>
                  <a:txBody>
                    <a:bodyPr/>
                    <a:lstStyle/>
                    <a:p>
                      <a:pPr>
                        <a:lnSpc>
                          <a:spcPct val="107000"/>
                        </a:lnSpc>
                        <a:spcAft>
                          <a:spcPts val="800"/>
                        </a:spcAft>
                      </a:pPr>
                      <a:r>
                        <a:rPr lang="en-IN" sz="1100" kern="0">
                          <a:effectLst/>
                        </a:rPr>
                        <a:t>WHERE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gridSpan="4">
                  <a:txBody>
                    <a:bodyPr/>
                    <a:lstStyle/>
                    <a:p>
                      <a:pP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394161107"/>
                  </a:ext>
                </a:extLst>
              </a:tr>
              <a:tr h="182880">
                <a:tc gridSpan="3">
                  <a:txBody>
                    <a:bodyPr/>
                    <a:lstStyle/>
                    <a:p>
                      <a:pPr>
                        <a:lnSpc>
                          <a:spcPct val="107000"/>
                        </a:lnSpc>
                        <a:spcAft>
                          <a:spcPts val="800"/>
                        </a:spcAft>
                      </a:pPr>
                      <a:r>
                        <a:rPr lang="en-IN" sz="1100" kern="0">
                          <a:effectLst/>
                        </a:rPr>
                        <a:t>    f.temperature IS NOT NULL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IN"/>
                    </a:p>
                  </a:txBody>
                  <a:tcPr/>
                </a:tc>
                <a:tc hMerge="1">
                  <a:txBody>
                    <a:bodyPr/>
                    <a:lstStyle/>
                    <a:p>
                      <a:endParaRPr lang="en-IN"/>
                    </a:p>
                  </a:txBody>
                  <a:tcPr/>
                </a:tc>
                <a:tc gridSpan="2">
                  <a:txBody>
                    <a:bodyPr/>
                    <a:lstStyle/>
                    <a:p>
                      <a:pP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IN"/>
                    </a:p>
                  </a:txBody>
                  <a:tcPr/>
                </a:tc>
                <a:extLst>
                  <a:ext uri="{0D108BD9-81ED-4DB2-BD59-A6C34878D82A}">
                    <a16:rowId xmlns:a16="http://schemas.microsoft.com/office/drawing/2014/main" val="3789653765"/>
                  </a:ext>
                </a:extLst>
              </a:tr>
              <a:tr h="182880">
                <a:tc gridSpan="2">
                  <a:txBody>
                    <a:bodyPr/>
                    <a:lstStyle/>
                    <a:p>
                      <a:pPr>
                        <a:lnSpc>
                          <a:spcPct val="107000"/>
                        </a:lnSpc>
                        <a:spcAft>
                          <a:spcPts val="800"/>
                        </a:spcAft>
                      </a:pPr>
                      <a:r>
                        <a:rPr lang="en-IN" sz="1100" kern="0">
                          <a:effectLst/>
                        </a:rPr>
                        <a:t>GROUP BY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IN"/>
                    </a:p>
                  </a:txBody>
                  <a:tcPr/>
                </a:tc>
                <a:tc gridSpan="3">
                  <a:txBody>
                    <a:bodyPr/>
                    <a:lstStyle/>
                    <a:p>
                      <a:pP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962836475"/>
                  </a:ext>
                </a:extLst>
              </a:tr>
              <a:tr h="182880">
                <a:tc gridSpan="3">
                  <a:txBody>
                    <a:bodyPr/>
                    <a:lstStyle/>
                    <a:p>
                      <a:pPr>
                        <a:lnSpc>
                          <a:spcPct val="107000"/>
                        </a:lnSpc>
                        <a:spcAft>
                          <a:spcPts val="800"/>
                        </a:spcAft>
                      </a:pPr>
                      <a:r>
                        <a:rPr lang="en-IN" sz="1100" kern="0">
                          <a:effectLst/>
                        </a:rPr>
                        <a:t>    c.City, MONTH(d.date)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IN"/>
                    </a:p>
                  </a:txBody>
                  <a:tcPr/>
                </a:tc>
                <a:tc hMerge="1">
                  <a:txBody>
                    <a:bodyPr/>
                    <a:lstStyle/>
                    <a:p>
                      <a:endParaRPr lang="en-IN"/>
                    </a:p>
                  </a:txBody>
                  <a:tcPr/>
                </a:tc>
                <a:tc gridSpan="2">
                  <a:txBody>
                    <a:bodyPr/>
                    <a:lstStyle/>
                    <a:p>
                      <a:pP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IN"/>
                    </a:p>
                  </a:txBody>
                  <a:tcPr/>
                </a:tc>
                <a:extLst>
                  <a:ext uri="{0D108BD9-81ED-4DB2-BD59-A6C34878D82A}">
                    <a16:rowId xmlns:a16="http://schemas.microsoft.com/office/drawing/2014/main" val="1028662490"/>
                  </a:ext>
                </a:extLst>
              </a:tr>
              <a:tr h="182880">
                <a:tc gridSpan="2">
                  <a:txBody>
                    <a:bodyPr/>
                    <a:lstStyle/>
                    <a:p>
                      <a:pPr>
                        <a:lnSpc>
                          <a:spcPct val="107000"/>
                        </a:lnSpc>
                        <a:spcAft>
                          <a:spcPts val="800"/>
                        </a:spcAft>
                      </a:pPr>
                      <a:r>
                        <a:rPr lang="en-IN" sz="1100" kern="0">
                          <a:effectLst/>
                        </a:rPr>
                        <a:t>ORDER BY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IN"/>
                    </a:p>
                  </a:txBody>
                  <a:tcPr/>
                </a:tc>
                <a:tc gridSpan="3">
                  <a:txBody>
                    <a:bodyPr/>
                    <a:lstStyle/>
                    <a:p>
                      <a:pP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36379736"/>
                  </a:ext>
                </a:extLst>
              </a:tr>
              <a:tr h="182880">
                <a:tc gridSpan="3">
                  <a:txBody>
                    <a:bodyPr/>
                    <a:lstStyle/>
                    <a:p>
                      <a:pPr>
                        <a:lnSpc>
                          <a:spcPct val="107000"/>
                        </a:lnSpc>
                        <a:spcAft>
                          <a:spcPts val="800"/>
                        </a:spcAft>
                      </a:pPr>
                      <a:r>
                        <a:rPr lang="en-IN" sz="1100" kern="0">
                          <a:effectLst/>
                        </a:rPr>
                        <a:t>    temp_fluctuation DESC</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IN"/>
                    </a:p>
                  </a:txBody>
                  <a:tcPr/>
                </a:tc>
                <a:tc hMerge="1">
                  <a:txBody>
                    <a:bodyPr/>
                    <a:lstStyle/>
                    <a:p>
                      <a:endParaRPr lang="en-IN"/>
                    </a:p>
                  </a:txBody>
                  <a:tcPr/>
                </a:tc>
                <a:tc gridSpan="2">
                  <a:txBody>
                    <a:bodyPr/>
                    <a:lstStyle/>
                    <a:p>
                      <a:pP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IN"/>
                    </a:p>
                  </a:txBody>
                  <a:tcPr/>
                </a:tc>
                <a:extLst>
                  <a:ext uri="{0D108BD9-81ED-4DB2-BD59-A6C34878D82A}">
                    <a16:rowId xmlns:a16="http://schemas.microsoft.com/office/drawing/2014/main" val="3438831071"/>
                  </a:ext>
                </a:extLst>
              </a:tr>
              <a:tr h="182880">
                <a:tc>
                  <a:txBody>
                    <a:bodyPr/>
                    <a:lstStyle/>
                    <a:p>
                      <a:pPr>
                        <a:lnSpc>
                          <a:spcPct val="107000"/>
                        </a:lnSpc>
                        <a:spcAft>
                          <a:spcPts val="800"/>
                        </a:spcAft>
                      </a:pPr>
                      <a:r>
                        <a:rPr lang="en-IN" sz="1100" kern="0">
                          <a:effectLst/>
                        </a:rPr>
                        <a:t>limit 20;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gridSpan="4">
                  <a:txBody>
                    <a:bodyPr/>
                    <a:lstStyle/>
                    <a:p>
                      <a:pPr>
                        <a:lnSpc>
                          <a:spcPct val="107000"/>
                        </a:lnSpc>
                        <a:spcAft>
                          <a:spcPts val="800"/>
                        </a:spcAft>
                      </a:pPr>
                      <a:r>
                        <a:rPr lang="en-IN" sz="1100" kern="100" dirty="0">
                          <a:effectLst/>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989369688"/>
                  </a:ext>
                </a:extLst>
              </a:tr>
            </a:tbl>
          </a:graphicData>
        </a:graphic>
      </p:graphicFrame>
      <p:pic>
        <p:nvPicPr>
          <p:cNvPr id="6" name="Content Placeholder 5">
            <a:extLst>
              <a:ext uri="{FF2B5EF4-FFF2-40B4-BE49-F238E27FC236}">
                <a16:creationId xmlns:a16="http://schemas.microsoft.com/office/drawing/2014/main" id="{97534863-11C9-E686-18CB-4F680ADF296F}"/>
              </a:ext>
            </a:extLst>
          </p:cNvPr>
          <p:cNvPicPr>
            <a:picLocks noGrp="1" noChangeAspect="1"/>
          </p:cNvPicPr>
          <p:nvPr>
            <p:ph sz="half" idx="2"/>
          </p:nvPr>
        </p:nvPicPr>
        <p:blipFill>
          <a:blip r:embed="rId2"/>
          <a:stretch>
            <a:fillRect/>
          </a:stretch>
        </p:blipFill>
        <p:spPr>
          <a:xfrm>
            <a:off x="5089525" y="2698759"/>
            <a:ext cx="4184650" cy="2805095"/>
          </a:xfrm>
          <a:prstGeom prst="rect">
            <a:avLst/>
          </a:prstGeom>
        </p:spPr>
      </p:pic>
    </p:spTree>
    <p:extLst>
      <p:ext uri="{BB962C8B-B14F-4D97-AF65-F5344CB8AC3E}">
        <p14:creationId xmlns:p14="http://schemas.microsoft.com/office/powerpoint/2010/main" val="444764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D0433-9A54-7C64-02DD-408BCFEA691B}"/>
              </a:ext>
            </a:extLst>
          </p:cNvPr>
          <p:cNvSpPr>
            <a:spLocks noGrp="1"/>
          </p:cNvSpPr>
          <p:nvPr>
            <p:ph type="title"/>
          </p:nvPr>
        </p:nvSpPr>
        <p:spPr/>
        <p:txBody>
          <a:bodyPr/>
          <a:lstStyle/>
          <a:p>
            <a:r>
              <a:rPr lang="en-IN" sz="1800" kern="0" dirty="0">
                <a:solidFill>
                  <a:srgbClr val="24292E"/>
                </a:solidFill>
                <a:effectLst/>
                <a:latin typeface="Plus Jakarta Sans"/>
                <a:ea typeface="Times New Roman" panose="02020603050405020304" pitchFamily="18" charset="0"/>
                <a:cs typeface="Calibri" panose="020F0502020204030204" pitchFamily="34" charset="0"/>
              </a:rPr>
              <a:t>8. Identify periods of extreme weather events, such as storms or heatwaves, by </a:t>
            </a:r>
            <a:r>
              <a:rPr lang="en-IN" sz="1800" kern="0" dirty="0" err="1">
                <a:solidFill>
                  <a:srgbClr val="24292E"/>
                </a:solidFill>
                <a:effectLst/>
                <a:latin typeface="Plus Jakarta Sans"/>
                <a:ea typeface="Times New Roman" panose="02020603050405020304" pitchFamily="18" charset="0"/>
                <a:cs typeface="Calibri" panose="020F0502020204030204" pitchFamily="34" charset="0"/>
              </a:rPr>
              <a:t>analyzing</a:t>
            </a:r>
            <a:r>
              <a:rPr lang="en-IN" sz="1800" kern="0" dirty="0">
                <a:solidFill>
                  <a:srgbClr val="24292E"/>
                </a:solidFill>
                <a:effectLst/>
                <a:latin typeface="Plus Jakarta Sans"/>
                <a:ea typeface="Times New Roman" panose="02020603050405020304" pitchFamily="18" charset="0"/>
                <a:cs typeface="Calibri" panose="020F0502020204030204" pitchFamily="34" charset="0"/>
              </a:rPr>
              <a:t> the time-based data. What patterns emerge?</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graphicFrame>
        <p:nvGraphicFramePr>
          <p:cNvPr id="5" name="Content Placeholder 4">
            <a:extLst>
              <a:ext uri="{FF2B5EF4-FFF2-40B4-BE49-F238E27FC236}">
                <a16:creationId xmlns:a16="http://schemas.microsoft.com/office/drawing/2014/main" id="{FCAA292E-E1A3-C93A-83CE-3754E2A5FC3B}"/>
              </a:ext>
            </a:extLst>
          </p:cNvPr>
          <p:cNvGraphicFramePr>
            <a:graphicFrameLocks noGrp="1"/>
          </p:cNvGraphicFramePr>
          <p:nvPr>
            <p:ph sz="half" idx="1"/>
            <p:extLst>
              <p:ext uri="{D42A27DB-BD31-4B8C-83A1-F6EECF244321}">
                <p14:modId xmlns:p14="http://schemas.microsoft.com/office/powerpoint/2010/main" val="1947434141"/>
              </p:ext>
            </p:extLst>
          </p:nvPr>
        </p:nvGraphicFramePr>
        <p:xfrm>
          <a:off x="934243" y="2487561"/>
          <a:ext cx="3670301" cy="3033387"/>
        </p:xfrm>
        <a:graphic>
          <a:graphicData uri="http://schemas.openxmlformats.org/drawingml/2006/table">
            <a:tbl>
              <a:tblPr firstRow="1" firstCol="1" bandRow="1">
                <a:tableStyleId>{5C22544A-7EE6-4342-B048-85BDC9FD1C3A}</a:tableStyleId>
              </a:tblPr>
              <a:tblGrid>
                <a:gridCol w="3080268">
                  <a:extLst>
                    <a:ext uri="{9D8B030D-6E8A-4147-A177-3AD203B41FA5}">
                      <a16:colId xmlns:a16="http://schemas.microsoft.com/office/drawing/2014/main" val="2637939217"/>
                    </a:ext>
                  </a:extLst>
                </a:gridCol>
                <a:gridCol w="111955">
                  <a:extLst>
                    <a:ext uri="{9D8B030D-6E8A-4147-A177-3AD203B41FA5}">
                      <a16:colId xmlns:a16="http://schemas.microsoft.com/office/drawing/2014/main" val="1265164976"/>
                    </a:ext>
                  </a:extLst>
                </a:gridCol>
                <a:gridCol w="111955">
                  <a:extLst>
                    <a:ext uri="{9D8B030D-6E8A-4147-A177-3AD203B41FA5}">
                      <a16:colId xmlns:a16="http://schemas.microsoft.com/office/drawing/2014/main" val="2033032574"/>
                    </a:ext>
                  </a:extLst>
                </a:gridCol>
                <a:gridCol w="111955">
                  <a:extLst>
                    <a:ext uri="{9D8B030D-6E8A-4147-A177-3AD203B41FA5}">
                      <a16:colId xmlns:a16="http://schemas.microsoft.com/office/drawing/2014/main" val="187232686"/>
                    </a:ext>
                  </a:extLst>
                </a:gridCol>
                <a:gridCol w="254168">
                  <a:extLst>
                    <a:ext uri="{9D8B030D-6E8A-4147-A177-3AD203B41FA5}">
                      <a16:colId xmlns:a16="http://schemas.microsoft.com/office/drawing/2014/main" val="11984590"/>
                    </a:ext>
                  </a:extLst>
                </a:gridCol>
              </a:tblGrid>
              <a:tr h="514630">
                <a:tc gridSpan="5">
                  <a:txBody>
                    <a:bodyPr/>
                    <a:lstStyle/>
                    <a:p>
                      <a:pPr>
                        <a:lnSpc>
                          <a:spcPct val="107000"/>
                        </a:lnSpc>
                        <a:spcAft>
                          <a:spcPts val="800"/>
                        </a:spcAft>
                      </a:pPr>
                      <a:r>
                        <a:rPr lang="en-IN" sz="1400" kern="0">
                          <a:effectLst/>
                        </a:rPr>
                        <a:t>It is depend on storms and wind_speed &gt;30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781392538"/>
                  </a:ext>
                </a:extLst>
              </a:tr>
              <a:tr h="211432">
                <a:tc>
                  <a:txBody>
                    <a:bodyPr/>
                    <a:lstStyle/>
                    <a:p>
                      <a:pPr>
                        <a:lnSpc>
                          <a:spcPct val="107000"/>
                        </a:lnSpc>
                      </a:pPr>
                      <a:endParaRPr lang="en-IN" sz="1100" kern="100">
                        <a:effectLst/>
                        <a:latin typeface="Calibri" panose="020F0502020204030204" pitchFamily="34" charset="0"/>
                        <a:cs typeface="Times New Roman" panose="02020603050405020304" pitchFamily="18" charset="0"/>
                      </a:endParaRPr>
                    </a:p>
                  </a:txBody>
                  <a:tcPr marL="68580" marR="68580" marT="0" marB="0" anchor="b"/>
                </a:tc>
                <a:tc gridSpan="4">
                  <a:txBody>
                    <a:bodyPr/>
                    <a:lstStyle/>
                    <a:p>
                      <a:pP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225358104"/>
                  </a:ext>
                </a:extLst>
              </a:tr>
              <a:tr h="211432">
                <a:tc gridSpan="2">
                  <a:txBody>
                    <a:bodyPr/>
                    <a:lstStyle/>
                    <a:p>
                      <a:pPr>
                        <a:lnSpc>
                          <a:spcPct val="107000"/>
                        </a:lnSpc>
                        <a:spcAft>
                          <a:spcPts val="800"/>
                        </a:spcAft>
                      </a:pPr>
                      <a:r>
                        <a:rPr lang="en-IN" sz="1100" kern="0">
                          <a:effectLst/>
                        </a:rPr>
                        <a:t>SELECT f.City_id,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IN"/>
                    </a:p>
                  </a:txBody>
                  <a:tcPr/>
                </a:tc>
                <a:tc gridSpan="3">
                  <a:txBody>
                    <a:bodyPr/>
                    <a:lstStyle/>
                    <a:p>
                      <a:pP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096278879"/>
                  </a:ext>
                </a:extLst>
              </a:tr>
              <a:tr h="211432">
                <a:tc gridSpan="2">
                  <a:txBody>
                    <a:bodyPr/>
                    <a:lstStyle/>
                    <a:p>
                      <a:pPr>
                        <a:lnSpc>
                          <a:spcPct val="107000"/>
                        </a:lnSpc>
                        <a:spcAft>
                          <a:spcPts val="800"/>
                        </a:spcAft>
                      </a:pPr>
                      <a:r>
                        <a:rPr lang="en-IN" sz="1100" kern="0">
                          <a:effectLst/>
                        </a:rPr>
                        <a:t>       f.date_id,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IN"/>
                    </a:p>
                  </a:txBody>
                  <a:tcPr/>
                </a:tc>
                <a:tc gridSpan="3">
                  <a:txBody>
                    <a:bodyPr/>
                    <a:lstStyle/>
                    <a:p>
                      <a:pP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168714622"/>
                  </a:ext>
                </a:extLst>
              </a:tr>
              <a:tr h="211432">
                <a:tc gridSpan="2">
                  <a:txBody>
                    <a:bodyPr/>
                    <a:lstStyle/>
                    <a:p>
                      <a:pPr>
                        <a:lnSpc>
                          <a:spcPct val="107000"/>
                        </a:lnSpc>
                        <a:spcAft>
                          <a:spcPts val="800"/>
                        </a:spcAft>
                      </a:pPr>
                      <a:r>
                        <a:rPr lang="en-IN" sz="1100" kern="0">
                          <a:effectLst/>
                        </a:rPr>
                        <a:t>       t.time_id,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IN"/>
                    </a:p>
                  </a:txBody>
                  <a:tcPr/>
                </a:tc>
                <a:tc gridSpan="3">
                  <a:txBody>
                    <a:bodyPr/>
                    <a:lstStyle/>
                    <a:p>
                      <a:pP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644504331"/>
                  </a:ext>
                </a:extLst>
              </a:tr>
              <a:tr h="211432">
                <a:tc gridSpan="3">
                  <a:txBody>
                    <a:bodyPr/>
                    <a:lstStyle/>
                    <a:p>
                      <a:pPr>
                        <a:lnSpc>
                          <a:spcPct val="107000"/>
                        </a:lnSpc>
                        <a:spcAft>
                          <a:spcPts val="800"/>
                        </a:spcAft>
                      </a:pPr>
                      <a:r>
                        <a:rPr lang="en-IN" sz="1100" kern="0">
                          <a:effectLst/>
                        </a:rPr>
                        <a:t>       f.weather_description,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IN"/>
                    </a:p>
                  </a:txBody>
                  <a:tcPr/>
                </a:tc>
                <a:tc hMerge="1">
                  <a:txBody>
                    <a:bodyPr/>
                    <a:lstStyle/>
                    <a:p>
                      <a:endParaRPr lang="en-IN"/>
                    </a:p>
                  </a:txBody>
                  <a:tcPr/>
                </a:tc>
                <a:tc gridSpan="2">
                  <a:txBody>
                    <a:bodyPr/>
                    <a:lstStyle/>
                    <a:p>
                      <a:pP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IN"/>
                    </a:p>
                  </a:txBody>
                  <a:tcPr/>
                </a:tc>
                <a:extLst>
                  <a:ext uri="{0D108BD9-81ED-4DB2-BD59-A6C34878D82A}">
                    <a16:rowId xmlns:a16="http://schemas.microsoft.com/office/drawing/2014/main" val="949462117"/>
                  </a:ext>
                </a:extLst>
              </a:tr>
              <a:tr h="211432">
                <a:tc gridSpan="2">
                  <a:txBody>
                    <a:bodyPr/>
                    <a:lstStyle/>
                    <a:p>
                      <a:pPr>
                        <a:lnSpc>
                          <a:spcPct val="107000"/>
                        </a:lnSpc>
                        <a:spcAft>
                          <a:spcPts val="800"/>
                        </a:spcAft>
                      </a:pPr>
                      <a:r>
                        <a:rPr lang="en-IN" sz="1100" kern="0">
                          <a:effectLst/>
                        </a:rPr>
                        <a:t>       f.wind_speed</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IN"/>
                    </a:p>
                  </a:txBody>
                  <a:tcPr/>
                </a:tc>
                <a:tc gridSpan="3">
                  <a:txBody>
                    <a:bodyPr/>
                    <a:lstStyle/>
                    <a:p>
                      <a:pP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88817501"/>
                  </a:ext>
                </a:extLst>
              </a:tr>
              <a:tr h="211432">
                <a:tc gridSpan="2">
                  <a:txBody>
                    <a:bodyPr/>
                    <a:lstStyle/>
                    <a:p>
                      <a:pPr>
                        <a:lnSpc>
                          <a:spcPct val="107000"/>
                        </a:lnSpc>
                        <a:spcAft>
                          <a:spcPts val="800"/>
                        </a:spcAft>
                      </a:pPr>
                      <a:r>
                        <a:rPr lang="en-IN" sz="1100" kern="0">
                          <a:effectLst/>
                        </a:rPr>
                        <a:t>FROM final_fact f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IN"/>
                    </a:p>
                  </a:txBody>
                  <a:tcPr/>
                </a:tc>
                <a:tc gridSpan="3">
                  <a:txBody>
                    <a:bodyPr/>
                    <a:lstStyle/>
                    <a:p>
                      <a:pP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251963426"/>
                  </a:ext>
                </a:extLst>
              </a:tr>
              <a:tr h="211432">
                <a:tc gridSpan="4">
                  <a:txBody>
                    <a:bodyPr/>
                    <a:lstStyle/>
                    <a:p>
                      <a:pPr>
                        <a:lnSpc>
                          <a:spcPct val="107000"/>
                        </a:lnSpc>
                        <a:spcAft>
                          <a:spcPts val="800"/>
                        </a:spcAft>
                      </a:pPr>
                      <a:r>
                        <a:rPr lang="en-IN" sz="1100" kern="0">
                          <a:effectLst/>
                        </a:rPr>
                        <a:t>join time_lookup t ON f.time_id = t.time_id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049482348"/>
                  </a:ext>
                </a:extLst>
              </a:tr>
              <a:tr h="404437">
                <a:tc gridSpan="5">
                  <a:txBody>
                    <a:bodyPr/>
                    <a:lstStyle/>
                    <a:p>
                      <a:pPr>
                        <a:lnSpc>
                          <a:spcPct val="107000"/>
                        </a:lnSpc>
                        <a:spcAft>
                          <a:spcPts val="800"/>
                        </a:spcAft>
                      </a:pPr>
                      <a:r>
                        <a:rPr lang="en-IN" sz="1100" kern="0">
                          <a:effectLst/>
                        </a:rPr>
                        <a:t>where weather_description like '%storm%' OR wind_speed &gt; 30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554795018"/>
                  </a:ext>
                </a:extLst>
              </a:tr>
              <a:tr h="211432">
                <a:tc gridSpan="3">
                  <a:txBody>
                    <a:bodyPr/>
                    <a:lstStyle/>
                    <a:p>
                      <a:pPr>
                        <a:lnSpc>
                          <a:spcPct val="107000"/>
                        </a:lnSpc>
                        <a:spcAft>
                          <a:spcPts val="800"/>
                        </a:spcAft>
                      </a:pPr>
                      <a:r>
                        <a:rPr lang="en-IN" sz="1100" kern="0">
                          <a:effectLst/>
                        </a:rPr>
                        <a:t>order by wind_speed DESC</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IN"/>
                    </a:p>
                  </a:txBody>
                  <a:tcPr/>
                </a:tc>
                <a:tc hMerge="1">
                  <a:txBody>
                    <a:bodyPr/>
                    <a:lstStyle/>
                    <a:p>
                      <a:endParaRPr lang="en-IN"/>
                    </a:p>
                  </a:txBody>
                  <a:tcPr/>
                </a:tc>
                <a:tc gridSpan="2">
                  <a:txBody>
                    <a:bodyPr/>
                    <a:lstStyle/>
                    <a:p>
                      <a:pP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IN"/>
                    </a:p>
                  </a:txBody>
                  <a:tcPr/>
                </a:tc>
                <a:extLst>
                  <a:ext uri="{0D108BD9-81ED-4DB2-BD59-A6C34878D82A}">
                    <a16:rowId xmlns:a16="http://schemas.microsoft.com/office/drawing/2014/main" val="3517120070"/>
                  </a:ext>
                </a:extLst>
              </a:tr>
              <a:tr h="211432">
                <a:tc>
                  <a:txBody>
                    <a:bodyPr/>
                    <a:lstStyle/>
                    <a:p>
                      <a:pPr>
                        <a:lnSpc>
                          <a:spcPct val="107000"/>
                        </a:lnSpc>
                        <a:spcAft>
                          <a:spcPts val="800"/>
                        </a:spcAft>
                      </a:pPr>
                      <a:r>
                        <a:rPr lang="en-IN" sz="1100" kern="0">
                          <a:effectLst/>
                        </a:rPr>
                        <a:t>limit 20;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gridSpan="4">
                  <a:txBody>
                    <a:bodyPr/>
                    <a:lstStyle/>
                    <a:p>
                      <a:pPr>
                        <a:lnSpc>
                          <a:spcPct val="107000"/>
                        </a:lnSpc>
                        <a:spcAft>
                          <a:spcPts val="800"/>
                        </a:spcAft>
                      </a:pPr>
                      <a:r>
                        <a:rPr lang="en-IN" sz="1100" kern="100" dirty="0">
                          <a:effectLst/>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570505141"/>
                  </a:ext>
                </a:extLst>
              </a:tr>
            </a:tbl>
          </a:graphicData>
        </a:graphic>
      </p:graphicFrame>
      <p:pic>
        <p:nvPicPr>
          <p:cNvPr id="6" name="Content Placeholder 5">
            <a:extLst>
              <a:ext uri="{FF2B5EF4-FFF2-40B4-BE49-F238E27FC236}">
                <a16:creationId xmlns:a16="http://schemas.microsoft.com/office/drawing/2014/main" id="{C133C7A6-90F3-5880-D8B2-4E42F12546EA}"/>
              </a:ext>
            </a:extLst>
          </p:cNvPr>
          <p:cNvPicPr>
            <a:picLocks noGrp="1" noChangeAspect="1"/>
          </p:cNvPicPr>
          <p:nvPr>
            <p:ph sz="half" idx="2"/>
          </p:nvPr>
        </p:nvPicPr>
        <p:blipFill>
          <a:blip r:embed="rId2"/>
          <a:stretch>
            <a:fillRect/>
          </a:stretch>
        </p:blipFill>
        <p:spPr>
          <a:xfrm>
            <a:off x="5089525" y="2487560"/>
            <a:ext cx="4184650" cy="3033387"/>
          </a:xfrm>
          <a:prstGeom prst="rect">
            <a:avLst/>
          </a:prstGeom>
        </p:spPr>
      </p:pic>
    </p:spTree>
    <p:extLst>
      <p:ext uri="{BB962C8B-B14F-4D97-AF65-F5344CB8AC3E}">
        <p14:creationId xmlns:p14="http://schemas.microsoft.com/office/powerpoint/2010/main" val="3634785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AE61870-847B-1A41-CF75-9AB917341446}"/>
              </a:ext>
            </a:extLst>
          </p:cNvPr>
          <p:cNvGraphicFramePr>
            <a:graphicFrameLocks noGrp="1"/>
          </p:cNvGraphicFramePr>
          <p:nvPr>
            <p:extLst>
              <p:ext uri="{D42A27DB-BD31-4B8C-83A1-F6EECF244321}">
                <p14:modId xmlns:p14="http://schemas.microsoft.com/office/powerpoint/2010/main" val="987862656"/>
              </p:ext>
            </p:extLst>
          </p:nvPr>
        </p:nvGraphicFramePr>
        <p:xfrm>
          <a:off x="884903" y="1130710"/>
          <a:ext cx="3618270" cy="3980116"/>
        </p:xfrm>
        <a:graphic>
          <a:graphicData uri="http://schemas.openxmlformats.org/drawingml/2006/table">
            <a:tbl>
              <a:tblPr firstRow="1" firstCol="1" bandRow="1">
                <a:tableStyleId>{5C22544A-7EE6-4342-B048-85BDC9FD1C3A}</a:tableStyleId>
              </a:tblPr>
              <a:tblGrid>
                <a:gridCol w="2752515">
                  <a:extLst>
                    <a:ext uri="{9D8B030D-6E8A-4147-A177-3AD203B41FA5}">
                      <a16:colId xmlns:a16="http://schemas.microsoft.com/office/drawing/2014/main" val="3758680056"/>
                    </a:ext>
                  </a:extLst>
                </a:gridCol>
                <a:gridCol w="288585">
                  <a:extLst>
                    <a:ext uri="{9D8B030D-6E8A-4147-A177-3AD203B41FA5}">
                      <a16:colId xmlns:a16="http://schemas.microsoft.com/office/drawing/2014/main" val="3526868219"/>
                    </a:ext>
                  </a:extLst>
                </a:gridCol>
                <a:gridCol w="288585">
                  <a:extLst>
                    <a:ext uri="{9D8B030D-6E8A-4147-A177-3AD203B41FA5}">
                      <a16:colId xmlns:a16="http://schemas.microsoft.com/office/drawing/2014/main" val="3554070697"/>
                    </a:ext>
                  </a:extLst>
                </a:gridCol>
                <a:gridCol w="288585">
                  <a:extLst>
                    <a:ext uri="{9D8B030D-6E8A-4147-A177-3AD203B41FA5}">
                      <a16:colId xmlns:a16="http://schemas.microsoft.com/office/drawing/2014/main" val="1387520819"/>
                    </a:ext>
                  </a:extLst>
                </a:gridCol>
              </a:tblGrid>
              <a:tr h="450183">
                <a:tc gridSpan="4">
                  <a:txBody>
                    <a:bodyPr/>
                    <a:lstStyle/>
                    <a:p>
                      <a:pPr>
                        <a:lnSpc>
                          <a:spcPct val="107000"/>
                        </a:lnSpc>
                        <a:spcAft>
                          <a:spcPts val="800"/>
                        </a:spcAft>
                      </a:pPr>
                      <a:r>
                        <a:rPr lang="en-IN" sz="1400" kern="0">
                          <a:effectLst/>
                        </a:rPr>
                        <a:t>based on temperature &gt; 300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605044028"/>
                  </a:ext>
                </a:extLst>
              </a:tr>
              <a:tr h="337637">
                <a:tc>
                  <a:txBody>
                    <a:bodyPr/>
                    <a:lstStyle/>
                    <a:p>
                      <a:pPr>
                        <a:lnSpc>
                          <a:spcPct val="107000"/>
                        </a:lnSpc>
                      </a:pPr>
                      <a:endParaRPr lang="en-IN" sz="1100" kern="100">
                        <a:effectLst/>
                        <a:latin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IN" sz="1100" kern="100">
                        <a:effectLst/>
                        <a:latin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IN" sz="1100" kern="100">
                        <a:effectLst/>
                        <a:latin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IN" sz="1100" kern="100">
                        <a:effectLst/>
                        <a:latin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25707254"/>
                  </a:ext>
                </a:extLst>
              </a:tr>
              <a:tr h="335637">
                <a:tc gridSpan="2">
                  <a:txBody>
                    <a:bodyPr/>
                    <a:lstStyle/>
                    <a:p>
                      <a:pPr>
                        <a:lnSpc>
                          <a:spcPct val="107000"/>
                        </a:lnSpc>
                        <a:spcAft>
                          <a:spcPts val="800"/>
                        </a:spcAft>
                      </a:pPr>
                      <a:r>
                        <a:rPr lang="en-IN" sz="1100" kern="0">
                          <a:effectLst/>
                        </a:rPr>
                        <a:t>SELECT f.City_id,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IN"/>
                    </a:p>
                  </a:txBody>
                  <a:tcPr/>
                </a:tc>
                <a:tc>
                  <a:txBody>
                    <a:bodyPr/>
                    <a:lstStyle/>
                    <a:p>
                      <a:pPr>
                        <a:lnSpc>
                          <a:spcPct val="107000"/>
                        </a:lnSpc>
                        <a:spcAft>
                          <a:spcPts val="800"/>
                        </a:spcAft>
                      </a:pPr>
                      <a:r>
                        <a:rPr lang="en-IN" sz="1100" kern="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kern="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657324824"/>
                  </a:ext>
                </a:extLst>
              </a:tr>
              <a:tr h="360146">
                <a:tc gridSpan="2">
                  <a:txBody>
                    <a:bodyPr/>
                    <a:lstStyle/>
                    <a:p>
                      <a:pPr>
                        <a:lnSpc>
                          <a:spcPct val="107000"/>
                        </a:lnSpc>
                        <a:spcAft>
                          <a:spcPts val="800"/>
                        </a:spcAft>
                      </a:pPr>
                      <a:r>
                        <a:rPr lang="en-IN" sz="1100" kern="0">
                          <a:effectLst/>
                        </a:rPr>
                        <a:t>       f.date_id,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IN"/>
                    </a:p>
                  </a:txBody>
                  <a:tcPr/>
                </a:tc>
                <a:tc>
                  <a:txBody>
                    <a:bodyPr/>
                    <a:lstStyle/>
                    <a:p>
                      <a:pPr>
                        <a:lnSpc>
                          <a:spcPct val="107000"/>
                        </a:lnSpc>
                        <a:spcAft>
                          <a:spcPts val="800"/>
                        </a:spcAft>
                      </a:pPr>
                      <a:r>
                        <a:rPr lang="en-IN" sz="1100" kern="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kern="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126484285"/>
                  </a:ext>
                </a:extLst>
              </a:tr>
              <a:tr h="360146">
                <a:tc gridSpan="2">
                  <a:txBody>
                    <a:bodyPr/>
                    <a:lstStyle/>
                    <a:p>
                      <a:pPr>
                        <a:lnSpc>
                          <a:spcPct val="107000"/>
                        </a:lnSpc>
                        <a:spcAft>
                          <a:spcPts val="800"/>
                        </a:spcAft>
                      </a:pPr>
                      <a:r>
                        <a:rPr lang="en-IN" sz="1100" kern="0" dirty="0">
                          <a:effectLst/>
                        </a:rPr>
                        <a:t>       </a:t>
                      </a:r>
                      <a:r>
                        <a:rPr lang="en-IN" sz="1100" kern="0" dirty="0" err="1">
                          <a:effectLst/>
                        </a:rPr>
                        <a:t>t.time_id</a:t>
                      </a:r>
                      <a:r>
                        <a:rPr lang="en-IN" sz="1100" kern="0" dirty="0">
                          <a:effectLst/>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IN"/>
                    </a:p>
                  </a:txBody>
                  <a:tcPr/>
                </a:tc>
                <a:tc>
                  <a:txBody>
                    <a:bodyPr/>
                    <a:lstStyle/>
                    <a:p>
                      <a:pPr>
                        <a:lnSpc>
                          <a:spcPct val="107000"/>
                        </a:lnSpc>
                        <a:spcAft>
                          <a:spcPts val="800"/>
                        </a:spcAft>
                      </a:pPr>
                      <a:r>
                        <a:rPr lang="en-IN" sz="1100" kern="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kern="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96946907"/>
                  </a:ext>
                </a:extLst>
              </a:tr>
              <a:tr h="360146">
                <a:tc gridSpan="2">
                  <a:txBody>
                    <a:bodyPr/>
                    <a:lstStyle/>
                    <a:p>
                      <a:pPr>
                        <a:lnSpc>
                          <a:spcPct val="107000"/>
                        </a:lnSpc>
                        <a:spcAft>
                          <a:spcPts val="800"/>
                        </a:spcAft>
                      </a:pPr>
                      <a:r>
                        <a:rPr lang="en-IN" sz="1100" kern="0">
                          <a:effectLst/>
                        </a:rPr>
                        <a:t>       f.temperature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IN"/>
                    </a:p>
                  </a:txBody>
                  <a:tcPr/>
                </a:tc>
                <a:tc>
                  <a:txBody>
                    <a:bodyPr/>
                    <a:lstStyle/>
                    <a:p>
                      <a:pPr>
                        <a:lnSpc>
                          <a:spcPct val="107000"/>
                        </a:lnSpc>
                        <a:spcAft>
                          <a:spcPts val="800"/>
                        </a:spcAft>
                      </a:pPr>
                      <a:r>
                        <a:rPr lang="en-IN" sz="1100" kern="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kern="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648930457"/>
                  </a:ext>
                </a:extLst>
              </a:tr>
              <a:tr h="360146">
                <a:tc gridSpan="2">
                  <a:txBody>
                    <a:bodyPr/>
                    <a:lstStyle/>
                    <a:p>
                      <a:pPr>
                        <a:lnSpc>
                          <a:spcPct val="107000"/>
                        </a:lnSpc>
                        <a:spcAft>
                          <a:spcPts val="800"/>
                        </a:spcAft>
                      </a:pPr>
                      <a:r>
                        <a:rPr lang="en-IN" sz="1100" kern="0">
                          <a:effectLst/>
                        </a:rPr>
                        <a:t>FROM final_fact f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IN"/>
                    </a:p>
                  </a:txBody>
                  <a:tcPr/>
                </a:tc>
                <a:tc>
                  <a:txBody>
                    <a:bodyPr/>
                    <a:lstStyle/>
                    <a:p>
                      <a:pPr>
                        <a:lnSpc>
                          <a:spcPct val="107000"/>
                        </a:lnSpc>
                        <a:spcAft>
                          <a:spcPts val="800"/>
                        </a:spcAft>
                      </a:pPr>
                      <a:r>
                        <a:rPr lang="en-IN" sz="1100" kern="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kern="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166883224"/>
                  </a:ext>
                </a:extLst>
              </a:tr>
              <a:tr h="360146">
                <a:tc gridSpan="4">
                  <a:txBody>
                    <a:bodyPr/>
                    <a:lstStyle/>
                    <a:p>
                      <a:pPr>
                        <a:lnSpc>
                          <a:spcPct val="107000"/>
                        </a:lnSpc>
                        <a:spcAft>
                          <a:spcPts val="800"/>
                        </a:spcAft>
                      </a:pPr>
                      <a:r>
                        <a:rPr lang="en-IN" sz="1100" kern="0">
                          <a:effectLst/>
                        </a:rPr>
                        <a:t>join time_lookup t ON f.time_id = t.time_id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254473915"/>
                  </a:ext>
                </a:extLst>
              </a:tr>
              <a:tr h="360146">
                <a:tc gridSpan="3">
                  <a:txBody>
                    <a:bodyPr/>
                    <a:lstStyle/>
                    <a:p>
                      <a:pPr>
                        <a:lnSpc>
                          <a:spcPct val="107000"/>
                        </a:lnSpc>
                        <a:spcAft>
                          <a:spcPts val="800"/>
                        </a:spcAft>
                      </a:pPr>
                      <a:r>
                        <a:rPr lang="en-IN" sz="1100" kern="0">
                          <a:effectLst/>
                        </a:rPr>
                        <a:t>where f.temperature &gt; 300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IN"/>
                    </a:p>
                  </a:txBody>
                  <a:tcPr/>
                </a:tc>
                <a:tc hMerge="1">
                  <a:txBody>
                    <a:bodyPr/>
                    <a:lstStyle/>
                    <a:p>
                      <a:endParaRPr lang="en-IN"/>
                    </a:p>
                  </a:txBody>
                  <a:tcPr/>
                </a:tc>
                <a:tc>
                  <a:txBody>
                    <a:bodyPr/>
                    <a:lstStyle/>
                    <a:p>
                      <a:pPr>
                        <a:lnSpc>
                          <a:spcPct val="107000"/>
                        </a:lnSpc>
                        <a:spcAft>
                          <a:spcPts val="800"/>
                        </a:spcAft>
                      </a:pPr>
                      <a:r>
                        <a:rPr lang="en-IN" sz="1100" kern="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195036797"/>
                  </a:ext>
                </a:extLst>
              </a:tr>
              <a:tr h="360146">
                <a:tc>
                  <a:txBody>
                    <a:bodyPr/>
                    <a:lstStyle/>
                    <a:p>
                      <a:pPr>
                        <a:lnSpc>
                          <a:spcPct val="107000"/>
                        </a:lnSpc>
                        <a:spcAft>
                          <a:spcPts val="800"/>
                        </a:spcAft>
                      </a:pPr>
                      <a:r>
                        <a:rPr lang="en-IN" sz="1100" kern="0">
                          <a:effectLst/>
                        </a:rPr>
                        <a:t>limit 20;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kern="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kern="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kern="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771526820"/>
                  </a:ext>
                </a:extLst>
              </a:tr>
              <a:tr h="335637">
                <a:tc>
                  <a:txBody>
                    <a:bodyPr/>
                    <a:lstStyle/>
                    <a:p>
                      <a:pPr>
                        <a:lnSpc>
                          <a:spcPct val="107000"/>
                        </a:lnSpc>
                        <a:spcAft>
                          <a:spcPts val="800"/>
                        </a:spcAft>
                      </a:pPr>
                      <a:r>
                        <a:rPr lang="en-IN" sz="1100" kern="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kern="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kern="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kern="0" dirty="0">
                          <a:effectLst/>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770291634"/>
                  </a:ext>
                </a:extLst>
              </a:tr>
            </a:tbl>
          </a:graphicData>
        </a:graphic>
      </p:graphicFrame>
      <p:pic>
        <p:nvPicPr>
          <p:cNvPr id="3" name="Picture 2">
            <a:extLst>
              <a:ext uri="{FF2B5EF4-FFF2-40B4-BE49-F238E27FC236}">
                <a16:creationId xmlns:a16="http://schemas.microsoft.com/office/drawing/2014/main" id="{527B3083-5D96-B945-7617-AFDC3358E0B2}"/>
              </a:ext>
            </a:extLst>
          </p:cNvPr>
          <p:cNvPicPr>
            <a:picLocks noChangeAspect="1"/>
          </p:cNvPicPr>
          <p:nvPr/>
        </p:nvPicPr>
        <p:blipFill>
          <a:blip r:embed="rId2"/>
          <a:stretch>
            <a:fillRect/>
          </a:stretch>
        </p:blipFill>
        <p:spPr>
          <a:xfrm>
            <a:off x="5565057" y="1425677"/>
            <a:ext cx="3873911" cy="3336823"/>
          </a:xfrm>
          <a:prstGeom prst="rect">
            <a:avLst/>
          </a:prstGeom>
        </p:spPr>
      </p:pic>
    </p:spTree>
    <p:extLst>
      <p:ext uri="{BB962C8B-B14F-4D97-AF65-F5344CB8AC3E}">
        <p14:creationId xmlns:p14="http://schemas.microsoft.com/office/powerpoint/2010/main" val="3070092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03798-0A78-D06F-5BEE-9FD0CFCE7E95}"/>
              </a:ext>
            </a:extLst>
          </p:cNvPr>
          <p:cNvSpPr>
            <a:spLocks noGrp="1"/>
          </p:cNvSpPr>
          <p:nvPr>
            <p:ph type="title"/>
          </p:nvPr>
        </p:nvSpPr>
        <p:spPr/>
        <p:txBody>
          <a:bodyPr/>
          <a:lstStyle/>
          <a:p>
            <a:r>
              <a:rPr lang="en-IN" sz="1800" kern="0" dirty="0">
                <a:solidFill>
                  <a:srgbClr val="24292E"/>
                </a:solidFill>
                <a:effectLst/>
                <a:latin typeface="Plus Jakarta Sans"/>
                <a:ea typeface="Times New Roman" panose="02020603050405020304" pitchFamily="18" charset="0"/>
                <a:cs typeface="Calibri" panose="020F0502020204030204" pitchFamily="34" charset="0"/>
              </a:rPr>
              <a:t>9. Are there any notable differences in temperature trends between northern and southern hemisphere cities over the year? How do they relate to seasons?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graphicFrame>
        <p:nvGraphicFramePr>
          <p:cNvPr id="5" name="Content Placeholder 4">
            <a:extLst>
              <a:ext uri="{FF2B5EF4-FFF2-40B4-BE49-F238E27FC236}">
                <a16:creationId xmlns:a16="http://schemas.microsoft.com/office/drawing/2014/main" id="{AF03845D-8D08-3255-A98D-BE8C4D0D3A0E}"/>
              </a:ext>
            </a:extLst>
          </p:cNvPr>
          <p:cNvGraphicFramePr>
            <a:graphicFrameLocks noGrp="1"/>
          </p:cNvGraphicFramePr>
          <p:nvPr>
            <p:ph sz="half" idx="1"/>
            <p:extLst>
              <p:ext uri="{D42A27DB-BD31-4B8C-83A1-F6EECF244321}">
                <p14:modId xmlns:p14="http://schemas.microsoft.com/office/powerpoint/2010/main" val="2609747303"/>
              </p:ext>
            </p:extLst>
          </p:nvPr>
        </p:nvGraphicFramePr>
        <p:xfrm>
          <a:off x="481781" y="2149930"/>
          <a:ext cx="3992238" cy="3901548"/>
        </p:xfrm>
        <a:graphic>
          <a:graphicData uri="http://schemas.openxmlformats.org/drawingml/2006/table">
            <a:tbl>
              <a:tblPr firstRow="1" firstCol="1" bandRow="1">
                <a:tableStyleId>{5C22544A-7EE6-4342-B048-85BDC9FD1C3A}</a:tableStyleId>
              </a:tblPr>
              <a:tblGrid>
                <a:gridCol w="890157">
                  <a:extLst>
                    <a:ext uri="{9D8B030D-6E8A-4147-A177-3AD203B41FA5}">
                      <a16:colId xmlns:a16="http://schemas.microsoft.com/office/drawing/2014/main" val="4165348593"/>
                    </a:ext>
                  </a:extLst>
                </a:gridCol>
                <a:gridCol w="734776">
                  <a:extLst>
                    <a:ext uri="{9D8B030D-6E8A-4147-A177-3AD203B41FA5}">
                      <a16:colId xmlns:a16="http://schemas.microsoft.com/office/drawing/2014/main" val="4291197243"/>
                    </a:ext>
                  </a:extLst>
                </a:gridCol>
                <a:gridCol w="734776">
                  <a:extLst>
                    <a:ext uri="{9D8B030D-6E8A-4147-A177-3AD203B41FA5}">
                      <a16:colId xmlns:a16="http://schemas.microsoft.com/office/drawing/2014/main" val="2625329743"/>
                    </a:ext>
                  </a:extLst>
                </a:gridCol>
                <a:gridCol w="734776">
                  <a:extLst>
                    <a:ext uri="{9D8B030D-6E8A-4147-A177-3AD203B41FA5}">
                      <a16:colId xmlns:a16="http://schemas.microsoft.com/office/drawing/2014/main" val="421907314"/>
                    </a:ext>
                  </a:extLst>
                </a:gridCol>
                <a:gridCol w="897753">
                  <a:extLst>
                    <a:ext uri="{9D8B030D-6E8A-4147-A177-3AD203B41FA5}">
                      <a16:colId xmlns:a16="http://schemas.microsoft.com/office/drawing/2014/main" val="842401510"/>
                    </a:ext>
                  </a:extLst>
                </a:gridCol>
              </a:tblGrid>
              <a:tr h="808374">
                <a:tc gridSpan="4">
                  <a:txBody>
                    <a:bodyPr/>
                    <a:lstStyle/>
                    <a:p>
                      <a:pPr>
                        <a:lnSpc>
                          <a:spcPct val="107000"/>
                        </a:lnSpc>
                        <a:spcAft>
                          <a:spcPts val="800"/>
                        </a:spcAft>
                      </a:pPr>
                      <a:r>
                        <a:rPr lang="en-IN" sz="1300" kern="0">
                          <a:effectLst/>
                        </a:rPr>
                        <a:t> </a:t>
                      </a:r>
                      <a:endParaRPr lang="en-IN" sz="1000" kern="100">
                        <a:effectLst/>
                      </a:endParaRPr>
                    </a:p>
                    <a:p>
                      <a:pPr>
                        <a:lnSpc>
                          <a:spcPct val="107000"/>
                        </a:lnSpc>
                        <a:spcAft>
                          <a:spcPts val="800"/>
                        </a:spcAft>
                      </a:pPr>
                      <a:r>
                        <a:rPr lang="en-IN" sz="1300" kern="0">
                          <a:effectLst/>
                        </a:rPr>
                        <a:t> </a:t>
                      </a:r>
                      <a:endParaRPr lang="en-IN" sz="1000" kern="100">
                        <a:effectLst/>
                      </a:endParaRPr>
                    </a:p>
                    <a:p>
                      <a:pPr>
                        <a:lnSpc>
                          <a:spcPct val="107000"/>
                        </a:lnSpc>
                        <a:spcAft>
                          <a:spcPts val="800"/>
                        </a:spcAft>
                      </a:pPr>
                      <a:r>
                        <a:rPr lang="en-IN" sz="1300" kern="0">
                          <a:effectLst/>
                        </a:rPr>
                        <a:t>Monthly average Temperature</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3145" marR="63145" marT="0" marB="0" anchor="b"/>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pPr>
                      <a:endParaRPr lang="en-IN" sz="1000" kern="100">
                        <a:effectLst/>
                        <a:latin typeface="Calibri" panose="020F0502020204030204" pitchFamily="34" charset="0"/>
                        <a:cs typeface="Times New Roman" panose="02020603050405020304" pitchFamily="18" charset="0"/>
                      </a:endParaRPr>
                    </a:p>
                  </a:txBody>
                  <a:tcPr marL="63145" marR="63145" marT="0" marB="0" anchor="b"/>
                </a:tc>
                <a:extLst>
                  <a:ext uri="{0D108BD9-81ED-4DB2-BD59-A6C34878D82A}">
                    <a16:rowId xmlns:a16="http://schemas.microsoft.com/office/drawing/2014/main" val="3144943714"/>
                  </a:ext>
                </a:extLst>
              </a:tr>
              <a:tr h="210484">
                <a:tc>
                  <a:txBody>
                    <a:bodyPr/>
                    <a:lstStyle/>
                    <a:p>
                      <a:pPr>
                        <a:lnSpc>
                          <a:spcPct val="107000"/>
                        </a:lnSpc>
                        <a:spcAft>
                          <a:spcPts val="800"/>
                        </a:spcAft>
                      </a:pPr>
                      <a:r>
                        <a:rPr lang="en-IN" sz="900" kern="0">
                          <a:effectLst/>
                        </a:rPr>
                        <a:t> </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3145" marR="63145" marT="0" marB="0" anchor="b"/>
                </a:tc>
                <a:tc>
                  <a:txBody>
                    <a:bodyPr/>
                    <a:lstStyle/>
                    <a:p>
                      <a:pPr>
                        <a:lnSpc>
                          <a:spcPct val="107000"/>
                        </a:lnSpc>
                      </a:pPr>
                      <a:endParaRPr lang="en-IN" sz="1000" kern="100">
                        <a:effectLst/>
                        <a:latin typeface="Calibri" panose="020F0502020204030204" pitchFamily="34" charset="0"/>
                        <a:cs typeface="Times New Roman" panose="02020603050405020304" pitchFamily="18" charset="0"/>
                      </a:endParaRPr>
                    </a:p>
                  </a:txBody>
                  <a:tcPr marL="63145" marR="63145" marT="0" marB="0" anchor="b"/>
                </a:tc>
                <a:tc>
                  <a:txBody>
                    <a:bodyPr/>
                    <a:lstStyle/>
                    <a:p>
                      <a:pPr>
                        <a:lnSpc>
                          <a:spcPct val="107000"/>
                        </a:lnSpc>
                      </a:pPr>
                      <a:endParaRPr lang="en-IN" sz="1000" kern="100">
                        <a:effectLst/>
                        <a:latin typeface="Calibri" panose="020F0502020204030204" pitchFamily="34" charset="0"/>
                        <a:cs typeface="Times New Roman" panose="02020603050405020304" pitchFamily="18" charset="0"/>
                      </a:endParaRPr>
                    </a:p>
                  </a:txBody>
                  <a:tcPr marL="63145" marR="63145" marT="0" marB="0" anchor="b"/>
                </a:tc>
                <a:tc>
                  <a:txBody>
                    <a:bodyPr/>
                    <a:lstStyle/>
                    <a:p>
                      <a:pPr>
                        <a:lnSpc>
                          <a:spcPct val="107000"/>
                        </a:lnSpc>
                      </a:pPr>
                      <a:endParaRPr lang="en-IN" sz="1000" kern="100">
                        <a:effectLst/>
                        <a:latin typeface="Calibri" panose="020F0502020204030204" pitchFamily="34" charset="0"/>
                        <a:cs typeface="Times New Roman" panose="02020603050405020304" pitchFamily="18" charset="0"/>
                      </a:endParaRPr>
                    </a:p>
                  </a:txBody>
                  <a:tcPr marL="63145" marR="63145" marT="0" marB="0" anchor="b"/>
                </a:tc>
                <a:tc>
                  <a:txBody>
                    <a:bodyPr/>
                    <a:lstStyle/>
                    <a:p>
                      <a:pPr>
                        <a:lnSpc>
                          <a:spcPct val="107000"/>
                        </a:lnSpc>
                      </a:pPr>
                      <a:endParaRPr lang="en-IN" sz="1000" kern="100">
                        <a:effectLst/>
                        <a:latin typeface="Calibri" panose="020F0502020204030204" pitchFamily="34" charset="0"/>
                        <a:cs typeface="Times New Roman" panose="02020603050405020304" pitchFamily="18" charset="0"/>
                      </a:endParaRPr>
                    </a:p>
                  </a:txBody>
                  <a:tcPr marL="63145" marR="63145" marT="0" marB="0" anchor="b"/>
                </a:tc>
                <a:extLst>
                  <a:ext uri="{0D108BD9-81ED-4DB2-BD59-A6C34878D82A}">
                    <a16:rowId xmlns:a16="http://schemas.microsoft.com/office/drawing/2014/main" val="2596672619"/>
                  </a:ext>
                </a:extLst>
              </a:tr>
              <a:tr h="168387">
                <a:tc>
                  <a:txBody>
                    <a:bodyPr/>
                    <a:lstStyle/>
                    <a:p>
                      <a:pPr>
                        <a:lnSpc>
                          <a:spcPct val="107000"/>
                        </a:lnSpc>
                      </a:pPr>
                      <a:endParaRPr lang="en-IN" sz="1000" kern="100">
                        <a:effectLst/>
                        <a:latin typeface="Calibri" panose="020F0502020204030204" pitchFamily="34" charset="0"/>
                        <a:cs typeface="Times New Roman" panose="02020603050405020304" pitchFamily="18" charset="0"/>
                      </a:endParaRPr>
                    </a:p>
                  </a:txBody>
                  <a:tcPr marL="63145" marR="63145" marT="0" marB="0" anchor="b"/>
                </a:tc>
                <a:tc>
                  <a:txBody>
                    <a:bodyPr/>
                    <a:lstStyle/>
                    <a:p>
                      <a:pPr>
                        <a:lnSpc>
                          <a:spcPct val="107000"/>
                        </a:lnSpc>
                      </a:pPr>
                      <a:endParaRPr lang="en-IN" sz="1000" kern="100">
                        <a:effectLst/>
                        <a:latin typeface="Calibri" panose="020F0502020204030204" pitchFamily="34" charset="0"/>
                        <a:cs typeface="Times New Roman" panose="02020603050405020304" pitchFamily="18" charset="0"/>
                      </a:endParaRPr>
                    </a:p>
                  </a:txBody>
                  <a:tcPr marL="63145" marR="63145" marT="0" marB="0" anchor="b"/>
                </a:tc>
                <a:tc>
                  <a:txBody>
                    <a:bodyPr/>
                    <a:lstStyle/>
                    <a:p>
                      <a:pPr>
                        <a:lnSpc>
                          <a:spcPct val="107000"/>
                        </a:lnSpc>
                      </a:pPr>
                      <a:endParaRPr lang="en-IN" sz="1000" kern="100">
                        <a:effectLst/>
                        <a:latin typeface="Calibri" panose="020F0502020204030204" pitchFamily="34" charset="0"/>
                        <a:cs typeface="Times New Roman" panose="02020603050405020304" pitchFamily="18" charset="0"/>
                      </a:endParaRPr>
                    </a:p>
                  </a:txBody>
                  <a:tcPr marL="63145" marR="63145" marT="0" marB="0" anchor="b"/>
                </a:tc>
                <a:tc>
                  <a:txBody>
                    <a:bodyPr/>
                    <a:lstStyle/>
                    <a:p>
                      <a:pPr>
                        <a:lnSpc>
                          <a:spcPct val="107000"/>
                        </a:lnSpc>
                      </a:pPr>
                      <a:endParaRPr lang="en-IN" sz="1000" kern="100">
                        <a:effectLst/>
                        <a:latin typeface="Calibri" panose="020F0502020204030204" pitchFamily="34" charset="0"/>
                        <a:cs typeface="Times New Roman" panose="02020603050405020304" pitchFamily="18" charset="0"/>
                      </a:endParaRPr>
                    </a:p>
                  </a:txBody>
                  <a:tcPr marL="63145" marR="63145" marT="0" marB="0" anchor="b"/>
                </a:tc>
                <a:tc>
                  <a:txBody>
                    <a:bodyPr/>
                    <a:lstStyle/>
                    <a:p>
                      <a:pPr>
                        <a:lnSpc>
                          <a:spcPct val="107000"/>
                        </a:lnSpc>
                      </a:pPr>
                      <a:endParaRPr lang="en-IN" sz="1000" kern="100">
                        <a:effectLst/>
                        <a:latin typeface="Calibri" panose="020F0502020204030204" pitchFamily="34" charset="0"/>
                        <a:cs typeface="Times New Roman" panose="02020603050405020304" pitchFamily="18" charset="0"/>
                      </a:endParaRPr>
                    </a:p>
                  </a:txBody>
                  <a:tcPr marL="63145" marR="63145" marT="0" marB="0" anchor="b"/>
                </a:tc>
                <a:extLst>
                  <a:ext uri="{0D108BD9-81ED-4DB2-BD59-A6C34878D82A}">
                    <a16:rowId xmlns:a16="http://schemas.microsoft.com/office/drawing/2014/main" val="147931096"/>
                  </a:ext>
                </a:extLst>
              </a:tr>
              <a:tr h="168387">
                <a:tc gridSpan="3">
                  <a:txBody>
                    <a:bodyPr/>
                    <a:lstStyle/>
                    <a:p>
                      <a:pPr>
                        <a:lnSpc>
                          <a:spcPct val="107000"/>
                        </a:lnSpc>
                        <a:spcAft>
                          <a:spcPts val="800"/>
                        </a:spcAft>
                      </a:pPr>
                      <a:r>
                        <a:rPr lang="en-IN" sz="1000" kern="0">
                          <a:effectLst/>
                        </a:rPr>
                        <a:t>WITH hemisphere_data AS (</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3145" marR="63145" marT="0" marB="0" anchor="b"/>
                </a:tc>
                <a:tc hMerge="1">
                  <a:txBody>
                    <a:bodyPr/>
                    <a:lstStyle/>
                    <a:p>
                      <a:endParaRPr lang="en-IN"/>
                    </a:p>
                  </a:txBody>
                  <a:tcPr/>
                </a:tc>
                <a:tc hMerge="1">
                  <a:txBody>
                    <a:bodyPr/>
                    <a:lstStyle/>
                    <a:p>
                      <a:endParaRPr lang="en-IN"/>
                    </a:p>
                  </a:txBody>
                  <a:tcPr/>
                </a:tc>
                <a:tc>
                  <a:txBody>
                    <a:bodyPr/>
                    <a:lstStyle/>
                    <a:p>
                      <a:pPr>
                        <a:lnSpc>
                          <a:spcPct val="107000"/>
                        </a:lnSpc>
                        <a:spcAft>
                          <a:spcPts val="800"/>
                        </a:spcAft>
                      </a:pPr>
                      <a:r>
                        <a:rPr lang="en-IN" sz="1000" kern="0">
                          <a:effectLst/>
                        </a:rPr>
                        <a:t> </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3145" marR="63145" marT="0" marB="0" anchor="b"/>
                </a:tc>
                <a:tc>
                  <a:txBody>
                    <a:bodyPr/>
                    <a:lstStyle/>
                    <a:p>
                      <a:pPr>
                        <a:lnSpc>
                          <a:spcPct val="107000"/>
                        </a:lnSpc>
                        <a:spcAft>
                          <a:spcPts val="800"/>
                        </a:spcAft>
                      </a:pPr>
                      <a:r>
                        <a:rPr lang="en-IN" sz="1000" kern="0">
                          <a:effectLst/>
                        </a:rPr>
                        <a:t> </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3145" marR="63145" marT="0" marB="0" anchor="b"/>
                </a:tc>
                <a:extLst>
                  <a:ext uri="{0D108BD9-81ED-4DB2-BD59-A6C34878D82A}">
                    <a16:rowId xmlns:a16="http://schemas.microsoft.com/office/drawing/2014/main" val="2115001625"/>
                  </a:ext>
                </a:extLst>
              </a:tr>
              <a:tr h="168387">
                <a:tc gridSpan="2">
                  <a:txBody>
                    <a:bodyPr/>
                    <a:lstStyle/>
                    <a:p>
                      <a:pPr>
                        <a:lnSpc>
                          <a:spcPct val="107000"/>
                        </a:lnSpc>
                        <a:spcAft>
                          <a:spcPts val="800"/>
                        </a:spcAft>
                      </a:pPr>
                      <a:r>
                        <a:rPr lang="en-IN" sz="1000" kern="0">
                          <a:effectLst/>
                        </a:rPr>
                        <a:t>    SELECT ct.City_id, </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3145" marR="63145" marT="0" marB="0" anchor="b"/>
                </a:tc>
                <a:tc hMerge="1">
                  <a:txBody>
                    <a:bodyPr/>
                    <a:lstStyle/>
                    <a:p>
                      <a:endParaRPr lang="en-IN"/>
                    </a:p>
                  </a:txBody>
                  <a:tcPr/>
                </a:tc>
                <a:tc>
                  <a:txBody>
                    <a:bodyPr/>
                    <a:lstStyle/>
                    <a:p>
                      <a:pPr>
                        <a:lnSpc>
                          <a:spcPct val="107000"/>
                        </a:lnSpc>
                        <a:spcAft>
                          <a:spcPts val="800"/>
                        </a:spcAft>
                      </a:pPr>
                      <a:r>
                        <a:rPr lang="en-IN" sz="1000" kern="0">
                          <a:effectLst/>
                        </a:rPr>
                        <a:t> </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3145" marR="63145" marT="0" marB="0" anchor="b"/>
                </a:tc>
                <a:tc>
                  <a:txBody>
                    <a:bodyPr/>
                    <a:lstStyle/>
                    <a:p>
                      <a:pPr>
                        <a:lnSpc>
                          <a:spcPct val="107000"/>
                        </a:lnSpc>
                        <a:spcAft>
                          <a:spcPts val="800"/>
                        </a:spcAft>
                      </a:pPr>
                      <a:r>
                        <a:rPr lang="en-IN" sz="1000" kern="0">
                          <a:effectLst/>
                        </a:rPr>
                        <a:t> </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3145" marR="63145" marT="0" marB="0" anchor="b"/>
                </a:tc>
                <a:tc>
                  <a:txBody>
                    <a:bodyPr/>
                    <a:lstStyle/>
                    <a:p>
                      <a:pPr>
                        <a:lnSpc>
                          <a:spcPct val="107000"/>
                        </a:lnSpc>
                        <a:spcAft>
                          <a:spcPts val="800"/>
                        </a:spcAft>
                      </a:pPr>
                      <a:r>
                        <a:rPr lang="en-IN" sz="1000" kern="0">
                          <a:effectLst/>
                        </a:rPr>
                        <a:t> </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3145" marR="63145" marT="0" marB="0" anchor="b"/>
                </a:tc>
                <a:extLst>
                  <a:ext uri="{0D108BD9-81ED-4DB2-BD59-A6C34878D82A}">
                    <a16:rowId xmlns:a16="http://schemas.microsoft.com/office/drawing/2014/main" val="142819871"/>
                  </a:ext>
                </a:extLst>
              </a:tr>
              <a:tr h="168387">
                <a:tc gridSpan="2">
                  <a:txBody>
                    <a:bodyPr/>
                    <a:lstStyle/>
                    <a:p>
                      <a:pPr>
                        <a:lnSpc>
                          <a:spcPct val="107000"/>
                        </a:lnSpc>
                        <a:spcAft>
                          <a:spcPts val="800"/>
                        </a:spcAft>
                      </a:pPr>
                      <a:r>
                        <a:rPr lang="en-IN" sz="1000" kern="0">
                          <a:effectLst/>
                        </a:rPr>
                        <a:t>           CASE </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3145" marR="63145" marT="0" marB="0" anchor="b"/>
                </a:tc>
                <a:tc hMerge="1">
                  <a:txBody>
                    <a:bodyPr/>
                    <a:lstStyle/>
                    <a:p>
                      <a:endParaRPr lang="en-IN"/>
                    </a:p>
                  </a:txBody>
                  <a:tcPr/>
                </a:tc>
                <a:tc>
                  <a:txBody>
                    <a:bodyPr/>
                    <a:lstStyle/>
                    <a:p>
                      <a:pPr>
                        <a:lnSpc>
                          <a:spcPct val="107000"/>
                        </a:lnSpc>
                        <a:spcAft>
                          <a:spcPts val="800"/>
                        </a:spcAft>
                      </a:pPr>
                      <a:r>
                        <a:rPr lang="en-IN" sz="1000" kern="0">
                          <a:effectLst/>
                        </a:rPr>
                        <a:t> </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3145" marR="63145" marT="0" marB="0" anchor="b"/>
                </a:tc>
                <a:tc>
                  <a:txBody>
                    <a:bodyPr/>
                    <a:lstStyle/>
                    <a:p>
                      <a:pPr>
                        <a:lnSpc>
                          <a:spcPct val="107000"/>
                        </a:lnSpc>
                        <a:spcAft>
                          <a:spcPts val="800"/>
                        </a:spcAft>
                      </a:pPr>
                      <a:r>
                        <a:rPr lang="en-IN" sz="1000" kern="0">
                          <a:effectLst/>
                        </a:rPr>
                        <a:t> </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3145" marR="63145" marT="0" marB="0" anchor="b"/>
                </a:tc>
                <a:tc>
                  <a:txBody>
                    <a:bodyPr/>
                    <a:lstStyle/>
                    <a:p>
                      <a:pPr>
                        <a:lnSpc>
                          <a:spcPct val="107000"/>
                        </a:lnSpc>
                        <a:spcAft>
                          <a:spcPts val="800"/>
                        </a:spcAft>
                      </a:pPr>
                      <a:r>
                        <a:rPr lang="en-IN" sz="1000" kern="0">
                          <a:effectLst/>
                        </a:rPr>
                        <a:t> </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3145" marR="63145" marT="0" marB="0" anchor="b"/>
                </a:tc>
                <a:extLst>
                  <a:ext uri="{0D108BD9-81ED-4DB2-BD59-A6C34878D82A}">
                    <a16:rowId xmlns:a16="http://schemas.microsoft.com/office/drawing/2014/main" val="1330858274"/>
                  </a:ext>
                </a:extLst>
              </a:tr>
              <a:tr h="168387">
                <a:tc gridSpan="5">
                  <a:txBody>
                    <a:bodyPr/>
                    <a:lstStyle/>
                    <a:p>
                      <a:pPr>
                        <a:lnSpc>
                          <a:spcPct val="107000"/>
                        </a:lnSpc>
                        <a:spcAft>
                          <a:spcPts val="800"/>
                        </a:spcAft>
                      </a:pPr>
                      <a:r>
                        <a:rPr lang="en-IN" sz="1000" kern="0">
                          <a:effectLst/>
                        </a:rPr>
                        <a:t>             WHEN latitude &gt; 0 THEN 'Northern Hemisphere'</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3145" marR="63145" marT="0"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570203610"/>
                  </a:ext>
                </a:extLst>
              </a:tr>
              <a:tr h="168387">
                <a:tc gridSpan="3">
                  <a:txBody>
                    <a:bodyPr/>
                    <a:lstStyle/>
                    <a:p>
                      <a:pPr>
                        <a:lnSpc>
                          <a:spcPct val="107000"/>
                        </a:lnSpc>
                        <a:spcAft>
                          <a:spcPts val="800"/>
                        </a:spcAft>
                      </a:pPr>
                      <a:r>
                        <a:rPr lang="en-IN" sz="1000" kern="0">
                          <a:effectLst/>
                        </a:rPr>
                        <a:t>             ELSE 'Southern Hemisphere'</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3145" marR="63145" marT="0" marB="0" anchor="b"/>
                </a:tc>
                <a:tc hMerge="1">
                  <a:txBody>
                    <a:bodyPr/>
                    <a:lstStyle/>
                    <a:p>
                      <a:endParaRPr lang="en-IN"/>
                    </a:p>
                  </a:txBody>
                  <a:tcPr/>
                </a:tc>
                <a:tc hMerge="1">
                  <a:txBody>
                    <a:bodyPr/>
                    <a:lstStyle/>
                    <a:p>
                      <a:endParaRPr lang="en-IN"/>
                    </a:p>
                  </a:txBody>
                  <a:tcPr/>
                </a:tc>
                <a:tc>
                  <a:txBody>
                    <a:bodyPr/>
                    <a:lstStyle/>
                    <a:p>
                      <a:pPr>
                        <a:lnSpc>
                          <a:spcPct val="107000"/>
                        </a:lnSpc>
                        <a:spcAft>
                          <a:spcPts val="800"/>
                        </a:spcAft>
                      </a:pPr>
                      <a:r>
                        <a:rPr lang="en-IN" sz="1000" kern="0">
                          <a:effectLst/>
                        </a:rPr>
                        <a:t> </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3145" marR="63145" marT="0" marB="0" anchor="b"/>
                </a:tc>
                <a:tc>
                  <a:txBody>
                    <a:bodyPr/>
                    <a:lstStyle/>
                    <a:p>
                      <a:pPr>
                        <a:lnSpc>
                          <a:spcPct val="107000"/>
                        </a:lnSpc>
                        <a:spcAft>
                          <a:spcPts val="800"/>
                        </a:spcAft>
                      </a:pPr>
                      <a:r>
                        <a:rPr lang="en-IN" sz="1000" kern="0">
                          <a:effectLst/>
                        </a:rPr>
                        <a:t> </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3145" marR="63145" marT="0" marB="0" anchor="b"/>
                </a:tc>
                <a:extLst>
                  <a:ext uri="{0D108BD9-81ED-4DB2-BD59-A6C34878D82A}">
                    <a16:rowId xmlns:a16="http://schemas.microsoft.com/office/drawing/2014/main" val="1983221455"/>
                  </a:ext>
                </a:extLst>
              </a:tr>
              <a:tr h="168387">
                <a:tc gridSpan="3">
                  <a:txBody>
                    <a:bodyPr/>
                    <a:lstStyle/>
                    <a:p>
                      <a:pPr>
                        <a:lnSpc>
                          <a:spcPct val="107000"/>
                        </a:lnSpc>
                        <a:spcAft>
                          <a:spcPts val="800"/>
                        </a:spcAft>
                      </a:pPr>
                      <a:r>
                        <a:rPr lang="en-IN" sz="1000" kern="0">
                          <a:effectLst/>
                        </a:rPr>
                        <a:t>           END AS hemisphere,</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3145" marR="63145" marT="0" marB="0" anchor="b"/>
                </a:tc>
                <a:tc hMerge="1">
                  <a:txBody>
                    <a:bodyPr/>
                    <a:lstStyle/>
                    <a:p>
                      <a:endParaRPr lang="en-IN"/>
                    </a:p>
                  </a:txBody>
                  <a:tcPr/>
                </a:tc>
                <a:tc hMerge="1">
                  <a:txBody>
                    <a:bodyPr/>
                    <a:lstStyle/>
                    <a:p>
                      <a:endParaRPr lang="en-IN"/>
                    </a:p>
                  </a:txBody>
                  <a:tcPr/>
                </a:tc>
                <a:tc>
                  <a:txBody>
                    <a:bodyPr/>
                    <a:lstStyle/>
                    <a:p>
                      <a:pPr>
                        <a:lnSpc>
                          <a:spcPct val="107000"/>
                        </a:lnSpc>
                        <a:spcAft>
                          <a:spcPts val="800"/>
                        </a:spcAft>
                      </a:pPr>
                      <a:r>
                        <a:rPr lang="en-IN" sz="1000" kern="0">
                          <a:effectLst/>
                        </a:rPr>
                        <a:t> </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3145" marR="63145" marT="0" marB="0" anchor="b"/>
                </a:tc>
                <a:tc>
                  <a:txBody>
                    <a:bodyPr/>
                    <a:lstStyle/>
                    <a:p>
                      <a:pPr>
                        <a:lnSpc>
                          <a:spcPct val="107000"/>
                        </a:lnSpc>
                        <a:spcAft>
                          <a:spcPts val="800"/>
                        </a:spcAft>
                      </a:pPr>
                      <a:r>
                        <a:rPr lang="en-IN" sz="1000" kern="0">
                          <a:effectLst/>
                        </a:rPr>
                        <a:t> </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3145" marR="63145" marT="0" marB="0" anchor="b"/>
                </a:tc>
                <a:extLst>
                  <a:ext uri="{0D108BD9-81ED-4DB2-BD59-A6C34878D82A}">
                    <a16:rowId xmlns:a16="http://schemas.microsoft.com/office/drawing/2014/main" val="2522793914"/>
                  </a:ext>
                </a:extLst>
              </a:tr>
              <a:tr h="168387">
                <a:tc gridSpan="5">
                  <a:txBody>
                    <a:bodyPr/>
                    <a:lstStyle/>
                    <a:p>
                      <a:pPr>
                        <a:lnSpc>
                          <a:spcPct val="107000"/>
                        </a:lnSpc>
                        <a:spcAft>
                          <a:spcPts val="800"/>
                        </a:spcAft>
                      </a:pPr>
                      <a:r>
                        <a:rPr lang="en-IN" sz="1000" kern="0">
                          <a:effectLst/>
                        </a:rPr>
                        <a:t>           EXTRACT(MONTH FROM f.date_id) AS month, </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3145" marR="63145" marT="0"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27660197"/>
                  </a:ext>
                </a:extLst>
              </a:tr>
              <a:tr h="168387">
                <a:tc gridSpan="5">
                  <a:txBody>
                    <a:bodyPr/>
                    <a:lstStyle/>
                    <a:p>
                      <a:pPr>
                        <a:lnSpc>
                          <a:spcPct val="107000"/>
                        </a:lnSpc>
                        <a:spcAft>
                          <a:spcPts val="800"/>
                        </a:spcAft>
                      </a:pPr>
                      <a:r>
                        <a:rPr lang="en-IN" sz="1000" kern="0">
                          <a:effectLst/>
                        </a:rPr>
                        <a:t>           f.temperature - 273.15 AS temperature_celsius</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3145" marR="63145" marT="0"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347516717"/>
                  </a:ext>
                </a:extLst>
              </a:tr>
              <a:tr h="168387">
                <a:tc gridSpan="2">
                  <a:txBody>
                    <a:bodyPr/>
                    <a:lstStyle/>
                    <a:p>
                      <a:pPr>
                        <a:lnSpc>
                          <a:spcPct val="107000"/>
                        </a:lnSpc>
                        <a:spcAft>
                          <a:spcPts val="800"/>
                        </a:spcAft>
                      </a:pPr>
                      <a:r>
                        <a:rPr lang="en-IN" sz="1000" kern="0">
                          <a:effectLst/>
                        </a:rPr>
                        <a:t>    FROM final_fact f </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3145" marR="63145" marT="0" marB="0" anchor="b"/>
                </a:tc>
                <a:tc hMerge="1">
                  <a:txBody>
                    <a:bodyPr/>
                    <a:lstStyle/>
                    <a:p>
                      <a:endParaRPr lang="en-IN"/>
                    </a:p>
                  </a:txBody>
                  <a:tcPr/>
                </a:tc>
                <a:tc>
                  <a:txBody>
                    <a:bodyPr/>
                    <a:lstStyle/>
                    <a:p>
                      <a:pPr>
                        <a:lnSpc>
                          <a:spcPct val="107000"/>
                        </a:lnSpc>
                        <a:spcAft>
                          <a:spcPts val="800"/>
                        </a:spcAft>
                      </a:pPr>
                      <a:r>
                        <a:rPr lang="en-IN" sz="1000" kern="0">
                          <a:effectLst/>
                        </a:rPr>
                        <a:t> </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3145" marR="63145" marT="0" marB="0" anchor="b"/>
                </a:tc>
                <a:tc>
                  <a:txBody>
                    <a:bodyPr/>
                    <a:lstStyle/>
                    <a:p>
                      <a:pPr>
                        <a:lnSpc>
                          <a:spcPct val="107000"/>
                        </a:lnSpc>
                        <a:spcAft>
                          <a:spcPts val="800"/>
                        </a:spcAft>
                      </a:pPr>
                      <a:r>
                        <a:rPr lang="en-IN" sz="1000" kern="0">
                          <a:effectLst/>
                        </a:rPr>
                        <a:t> </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3145" marR="63145" marT="0" marB="0" anchor="b"/>
                </a:tc>
                <a:tc>
                  <a:txBody>
                    <a:bodyPr/>
                    <a:lstStyle/>
                    <a:p>
                      <a:pPr>
                        <a:lnSpc>
                          <a:spcPct val="107000"/>
                        </a:lnSpc>
                        <a:spcAft>
                          <a:spcPts val="800"/>
                        </a:spcAft>
                      </a:pPr>
                      <a:r>
                        <a:rPr lang="en-IN" sz="1000" kern="0">
                          <a:effectLst/>
                        </a:rPr>
                        <a:t> </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3145" marR="63145" marT="0" marB="0" anchor="b"/>
                </a:tc>
                <a:extLst>
                  <a:ext uri="{0D108BD9-81ED-4DB2-BD59-A6C34878D82A}">
                    <a16:rowId xmlns:a16="http://schemas.microsoft.com/office/drawing/2014/main" val="3283845701"/>
                  </a:ext>
                </a:extLst>
              </a:tr>
              <a:tr h="168387">
                <a:tc gridSpan="4">
                  <a:txBody>
                    <a:bodyPr/>
                    <a:lstStyle/>
                    <a:p>
                      <a:pPr>
                        <a:lnSpc>
                          <a:spcPct val="107000"/>
                        </a:lnSpc>
                        <a:spcAft>
                          <a:spcPts val="800"/>
                        </a:spcAft>
                      </a:pPr>
                      <a:r>
                        <a:rPr lang="en-IN" sz="1000" kern="0">
                          <a:effectLst/>
                        </a:rPr>
                        <a:t>    join city_attributes ct ON f.City_id = ct.City_id</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3145" marR="63145" marT="0" marB="0" anchor="b"/>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800"/>
                        </a:spcAft>
                      </a:pPr>
                      <a:r>
                        <a:rPr lang="en-IN" sz="1000" kern="0">
                          <a:effectLst/>
                        </a:rPr>
                        <a:t> </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3145" marR="63145" marT="0" marB="0" anchor="b"/>
                </a:tc>
                <a:extLst>
                  <a:ext uri="{0D108BD9-81ED-4DB2-BD59-A6C34878D82A}">
                    <a16:rowId xmlns:a16="http://schemas.microsoft.com/office/drawing/2014/main" val="2026263679"/>
                  </a:ext>
                </a:extLst>
              </a:tr>
              <a:tr h="168387">
                <a:tc>
                  <a:txBody>
                    <a:bodyPr/>
                    <a:lstStyle/>
                    <a:p>
                      <a:pPr>
                        <a:lnSpc>
                          <a:spcPct val="107000"/>
                        </a:lnSpc>
                        <a:spcAft>
                          <a:spcPts val="800"/>
                        </a:spcAft>
                      </a:pPr>
                      <a:r>
                        <a:rPr lang="en-IN" sz="1000" kern="0">
                          <a:effectLst/>
                        </a:rPr>
                        <a:t>)</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3145" marR="63145" marT="0" marB="0" anchor="b"/>
                </a:tc>
                <a:tc>
                  <a:txBody>
                    <a:bodyPr/>
                    <a:lstStyle/>
                    <a:p>
                      <a:pPr>
                        <a:lnSpc>
                          <a:spcPct val="107000"/>
                        </a:lnSpc>
                        <a:spcAft>
                          <a:spcPts val="800"/>
                        </a:spcAft>
                      </a:pPr>
                      <a:r>
                        <a:rPr lang="en-IN" sz="1000" kern="0">
                          <a:effectLst/>
                        </a:rPr>
                        <a:t> </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3145" marR="63145" marT="0" marB="0" anchor="b"/>
                </a:tc>
                <a:tc>
                  <a:txBody>
                    <a:bodyPr/>
                    <a:lstStyle/>
                    <a:p>
                      <a:pPr>
                        <a:lnSpc>
                          <a:spcPct val="107000"/>
                        </a:lnSpc>
                        <a:spcAft>
                          <a:spcPts val="800"/>
                        </a:spcAft>
                      </a:pPr>
                      <a:r>
                        <a:rPr lang="en-IN" sz="1000" kern="0">
                          <a:effectLst/>
                        </a:rPr>
                        <a:t> </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3145" marR="63145" marT="0" marB="0" anchor="b"/>
                </a:tc>
                <a:tc>
                  <a:txBody>
                    <a:bodyPr/>
                    <a:lstStyle/>
                    <a:p>
                      <a:pPr>
                        <a:lnSpc>
                          <a:spcPct val="107000"/>
                        </a:lnSpc>
                        <a:spcAft>
                          <a:spcPts val="800"/>
                        </a:spcAft>
                      </a:pPr>
                      <a:r>
                        <a:rPr lang="en-IN" sz="1000" kern="0">
                          <a:effectLst/>
                        </a:rPr>
                        <a:t> </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3145" marR="63145" marT="0" marB="0" anchor="b"/>
                </a:tc>
                <a:tc>
                  <a:txBody>
                    <a:bodyPr/>
                    <a:lstStyle/>
                    <a:p>
                      <a:pPr>
                        <a:lnSpc>
                          <a:spcPct val="107000"/>
                        </a:lnSpc>
                        <a:spcAft>
                          <a:spcPts val="800"/>
                        </a:spcAft>
                      </a:pPr>
                      <a:r>
                        <a:rPr lang="en-IN" sz="1000" kern="0">
                          <a:effectLst/>
                        </a:rPr>
                        <a:t> </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3145" marR="63145" marT="0" marB="0" anchor="b"/>
                </a:tc>
                <a:extLst>
                  <a:ext uri="{0D108BD9-81ED-4DB2-BD59-A6C34878D82A}">
                    <a16:rowId xmlns:a16="http://schemas.microsoft.com/office/drawing/2014/main" val="1204690378"/>
                  </a:ext>
                </a:extLst>
              </a:tr>
              <a:tr h="168387">
                <a:tc gridSpan="3">
                  <a:txBody>
                    <a:bodyPr/>
                    <a:lstStyle/>
                    <a:p>
                      <a:pPr>
                        <a:lnSpc>
                          <a:spcPct val="107000"/>
                        </a:lnSpc>
                        <a:spcAft>
                          <a:spcPts val="800"/>
                        </a:spcAft>
                      </a:pPr>
                      <a:r>
                        <a:rPr lang="en-IN" sz="1000" kern="0">
                          <a:effectLst/>
                        </a:rPr>
                        <a:t>SELECT hemisphere, month, </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3145" marR="63145" marT="0" marB="0" anchor="b"/>
                </a:tc>
                <a:tc hMerge="1">
                  <a:txBody>
                    <a:bodyPr/>
                    <a:lstStyle/>
                    <a:p>
                      <a:endParaRPr lang="en-IN"/>
                    </a:p>
                  </a:txBody>
                  <a:tcPr/>
                </a:tc>
                <a:tc hMerge="1">
                  <a:txBody>
                    <a:bodyPr/>
                    <a:lstStyle/>
                    <a:p>
                      <a:endParaRPr lang="en-IN"/>
                    </a:p>
                  </a:txBody>
                  <a:tcPr/>
                </a:tc>
                <a:tc>
                  <a:txBody>
                    <a:bodyPr/>
                    <a:lstStyle/>
                    <a:p>
                      <a:pPr>
                        <a:lnSpc>
                          <a:spcPct val="107000"/>
                        </a:lnSpc>
                        <a:spcAft>
                          <a:spcPts val="800"/>
                        </a:spcAft>
                      </a:pPr>
                      <a:r>
                        <a:rPr lang="en-IN" sz="1000" kern="0">
                          <a:effectLst/>
                        </a:rPr>
                        <a:t> </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3145" marR="63145" marT="0" marB="0" anchor="b"/>
                </a:tc>
                <a:tc>
                  <a:txBody>
                    <a:bodyPr/>
                    <a:lstStyle/>
                    <a:p>
                      <a:pPr>
                        <a:lnSpc>
                          <a:spcPct val="107000"/>
                        </a:lnSpc>
                        <a:spcAft>
                          <a:spcPts val="800"/>
                        </a:spcAft>
                      </a:pPr>
                      <a:r>
                        <a:rPr lang="en-IN" sz="1000" kern="0">
                          <a:effectLst/>
                        </a:rPr>
                        <a:t> </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3145" marR="63145" marT="0" marB="0" anchor="b"/>
                </a:tc>
                <a:extLst>
                  <a:ext uri="{0D108BD9-81ED-4DB2-BD59-A6C34878D82A}">
                    <a16:rowId xmlns:a16="http://schemas.microsoft.com/office/drawing/2014/main" val="2641609573"/>
                  </a:ext>
                </a:extLst>
              </a:tr>
              <a:tr h="168387">
                <a:tc gridSpan="4">
                  <a:txBody>
                    <a:bodyPr/>
                    <a:lstStyle/>
                    <a:p>
                      <a:pPr>
                        <a:lnSpc>
                          <a:spcPct val="107000"/>
                        </a:lnSpc>
                        <a:spcAft>
                          <a:spcPts val="800"/>
                        </a:spcAft>
                      </a:pPr>
                      <a:r>
                        <a:rPr lang="en-IN" sz="1000" kern="0">
                          <a:effectLst/>
                        </a:rPr>
                        <a:t>AVG(temperature_celsius) AS avg_temperature</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3145" marR="63145" marT="0" marB="0" anchor="b"/>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800"/>
                        </a:spcAft>
                      </a:pPr>
                      <a:r>
                        <a:rPr lang="en-IN" sz="1000" kern="0">
                          <a:effectLst/>
                        </a:rPr>
                        <a:t> </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3145" marR="63145" marT="0" marB="0" anchor="b"/>
                </a:tc>
                <a:extLst>
                  <a:ext uri="{0D108BD9-81ED-4DB2-BD59-A6C34878D82A}">
                    <a16:rowId xmlns:a16="http://schemas.microsoft.com/office/drawing/2014/main" val="2634838769"/>
                  </a:ext>
                </a:extLst>
              </a:tr>
              <a:tr h="168387">
                <a:tc gridSpan="3">
                  <a:txBody>
                    <a:bodyPr/>
                    <a:lstStyle/>
                    <a:p>
                      <a:pPr>
                        <a:lnSpc>
                          <a:spcPct val="107000"/>
                        </a:lnSpc>
                        <a:spcAft>
                          <a:spcPts val="800"/>
                        </a:spcAft>
                      </a:pPr>
                      <a:r>
                        <a:rPr lang="en-IN" sz="1000" kern="0">
                          <a:effectLst/>
                        </a:rPr>
                        <a:t>FROM hemisphere_data</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3145" marR="63145" marT="0" marB="0" anchor="b"/>
                </a:tc>
                <a:tc hMerge="1">
                  <a:txBody>
                    <a:bodyPr/>
                    <a:lstStyle/>
                    <a:p>
                      <a:endParaRPr lang="en-IN"/>
                    </a:p>
                  </a:txBody>
                  <a:tcPr/>
                </a:tc>
                <a:tc hMerge="1">
                  <a:txBody>
                    <a:bodyPr/>
                    <a:lstStyle/>
                    <a:p>
                      <a:endParaRPr lang="en-IN"/>
                    </a:p>
                  </a:txBody>
                  <a:tcPr/>
                </a:tc>
                <a:tc>
                  <a:txBody>
                    <a:bodyPr/>
                    <a:lstStyle/>
                    <a:p>
                      <a:pPr>
                        <a:lnSpc>
                          <a:spcPct val="107000"/>
                        </a:lnSpc>
                        <a:spcAft>
                          <a:spcPts val="800"/>
                        </a:spcAft>
                      </a:pPr>
                      <a:r>
                        <a:rPr lang="en-IN" sz="1000" kern="0">
                          <a:effectLst/>
                        </a:rPr>
                        <a:t> </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3145" marR="63145" marT="0" marB="0" anchor="b"/>
                </a:tc>
                <a:tc>
                  <a:txBody>
                    <a:bodyPr/>
                    <a:lstStyle/>
                    <a:p>
                      <a:pPr>
                        <a:lnSpc>
                          <a:spcPct val="107000"/>
                        </a:lnSpc>
                        <a:spcAft>
                          <a:spcPts val="800"/>
                        </a:spcAft>
                      </a:pPr>
                      <a:r>
                        <a:rPr lang="en-IN" sz="1000" kern="0">
                          <a:effectLst/>
                        </a:rPr>
                        <a:t> </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3145" marR="63145" marT="0" marB="0" anchor="b"/>
                </a:tc>
                <a:extLst>
                  <a:ext uri="{0D108BD9-81ED-4DB2-BD59-A6C34878D82A}">
                    <a16:rowId xmlns:a16="http://schemas.microsoft.com/office/drawing/2014/main" val="4240673882"/>
                  </a:ext>
                </a:extLst>
              </a:tr>
              <a:tr h="168387">
                <a:tc gridSpan="3">
                  <a:txBody>
                    <a:bodyPr/>
                    <a:lstStyle/>
                    <a:p>
                      <a:pPr>
                        <a:lnSpc>
                          <a:spcPct val="107000"/>
                        </a:lnSpc>
                        <a:spcAft>
                          <a:spcPts val="800"/>
                        </a:spcAft>
                      </a:pPr>
                      <a:r>
                        <a:rPr lang="en-IN" sz="1000" kern="0">
                          <a:effectLst/>
                        </a:rPr>
                        <a:t>GROUP BY hemisphere, month</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3145" marR="63145" marT="0" marB="0" anchor="b"/>
                </a:tc>
                <a:tc hMerge="1">
                  <a:txBody>
                    <a:bodyPr/>
                    <a:lstStyle/>
                    <a:p>
                      <a:endParaRPr lang="en-IN"/>
                    </a:p>
                  </a:txBody>
                  <a:tcPr/>
                </a:tc>
                <a:tc hMerge="1">
                  <a:txBody>
                    <a:bodyPr/>
                    <a:lstStyle/>
                    <a:p>
                      <a:endParaRPr lang="en-IN"/>
                    </a:p>
                  </a:txBody>
                  <a:tcPr/>
                </a:tc>
                <a:tc>
                  <a:txBody>
                    <a:bodyPr/>
                    <a:lstStyle/>
                    <a:p>
                      <a:pPr>
                        <a:lnSpc>
                          <a:spcPct val="107000"/>
                        </a:lnSpc>
                        <a:spcAft>
                          <a:spcPts val="800"/>
                        </a:spcAft>
                      </a:pPr>
                      <a:r>
                        <a:rPr lang="en-IN" sz="1000" kern="0">
                          <a:effectLst/>
                        </a:rPr>
                        <a:t> </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3145" marR="63145" marT="0" marB="0" anchor="b"/>
                </a:tc>
                <a:tc>
                  <a:txBody>
                    <a:bodyPr/>
                    <a:lstStyle/>
                    <a:p>
                      <a:pPr>
                        <a:lnSpc>
                          <a:spcPct val="107000"/>
                        </a:lnSpc>
                        <a:spcAft>
                          <a:spcPts val="800"/>
                        </a:spcAft>
                      </a:pPr>
                      <a:r>
                        <a:rPr lang="en-IN" sz="1000" kern="0">
                          <a:effectLst/>
                        </a:rPr>
                        <a:t> </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3145" marR="63145" marT="0" marB="0" anchor="b"/>
                </a:tc>
                <a:extLst>
                  <a:ext uri="{0D108BD9-81ED-4DB2-BD59-A6C34878D82A}">
                    <a16:rowId xmlns:a16="http://schemas.microsoft.com/office/drawing/2014/main" val="1499847379"/>
                  </a:ext>
                </a:extLst>
              </a:tr>
              <a:tr h="168387">
                <a:tc gridSpan="3">
                  <a:txBody>
                    <a:bodyPr/>
                    <a:lstStyle/>
                    <a:p>
                      <a:pPr>
                        <a:lnSpc>
                          <a:spcPct val="107000"/>
                        </a:lnSpc>
                        <a:spcAft>
                          <a:spcPts val="800"/>
                        </a:spcAft>
                      </a:pPr>
                      <a:r>
                        <a:rPr lang="en-IN" sz="1000" kern="0">
                          <a:effectLst/>
                        </a:rPr>
                        <a:t>ORDER BY hemisphere, month;</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3145" marR="63145" marT="0" marB="0" anchor="b"/>
                </a:tc>
                <a:tc hMerge="1">
                  <a:txBody>
                    <a:bodyPr/>
                    <a:lstStyle/>
                    <a:p>
                      <a:endParaRPr lang="en-IN"/>
                    </a:p>
                  </a:txBody>
                  <a:tcPr/>
                </a:tc>
                <a:tc hMerge="1">
                  <a:txBody>
                    <a:bodyPr/>
                    <a:lstStyle/>
                    <a:p>
                      <a:endParaRPr lang="en-IN"/>
                    </a:p>
                  </a:txBody>
                  <a:tcPr/>
                </a:tc>
                <a:tc>
                  <a:txBody>
                    <a:bodyPr/>
                    <a:lstStyle/>
                    <a:p>
                      <a:pPr>
                        <a:lnSpc>
                          <a:spcPct val="107000"/>
                        </a:lnSpc>
                        <a:spcAft>
                          <a:spcPts val="800"/>
                        </a:spcAft>
                      </a:pPr>
                      <a:r>
                        <a:rPr lang="en-IN" sz="1000" kern="0">
                          <a:effectLst/>
                        </a:rPr>
                        <a:t> </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3145" marR="63145" marT="0" marB="0" anchor="b"/>
                </a:tc>
                <a:tc>
                  <a:txBody>
                    <a:bodyPr/>
                    <a:lstStyle/>
                    <a:p>
                      <a:pPr>
                        <a:lnSpc>
                          <a:spcPct val="107000"/>
                        </a:lnSpc>
                        <a:spcAft>
                          <a:spcPts val="800"/>
                        </a:spcAft>
                      </a:pPr>
                      <a:r>
                        <a:rPr lang="en-IN" sz="1000" kern="0" dirty="0">
                          <a:effectLst/>
                        </a:rPr>
                        <a:t> </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3145" marR="63145" marT="0" marB="0" anchor="b"/>
                </a:tc>
                <a:extLst>
                  <a:ext uri="{0D108BD9-81ED-4DB2-BD59-A6C34878D82A}">
                    <a16:rowId xmlns:a16="http://schemas.microsoft.com/office/drawing/2014/main" val="3923219477"/>
                  </a:ext>
                </a:extLst>
              </a:tr>
            </a:tbl>
          </a:graphicData>
        </a:graphic>
      </p:graphicFrame>
      <p:pic>
        <p:nvPicPr>
          <p:cNvPr id="6" name="Content Placeholder 5">
            <a:extLst>
              <a:ext uri="{FF2B5EF4-FFF2-40B4-BE49-F238E27FC236}">
                <a16:creationId xmlns:a16="http://schemas.microsoft.com/office/drawing/2014/main" id="{9FBB2A3D-5F50-8BB2-2E06-58C6BFF2FD13}"/>
              </a:ext>
            </a:extLst>
          </p:cNvPr>
          <p:cNvPicPr>
            <a:picLocks noGrp="1" noChangeAspect="1"/>
          </p:cNvPicPr>
          <p:nvPr>
            <p:ph sz="half" idx="2"/>
          </p:nvPr>
        </p:nvPicPr>
        <p:blipFill>
          <a:blip r:embed="rId2"/>
          <a:stretch>
            <a:fillRect/>
          </a:stretch>
        </p:blipFill>
        <p:spPr>
          <a:xfrm>
            <a:off x="4984955" y="2149930"/>
            <a:ext cx="4289220" cy="3345166"/>
          </a:xfrm>
          <a:prstGeom prst="rect">
            <a:avLst/>
          </a:prstGeom>
        </p:spPr>
      </p:pic>
    </p:spTree>
    <p:extLst>
      <p:ext uri="{BB962C8B-B14F-4D97-AF65-F5344CB8AC3E}">
        <p14:creationId xmlns:p14="http://schemas.microsoft.com/office/powerpoint/2010/main" val="3137408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0B0E3-9CA0-252F-859D-5D8A2CA9F411}"/>
              </a:ext>
            </a:extLst>
          </p:cNvPr>
          <p:cNvSpPr>
            <a:spLocks noGrp="1"/>
          </p:cNvSpPr>
          <p:nvPr>
            <p:ph type="title"/>
          </p:nvPr>
        </p:nvSpPr>
        <p:spPr/>
        <p:txBody>
          <a:bodyPr>
            <a:normAutofit fontScale="90000"/>
          </a:bodyPr>
          <a:lstStyle/>
          <a:p>
            <a:pPr indent="127000">
              <a:lnSpc>
                <a:spcPct val="107000"/>
              </a:lnSpc>
              <a:spcAft>
                <a:spcPts val="800"/>
              </a:spcAft>
            </a:pPr>
            <a:r>
              <a:rPr lang="en-IN" sz="1800" kern="0" dirty="0">
                <a:solidFill>
                  <a:srgbClr val="24292E"/>
                </a:solidFill>
                <a:effectLst/>
                <a:latin typeface="Plus Jakarta Sans"/>
                <a:ea typeface="Times New Roman" panose="02020603050405020304" pitchFamily="18" charset="0"/>
                <a:cs typeface="Calibri" panose="020F0502020204030204" pitchFamily="34" charset="0"/>
              </a:rPr>
              <a:t>10.  What are the consequences of prolonged periods of extreme cold or heat in specific cities? How do residents adapt to such conditions?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kern="0" dirty="0">
                <a:solidFill>
                  <a:srgbClr val="24292E"/>
                </a:solidFill>
                <a:effectLst/>
                <a:latin typeface="Plus Jakarta Sans"/>
                <a:ea typeface="Times New Roman" panose="02020603050405020304" pitchFamily="18" charset="0"/>
                <a:cs typeface="Calibri" panose="020F0502020204030204" pitchFamily="34" charset="0"/>
              </a:rPr>
              <a:t>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graphicFrame>
        <p:nvGraphicFramePr>
          <p:cNvPr id="5" name="Content Placeholder 4">
            <a:extLst>
              <a:ext uri="{FF2B5EF4-FFF2-40B4-BE49-F238E27FC236}">
                <a16:creationId xmlns:a16="http://schemas.microsoft.com/office/drawing/2014/main" id="{BFC5CF27-8F7A-EEA5-3005-7244322678CD}"/>
              </a:ext>
            </a:extLst>
          </p:cNvPr>
          <p:cNvGraphicFramePr>
            <a:graphicFrameLocks noGrp="1"/>
          </p:cNvGraphicFramePr>
          <p:nvPr>
            <p:ph sz="half" idx="1"/>
            <p:extLst>
              <p:ext uri="{D42A27DB-BD31-4B8C-83A1-F6EECF244321}">
                <p14:modId xmlns:p14="http://schemas.microsoft.com/office/powerpoint/2010/main" val="530317888"/>
              </p:ext>
            </p:extLst>
          </p:nvPr>
        </p:nvGraphicFramePr>
        <p:xfrm>
          <a:off x="796414" y="2160588"/>
          <a:ext cx="3441419" cy="3789048"/>
        </p:xfrm>
        <a:graphic>
          <a:graphicData uri="http://schemas.openxmlformats.org/drawingml/2006/table">
            <a:tbl>
              <a:tblPr firstRow="1" firstCol="1" bandRow="1">
                <a:tableStyleId>{5C22544A-7EE6-4342-B048-85BDC9FD1C3A}</a:tableStyleId>
              </a:tblPr>
              <a:tblGrid>
                <a:gridCol w="2021288">
                  <a:extLst>
                    <a:ext uri="{9D8B030D-6E8A-4147-A177-3AD203B41FA5}">
                      <a16:colId xmlns:a16="http://schemas.microsoft.com/office/drawing/2014/main" val="1072625970"/>
                    </a:ext>
                  </a:extLst>
                </a:gridCol>
                <a:gridCol w="161181">
                  <a:extLst>
                    <a:ext uri="{9D8B030D-6E8A-4147-A177-3AD203B41FA5}">
                      <a16:colId xmlns:a16="http://schemas.microsoft.com/office/drawing/2014/main" val="1484396987"/>
                    </a:ext>
                  </a:extLst>
                </a:gridCol>
                <a:gridCol w="161181">
                  <a:extLst>
                    <a:ext uri="{9D8B030D-6E8A-4147-A177-3AD203B41FA5}">
                      <a16:colId xmlns:a16="http://schemas.microsoft.com/office/drawing/2014/main" val="1172172772"/>
                    </a:ext>
                  </a:extLst>
                </a:gridCol>
                <a:gridCol w="1097769">
                  <a:extLst>
                    <a:ext uri="{9D8B030D-6E8A-4147-A177-3AD203B41FA5}">
                      <a16:colId xmlns:a16="http://schemas.microsoft.com/office/drawing/2014/main" val="3036803897"/>
                    </a:ext>
                  </a:extLst>
                </a:gridCol>
              </a:tblGrid>
              <a:tr h="216801">
                <a:tc gridSpan="2">
                  <a:txBody>
                    <a:bodyPr/>
                    <a:lstStyle/>
                    <a:p>
                      <a:pPr>
                        <a:lnSpc>
                          <a:spcPct val="107000"/>
                        </a:lnSpc>
                        <a:spcAft>
                          <a:spcPts val="800"/>
                        </a:spcAft>
                      </a:pPr>
                      <a:r>
                        <a:rPr lang="en-IN" sz="1100" kern="0">
                          <a:effectLst/>
                        </a:rPr>
                        <a:t>SELECT c.City,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IN"/>
                    </a:p>
                  </a:txBody>
                  <a:tcPr/>
                </a:tc>
                <a:tc gridSpan="2">
                  <a:txBody>
                    <a:bodyPr/>
                    <a:lstStyle/>
                    <a:p>
                      <a:pP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IN"/>
                    </a:p>
                  </a:txBody>
                  <a:tcPr/>
                </a:tc>
                <a:extLst>
                  <a:ext uri="{0D108BD9-81ED-4DB2-BD59-A6C34878D82A}">
                    <a16:rowId xmlns:a16="http://schemas.microsoft.com/office/drawing/2014/main" val="2225758190"/>
                  </a:ext>
                </a:extLst>
              </a:tr>
              <a:tr h="414707">
                <a:tc gridSpan="3">
                  <a:txBody>
                    <a:bodyPr/>
                    <a:lstStyle/>
                    <a:p>
                      <a:pPr>
                        <a:lnSpc>
                          <a:spcPct val="107000"/>
                        </a:lnSpc>
                        <a:spcAft>
                          <a:spcPts val="800"/>
                        </a:spcAft>
                      </a:pPr>
                      <a:r>
                        <a:rPr lang="en-IN" sz="1100" kern="0">
                          <a:effectLst/>
                        </a:rPr>
                        <a:t>COUNT(*) AS consecutive_days,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IN"/>
                    </a:p>
                  </a:txBody>
                  <a:tcPr/>
                </a:tc>
                <a:tc hMerge="1">
                  <a:txBody>
                    <a:bodyPr/>
                    <a:lstStyle/>
                    <a:p>
                      <a:endParaRPr lang="en-IN"/>
                    </a:p>
                  </a:txBody>
                  <a:tcPr/>
                </a:tc>
                <a:tc>
                  <a:txBody>
                    <a:bodyPr/>
                    <a:lstStyle/>
                    <a:p>
                      <a:pP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975924444"/>
                  </a:ext>
                </a:extLst>
              </a:tr>
              <a:tr h="414707">
                <a:tc gridSpan="3">
                  <a:txBody>
                    <a:bodyPr/>
                    <a:lstStyle/>
                    <a:p>
                      <a:pPr>
                        <a:lnSpc>
                          <a:spcPct val="107000"/>
                        </a:lnSpc>
                        <a:spcAft>
                          <a:spcPts val="800"/>
                        </a:spcAft>
                      </a:pPr>
                      <a:r>
                        <a:rPr lang="en-IN" sz="1100" kern="0">
                          <a:effectLst/>
                        </a:rPr>
                        <a:t>MIN(f.date_id) AS start_date,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IN"/>
                    </a:p>
                  </a:txBody>
                  <a:tcPr/>
                </a:tc>
                <a:tc hMerge="1">
                  <a:txBody>
                    <a:bodyPr/>
                    <a:lstStyle/>
                    <a:p>
                      <a:endParaRPr lang="en-IN"/>
                    </a:p>
                  </a:txBody>
                  <a:tcPr/>
                </a:tc>
                <a:tc>
                  <a:txBody>
                    <a:bodyPr/>
                    <a:lstStyle/>
                    <a:p>
                      <a:pP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957923883"/>
                  </a:ext>
                </a:extLst>
              </a:tr>
              <a:tr h="414707">
                <a:tc gridSpan="3">
                  <a:txBody>
                    <a:bodyPr/>
                    <a:lstStyle/>
                    <a:p>
                      <a:pPr>
                        <a:lnSpc>
                          <a:spcPct val="107000"/>
                        </a:lnSpc>
                        <a:spcAft>
                          <a:spcPts val="800"/>
                        </a:spcAft>
                      </a:pPr>
                      <a:r>
                        <a:rPr lang="en-IN" sz="1100" kern="0">
                          <a:effectLst/>
                        </a:rPr>
                        <a:t> MAX(f.date_id) AS end_date,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IN"/>
                    </a:p>
                  </a:txBody>
                  <a:tcPr/>
                </a:tc>
                <a:tc hMerge="1">
                  <a:txBody>
                    <a:bodyPr/>
                    <a:lstStyle/>
                    <a:p>
                      <a:endParaRPr lang="en-IN"/>
                    </a:p>
                  </a:txBody>
                  <a:tcPr/>
                </a:tc>
                <a:tc>
                  <a:txBody>
                    <a:bodyPr/>
                    <a:lstStyle/>
                    <a:p>
                      <a:pP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790824103"/>
                  </a:ext>
                </a:extLst>
              </a:tr>
              <a:tr h="414707">
                <a:tc gridSpan="3">
                  <a:txBody>
                    <a:bodyPr/>
                    <a:lstStyle/>
                    <a:p>
                      <a:pPr>
                        <a:lnSpc>
                          <a:spcPct val="107000"/>
                        </a:lnSpc>
                        <a:spcAft>
                          <a:spcPts val="800"/>
                        </a:spcAft>
                      </a:pPr>
                      <a:r>
                        <a:rPr lang="en-IN" sz="1100" kern="0">
                          <a:effectLst/>
                        </a:rPr>
                        <a:t> AVG(f.temperature) AS avg_temp</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IN"/>
                    </a:p>
                  </a:txBody>
                  <a:tcPr/>
                </a:tc>
                <a:tc hMerge="1">
                  <a:txBody>
                    <a:bodyPr/>
                    <a:lstStyle/>
                    <a:p>
                      <a:endParaRPr lang="en-IN"/>
                    </a:p>
                  </a:txBody>
                  <a:tcPr/>
                </a:tc>
                <a:tc>
                  <a:txBody>
                    <a:bodyPr/>
                    <a:lstStyle/>
                    <a:p>
                      <a:pP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4079874804"/>
                  </a:ext>
                </a:extLst>
              </a:tr>
              <a:tr h="216801">
                <a:tc gridSpan="2">
                  <a:txBody>
                    <a:bodyPr/>
                    <a:lstStyle/>
                    <a:p>
                      <a:pPr>
                        <a:lnSpc>
                          <a:spcPct val="107000"/>
                        </a:lnSpc>
                        <a:spcAft>
                          <a:spcPts val="800"/>
                        </a:spcAft>
                      </a:pPr>
                      <a:r>
                        <a:rPr lang="en-IN" sz="1100" kern="0">
                          <a:effectLst/>
                        </a:rPr>
                        <a:t>FROM final_fact f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IN"/>
                    </a:p>
                  </a:txBody>
                  <a:tcPr/>
                </a:tc>
                <a:tc gridSpan="2">
                  <a:txBody>
                    <a:bodyPr/>
                    <a:lstStyle/>
                    <a:p>
                      <a:pP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IN"/>
                    </a:p>
                  </a:txBody>
                  <a:tcPr/>
                </a:tc>
                <a:extLst>
                  <a:ext uri="{0D108BD9-81ED-4DB2-BD59-A6C34878D82A}">
                    <a16:rowId xmlns:a16="http://schemas.microsoft.com/office/drawing/2014/main" val="1487653375"/>
                  </a:ext>
                </a:extLst>
              </a:tr>
              <a:tr h="216801">
                <a:tc gridSpan="4">
                  <a:txBody>
                    <a:bodyPr/>
                    <a:lstStyle/>
                    <a:p>
                      <a:pPr>
                        <a:lnSpc>
                          <a:spcPct val="107000"/>
                        </a:lnSpc>
                        <a:spcAft>
                          <a:spcPts val="800"/>
                        </a:spcAft>
                      </a:pPr>
                      <a:r>
                        <a:rPr lang="en-IN" sz="1100" kern="0">
                          <a:effectLst/>
                        </a:rPr>
                        <a:t>join city_lookup c ON f.City_id = c.City_id</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856542760"/>
                  </a:ext>
                </a:extLst>
              </a:tr>
              <a:tr h="414707">
                <a:tc gridSpan="4">
                  <a:txBody>
                    <a:bodyPr/>
                    <a:lstStyle/>
                    <a:p>
                      <a:pPr>
                        <a:lnSpc>
                          <a:spcPct val="107000"/>
                        </a:lnSpc>
                        <a:spcAft>
                          <a:spcPts val="800"/>
                        </a:spcAft>
                      </a:pPr>
                      <a:r>
                        <a:rPr lang="en-IN" sz="1100" kern="0">
                          <a:effectLst/>
                        </a:rPr>
                        <a:t>WHERE f.temperature &gt; 40  or f.temperature &lt; -10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606628883"/>
                  </a:ext>
                </a:extLst>
              </a:tr>
              <a:tr h="216801">
                <a:tc gridSpan="3">
                  <a:txBody>
                    <a:bodyPr/>
                    <a:lstStyle/>
                    <a:p>
                      <a:pPr>
                        <a:lnSpc>
                          <a:spcPct val="107000"/>
                        </a:lnSpc>
                        <a:spcAft>
                          <a:spcPts val="800"/>
                        </a:spcAft>
                      </a:pPr>
                      <a:r>
                        <a:rPr lang="en-IN" sz="1100" kern="0">
                          <a:effectLst/>
                        </a:rPr>
                        <a:t>GROUP BY c.City , f.date_id</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IN"/>
                    </a:p>
                  </a:txBody>
                  <a:tcPr/>
                </a:tc>
                <a:tc hMerge="1">
                  <a:txBody>
                    <a:bodyPr/>
                    <a:lstStyle/>
                    <a:p>
                      <a:endParaRPr lang="en-IN"/>
                    </a:p>
                  </a:txBody>
                  <a:tcPr/>
                </a:tc>
                <a:tc>
                  <a:txBody>
                    <a:bodyPr/>
                    <a:lstStyle/>
                    <a:p>
                      <a:pP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4033486528"/>
                  </a:ext>
                </a:extLst>
              </a:tr>
              <a:tr h="216801">
                <a:tc gridSpan="3">
                  <a:txBody>
                    <a:bodyPr/>
                    <a:lstStyle/>
                    <a:p>
                      <a:pPr>
                        <a:lnSpc>
                          <a:spcPct val="107000"/>
                        </a:lnSpc>
                        <a:spcAft>
                          <a:spcPts val="800"/>
                        </a:spcAft>
                      </a:pPr>
                      <a:r>
                        <a:rPr lang="en-IN" sz="1100" kern="0">
                          <a:effectLst/>
                        </a:rPr>
                        <a:t>HAVING COUNT(*) &gt;= 7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IN"/>
                    </a:p>
                  </a:txBody>
                  <a:tcPr/>
                </a:tc>
                <a:tc hMerge="1">
                  <a:txBody>
                    <a:bodyPr/>
                    <a:lstStyle/>
                    <a:p>
                      <a:endParaRPr lang="en-IN"/>
                    </a:p>
                  </a:txBody>
                  <a:tcPr/>
                </a:tc>
                <a:tc>
                  <a:txBody>
                    <a:bodyPr/>
                    <a:lstStyle/>
                    <a:p>
                      <a:pP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088644690"/>
                  </a:ext>
                </a:extLst>
              </a:tr>
              <a:tr h="414707">
                <a:tc gridSpan="3">
                  <a:txBody>
                    <a:bodyPr/>
                    <a:lstStyle/>
                    <a:p>
                      <a:pPr>
                        <a:lnSpc>
                          <a:spcPct val="107000"/>
                        </a:lnSpc>
                        <a:spcAft>
                          <a:spcPts val="800"/>
                        </a:spcAft>
                      </a:pPr>
                      <a:r>
                        <a:rPr lang="en-IN" sz="1100" kern="0">
                          <a:effectLst/>
                        </a:rPr>
                        <a:t>ORDER BY c.City , start_date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IN"/>
                    </a:p>
                  </a:txBody>
                  <a:tcPr/>
                </a:tc>
                <a:tc hMerge="1">
                  <a:txBody>
                    <a:bodyPr/>
                    <a:lstStyle/>
                    <a:p>
                      <a:endParaRPr lang="en-IN"/>
                    </a:p>
                  </a:txBody>
                  <a:tcPr/>
                </a:tc>
                <a:tc>
                  <a:txBody>
                    <a:bodyPr/>
                    <a:lstStyle/>
                    <a:p>
                      <a:pP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881432264"/>
                  </a:ext>
                </a:extLst>
              </a:tr>
              <a:tr h="216801">
                <a:tc>
                  <a:txBody>
                    <a:bodyPr/>
                    <a:lstStyle/>
                    <a:p>
                      <a:pPr>
                        <a:lnSpc>
                          <a:spcPct val="107000"/>
                        </a:lnSpc>
                        <a:spcAft>
                          <a:spcPts val="800"/>
                        </a:spcAft>
                      </a:pPr>
                      <a:r>
                        <a:rPr lang="en-IN" sz="1100" kern="0">
                          <a:effectLst/>
                        </a:rPr>
                        <a:t>limit 20;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gridSpan="3">
                  <a:txBody>
                    <a:bodyPr/>
                    <a:lstStyle/>
                    <a:p>
                      <a:pPr>
                        <a:lnSpc>
                          <a:spcPct val="107000"/>
                        </a:lnSpc>
                        <a:spcAft>
                          <a:spcPts val="800"/>
                        </a:spcAft>
                      </a:pPr>
                      <a:r>
                        <a:rPr lang="en-IN" sz="1100" kern="100" dirty="0">
                          <a:effectLst/>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378619101"/>
                  </a:ext>
                </a:extLst>
              </a:tr>
            </a:tbl>
          </a:graphicData>
        </a:graphic>
      </p:graphicFrame>
      <p:pic>
        <p:nvPicPr>
          <p:cNvPr id="6" name="Content Placeholder 5">
            <a:extLst>
              <a:ext uri="{FF2B5EF4-FFF2-40B4-BE49-F238E27FC236}">
                <a16:creationId xmlns:a16="http://schemas.microsoft.com/office/drawing/2014/main" id="{20D3227E-2BB4-CC69-656E-FE6ADACDEEC4}"/>
              </a:ext>
            </a:extLst>
          </p:cNvPr>
          <p:cNvPicPr>
            <a:picLocks noGrp="1" noChangeAspect="1"/>
          </p:cNvPicPr>
          <p:nvPr>
            <p:ph sz="half" idx="2"/>
          </p:nvPr>
        </p:nvPicPr>
        <p:blipFill>
          <a:blip r:embed="rId2"/>
          <a:stretch>
            <a:fillRect/>
          </a:stretch>
        </p:blipFill>
        <p:spPr>
          <a:xfrm>
            <a:off x="4955458" y="2517059"/>
            <a:ext cx="4552335" cy="2684206"/>
          </a:xfrm>
          <a:prstGeom prst="rect">
            <a:avLst/>
          </a:prstGeom>
        </p:spPr>
      </p:pic>
    </p:spTree>
    <p:extLst>
      <p:ext uri="{BB962C8B-B14F-4D97-AF65-F5344CB8AC3E}">
        <p14:creationId xmlns:p14="http://schemas.microsoft.com/office/powerpoint/2010/main" val="747676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A82D6-FE37-A1E1-0640-8A6559EE57C6}"/>
              </a:ext>
            </a:extLst>
          </p:cNvPr>
          <p:cNvSpPr>
            <a:spLocks noGrp="1"/>
          </p:cNvSpPr>
          <p:nvPr>
            <p:ph type="title"/>
          </p:nvPr>
        </p:nvSpPr>
        <p:spPr/>
        <p:txBody>
          <a:bodyPr/>
          <a:lstStyle/>
          <a:p>
            <a:r>
              <a:rPr lang="en-IN" sz="1800" kern="0" dirty="0">
                <a:solidFill>
                  <a:srgbClr val="24292E"/>
                </a:solidFill>
                <a:effectLst/>
                <a:latin typeface="Plus Jakarta Sans"/>
                <a:ea typeface="Times New Roman" panose="02020603050405020304" pitchFamily="18" charset="0"/>
                <a:cs typeface="Calibri" panose="020F0502020204030204" pitchFamily="34" charset="0"/>
              </a:rPr>
              <a:t>11. Investigate whether temperature anomalies (unusual deviations from the norm) coincide with certain events or environmental factors in specific cities.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graphicFrame>
        <p:nvGraphicFramePr>
          <p:cNvPr id="5" name="Content Placeholder 4">
            <a:extLst>
              <a:ext uri="{FF2B5EF4-FFF2-40B4-BE49-F238E27FC236}">
                <a16:creationId xmlns:a16="http://schemas.microsoft.com/office/drawing/2014/main" id="{41F43FC1-ACC4-98C4-BACD-01A2AB72B925}"/>
              </a:ext>
            </a:extLst>
          </p:cNvPr>
          <p:cNvGraphicFramePr>
            <a:graphicFrameLocks noGrp="1"/>
          </p:cNvGraphicFramePr>
          <p:nvPr>
            <p:ph sz="half" idx="1"/>
          </p:nvPr>
        </p:nvGraphicFramePr>
        <p:xfrm>
          <a:off x="1126858" y="2160587"/>
          <a:ext cx="3285071" cy="3982840"/>
        </p:xfrm>
        <a:graphic>
          <a:graphicData uri="http://schemas.openxmlformats.org/drawingml/2006/table">
            <a:tbl>
              <a:tblPr firstRow="1" firstCol="1" bandRow="1">
                <a:tableStyleId>{5C22544A-7EE6-4342-B048-85BDC9FD1C3A}</a:tableStyleId>
              </a:tblPr>
              <a:tblGrid>
                <a:gridCol w="1910980">
                  <a:extLst>
                    <a:ext uri="{9D8B030D-6E8A-4147-A177-3AD203B41FA5}">
                      <a16:colId xmlns:a16="http://schemas.microsoft.com/office/drawing/2014/main" val="2463958880"/>
                    </a:ext>
                  </a:extLst>
                </a:gridCol>
                <a:gridCol w="169601">
                  <a:extLst>
                    <a:ext uri="{9D8B030D-6E8A-4147-A177-3AD203B41FA5}">
                      <a16:colId xmlns:a16="http://schemas.microsoft.com/office/drawing/2014/main" val="1591034924"/>
                    </a:ext>
                  </a:extLst>
                </a:gridCol>
                <a:gridCol w="169601">
                  <a:extLst>
                    <a:ext uri="{9D8B030D-6E8A-4147-A177-3AD203B41FA5}">
                      <a16:colId xmlns:a16="http://schemas.microsoft.com/office/drawing/2014/main" val="751532504"/>
                    </a:ext>
                  </a:extLst>
                </a:gridCol>
                <a:gridCol w="79939">
                  <a:extLst>
                    <a:ext uri="{9D8B030D-6E8A-4147-A177-3AD203B41FA5}">
                      <a16:colId xmlns:a16="http://schemas.microsoft.com/office/drawing/2014/main" val="2798953900"/>
                    </a:ext>
                  </a:extLst>
                </a:gridCol>
                <a:gridCol w="79939">
                  <a:extLst>
                    <a:ext uri="{9D8B030D-6E8A-4147-A177-3AD203B41FA5}">
                      <a16:colId xmlns:a16="http://schemas.microsoft.com/office/drawing/2014/main" val="2733013010"/>
                    </a:ext>
                  </a:extLst>
                </a:gridCol>
                <a:gridCol w="875011">
                  <a:extLst>
                    <a:ext uri="{9D8B030D-6E8A-4147-A177-3AD203B41FA5}">
                      <a16:colId xmlns:a16="http://schemas.microsoft.com/office/drawing/2014/main" val="1664104840"/>
                    </a:ext>
                  </a:extLst>
                </a:gridCol>
              </a:tblGrid>
              <a:tr h="121295">
                <a:tc gridSpan="4">
                  <a:txBody>
                    <a:bodyPr/>
                    <a:lstStyle/>
                    <a:p>
                      <a:pPr>
                        <a:lnSpc>
                          <a:spcPct val="107000"/>
                        </a:lnSpc>
                        <a:spcAft>
                          <a:spcPts val="800"/>
                        </a:spcAft>
                      </a:pPr>
                      <a:r>
                        <a:rPr lang="en-IN" sz="700" kern="0">
                          <a:effectLst/>
                        </a:rPr>
                        <a:t>CREATE  TABLE city_date_avg_temp AS</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5486" marR="45486" marT="0" marB="0" anchor="b"/>
                </a:tc>
                <a:tc hMerge="1">
                  <a:txBody>
                    <a:bodyPr/>
                    <a:lstStyle/>
                    <a:p>
                      <a:endParaRPr lang="en-IN"/>
                    </a:p>
                  </a:txBody>
                  <a:tcPr/>
                </a:tc>
                <a:tc hMerge="1">
                  <a:txBody>
                    <a:bodyPr/>
                    <a:lstStyle/>
                    <a:p>
                      <a:endParaRPr lang="en-IN"/>
                    </a:p>
                  </a:txBody>
                  <a:tcPr/>
                </a:tc>
                <a:tc hMerge="1">
                  <a:txBody>
                    <a:bodyPr/>
                    <a:lstStyle/>
                    <a:p>
                      <a:endParaRPr lang="en-IN"/>
                    </a:p>
                  </a:txBody>
                  <a:tcPr/>
                </a:tc>
                <a:tc gridSpan="2">
                  <a:txBody>
                    <a:bodyPr/>
                    <a:lstStyle/>
                    <a:p>
                      <a:pPr>
                        <a:lnSpc>
                          <a:spcPct val="107000"/>
                        </a:lnSpc>
                        <a:spcAft>
                          <a:spcPts val="800"/>
                        </a:spcAft>
                      </a:pPr>
                      <a:r>
                        <a:rPr lang="en-IN" sz="700" kern="100">
                          <a:effectLst/>
                        </a:rPr>
                        <a:t>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IN"/>
                    </a:p>
                  </a:txBody>
                  <a:tcPr/>
                </a:tc>
                <a:extLst>
                  <a:ext uri="{0D108BD9-81ED-4DB2-BD59-A6C34878D82A}">
                    <a16:rowId xmlns:a16="http://schemas.microsoft.com/office/drawing/2014/main" val="991375065"/>
                  </a:ext>
                </a:extLst>
              </a:tr>
              <a:tr h="121295">
                <a:tc>
                  <a:txBody>
                    <a:bodyPr/>
                    <a:lstStyle/>
                    <a:p>
                      <a:pPr>
                        <a:lnSpc>
                          <a:spcPct val="107000"/>
                        </a:lnSpc>
                        <a:spcAft>
                          <a:spcPts val="800"/>
                        </a:spcAft>
                      </a:pPr>
                      <a:r>
                        <a:rPr lang="en-IN" sz="700" kern="0">
                          <a:effectLst/>
                        </a:rPr>
                        <a:t>SELECT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5486" marR="45486" marT="0" marB="0" anchor="b"/>
                </a:tc>
                <a:tc>
                  <a:txBody>
                    <a:bodyPr/>
                    <a:lstStyle/>
                    <a:p>
                      <a:pPr>
                        <a:lnSpc>
                          <a:spcPct val="107000"/>
                        </a:lnSpc>
                        <a:spcAft>
                          <a:spcPts val="800"/>
                        </a:spcAft>
                      </a:pPr>
                      <a:r>
                        <a:rPr lang="en-IN" sz="700" kern="0">
                          <a:effectLst/>
                        </a:rPr>
                        <a:t>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5486" marR="45486" marT="0" marB="0" anchor="b"/>
                </a:tc>
                <a:tc>
                  <a:txBody>
                    <a:bodyPr/>
                    <a:lstStyle/>
                    <a:p>
                      <a:pPr>
                        <a:lnSpc>
                          <a:spcPct val="107000"/>
                        </a:lnSpc>
                        <a:spcAft>
                          <a:spcPts val="800"/>
                        </a:spcAft>
                      </a:pPr>
                      <a:r>
                        <a:rPr lang="en-IN" sz="700" kern="0">
                          <a:effectLst/>
                        </a:rPr>
                        <a:t>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5486" marR="45486" marT="0" marB="0" anchor="b"/>
                </a:tc>
                <a:tc gridSpan="3">
                  <a:txBody>
                    <a:bodyPr/>
                    <a:lstStyle/>
                    <a:p>
                      <a:pPr>
                        <a:lnSpc>
                          <a:spcPct val="107000"/>
                        </a:lnSpc>
                        <a:spcAft>
                          <a:spcPts val="800"/>
                        </a:spcAft>
                      </a:pPr>
                      <a:r>
                        <a:rPr lang="en-IN" sz="700" kern="100">
                          <a:effectLst/>
                        </a:rPr>
                        <a:t>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563268512"/>
                  </a:ext>
                </a:extLst>
              </a:tr>
              <a:tr h="121295">
                <a:tc>
                  <a:txBody>
                    <a:bodyPr/>
                    <a:lstStyle/>
                    <a:p>
                      <a:pPr>
                        <a:lnSpc>
                          <a:spcPct val="107000"/>
                        </a:lnSpc>
                        <a:spcAft>
                          <a:spcPts val="800"/>
                        </a:spcAft>
                      </a:pPr>
                      <a:r>
                        <a:rPr lang="en-IN" sz="700" kern="0">
                          <a:effectLst/>
                        </a:rPr>
                        <a:t>    City_id,</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5486" marR="45486" marT="0" marB="0" anchor="b"/>
                </a:tc>
                <a:tc>
                  <a:txBody>
                    <a:bodyPr/>
                    <a:lstStyle/>
                    <a:p>
                      <a:pPr>
                        <a:lnSpc>
                          <a:spcPct val="107000"/>
                        </a:lnSpc>
                        <a:spcAft>
                          <a:spcPts val="800"/>
                        </a:spcAft>
                      </a:pPr>
                      <a:r>
                        <a:rPr lang="en-IN" sz="700" kern="0">
                          <a:effectLst/>
                        </a:rPr>
                        <a:t>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5486" marR="45486" marT="0" marB="0" anchor="b"/>
                </a:tc>
                <a:tc>
                  <a:txBody>
                    <a:bodyPr/>
                    <a:lstStyle/>
                    <a:p>
                      <a:pPr>
                        <a:lnSpc>
                          <a:spcPct val="107000"/>
                        </a:lnSpc>
                        <a:spcAft>
                          <a:spcPts val="800"/>
                        </a:spcAft>
                      </a:pPr>
                      <a:r>
                        <a:rPr lang="en-IN" sz="700" kern="0">
                          <a:effectLst/>
                        </a:rPr>
                        <a:t>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5486" marR="45486" marT="0" marB="0" anchor="b"/>
                </a:tc>
                <a:tc gridSpan="3">
                  <a:txBody>
                    <a:bodyPr/>
                    <a:lstStyle/>
                    <a:p>
                      <a:pPr>
                        <a:lnSpc>
                          <a:spcPct val="107000"/>
                        </a:lnSpc>
                        <a:spcAft>
                          <a:spcPts val="800"/>
                        </a:spcAft>
                      </a:pPr>
                      <a:r>
                        <a:rPr lang="en-IN" sz="700" kern="100">
                          <a:effectLst/>
                        </a:rPr>
                        <a:t>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158713659"/>
                  </a:ext>
                </a:extLst>
              </a:tr>
              <a:tr h="121295">
                <a:tc gridSpan="2">
                  <a:txBody>
                    <a:bodyPr/>
                    <a:lstStyle/>
                    <a:p>
                      <a:pPr>
                        <a:lnSpc>
                          <a:spcPct val="107000"/>
                        </a:lnSpc>
                        <a:spcAft>
                          <a:spcPts val="800"/>
                        </a:spcAft>
                      </a:pPr>
                      <a:r>
                        <a:rPr lang="en-IN" sz="700" kern="0">
                          <a:effectLst/>
                        </a:rPr>
                        <a:t>    date_id,</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5486" marR="45486" marT="0" marB="0" anchor="b"/>
                </a:tc>
                <a:tc hMerge="1">
                  <a:txBody>
                    <a:bodyPr/>
                    <a:lstStyle/>
                    <a:p>
                      <a:endParaRPr lang="en-IN"/>
                    </a:p>
                  </a:txBody>
                  <a:tcPr/>
                </a:tc>
                <a:tc>
                  <a:txBody>
                    <a:bodyPr/>
                    <a:lstStyle/>
                    <a:p>
                      <a:pPr>
                        <a:lnSpc>
                          <a:spcPct val="107000"/>
                        </a:lnSpc>
                        <a:spcAft>
                          <a:spcPts val="800"/>
                        </a:spcAft>
                      </a:pPr>
                      <a:r>
                        <a:rPr lang="en-IN" sz="700" kern="0">
                          <a:effectLst/>
                        </a:rPr>
                        <a:t>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5486" marR="45486" marT="0" marB="0" anchor="b"/>
                </a:tc>
                <a:tc gridSpan="3">
                  <a:txBody>
                    <a:bodyPr/>
                    <a:lstStyle/>
                    <a:p>
                      <a:pPr>
                        <a:lnSpc>
                          <a:spcPct val="107000"/>
                        </a:lnSpc>
                        <a:spcAft>
                          <a:spcPts val="800"/>
                        </a:spcAft>
                      </a:pPr>
                      <a:r>
                        <a:rPr lang="en-IN" sz="700" kern="100">
                          <a:effectLst/>
                        </a:rPr>
                        <a:t>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298321803"/>
                  </a:ext>
                </a:extLst>
              </a:tr>
              <a:tr h="121295">
                <a:tc gridSpan="4">
                  <a:txBody>
                    <a:bodyPr/>
                    <a:lstStyle/>
                    <a:p>
                      <a:pPr>
                        <a:lnSpc>
                          <a:spcPct val="107000"/>
                        </a:lnSpc>
                        <a:spcAft>
                          <a:spcPts val="800"/>
                        </a:spcAft>
                      </a:pPr>
                      <a:r>
                        <a:rPr lang="en-IN" sz="700" kern="0">
                          <a:effectLst/>
                        </a:rPr>
                        <a:t>    AVG(temperature) AS avg_temperature</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5486" marR="45486" marT="0" marB="0" anchor="b"/>
                </a:tc>
                <a:tc hMerge="1">
                  <a:txBody>
                    <a:bodyPr/>
                    <a:lstStyle/>
                    <a:p>
                      <a:endParaRPr lang="en-IN"/>
                    </a:p>
                  </a:txBody>
                  <a:tcPr/>
                </a:tc>
                <a:tc hMerge="1">
                  <a:txBody>
                    <a:bodyPr/>
                    <a:lstStyle/>
                    <a:p>
                      <a:endParaRPr lang="en-IN"/>
                    </a:p>
                  </a:txBody>
                  <a:tcPr/>
                </a:tc>
                <a:tc hMerge="1">
                  <a:txBody>
                    <a:bodyPr/>
                    <a:lstStyle/>
                    <a:p>
                      <a:endParaRPr lang="en-IN"/>
                    </a:p>
                  </a:txBody>
                  <a:tcPr/>
                </a:tc>
                <a:tc gridSpan="2">
                  <a:txBody>
                    <a:bodyPr/>
                    <a:lstStyle/>
                    <a:p>
                      <a:pPr>
                        <a:lnSpc>
                          <a:spcPct val="107000"/>
                        </a:lnSpc>
                        <a:spcAft>
                          <a:spcPts val="800"/>
                        </a:spcAft>
                      </a:pPr>
                      <a:r>
                        <a:rPr lang="en-IN" sz="700" kern="100">
                          <a:effectLst/>
                        </a:rPr>
                        <a:t>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IN"/>
                    </a:p>
                  </a:txBody>
                  <a:tcPr/>
                </a:tc>
                <a:extLst>
                  <a:ext uri="{0D108BD9-81ED-4DB2-BD59-A6C34878D82A}">
                    <a16:rowId xmlns:a16="http://schemas.microsoft.com/office/drawing/2014/main" val="1808048084"/>
                  </a:ext>
                </a:extLst>
              </a:tr>
              <a:tr h="121295">
                <a:tc>
                  <a:txBody>
                    <a:bodyPr/>
                    <a:lstStyle/>
                    <a:p>
                      <a:pPr>
                        <a:lnSpc>
                          <a:spcPct val="107000"/>
                        </a:lnSpc>
                        <a:spcAft>
                          <a:spcPts val="800"/>
                        </a:spcAft>
                      </a:pPr>
                      <a:r>
                        <a:rPr lang="en-IN" sz="700" kern="0">
                          <a:effectLst/>
                        </a:rPr>
                        <a:t>FROM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5486" marR="45486" marT="0" marB="0" anchor="b"/>
                </a:tc>
                <a:tc>
                  <a:txBody>
                    <a:bodyPr/>
                    <a:lstStyle/>
                    <a:p>
                      <a:pPr>
                        <a:lnSpc>
                          <a:spcPct val="107000"/>
                        </a:lnSpc>
                        <a:spcAft>
                          <a:spcPts val="800"/>
                        </a:spcAft>
                      </a:pPr>
                      <a:r>
                        <a:rPr lang="en-IN" sz="700" kern="0">
                          <a:effectLst/>
                        </a:rPr>
                        <a:t>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5486" marR="45486" marT="0" marB="0" anchor="b"/>
                </a:tc>
                <a:tc>
                  <a:txBody>
                    <a:bodyPr/>
                    <a:lstStyle/>
                    <a:p>
                      <a:pPr>
                        <a:lnSpc>
                          <a:spcPct val="107000"/>
                        </a:lnSpc>
                        <a:spcAft>
                          <a:spcPts val="800"/>
                        </a:spcAft>
                      </a:pPr>
                      <a:r>
                        <a:rPr lang="en-IN" sz="700" kern="0">
                          <a:effectLst/>
                        </a:rPr>
                        <a:t>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5486" marR="45486" marT="0" marB="0" anchor="b"/>
                </a:tc>
                <a:tc gridSpan="3">
                  <a:txBody>
                    <a:bodyPr/>
                    <a:lstStyle/>
                    <a:p>
                      <a:pPr>
                        <a:lnSpc>
                          <a:spcPct val="107000"/>
                        </a:lnSpc>
                        <a:spcAft>
                          <a:spcPts val="800"/>
                        </a:spcAft>
                      </a:pPr>
                      <a:r>
                        <a:rPr lang="en-IN" sz="700" kern="100">
                          <a:effectLst/>
                        </a:rPr>
                        <a:t>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290530651"/>
                  </a:ext>
                </a:extLst>
              </a:tr>
              <a:tr h="121295">
                <a:tc gridSpan="2">
                  <a:txBody>
                    <a:bodyPr/>
                    <a:lstStyle/>
                    <a:p>
                      <a:pPr>
                        <a:lnSpc>
                          <a:spcPct val="107000"/>
                        </a:lnSpc>
                        <a:spcAft>
                          <a:spcPts val="800"/>
                        </a:spcAft>
                      </a:pPr>
                      <a:r>
                        <a:rPr lang="en-IN" sz="700" kern="0">
                          <a:effectLst/>
                        </a:rPr>
                        <a:t>    final_fact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5486" marR="45486" marT="0" marB="0" anchor="b"/>
                </a:tc>
                <a:tc hMerge="1">
                  <a:txBody>
                    <a:bodyPr/>
                    <a:lstStyle/>
                    <a:p>
                      <a:endParaRPr lang="en-IN"/>
                    </a:p>
                  </a:txBody>
                  <a:tcPr/>
                </a:tc>
                <a:tc>
                  <a:txBody>
                    <a:bodyPr/>
                    <a:lstStyle/>
                    <a:p>
                      <a:pPr>
                        <a:lnSpc>
                          <a:spcPct val="107000"/>
                        </a:lnSpc>
                        <a:spcAft>
                          <a:spcPts val="800"/>
                        </a:spcAft>
                      </a:pPr>
                      <a:r>
                        <a:rPr lang="en-IN" sz="700" kern="0">
                          <a:effectLst/>
                        </a:rPr>
                        <a:t>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5486" marR="45486" marT="0" marB="0" anchor="b"/>
                </a:tc>
                <a:tc gridSpan="3">
                  <a:txBody>
                    <a:bodyPr/>
                    <a:lstStyle/>
                    <a:p>
                      <a:pPr>
                        <a:lnSpc>
                          <a:spcPct val="107000"/>
                        </a:lnSpc>
                        <a:spcAft>
                          <a:spcPts val="800"/>
                        </a:spcAft>
                      </a:pPr>
                      <a:r>
                        <a:rPr lang="en-IN" sz="700" kern="100">
                          <a:effectLst/>
                        </a:rPr>
                        <a:t>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796142035"/>
                  </a:ext>
                </a:extLst>
              </a:tr>
              <a:tr h="121295">
                <a:tc gridSpan="2">
                  <a:txBody>
                    <a:bodyPr/>
                    <a:lstStyle/>
                    <a:p>
                      <a:pPr>
                        <a:lnSpc>
                          <a:spcPct val="107000"/>
                        </a:lnSpc>
                        <a:spcAft>
                          <a:spcPts val="800"/>
                        </a:spcAft>
                      </a:pPr>
                      <a:r>
                        <a:rPr lang="en-IN" sz="700" kern="0">
                          <a:effectLst/>
                        </a:rPr>
                        <a:t>GROUP BY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5486" marR="45486" marT="0" marB="0" anchor="b"/>
                </a:tc>
                <a:tc hMerge="1">
                  <a:txBody>
                    <a:bodyPr/>
                    <a:lstStyle/>
                    <a:p>
                      <a:endParaRPr lang="en-IN"/>
                    </a:p>
                  </a:txBody>
                  <a:tcPr/>
                </a:tc>
                <a:tc>
                  <a:txBody>
                    <a:bodyPr/>
                    <a:lstStyle/>
                    <a:p>
                      <a:pPr>
                        <a:lnSpc>
                          <a:spcPct val="107000"/>
                        </a:lnSpc>
                        <a:spcAft>
                          <a:spcPts val="800"/>
                        </a:spcAft>
                      </a:pPr>
                      <a:r>
                        <a:rPr lang="en-IN" sz="700" kern="0">
                          <a:effectLst/>
                        </a:rPr>
                        <a:t>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5486" marR="45486" marT="0" marB="0" anchor="b"/>
                </a:tc>
                <a:tc gridSpan="3">
                  <a:txBody>
                    <a:bodyPr/>
                    <a:lstStyle/>
                    <a:p>
                      <a:pPr>
                        <a:lnSpc>
                          <a:spcPct val="107000"/>
                        </a:lnSpc>
                        <a:spcAft>
                          <a:spcPts val="800"/>
                        </a:spcAft>
                      </a:pPr>
                      <a:r>
                        <a:rPr lang="en-IN" sz="700" kern="100">
                          <a:effectLst/>
                        </a:rPr>
                        <a:t>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820045944"/>
                  </a:ext>
                </a:extLst>
              </a:tr>
              <a:tr h="121295">
                <a:tc gridSpan="2">
                  <a:txBody>
                    <a:bodyPr/>
                    <a:lstStyle/>
                    <a:p>
                      <a:pPr>
                        <a:lnSpc>
                          <a:spcPct val="107000"/>
                        </a:lnSpc>
                        <a:spcAft>
                          <a:spcPts val="800"/>
                        </a:spcAft>
                      </a:pPr>
                      <a:r>
                        <a:rPr lang="en-IN" sz="700" kern="0">
                          <a:effectLst/>
                        </a:rPr>
                        <a:t>    City_id, date_id;</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5486" marR="45486" marT="0" marB="0" anchor="b"/>
                </a:tc>
                <a:tc hMerge="1">
                  <a:txBody>
                    <a:bodyPr/>
                    <a:lstStyle/>
                    <a:p>
                      <a:endParaRPr lang="en-IN"/>
                    </a:p>
                  </a:txBody>
                  <a:tcPr/>
                </a:tc>
                <a:tc>
                  <a:txBody>
                    <a:bodyPr/>
                    <a:lstStyle/>
                    <a:p>
                      <a:pPr>
                        <a:lnSpc>
                          <a:spcPct val="107000"/>
                        </a:lnSpc>
                        <a:spcAft>
                          <a:spcPts val="800"/>
                        </a:spcAft>
                      </a:pPr>
                      <a:r>
                        <a:rPr lang="en-IN" sz="700" kern="0">
                          <a:effectLst/>
                        </a:rPr>
                        <a:t>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5486" marR="45486" marT="0" marB="0" anchor="b"/>
                </a:tc>
                <a:tc gridSpan="3">
                  <a:txBody>
                    <a:bodyPr/>
                    <a:lstStyle/>
                    <a:p>
                      <a:pPr>
                        <a:lnSpc>
                          <a:spcPct val="107000"/>
                        </a:lnSpc>
                        <a:spcAft>
                          <a:spcPts val="800"/>
                        </a:spcAft>
                      </a:pPr>
                      <a:r>
                        <a:rPr lang="en-IN" sz="700" kern="100">
                          <a:effectLst/>
                        </a:rPr>
                        <a:t>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286695463"/>
                  </a:ext>
                </a:extLst>
              </a:tr>
              <a:tr h="121295">
                <a:tc>
                  <a:txBody>
                    <a:bodyPr/>
                    <a:lstStyle/>
                    <a:p>
                      <a:pPr>
                        <a:lnSpc>
                          <a:spcPct val="107000"/>
                        </a:lnSpc>
                        <a:spcAft>
                          <a:spcPts val="800"/>
                        </a:spcAft>
                      </a:pPr>
                      <a:r>
                        <a:rPr lang="en-IN" sz="700" kern="0">
                          <a:effectLst/>
                        </a:rPr>
                        <a:t>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5486" marR="45486" marT="0" marB="0" anchor="b"/>
                </a:tc>
                <a:tc>
                  <a:txBody>
                    <a:bodyPr/>
                    <a:lstStyle/>
                    <a:p>
                      <a:pPr>
                        <a:lnSpc>
                          <a:spcPct val="107000"/>
                        </a:lnSpc>
                        <a:spcAft>
                          <a:spcPts val="800"/>
                        </a:spcAft>
                      </a:pPr>
                      <a:r>
                        <a:rPr lang="en-IN" sz="700" kern="0">
                          <a:effectLst/>
                        </a:rPr>
                        <a:t>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5486" marR="45486" marT="0" marB="0" anchor="b"/>
                </a:tc>
                <a:tc>
                  <a:txBody>
                    <a:bodyPr/>
                    <a:lstStyle/>
                    <a:p>
                      <a:pPr>
                        <a:lnSpc>
                          <a:spcPct val="107000"/>
                        </a:lnSpc>
                        <a:spcAft>
                          <a:spcPts val="800"/>
                        </a:spcAft>
                      </a:pPr>
                      <a:r>
                        <a:rPr lang="en-IN" sz="700" kern="0">
                          <a:effectLst/>
                        </a:rPr>
                        <a:t>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5486" marR="45486" marT="0" marB="0" anchor="b"/>
                </a:tc>
                <a:tc gridSpan="3">
                  <a:txBody>
                    <a:bodyPr/>
                    <a:lstStyle/>
                    <a:p>
                      <a:pPr>
                        <a:lnSpc>
                          <a:spcPct val="107000"/>
                        </a:lnSpc>
                        <a:spcAft>
                          <a:spcPts val="800"/>
                        </a:spcAft>
                      </a:pPr>
                      <a:r>
                        <a:rPr lang="en-IN" sz="700" kern="100">
                          <a:effectLst/>
                        </a:rPr>
                        <a:t>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89091167"/>
                  </a:ext>
                </a:extLst>
              </a:tr>
              <a:tr h="121295">
                <a:tc>
                  <a:txBody>
                    <a:bodyPr/>
                    <a:lstStyle/>
                    <a:p>
                      <a:pPr>
                        <a:lnSpc>
                          <a:spcPct val="107000"/>
                        </a:lnSpc>
                        <a:spcAft>
                          <a:spcPts val="800"/>
                        </a:spcAft>
                      </a:pPr>
                      <a:r>
                        <a:rPr lang="en-IN" sz="700" kern="0">
                          <a:effectLst/>
                        </a:rPr>
                        <a:t>SELECT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5486" marR="45486" marT="0" marB="0" anchor="b"/>
                </a:tc>
                <a:tc>
                  <a:txBody>
                    <a:bodyPr/>
                    <a:lstStyle/>
                    <a:p>
                      <a:pPr>
                        <a:lnSpc>
                          <a:spcPct val="107000"/>
                        </a:lnSpc>
                        <a:spcAft>
                          <a:spcPts val="800"/>
                        </a:spcAft>
                      </a:pPr>
                      <a:r>
                        <a:rPr lang="en-IN" sz="700" kern="0">
                          <a:effectLst/>
                        </a:rPr>
                        <a:t>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5486" marR="45486" marT="0" marB="0" anchor="b"/>
                </a:tc>
                <a:tc>
                  <a:txBody>
                    <a:bodyPr/>
                    <a:lstStyle/>
                    <a:p>
                      <a:pPr>
                        <a:lnSpc>
                          <a:spcPct val="107000"/>
                        </a:lnSpc>
                        <a:spcAft>
                          <a:spcPts val="800"/>
                        </a:spcAft>
                      </a:pPr>
                      <a:r>
                        <a:rPr lang="en-IN" sz="700" kern="0">
                          <a:effectLst/>
                        </a:rPr>
                        <a:t>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5486" marR="45486" marT="0" marB="0" anchor="b"/>
                </a:tc>
                <a:tc gridSpan="3">
                  <a:txBody>
                    <a:bodyPr/>
                    <a:lstStyle/>
                    <a:p>
                      <a:pPr>
                        <a:lnSpc>
                          <a:spcPct val="107000"/>
                        </a:lnSpc>
                        <a:spcAft>
                          <a:spcPts val="800"/>
                        </a:spcAft>
                      </a:pPr>
                      <a:r>
                        <a:rPr lang="en-IN" sz="700" kern="100">
                          <a:effectLst/>
                        </a:rPr>
                        <a:t>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516637051"/>
                  </a:ext>
                </a:extLst>
              </a:tr>
              <a:tr h="121295">
                <a:tc gridSpan="2">
                  <a:txBody>
                    <a:bodyPr/>
                    <a:lstStyle/>
                    <a:p>
                      <a:pPr>
                        <a:lnSpc>
                          <a:spcPct val="107000"/>
                        </a:lnSpc>
                        <a:spcAft>
                          <a:spcPts val="800"/>
                        </a:spcAft>
                      </a:pPr>
                      <a:r>
                        <a:rPr lang="en-IN" sz="700" kern="0">
                          <a:effectLst/>
                        </a:rPr>
                        <a:t>    f.City_id,</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5486" marR="45486" marT="0" marB="0" anchor="b"/>
                </a:tc>
                <a:tc hMerge="1">
                  <a:txBody>
                    <a:bodyPr/>
                    <a:lstStyle/>
                    <a:p>
                      <a:endParaRPr lang="en-IN"/>
                    </a:p>
                  </a:txBody>
                  <a:tcPr/>
                </a:tc>
                <a:tc>
                  <a:txBody>
                    <a:bodyPr/>
                    <a:lstStyle/>
                    <a:p>
                      <a:pPr>
                        <a:lnSpc>
                          <a:spcPct val="107000"/>
                        </a:lnSpc>
                        <a:spcAft>
                          <a:spcPts val="800"/>
                        </a:spcAft>
                      </a:pPr>
                      <a:r>
                        <a:rPr lang="en-IN" sz="700" kern="0">
                          <a:effectLst/>
                        </a:rPr>
                        <a:t>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5486" marR="45486" marT="0" marB="0" anchor="b"/>
                </a:tc>
                <a:tc gridSpan="3">
                  <a:txBody>
                    <a:bodyPr/>
                    <a:lstStyle/>
                    <a:p>
                      <a:pPr>
                        <a:lnSpc>
                          <a:spcPct val="107000"/>
                        </a:lnSpc>
                        <a:spcAft>
                          <a:spcPts val="800"/>
                        </a:spcAft>
                      </a:pPr>
                      <a:r>
                        <a:rPr lang="en-IN" sz="700" kern="100">
                          <a:effectLst/>
                        </a:rPr>
                        <a:t>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180772802"/>
                  </a:ext>
                </a:extLst>
              </a:tr>
              <a:tr h="121295">
                <a:tc gridSpan="2">
                  <a:txBody>
                    <a:bodyPr/>
                    <a:lstStyle/>
                    <a:p>
                      <a:pPr>
                        <a:lnSpc>
                          <a:spcPct val="107000"/>
                        </a:lnSpc>
                        <a:spcAft>
                          <a:spcPts val="800"/>
                        </a:spcAft>
                      </a:pPr>
                      <a:r>
                        <a:rPr lang="en-IN" sz="700" kern="0">
                          <a:effectLst/>
                        </a:rPr>
                        <a:t>    f.date_id,</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5486" marR="45486" marT="0" marB="0" anchor="b"/>
                </a:tc>
                <a:tc hMerge="1">
                  <a:txBody>
                    <a:bodyPr/>
                    <a:lstStyle/>
                    <a:p>
                      <a:endParaRPr lang="en-IN"/>
                    </a:p>
                  </a:txBody>
                  <a:tcPr/>
                </a:tc>
                <a:tc>
                  <a:txBody>
                    <a:bodyPr/>
                    <a:lstStyle/>
                    <a:p>
                      <a:pPr>
                        <a:lnSpc>
                          <a:spcPct val="107000"/>
                        </a:lnSpc>
                        <a:spcAft>
                          <a:spcPts val="800"/>
                        </a:spcAft>
                      </a:pPr>
                      <a:r>
                        <a:rPr lang="en-IN" sz="700" kern="0">
                          <a:effectLst/>
                        </a:rPr>
                        <a:t>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5486" marR="45486" marT="0" marB="0" anchor="b"/>
                </a:tc>
                <a:tc gridSpan="3">
                  <a:txBody>
                    <a:bodyPr/>
                    <a:lstStyle/>
                    <a:p>
                      <a:pPr>
                        <a:lnSpc>
                          <a:spcPct val="107000"/>
                        </a:lnSpc>
                        <a:spcAft>
                          <a:spcPts val="800"/>
                        </a:spcAft>
                      </a:pPr>
                      <a:r>
                        <a:rPr lang="en-IN" sz="700" kern="100">
                          <a:effectLst/>
                        </a:rPr>
                        <a:t>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933692517"/>
                  </a:ext>
                </a:extLst>
              </a:tr>
              <a:tr h="121295">
                <a:tc gridSpan="2">
                  <a:txBody>
                    <a:bodyPr/>
                    <a:lstStyle/>
                    <a:p>
                      <a:pPr>
                        <a:lnSpc>
                          <a:spcPct val="107000"/>
                        </a:lnSpc>
                        <a:spcAft>
                          <a:spcPts val="800"/>
                        </a:spcAft>
                      </a:pPr>
                      <a:r>
                        <a:rPr lang="en-IN" sz="700" kern="0">
                          <a:effectLst/>
                        </a:rPr>
                        <a:t>    f.time_id,</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5486" marR="45486" marT="0" marB="0" anchor="b"/>
                </a:tc>
                <a:tc hMerge="1">
                  <a:txBody>
                    <a:bodyPr/>
                    <a:lstStyle/>
                    <a:p>
                      <a:endParaRPr lang="en-IN"/>
                    </a:p>
                  </a:txBody>
                  <a:tcPr/>
                </a:tc>
                <a:tc>
                  <a:txBody>
                    <a:bodyPr/>
                    <a:lstStyle/>
                    <a:p>
                      <a:pPr>
                        <a:lnSpc>
                          <a:spcPct val="107000"/>
                        </a:lnSpc>
                        <a:spcAft>
                          <a:spcPts val="800"/>
                        </a:spcAft>
                      </a:pPr>
                      <a:r>
                        <a:rPr lang="en-IN" sz="700" kern="0">
                          <a:effectLst/>
                        </a:rPr>
                        <a:t>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5486" marR="45486" marT="0" marB="0" anchor="b"/>
                </a:tc>
                <a:tc gridSpan="3">
                  <a:txBody>
                    <a:bodyPr/>
                    <a:lstStyle/>
                    <a:p>
                      <a:pPr>
                        <a:lnSpc>
                          <a:spcPct val="107000"/>
                        </a:lnSpc>
                        <a:spcAft>
                          <a:spcPts val="800"/>
                        </a:spcAft>
                      </a:pPr>
                      <a:r>
                        <a:rPr lang="en-IN" sz="700" kern="100">
                          <a:effectLst/>
                        </a:rPr>
                        <a:t>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865993528"/>
                  </a:ext>
                </a:extLst>
              </a:tr>
              <a:tr h="121295">
                <a:tc gridSpan="2">
                  <a:txBody>
                    <a:bodyPr/>
                    <a:lstStyle/>
                    <a:p>
                      <a:pPr>
                        <a:lnSpc>
                          <a:spcPct val="107000"/>
                        </a:lnSpc>
                        <a:spcAft>
                          <a:spcPts val="800"/>
                        </a:spcAft>
                      </a:pPr>
                      <a:r>
                        <a:rPr lang="en-IN" sz="700" kern="0">
                          <a:effectLst/>
                        </a:rPr>
                        <a:t>    f.temperature,</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5486" marR="45486" marT="0" marB="0" anchor="b"/>
                </a:tc>
                <a:tc hMerge="1">
                  <a:txBody>
                    <a:bodyPr/>
                    <a:lstStyle/>
                    <a:p>
                      <a:endParaRPr lang="en-IN"/>
                    </a:p>
                  </a:txBody>
                  <a:tcPr/>
                </a:tc>
                <a:tc>
                  <a:txBody>
                    <a:bodyPr/>
                    <a:lstStyle/>
                    <a:p>
                      <a:pPr>
                        <a:lnSpc>
                          <a:spcPct val="107000"/>
                        </a:lnSpc>
                        <a:spcAft>
                          <a:spcPts val="800"/>
                        </a:spcAft>
                      </a:pPr>
                      <a:r>
                        <a:rPr lang="en-IN" sz="700" kern="0">
                          <a:effectLst/>
                        </a:rPr>
                        <a:t>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5486" marR="45486" marT="0" marB="0" anchor="b"/>
                </a:tc>
                <a:tc gridSpan="3">
                  <a:txBody>
                    <a:bodyPr/>
                    <a:lstStyle/>
                    <a:p>
                      <a:pPr>
                        <a:lnSpc>
                          <a:spcPct val="107000"/>
                        </a:lnSpc>
                        <a:spcAft>
                          <a:spcPts val="800"/>
                        </a:spcAft>
                      </a:pPr>
                      <a:r>
                        <a:rPr lang="en-IN" sz="700" kern="100">
                          <a:effectLst/>
                        </a:rPr>
                        <a:t>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669637263"/>
                  </a:ext>
                </a:extLst>
              </a:tr>
              <a:tr h="121295">
                <a:tc gridSpan="3">
                  <a:txBody>
                    <a:bodyPr/>
                    <a:lstStyle/>
                    <a:p>
                      <a:pPr>
                        <a:lnSpc>
                          <a:spcPct val="107000"/>
                        </a:lnSpc>
                        <a:spcAft>
                          <a:spcPts val="800"/>
                        </a:spcAft>
                      </a:pPr>
                      <a:r>
                        <a:rPr lang="en-IN" sz="700" kern="0">
                          <a:effectLst/>
                        </a:rPr>
                        <a:t>    f.weather_description,</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5486" marR="45486" marT="0" marB="0" anchor="b"/>
                </a:tc>
                <a:tc hMerge="1">
                  <a:txBody>
                    <a:bodyPr/>
                    <a:lstStyle/>
                    <a:p>
                      <a:endParaRPr lang="en-IN"/>
                    </a:p>
                  </a:txBody>
                  <a:tcPr/>
                </a:tc>
                <a:tc hMerge="1">
                  <a:txBody>
                    <a:bodyPr/>
                    <a:lstStyle/>
                    <a:p>
                      <a:endParaRPr lang="en-IN"/>
                    </a:p>
                  </a:txBody>
                  <a:tcPr/>
                </a:tc>
                <a:tc gridSpan="3">
                  <a:txBody>
                    <a:bodyPr/>
                    <a:lstStyle/>
                    <a:p>
                      <a:pPr>
                        <a:lnSpc>
                          <a:spcPct val="107000"/>
                        </a:lnSpc>
                        <a:spcAft>
                          <a:spcPts val="800"/>
                        </a:spcAft>
                      </a:pPr>
                      <a:r>
                        <a:rPr lang="en-IN" sz="700" kern="100">
                          <a:effectLst/>
                        </a:rPr>
                        <a:t>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641062242"/>
                  </a:ext>
                </a:extLst>
              </a:tr>
              <a:tr h="121295">
                <a:tc gridSpan="2">
                  <a:txBody>
                    <a:bodyPr/>
                    <a:lstStyle/>
                    <a:p>
                      <a:pPr>
                        <a:lnSpc>
                          <a:spcPct val="107000"/>
                        </a:lnSpc>
                        <a:spcAft>
                          <a:spcPts val="800"/>
                        </a:spcAft>
                      </a:pPr>
                      <a:r>
                        <a:rPr lang="en-IN" sz="700" kern="0">
                          <a:effectLst/>
                        </a:rPr>
                        <a:t>    f.humidity,</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5486" marR="45486" marT="0" marB="0" anchor="b"/>
                </a:tc>
                <a:tc hMerge="1">
                  <a:txBody>
                    <a:bodyPr/>
                    <a:lstStyle/>
                    <a:p>
                      <a:endParaRPr lang="en-IN"/>
                    </a:p>
                  </a:txBody>
                  <a:tcPr/>
                </a:tc>
                <a:tc>
                  <a:txBody>
                    <a:bodyPr/>
                    <a:lstStyle/>
                    <a:p>
                      <a:pPr>
                        <a:lnSpc>
                          <a:spcPct val="107000"/>
                        </a:lnSpc>
                        <a:spcAft>
                          <a:spcPts val="800"/>
                        </a:spcAft>
                      </a:pPr>
                      <a:r>
                        <a:rPr lang="en-IN" sz="700" kern="0">
                          <a:effectLst/>
                        </a:rPr>
                        <a:t>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5486" marR="45486" marT="0" marB="0" anchor="b"/>
                </a:tc>
                <a:tc gridSpan="3">
                  <a:txBody>
                    <a:bodyPr/>
                    <a:lstStyle/>
                    <a:p>
                      <a:pPr>
                        <a:lnSpc>
                          <a:spcPct val="107000"/>
                        </a:lnSpc>
                        <a:spcAft>
                          <a:spcPts val="800"/>
                        </a:spcAft>
                      </a:pPr>
                      <a:r>
                        <a:rPr lang="en-IN" sz="700" kern="100">
                          <a:effectLst/>
                        </a:rPr>
                        <a:t>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729476467"/>
                  </a:ext>
                </a:extLst>
              </a:tr>
              <a:tr h="121295">
                <a:tc gridSpan="2">
                  <a:txBody>
                    <a:bodyPr/>
                    <a:lstStyle/>
                    <a:p>
                      <a:pPr>
                        <a:lnSpc>
                          <a:spcPct val="107000"/>
                        </a:lnSpc>
                        <a:spcAft>
                          <a:spcPts val="800"/>
                        </a:spcAft>
                      </a:pPr>
                      <a:r>
                        <a:rPr lang="en-IN" sz="700" kern="0">
                          <a:effectLst/>
                        </a:rPr>
                        <a:t>    f.wind_direction,</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5486" marR="45486" marT="0" marB="0" anchor="b"/>
                </a:tc>
                <a:tc hMerge="1">
                  <a:txBody>
                    <a:bodyPr/>
                    <a:lstStyle/>
                    <a:p>
                      <a:endParaRPr lang="en-IN"/>
                    </a:p>
                  </a:txBody>
                  <a:tcPr/>
                </a:tc>
                <a:tc>
                  <a:txBody>
                    <a:bodyPr/>
                    <a:lstStyle/>
                    <a:p>
                      <a:pPr>
                        <a:lnSpc>
                          <a:spcPct val="107000"/>
                        </a:lnSpc>
                        <a:spcAft>
                          <a:spcPts val="800"/>
                        </a:spcAft>
                      </a:pPr>
                      <a:r>
                        <a:rPr lang="en-IN" sz="700" kern="0">
                          <a:effectLst/>
                        </a:rPr>
                        <a:t>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5486" marR="45486" marT="0" marB="0" anchor="b"/>
                </a:tc>
                <a:tc gridSpan="3">
                  <a:txBody>
                    <a:bodyPr/>
                    <a:lstStyle/>
                    <a:p>
                      <a:pPr>
                        <a:lnSpc>
                          <a:spcPct val="107000"/>
                        </a:lnSpc>
                        <a:spcAft>
                          <a:spcPts val="800"/>
                        </a:spcAft>
                      </a:pPr>
                      <a:r>
                        <a:rPr lang="en-IN" sz="700" kern="100">
                          <a:effectLst/>
                        </a:rPr>
                        <a:t>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636907014"/>
                  </a:ext>
                </a:extLst>
              </a:tr>
              <a:tr h="121295">
                <a:tc gridSpan="2">
                  <a:txBody>
                    <a:bodyPr/>
                    <a:lstStyle/>
                    <a:p>
                      <a:pPr>
                        <a:lnSpc>
                          <a:spcPct val="107000"/>
                        </a:lnSpc>
                        <a:spcAft>
                          <a:spcPts val="800"/>
                        </a:spcAft>
                      </a:pPr>
                      <a:r>
                        <a:rPr lang="en-IN" sz="700" kern="0">
                          <a:effectLst/>
                        </a:rPr>
                        <a:t>    f.wind_speed,</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5486" marR="45486" marT="0" marB="0" anchor="b"/>
                </a:tc>
                <a:tc hMerge="1">
                  <a:txBody>
                    <a:bodyPr/>
                    <a:lstStyle/>
                    <a:p>
                      <a:endParaRPr lang="en-IN"/>
                    </a:p>
                  </a:txBody>
                  <a:tcPr/>
                </a:tc>
                <a:tc>
                  <a:txBody>
                    <a:bodyPr/>
                    <a:lstStyle/>
                    <a:p>
                      <a:pPr>
                        <a:lnSpc>
                          <a:spcPct val="107000"/>
                        </a:lnSpc>
                        <a:spcAft>
                          <a:spcPts val="800"/>
                        </a:spcAft>
                      </a:pPr>
                      <a:r>
                        <a:rPr lang="en-IN" sz="700" kern="0">
                          <a:effectLst/>
                        </a:rPr>
                        <a:t>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5486" marR="45486" marT="0" marB="0" anchor="b"/>
                </a:tc>
                <a:tc gridSpan="3">
                  <a:txBody>
                    <a:bodyPr/>
                    <a:lstStyle/>
                    <a:p>
                      <a:pPr>
                        <a:lnSpc>
                          <a:spcPct val="107000"/>
                        </a:lnSpc>
                        <a:spcAft>
                          <a:spcPts val="800"/>
                        </a:spcAft>
                      </a:pPr>
                      <a:r>
                        <a:rPr lang="en-IN" sz="700" kern="100">
                          <a:effectLst/>
                        </a:rPr>
                        <a:t>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492886721"/>
                  </a:ext>
                </a:extLst>
              </a:tr>
              <a:tr h="121295">
                <a:tc>
                  <a:txBody>
                    <a:bodyPr/>
                    <a:lstStyle/>
                    <a:p>
                      <a:pPr>
                        <a:lnSpc>
                          <a:spcPct val="107000"/>
                        </a:lnSpc>
                        <a:spcAft>
                          <a:spcPts val="800"/>
                        </a:spcAft>
                      </a:pPr>
                      <a:r>
                        <a:rPr lang="en-IN" sz="700" kern="0">
                          <a:effectLst/>
                        </a:rPr>
                        <a:t>    CASE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5486" marR="45486" marT="0" marB="0" anchor="b"/>
                </a:tc>
                <a:tc>
                  <a:txBody>
                    <a:bodyPr/>
                    <a:lstStyle/>
                    <a:p>
                      <a:pPr>
                        <a:lnSpc>
                          <a:spcPct val="107000"/>
                        </a:lnSpc>
                        <a:spcAft>
                          <a:spcPts val="800"/>
                        </a:spcAft>
                      </a:pPr>
                      <a:r>
                        <a:rPr lang="en-IN" sz="700" kern="0">
                          <a:effectLst/>
                        </a:rPr>
                        <a:t>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5486" marR="45486" marT="0" marB="0" anchor="b"/>
                </a:tc>
                <a:tc>
                  <a:txBody>
                    <a:bodyPr/>
                    <a:lstStyle/>
                    <a:p>
                      <a:pPr>
                        <a:lnSpc>
                          <a:spcPct val="107000"/>
                        </a:lnSpc>
                        <a:spcAft>
                          <a:spcPts val="800"/>
                        </a:spcAft>
                      </a:pPr>
                      <a:r>
                        <a:rPr lang="en-IN" sz="700" kern="0">
                          <a:effectLst/>
                        </a:rPr>
                        <a:t>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5486" marR="45486" marT="0" marB="0" anchor="b"/>
                </a:tc>
                <a:tc gridSpan="3">
                  <a:txBody>
                    <a:bodyPr/>
                    <a:lstStyle/>
                    <a:p>
                      <a:pPr>
                        <a:lnSpc>
                          <a:spcPct val="107000"/>
                        </a:lnSpc>
                        <a:spcAft>
                          <a:spcPts val="800"/>
                        </a:spcAft>
                      </a:pPr>
                      <a:r>
                        <a:rPr lang="en-IN" sz="700" kern="100">
                          <a:effectLst/>
                        </a:rPr>
                        <a:t>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166039254"/>
                  </a:ext>
                </a:extLst>
              </a:tr>
              <a:tr h="121295">
                <a:tc gridSpan="6">
                  <a:txBody>
                    <a:bodyPr/>
                    <a:lstStyle/>
                    <a:p>
                      <a:pPr>
                        <a:lnSpc>
                          <a:spcPct val="107000"/>
                        </a:lnSpc>
                        <a:spcAft>
                          <a:spcPts val="800"/>
                        </a:spcAft>
                      </a:pPr>
                      <a:r>
                        <a:rPr lang="en-IN" sz="700" kern="0">
                          <a:effectLst/>
                        </a:rPr>
                        <a:t>        WHEN f.temperature &gt; c.avg_temperature + 5 THEN 'High Anomaly'</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5486" marR="45486" marT="0"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018442362"/>
                  </a:ext>
                </a:extLst>
              </a:tr>
              <a:tr h="121295">
                <a:tc gridSpan="6">
                  <a:txBody>
                    <a:bodyPr/>
                    <a:lstStyle/>
                    <a:p>
                      <a:pPr>
                        <a:lnSpc>
                          <a:spcPct val="107000"/>
                        </a:lnSpc>
                        <a:spcAft>
                          <a:spcPts val="800"/>
                        </a:spcAft>
                      </a:pPr>
                      <a:r>
                        <a:rPr lang="en-IN" sz="700" kern="0">
                          <a:effectLst/>
                        </a:rPr>
                        <a:t>        WHEN f.temperature &lt; c.avg_temperature - 5 THEN 'Low Anomaly'</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5486" marR="45486" marT="0"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784924416"/>
                  </a:ext>
                </a:extLst>
              </a:tr>
              <a:tr h="121295">
                <a:tc gridSpan="2">
                  <a:txBody>
                    <a:bodyPr/>
                    <a:lstStyle/>
                    <a:p>
                      <a:pPr>
                        <a:lnSpc>
                          <a:spcPct val="107000"/>
                        </a:lnSpc>
                        <a:spcAft>
                          <a:spcPts val="800"/>
                        </a:spcAft>
                      </a:pPr>
                      <a:r>
                        <a:rPr lang="en-IN" sz="700" kern="0">
                          <a:effectLst/>
                        </a:rPr>
                        <a:t>        ELSE 'Normal'</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5486" marR="45486" marT="0" marB="0" anchor="b"/>
                </a:tc>
                <a:tc hMerge="1">
                  <a:txBody>
                    <a:bodyPr/>
                    <a:lstStyle/>
                    <a:p>
                      <a:endParaRPr lang="en-IN"/>
                    </a:p>
                  </a:txBody>
                  <a:tcPr/>
                </a:tc>
                <a:tc>
                  <a:txBody>
                    <a:bodyPr/>
                    <a:lstStyle/>
                    <a:p>
                      <a:pPr>
                        <a:lnSpc>
                          <a:spcPct val="107000"/>
                        </a:lnSpc>
                        <a:spcAft>
                          <a:spcPts val="800"/>
                        </a:spcAft>
                      </a:pPr>
                      <a:r>
                        <a:rPr lang="en-IN" sz="700" kern="0">
                          <a:effectLst/>
                        </a:rPr>
                        <a:t>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5486" marR="45486" marT="0" marB="0" anchor="b"/>
                </a:tc>
                <a:tc gridSpan="3">
                  <a:txBody>
                    <a:bodyPr/>
                    <a:lstStyle/>
                    <a:p>
                      <a:pPr>
                        <a:lnSpc>
                          <a:spcPct val="107000"/>
                        </a:lnSpc>
                        <a:spcAft>
                          <a:spcPts val="800"/>
                        </a:spcAft>
                      </a:pPr>
                      <a:r>
                        <a:rPr lang="en-IN" sz="700" kern="100">
                          <a:effectLst/>
                        </a:rPr>
                        <a:t>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505026391"/>
                  </a:ext>
                </a:extLst>
              </a:tr>
              <a:tr h="121295">
                <a:tc gridSpan="3">
                  <a:txBody>
                    <a:bodyPr/>
                    <a:lstStyle/>
                    <a:p>
                      <a:pPr>
                        <a:lnSpc>
                          <a:spcPct val="107000"/>
                        </a:lnSpc>
                        <a:spcAft>
                          <a:spcPts val="800"/>
                        </a:spcAft>
                      </a:pPr>
                      <a:r>
                        <a:rPr lang="en-IN" sz="700" kern="0">
                          <a:effectLst/>
                        </a:rPr>
                        <a:t>    END AS anomaly_flag</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5486" marR="45486" marT="0" marB="0" anchor="b"/>
                </a:tc>
                <a:tc hMerge="1">
                  <a:txBody>
                    <a:bodyPr/>
                    <a:lstStyle/>
                    <a:p>
                      <a:endParaRPr lang="en-IN"/>
                    </a:p>
                  </a:txBody>
                  <a:tcPr/>
                </a:tc>
                <a:tc hMerge="1">
                  <a:txBody>
                    <a:bodyPr/>
                    <a:lstStyle/>
                    <a:p>
                      <a:endParaRPr lang="en-IN"/>
                    </a:p>
                  </a:txBody>
                  <a:tcPr/>
                </a:tc>
                <a:tc gridSpan="3">
                  <a:txBody>
                    <a:bodyPr/>
                    <a:lstStyle/>
                    <a:p>
                      <a:pPr>
                        <a:lnSpc>
                          <a:spcPct val="107000"/>
                        </a:lnSpc>
                        <a:spcAft>
                          <a:spcPts val="800"/>
                        </a:spcAft>
                      </a:pPr>
                      <a:r>
                        <a:rPr lang="en-IN" sz="700" kern="100">
                          <a:effectLst/>
                        </a:rPr>
                        <a:t>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733680330"/>
                  </a:ext>
                </a:extLst>
              </a:tr>
              <a:tr h="121295">
                <a:tc>
                  <a:txBody>
                    <a:bodyPr/>
                    <a:lstStyle/>
                    <a:p>
                      <a:pPr>
                        <a:lnSpc>
                          <a:spcPct val="107000"/>
                        </a:lnSpc>
                        <a:spcAft>
                          <a:spcPts val="800"/>
                        </a:spcAft>
                      </a:pPr>
                      <a:r>
                        <a:rPr lang="en-IN" sz="700" kern="0">
                          <a:effectLst/>
                        </a:rPr>
                        <a:t>FROM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5486" marR="45486" marT="0" marB="0" anchor="b"/>
                </a:tc>
                <a:tc>
                  <a:txBody>
                    <a:bodyPr/>
                    <a:lstStyle/>
                    <a:p>
                      <a:pPr>
                        <a:lnSpc>
                          <a:spcPct val="107000"/>
                        </a:lnSpc>
                        <a:spcAft>
                          <a:spcPts val="800"/>
                        </a:spcAft>
                      </a:pPr>
                      <a:r>
                        <a:rPr lang="en-IN" sz="700" kern="0">
                          <a:effectLst/>
                        </a:rPr>
                        <a:t>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5486" marR="45486" marT="0" marB="0" anchor="b"/>
                </a:tc>
                <a:tc>
                  <a:txBody>
                    <a:bodyPr/>
                    <a:lstStyle/>
                    <a:p>
                      <a:pPr>
                        <a:lnSpc>
                          <a:spcPct val="107000"/>
                        </a:lnSpc>
                        <a:spcAft>
                          <a:spcPts val="800"/>
                        </a:spcAft>
                      </a:pPr>
                      <a:r>
                        <a:rPr lang="en-IN" sz="700" kern="0">
                          <a:effectLst/>
                        </a:rPr>
                        <a:t>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5486" marR="45486" marT="0" marB="0" anchor="b"/>
                </a:tc>
                <a:tc gridSpan="3">
                  <a:txBody>
                    <a:bodyPr/>
                    <a:lstStyle/>
                    <a:p>
                      <a:pPr>
                        <a:lnSpc>
                          <a:spcPct val="107000"/>
                        </a:lnSpc>
                        <a:spcAft>
                          <a:spcPts val="800"/>
                        </a:spcAft>
                      </a:pPr>
                      <a:r>
                        <a:rPr lang="en-IN" sz="700" kern="100">
                          <a:effectLst/>
                        </a:rPr>
                        <a:t>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690807614"/>
                  </a:ext>
                </a:extLst>
              </a:tr>
              <a:tr h="121295">
                <a:tc gridSpan="2">
                  <a:txBody>
                    <a:bodyPr/>
                    <a:lstStyle/>
                    <a:p>
                      <a:pPr>
                        <a:lnSpc>
                          <a:spcPct val="107000"/>
                        </a:lnSpc>
                        <a:spcAft>
                          <a:spcPts val="800"/>
                        </a:spcAft>
                      </a:pPr>
                      <a:r>
                        <a:rPr lang="en-IN" sz="700" kern="0">
                          <a:effectLst/>
                        </a:rPr>
                        <a:t>    final_fact f</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5486" marR="45486" marT="0" marB="0" anchor="b"/>
                </a:tc>
                <a:tc hMerge="1">
                  <a:txBody>
                    <a:bodyPr/>
                    <a:lstStyle/>
                    <a:p>
                      <a:endParaRPr lang="en-IN"/>
                    </a:p>
                  </a:txBody>
                  <a:tcPr/>
                </a:tc>
                <a:tc>
                  <a:txBody>
                    <a:bodyPr/>
                    <a:lstStyle/>
                    <a:p>
                      <a:pPr>
                        <a:lnSpc>
                          <a:spcPct val="107000"/>
                        </a:lnSpc>
                        <a:spcAft>
                          <a:spcPts val="800"/>
                        </a:spcAft>
                      </a:pPr>
                      <a:r>
                        <a:rPr lang="en-IN" sz="700" kern="0">
                          <a:effectLst/>
                        </a:rPr>
                        <a:t>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5486" marR="45486" marT="0" marB="0" anchor="b"/>
                </a:tc>
                <a:tc gridSpan="3">
                  <a:txBody>
                    <a:bodyPr/>
                    <a:lstStyle/>
                    <a:p>
                      <a:pPr>
                        <a:lnSpc>
                          <a:spcPct val="107000"/>
                        </a:lnSpc>
                        <a:spcAft>
                          <a:spcPts val="800"/>
                        </a:spcAft>
                      </a:pPr>
                      <a:r>
                        <a:rPr lang="en-IN" sz="700" kern="100">
                          <a:effectLst/>
                        </a:rPr>
                        <a:t>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966303950"/>
                  </a:ext>
                </a:extLst>
              </a:tr>
              <a:tr h="121295">
                <a:tc>
                  <a:txBody>
                    <a:bodyPr/>
                    <a:lstStyle/>
                    <a:p>
                      <a:pPr>
                        <a:lnSpc>
                          <a:spcPct val="107000"/>
                        </a:lnSpc>
                        <a:spcAft>
                          <a:spcPts val="800"/>
                        </a:spcAft>
                      </a:pPr>
                      <a:r>
                        <a:rPr lang="en-IN" sz="700" kern="0">
                          <a:effectLst/>
                        </a:rPr>
                        <a:t>JOIN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5486" marR="45486" marT="0" marB="0" anchor="b"/>
                </a:tc>
                <a:tc>
                  <a:txBody>
                    <a:bodyPr/>
                    <a:lstStyle/>
                    <a:p>
                      <a:pPr>
                        <a:lnSpc>
                          <a:spcPct val="107000"/>
                        </a:lnSpc>
                        <a:spcAft>
                          <a:spcPts val="800"/>
                        </a:spcAft>
                      </a:pPr>
                      <a:r>
                        <a:rPr lang="en-IN" sz="700" kern="0">
                          <a:effectLst/>
                        </a:rPr>
                        <a:t>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5486" marR="45486" marT="0" marB="0" anchor="b"/>
                </a:tc>
                <a:tc>
                  <a:txBody>
                    <a:bodyPr/>
                    <a:lstStyle/>
                    <a:p>
                      <a:pPr>
                        <a:lnSpc>
                          <a:spcPct val="107000"/>
                        </a:lnSpc>
                        <a:spcAft>
                          <a:spcPts val="800"/>
                        </a:spcAft>
                      </a:pPr>
                      <a:r>
                        <a:rPr lang="en-IN" sz="700" kern="0">
                          <a:effectLst/>
                        </a:rPr>
                        <a:t>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5486" marR="45486" marT="0" marB="0" anchor="b"/>
                </a:tc>
                <a:tc gridSpan="3">
                  <a:txBody>
                    <a:bodyPr/>
                    <a:lstStyle/>
                    <a:p>
                      <a:pPr>
                        <a:lnSpc>
                          <a:spcPct val="107000"/>
                        </a:lnSpc>
                        <a:spcAft>
                          <a:spcPts val="800"/>
                        </a:spcAft>
                      </a:pPr>
                      <a:r>
                        <a:rPr lang="en-IN" sz="700" kern="100">
                          <a:effectLst/>
                        </a:rPr>
                        <a:t>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210087494"/>
                  </a:ext>
                </a:extLst>
              </a:tr>
              <a:tr h="121295">
                <a:tc gridSpan="6">
                  <a:txBody>
                    <a:bodyPr/>
                    <a:lstStyle/>
                    <a:p>
                      <a:pPr>
                        <a:lnSpc>
                          <a:spcPct val="107000"/>
                        </a:lnSpc>
                        <a:spcAft>
                          <a:spcPts val="800"/>
                        </a:spcAft>
                      </a:pPr>
                      <a:r>
                        <a:rPr lang="en-IN" sz="700" kern="0">
                          <a:effectLst/>
                        </a:rPr>
                        <a:t>    city_date_avg_temp c ON f.City_id = c.City_id AND f.date_id = c.date_id</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5486" marR="45486" marT="0"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87278959"/>
                  </a:ext>
                </a:extLst>
              </a:tr>
              <a:tr h="121295">
                <a:tc>
                  <a:txBody>
                    <a:bodyPr/>
                    <a:lstStyle/>
                    <a:p>
                      <a:pPr>
                        <a:lnSpc>
                          <a:spcPct val="107000"/>
                        </a:lnSpc>
                        <a:spcAft>
                          <a:spcPts val="800"/>
                        </a:spcAft>
                      </a:pPr>
                      <a:r>
                        <a:rPr lang="en-IN" sz="700" kern="0">
                          <a:effectLst/>
                        </a:rPr>
                        <a:t>WHERE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5486" marR="45486" marT="0" marB="0" anchor="b"/>
                </a:tc>
                <a:tc>
                  <a:txBody>
                    <a:bodyPr/>
                    <a:lstStyle/>
                    <a:p>
                      <a:pPr>
                        <a:lnSpc>
                          <a:spcPct val="107000"/>
                        </a:lnSpc>
                        <a:spcAft>
                          <a:spcPts val="800"/>
                        </a:spcAft>
                      </a:pPr>
                      <a:r>
                        <a:rPr lang="en-IN" sz="700" kern="0">
                          <a:effectLst/>
                        </a:rPr>
                        <a:t>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5486" marR="45486" marT="0" marB="0" anchor="b"/>
                </a:tc>
                <a:tc>
                  <a:txBody>
                    <a:bodyPr/>
                    <a:lstStyle/>
                    <a:p>
                      <a:pPr>
                        <a:lnSpc>
                          <a:spcPct val="107000"/>
                        </a:lnSpc>
                        <a:spcAft>
                          <a:spcPts val="800"/>
                        </a:spcAft>
                      </a:pPr>
                      <a:r>
                        <a:rPr lang="en-IN" sz="700" kern="0">
                          <a:effectLst/>
                        </a:rPr>
                        <a:t>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5486" marR="45486" marT="0" marB="0" anchor="b"/>
                </a:tc>
                <a:tc gridSpan="3">
                  <a:txBody>
                    <a:bodyPr/>
                    <a:lstStyle/>
                    <a:p>
                      <a:pPr>
                        <a:lnSpc>
                          <a:spcPct val="107000"/>
                        </a:lnSpc>
                        <a:spcAft>
                          <a:spcPts val="800"/>
                        </a:spcAft>
                      </a:pPr>
                      <a:r>
                        <a:rPr lang="en-IN" sz="700" kern="100">
                          <a:effectLst/>
                        </a:rPr>
                        <a:t>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63290125"/>
                  </a:ext>
                </a:extLst>
              </a:tr>
              <a:tr h="121295">
                <a:tc gridSpan="5">
                  <a:txBody>
                    <a:bodyPr/>
                    <a:lstStyle/>
                    <a:p>
                      <a:pPr>
                        <a:lnSpc>
                          <a:spcPct val="107000"/>
                        </a:lnSpc>
                        <a:spcAft>
                          <a:spcPts val="800"/>
                        </a:spcAft>
                      </a:pPr>
                      <a:r>
                        <a:rPr lang="en-IN" sz="700" kern="0">
                          <a:effectLst/>
                        </a:rPr>
                        <a:t>    f.weather_description IN ('mist', 'broken clouds', 'storm')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5486" marR="45486" marT="0"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800"/>
                        </a:spcAft>
                      </a:pPr>
                      <a:r>
                        <a:rPr lang="en-IN" sz="700" kern="100">
                          <a:effectLst/>
                        </a:rPr>
                        <a:t>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457706276"/>
                  </a:ext>
                </a:extLst>
              </a:tr>
              <a:tr h="121295">
                <a:tc gridSpan="2">
                  <a:txBody>
                    <a:bodyPr/>
                    <a:lstStyle/>
                    <a:p>
                      <a:pPr>
                        <a:lnSpc>
                          <a:spcPct val="107000"/>
                        </a:lnSpc>
                        <a:spcAft>
                          <a:spcPts val="800"/>
                        </a:spcAft>
                      </a:pPr>
                      <a:r>
                        <a:rPr lang="en-IN" sz="700" kern="0">
                          <a:effectLst/>
                        </a:rPr>
                        <a:t>ORDER BY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5486" marR="45486" marT="0" marB="0" anchor="b"/>
                </a:tc>
                <a:tc hMerge="1">
                  <a:txBody>
                    <a:bodyPr/>
                    <a:lstStyle/>
                    <a:p>
                      <a:endParaRPr lang="en-IN"/>
                    </a:p>
                  </a:txBody>
                  <a:tcPr/>
                </a:tc>
                <a:tc>
                  <a:txBody>
                    <a:bodyPr/>
                    <a:lstStyle/>
                    <a:p>
                      <a:pPr>
                        <a:lnSpc>
                          <a:spcPct val="107000"/>
                        </a:lnSpc>
                        <a:spcAft>
                          <a:spcPts val="800"/>
                        </a:spcAft>
                      </a:pPr>
                      <a:r>
                        <a:rPr lang="en-IN" sz="700" kern="0">
                          <a:effectLst/>
                        </a:rPr>
                        <a:t>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5486" marR="45486" marT="0" marB="0" anchor="b"/>
                </a:tc>
                <a:tc gridSpan="3">
                  <a:txBody>
                    <a:bodyPr/>
                    <a:lstStyle/>
                    <a:p>
                      <a:pPr>
                        <a:lnSpc>
                          <a:spcPct val="107000"/>
                        </a:lnSpc>
                        <a:spcAft>
                          <a:spcPts val="800"/>
                        </a:spcAft>
                      </a:pPr>
                      <a:r>
                        <a:rPr lang="en-IN" sz="700" kern="100">
                          <a:effectLst/>
                        </a:rPr>
                        <a:t>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752470965"/>
                  </a:ext>
                </a:extLst>
              </a:tr>
              <a:tr h="121295">
                <a:tc gridSpan="3">
                  <a:txBody>
                    <a:bodyPr/>
                    <a:lstStyle/>
                    <a:p>
                      <a:pPr>
                        <a:lnSpc>
                          <a:spcPct val="107000"/>
                        </a:lnSpc>
                        <a:spcAft>
                          <a:spcPts val="800"/>
                        </a:spcAft>
                      </a:pPr>
                      <a:r>
                        <a:rPr lang="en-IN" sz="700" kern="0">
                          <a:effectLst/>
                        </a:rPr>
                        <a:t>    f.City_id, f.date_id, f.time_id;</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5486" marR="45486" marT="0" marB="0" anchor="b"/>
                </a:tc>
                <a:tc hMerge="1">
                  <a:txBody>
                    <a:bodyPr/>
                    <a:lstStyle/>
                    <a:p>
                      <a:endParaRPr lang="en-IN"/>
                    </a:p>
                  </a:txBody>
                  <a:tcPr/>
                </a:tc>
                <a:tc hMerge="1">
                  <a:txBody>
                    <a:bodyPr/>
                    <a:lstStyle/>
                    <a:p>
                      <a:endParaRPr lang="en-IN"/>
                    </a:p>
                  </a:txBody>
                  <a:tcPr/>
                </a:tc>
                <a:tc gridSpan="3">
                  <a:txBody>
                    <a:bodyPr/>
                    <a:lstStyle/>
                    <a:p>
                      <a:pPr>
                        <a:lnSpc>
                          <a:spcPct val="107000"/>
                        </a:lnSpc>
                        <a:spcAft>
                          <a:spcPts val="800"/>
                        </a:spcAft>
                      </a:pPr>
                      <a:r>
                        <a:rPr lang="en-IN" sz="700" kern="100" dirty="0">
                          <a:effectLst/>
                        </a:rPr>
                        <a:t> </a:t>
                      </a:r>
                      <a:endParaRPr lang="en-IN"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433847717"/>
                  </a:ext>
                </a:extLst>
              </a:tr>
            </a:tbl>
          </a:graphicData>
        </a:graphic>
      </p:graphicFrame>
      <p:pic>
        <p:nvPicPr>
          <p:cNvPr id="6" name="Content Placeholder 5">
            <a:extLst>
              <a:ext uri="{FF2B5EF4-FFF2-40B4-BE49-F238E27FC236}">
                <a16:creationId xmlns:a16="http://schemas.microsoft.com/office/drawing/2014/main" id="{9B08A46E-4877-42B6-FBA3-C7A6052E2F97}"/>
              </a:ext>
            </a:extLst>
          </p:cNvPr>
          <p:cNvPicPr>
            <a:picLocks noGrp="1" noChangeAspect="1"/>
          </p:cNvPicPr>
          <p:nvPr>
            <p:ph sz="half" idx="2"/>
          </p:nvPr>
        </p:nvPicPr>
        <p:blipFill>
          <a:blip r:embed="rId2"/>
          <a:stretch>
            <a:fillRect/>
          </a:stretch>
        </p:blipFill>
        <p:spPr>
          <a:xfrm>
            <a:off x="5004619" y="2428569"/>
            <a:ext cx="4395020" cy="2769778"/>
          </a:xfrm>
          <a:prstGeom prst="rect">
            <a:avLst/>
          </a:prstGeom>
        </p:spPr>
      </p:pic>
    </p:spTree>
    <p:extLst>
      <p:ext uri="{BB962C8B-B14F-4D97-AF65-F5344CB8AC3E}">
        <p14:creationId xmlns:p14="http://schemas.microsoft.com/office/powerpoint/2010/main" val="3692772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6D348-D861-51F9-3F49-922883378D9B}"/>
              </a:ext>
            </a:extLst>
          </p:cNvPr>
          <p:cNvSpPr>
            <a:spLocks noGrp="1"/>
          </p:cNvSpPr>
          <p:nvPr>
            <p:ph type="title"/>
          </p:nvPr>
        </p:nvSpPr>
        <p:spPr/>
        <p:txBody>
          <a:bodyPr>
            <a:normAutofit fontScale="90000"/>
          </a:bodyPr>
          <a:lstStyle/>
          <a:p>
            <a:pPr indent="127000">
              <a:lnSpc>
                <a:spcPct val="107000"/>
              </a:lnSpc>
              <a:spcAft>
                <a:spcPts val="800"/>
              </a:spcAft>
            </a:pPr>
            <a:r>
              <a:rPr lang="en-IN" sz="1800" kern="0" dirty="0">
                <a:solidFill>
                  <a:srgbClr val="24292E"/>
                </a:solidFill>
                <a:effectLst/>
                <a:latin typeface="Plus Jakarta Sans"/>
                <a:ea typeface="Times New Roman" panose="02020603050405020304" pitchFamily="18" charset="0"/>
                <a:cs typeface="Calibri" panose="020F0502020204030204" pitchFamily="34" charset="0"/>
              </a:rPr>
              <a:t>12. </a:t>
            </a:r>
            <a:r>
              <a:rPr lang="en-IN" sz="1800" kern="0" dirty="0" err="1">
                <a:solidFill>
                  <a:srgbClr val="24292E"/>
                </a:solidFill>
                <a:effectLst/>
                <a:latin typeface="Plus Jakarta Sans"/>
                <a:ea typeface="Times New Roman" panose="02020603050405020304" pitchFamily="18" charset="0"/>
                <a:cs typeface="Calibri" panose="020F0502020204030204" pitchFamily="34" charset="0"/>
              </a:rPr>
              <a:t>Analyze</a:t>
            </a:r>
            <a:r>
              <a:rPr lang="en-IN" sz="1800" kern="0" dirty="0">
                <a:solidFill>
                  <a:srgbClr val="24292E"/>
                </a:solidFill>
                <a:effectLst/>
                <a:latin typeface="Plus Jakarta Sans"/>
                <a:ea typeface="Times New Roman" panose="02020603050405020304" pitchFamily="18" charset="0"/>
                <a:cs typeface="Calibri" panose="020F0502020204030204" pitchFamily="34" charset="0"/>
              </a:rPr>
              <a:t> the impact of temperature on energy consumption patterns in cities. Are there noticeable trends or correlations?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graphicFrame>
        <p:nvGraphicFramePr>
          <p:cNvPr id="5" name="Content Placeholder 4">
            <a:extLst>
              <a:ext uri="{FF2B5EF4-FFF2-40B4-BE49-F238E27FC236}">
                <a16:creationId xmlns:a16="http://schemas.microsoft.com/office/drawing/2014/main" id="{C9794A23-6490-AEB6-17D8-9FBA8D92FD01}"/>
              </a:ext>
            </a:extLst>
          </p:cNvPr>
          <p:cNvGraphicFramePr>
            <a:graphicFrameLocks noGrp="1"/>
          </p:cNvGraphicFramePr>
          <p:nvPr>
            <p:ph sz="half" idx="1"/>
            <p:extLst>
              <p:ext uri="{D42A27DB-BD31-4B8C-83A1-F6EECF244321}">
                <p14:modId xmlns:p14="http://schemas.microsoft.com/office/powerpoint/2010/main" val="1197350972"/>
              </p:ext>
            </p:extLst>
          </p:nvPr>
        </p:nvGraphicFramePr>
        <p:xfrm>
          <a:off x="677863" y="2349911"/>
          <a:ext cx="4183061" cy="2867238"/>
        </p:xfrm>
        <a:graphic>
          <a:graphicData uri="http://schemas.openxmlformats.org/drawingml/2006/table">
            <a:tbl>
              <a:tblPr firstRow="1" firstCol="1" bandRow="1">
                <a:tableStyleId>{5C22544A-7EE6-4342-B048-85BDC9FD1C3A}</a:tableStyleId>
              </a:tblPr>
              <a:tblGrid>
                <a:gridCol w="460066">
                  <a:extLst>
                    <a:ext uri="{9D8B030D-6E8A-4147-A177-3AD203B41FA5}">
                      <a16:colId xmlns:a16="http://schemas.microsoft.com/office/drawing/2014/main" val="4266600045"/>
                    </a:ext>
                  </a:extLst>
                </a:gridCol>
                <a:gridCol w="714872">
                  <a:extLst>
                    <a:ext uri="{9D8B030D-6E8A-4147-A177-3AD203B41FA5}">
                      <a16:colId xmlns:a16="http://schemas.microsoft.com/office/drawing/2014/main" val="2262613420"/>
                    </a:ext>
                  </a:extLst>
                </a:gridCol>
                <a:gridCol w="898898">
                  <a:extLst>
                    <a:ext uri="{9D8B030D-6E8A-4147-A177-3AD203B41FA5}">
                      <a16:colId xmlns:a16="http://schemas.microsoft.com/office/drawing/2014/main" val="3749225421"/>
                    </a:ext>
                  </a:extLst>
                </a:gridCol>
                <a:gridCol w="431754">
                  <a:extLst>
                    <a:ext uri="{9D8B030D-6E8A-4147-A177-3AD203B41FA5}">
                      <a16:colId xmlns:a16="http://schemas.microsoft.com/office/drawing/2014/main" val="2904378828"/>
                    </a:ext>
                  </a:extLst>
                </a:gridCol>
                <a:gridCol w="304351">
                  <a:extLst>
                    <a:ext uri="{9D8B030D-6E8A-4147-A177-3AD203B41FA5}">
                      <a16:colId xmlns:a16="http://schemas.microsoft.com/office/drawing/2014/main" val="2715592021"/>
                    </a:ext>
                  </a:extLst>
                </a:gridCol>
                <a:gridCol w="240650">
                  <a:extLst>
                    <a:ext uri="{9D8B030D-6E8A-4147-A177-3AD203B41FA5}">
                      <a16:colId xmlns:a16="http://schemas.microsoft.com/office/drawing/2014/main" val="2701699392"/>
                    </a:ext>
                  </a:extLst>
                </a:gridCol>
                <a:gridCol w="1132470">
                  <a:extLst>
                    <a:ext uri="{9D8B030D-6E8A-4147-A177-3AD203B41FA5}">
                      <a16:colId xmlns:a16="http://schemas.microsoft.com/office/drawing/2014/main" val="2759805626"/>
                    </a:ext>
                  </a:extLst>
                </a:gridCol>
              </a:tblGrid>
              <a:tr h="155767">
                <a:tc>
                  <a:txBody>
                    <a:bodyPr/>
                    <a:lstStyle/>
                    <a:p>
                      <a:pPr>
                        <a:lnSpc>
                          <a:spcPct val="107000"/>
                        </a:lnSpc>
                        <a:spcAft>
                          <a:spcPts val="800"/>
                        </a:spcAft>
                      </a:pPr>
                      <a:r>
                        <a:rPr lang="en-IN" sz="600" kern="0">
                          <a:effectLst/>
                        </a:rPr>
                        <a:t>SELECT </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221" marR="38221" marT="0" marB="0" anchor="b"/>
                </a:tc>
                <a:tc>
                  <a:txBody>
                    <a:bodyPr/>
                    <a:lstStyle/>
                    <a:p>
                      <a:pPr>
                        <a:lnSpc>
                          <a:spcPct val="107000"/>
                        </a:lnSpc>
                        <a:spcAft>
                          <a:spcPts val="800"/>
                        </a:spcAft>
                      </a:pPr>
                      <a:r>
                        <a:rPr lang="en-IN" sz="600" kern="0">
                          <a:effectLst/>
                        </a:rPr>
                        <a:t> </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221" marR="38221" marT="0" marB="0" anchor="b"/>
                </a:tc>
                <a:tc>
                  <a:txBody>
                    <a:bodyPr/>
                    <a:lstStyle/>
                    <a:p>
                      <a:pPr>
                        <a:lnSpc>
                          <a:spcPct val="107000"/>
                        </a:lnSpc>
                        <a:spcAft>
                          <a:spcPts val="800"/>
                        </a:spcAft>
                      </a:pPr>
                      <a:r>
                        <a:rPr lang="en-IN" sz="600" kern="0">
                          <a:effectLst/>
                        </a:rPr>
                        <a:t> </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221" marR="38221" marT="0" marB="0" anchor="b"/>
                </a:tc>
                <a:tc>
                  <a:txBody>
                    <a:bodyPr/>
                    <a:lstStyle/>
                    <a:p>
                      <a:pPr>
                        <a:lnSpc>
                          <a:spcPct val="107000"/>
                        </a:lnSpc>
                        <a:spcAft>
                          <a:spcPts val="800"/>
                        </a:spcAft>
                      </a:pPr>
                      <a:r>
                        <a:rPr lang="en-IN" sz="600" kern="0">
                          <a:effectLst/>
                        </a:rPr>
                        <a:t> </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221" marR="38221" marT="0" marB="0" anchor="b"/>
                </a:tc>
                <a:tc>
                  <a:txBody>
                    <a:bodyPr/>
                    <a:lstStyle/>
                    <a:p>
                      <a:pPr>
                        <a:lnSpc>
                          <a:spcPct val="107000"/>
                        </a:lnSpc>
                        <a:spcAft>
                          <a:spcPts val="800"/>
                        </a:spcAft>
                      </a:pPr>
                      <a:r>
                        <a:rPr lang="en-IN" sz="600" kern="0">
                          <a:effectLst/>
                        </a:rPr>
                        <a:t> </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221" marR="38221" marT="0" marB="0" anchor="b"/>
                </a:tc>
                <a:tc>
                  <a:txBody>
                    <a:bodyPr/>
                    <a:lstStyle/>
                    <a:p>
                      <a:pPr>
                        <a:lnSpc>
                          <a:spcPct val="107000"/>
                        </a:lnSpc>
                        <a:spcAft>
                          <a:spcPts val="800"/>
                        </a:spcAft>
                      </a:pPr>
                      <a:r>
                        <a:rPr lang="en-IN" sz="600" kern="0">
                          <a:effectLst/>
                        </a:rPr>
                        <a:t> </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221" marR="38221" marT="0" marB="0" anchor="b"/>
                </a:tc>
                <a:tc>
                  <a:txBody>
                    <a:bodyPr/>
                    <a:lstStyle/>
                    <a:p>
                      <a:pPr>
                        <a:lnSpc>
                          <a:spcPct val="107000"/>
                        </a:lnSpc>
                        <a:spcAft>
                          <a:spcPts val="800"/>
                        </a:spcAft>
                      </a:pPr>
                      <a:r>
                        <a:rPr lang="en-IN" sz="600" kern="0">
                          <a:effectLst/>
                        </a:rPr>
                        <a:t> </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221" marR="38221" marT="0" marB="0" anchor="b"/>
                </a:tc>
                <a:extLst>
                  <a:ext uri="{0D108BD9-81ED-4DB2-BD59-A6C34878D82A}">
                    <a16:rowId xmlns:a16="http://schemas.microsoft.com/office/drawing/2014/main" val="1667921665"/>
                  </a:ext>
                </a:extLst>
              </a:tr>
              <a:tr h="155767">
                <a:tc>
                  <a:txBody>
                    <a:bodyPr/>
                    <a:lstStyle/>
                    <a:p>
                      <a:pPr>
                        <a:lnSpc>
                          <a:spcPct val="107000"/>
                        </a:lnSpc>
                        <a:spcAft>
                          <a:spcPts val="800"/>
                        </a:spcAft>
                      </a:pPr>
                      <a:r>
                        <a:rPr lang="en-IN" sz="600" kern="0">
                          <a:effectLst/>
                        </a:rPr>
                        <a:t>    City,</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221" marR="38221" marT="0" marB="0" anchor="b"/>
                </a:tc>
                <a:tc>
                  <a:txBody>
                    <a:bodyPr/>
                    <a:lstStyle/>
                    <a:p>
                      <a:pPr>
                        <a:lnSpc>
                          <a:spcPct val="107000"/>
                        </a:lnSpc>
                        <a:spcAft>
                          <a:spcPts val="800"/>
                        </a:spcAft>
                      </a:pPr>
                      <a:r>
                        <a:rPr lang="en-IN" sz="600" kern="0">
                          <a:effectLst/>
                        </a:rPr>
                        <a:t> </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221" marR="38221" marT="0" marB="0" anchor="b"/>
                </a:tc>
                <a:tc>
                  <a:txBody>
                    <a:bodyPr/>
                    <a:lstStyle/>
                    <a:p>
                      <a:pPr>
                        <a:lnSpc>
                          <a:spcPct val="107000"/>
                        </a:lnSpc>
                        <a:spcAft>
                          <a:spcPts val="800"/>
                        </a:spcAft>
                      </a:pPr>
                      <a:r>
                        <a:rPr lang="en-IN" sz="600" kern="0">
                          <a:effectLst/>
                        </a:rPr>
                        <a:t> </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221" marR="38221" marT="0" marB="0" anchor="b"/>
                </a:tc>
                <a:tc>
                  <a:txBody>
                    <a:bodyPr/>
                    <a:lstStyle/>
                    <a:p>
                      <a:pPr>
                        <a:lnSpc>
                          <a:spcPct val="107000"/>
                        </a:lnSpc>
                        <a:spcAft>
                          <a:spcPts val="800"/>
                        </a:spcAft>
                      </a:pPr>
                      <a:r>
                        <a:rPr lang="en-IN" sz="600" kern="0">
                          <a:effectLst/>
                        </a:rPr>
                        <a:t> </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221" marR="38221" marT="0" marB="0" anchor="b"/>
                </a:tc>
                <a:tc>
                  <a:txBody>
                    <a:bodyPr/>
                    <a:lstStyle/>
                    <a:p>
                      <a:pPr>
                        <a:lnSpc>
                          <a:spcPct val="107000"/>
                        </a:lnSpc>
                        <a:spcAft>
                          <a:spcPts val="800"/>
                        </a:spcAft>
                      </a:pPr>
                      <a:r>
                        <a:rPr lang="en-IN" sz="600" kern="0">
                          <a:effectLst/>
                        </a:rPr>
                        <a:t> </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221" marR="38221" marT="0" marB="0" anchor="b"/>
                </a:tc>
                <a:tc>
                  <a:txBody>
                    <a:bodyPr/>
                    <a:lstStyle/>
                    <a:p>
                      <a:pPr>
                        <a:lnSpc>
                          <a:spcPct val="107000"/>
                        </a:lnSpc>
                        <a:spcAft>
                          <a:spcPts val="800"/>
                        </a:spcAft>
                      </a:pPr>
                      <a:r>
                        <a:rPr lang="en-IN" sz="600" kern="0">
                          <a:effectLst/>
                        </a:rPr>
                        <a:t> </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221" marR="38221" marT="0" marB="0" anchor="b"/>
                </a:tc>
                <a:tc>
                  <a:txBody>
                    <a:bodyPr/>
                    <a:lstStyle/>
                    <a:p>
                      <a:pPr>
                        <a:lnSpc>
                          <a:spcPct val="107000"/>
                        </a:lnSpc>
                        <a:spcAft>
                          <a:spcPts val="800"/>
                        </a:spcAft>
                      </a:pPr>
                      <a:r>
                        <a:rPr lang="en-IN" sz="600" kern="0">
                          <a:effectLst/>
                        </a:rPr>
                        <a:t> </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221" marR="38221" marT="0" marB="0" anchor="b"/>
                </a:tc>
                <a:extLst>
                  <a:ext uri="{0D108BD9-81ED-4DB2-BD59-A6C34878D82A}">
                    <a16:rowId xmlns:a16="http://schemas.microsoft.com/office/drawing/2014/main" val="3792067734"/>
                  </a:ext>
                </a:extLst>
              </a:tr>
              <a:tr h="155767">
                <a:tc gridSpan="3">
                  <a:txBody>
                    <a:bodyPr/>
                    <a:lstStyle/>
                    <a:p>
                      <a:pPr>
                        <a:lnSpc>
                          <a:spcPct val="107000"/>
                        </a:lnSpc>
                        <a:spcAft>
                          <a:spcPts val="800"/>
                        </a:spcAft>
                      </a:pPr>
                      <a:r>
                        <a:rPr lang="en-IN" sz="600" kern="0">
                          <a:effectLst/>
                        </a:rPr>
                        <a:t>    AVG(Temperature_C) AS avg_temperature,</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221" marR="38221" marT="0" marB="0" anchor="b"/>
                </a:tc>
                <a:tc hMerge="1">
                  <a:txBody>
                    <a:bodyPr/>
                    <a:lstStyle/>
                    <a:p>
                      <a:endParaRPr lang="en-IN"/>
                    </a:p>
                  </a:txBody>
                  <a:tcPr/>
                </a:tc>
                <a:tc hMerge="1">
                  <a:txBody>
                    <a:bodyPr/>
                    <a:lstStyle/>
                    <a:p>
                      <a:endParaRPr lang="en-IN"/>
                    </a:p>
                  </a:txBody>
                  <a:tcPr/>
                </a:tc>
                <a:tc>
                  <a:txBody>
                    <a:bodyPr/>
                    <a:lstStyle/>
                    <a:p>
                      <a:pPr>
                        <a:lnSpc>
                          <a:spcPct val="107000"/>
                        </a:lnSpc>
                        <a:spcAft>
                          <a:spcPts val="800"/>
                        </a:spcAft>
                      </a:pPr>
                      <a:r>
                        <a:rPr lang="en-IN" sz="600" kern="0">
                          <a:effectLst/>
                        </a:rPr>
                        <a:t> </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221" marR="38221" marT="0" marB="0" anchor="b"/>
                </a:tc>
                <a:tc>
                  <a:txBody>
                    <a:bodyPr/>
                    <a:lstStyle/>
                    <a:p>
                      <a:pPr>
                        <a:lnSpc>
                          <a:spcPct val="107000"/>
                        </a:lnSpc>
                        <a:spcAft>
                          <a:spcPts val="800"/>
                        </a:spcAft>
                      </a:pPr>
                      <a:r>
                        <a:rPr lang="en-IN" sz="600" kern="0">
                          <a:effectLst/>
                        </a:rPr>
                        <a:t> </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221" marR="38221" marT="0" marB="0" anchor="b"/>
                </a:tc>
                <a:tc>
                  <a:txBody>
                    <a:bodyPr/>
                    <a:lstStyle/>
                    <a:p>
                      <a:pPr>
                        <a:lnSpc>
                          <a:spcPct val="107000"/>
                        </a:lnSpc>
                        <a:spcAft>
                          <a:spcPts val="800"/>
                        </a:spcAft>
                      </a:pPr>
                      <a:r>
                        <a:rPr lang="en-IN" sz="600" kern="0">
                          <a:effectLst/>
                        </a:rPr>
                        <a:t> </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221" marR="38221" marT="0" marB="0" anchor="b"/>
                </a:tc>
                <a:tc>
                  <a:txBody>
                    <a:bodyPr/>
                    <a:lstStyle/>
                    <a:p>
                      <a:pPr>
                        <a:lnSpc>
                          <a:spcPct val="107000"/>
                        </a:lnSpc>
                        <a:spcAft>
                          <a:spcPts val="800"/>
                        </a:spcAft>
                      </a:pPr>
                      <a:r>
                        <a:rPr lang="en-IN" sz="600" kern="0">
                          <a:effectLst/>
                        </a:rPr>
                        <a:t> </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221" marR="38221" marT="0" marB="0" anchor="b"/>
                </a:tc>
                <a:extLst>
                  <a:ext uri="{0D108BD9-81ED-4DB2-BD59-A6C34878D82A}">
                    <a16:rowId xmlns:a16="http://schemas.microsoft.com/office/drawing/2014/main" val="539357854"/>
                  </a:ext>
                </a:extLst>
              </a:tr>
              <a:tr h="311536">
                <a:tc gridSpan="3">
                  <a:txBody>
                    <a:bodyPr/>
                    <a:lstStyle/>
                    <a:p>
                      <a:pPr>
                        <a:lnSpc>
                          <a:spcPct val="107000"/>
                        </a:lnSpc>
                        <a:spcAft>
                          <a:spcPts val="800"/>
                        </a:spcAft>
                      </a:pPr>
                      <a:r>
                        <a:rPr lang="en-IN" sz="600" kern="0">
                          <a:effectLst/>
                        </a:rPr>
                        <a:t>    AVG(Energy_Usage_KWh) AS avg_energy_usage,</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221" marR="38221" marT="0" marB="0" anchor="b"/>
                </a:tc>
                <a:tc hMerge="1">
                  <a:txBody>
                    <a:bodyPr/>
                    <a:lstStyle/>
                    <a:p>
                      <a:endParaRPr lang="en-IN"/>
                    </a:p>
                  </a:txBody>
                  <a:tcPr/>
                </a:tc>
                <a:tc hMerge="1">
                  <a:txBody>
                    <a:bodyPr/>
                    <a:lstStyle/>
                    <a:p>
                      <a:endParaRPr lang="en-IN"/>
                    </a:p>
                  </a:txBody>
                  <a:tcPr/>
                </a:tc>
                <a:tc>
                  <a:txBody>
                    <a:bodyPr/>
                    <a:lstStyle/>
                    <a:p>
                      <a:pPr>
                        <a:lnSpc>
                          <a:spcPct val="107000"/>
                        </a:lnSpc>
                        <a:spcAft>
                          <a:spcPts val="800"/>
                        </a:spcAft>
                      </a:pPr>
                      <a:r>
                        <a:rPr lang="en-IN" sz="600" kern="0">
                          <a:effectLst/>
                        </a:rPr>
                        <a:t> </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221" marR="38221" marT="0" marB="0" anchor="b"/>
                </a:tc>
                <a:tc>
                  <a:txBody>
                    <a:bodyPr/>
                    <a:lstStyle/>
                    <a:p>
                      <a:pPr>
                        <a:lnSpc>
                          <a:spcPct val="107000"/>
                        </a:lnSpc>
                        <a:spcAft>
                          <a:spcPts val="800"/>
                        </a:spcAft>
                      </a:pPr>
                      <a:r>
                        <a:rPr lang="en-IN" sz="600" kern="0">
                          <a:effectLst/>
                        </a:rPr>
                        <a:t> </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221" marR="38221" marT="0" marB="0" anchor="b"/>
                </a:tc>
                <a:tc>
                  <a:txBody>
                    <a:bodyPr/>
                    <a:lstStyle/>
                    <a:p>
                      <a:pPr>
                        <a:lnSpc>
                          <a:spcPct val="107000"/>
                        </a:lnSpc>
                        <a:spcAft>
                          <a:spcPts val="800"/>
                        </a:spcAft>
                      </a:pPr>
                      <a:r>
                        <a:rPr lang="en-IN" sz="600" kern="0">
                          <a:effectLst/>
                        </a:rPr>
                        <a:t> </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221" marR="38221" marT="0" marB="0" anchor="b"/>
                </a:tc>
                <a:tc>
                  <a:txBody>
                    <a:bodyPr/>
                    <a:lstStyle/>
                    <a:p>
                      <a:pPr>
                        <a:lnSpc>
                          <a:spcPct val="107000"/>
                        </a:lnSpc>
                        <a:spcAft>
                          <a:spcPts val="800"/>
                        </a:spcAft>
                      </a:pPr>
                      <a:r>
                        <a:rPr lang="en-IN" sz="600" kern="0">
                          <a:effectLst/>
                        </a:rPr>
                        <a:t> </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221" marR="38221" marT="0" marB="0" anchor="b"/>
                </a:tc>
                <a:extLst>
                  <a:ext uri="{0D108BD9-81ED-4DB2-BD59-A6C34878D82A}">
                    <a16:rowId xmlns:a16="http://schemas.microsoft.com/office/drawing/2014/main" val="2891598344"/>
                  </a:ext>
                </a:extLst>
              </a:tr>
              <a:tr h="291627">
                <a:tc gridSpan="7">
                  <a:txBody>
                    <a:bodyPr/>
                    <a:lstStyle/>
                    <a:p>
                      <a:pPr>
                        <a:lnSpc>
                          <a:spcPct val="107000"/>
                        </a:lnSpc>
                        <a:spcAft>
                          <a:spcPts val="800"/>
                        </a:spcAft>
                      </a:pPr>
                      <a:r>
                        <a:rPr lang="en-IN" sz="600" kern="0">
                          <a:effectLst/>
                        </a:rPr>
                        <a:t>    (SUM((Temperature_C - (SELECT AVG(Temperature_C) FROM city_energy_consumption AS t2 WHERE t2.City = t1.City)) * </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221" marR="38221" marT="0"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537069136"/>
                  </a:ext>
                </a:extLst>
              </a:tr>
              <a:tr h="291627">
                <a:tc gridSpan="7">
                  <a:txBody>
                    <a:bodyPr/>
                    <a:lstStyle/>
                    <a:p>
                      <a:pPr>
                        <a:lnSpc>
                          <a:spcPct val="107000"/>
                        </a:lnSpc>
                        <a:spcAft>
                          <a:spcPts val="800"/>
                        </a:spcAft>
                      </a:pPr>
                      <a:r>
                        <a:rPr lang="en-IN" sz="600" kern="0">
                          <a:effectLst/>
                        </a:rPr>
                        <a:t>        (Energy_Usage_KWh - (SELECT AVG(Energy_Usage_KWh) FROM city_energy_consumption AS t2 WHERE t2.City = t1.City))) /</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221" marR="38221" marT="0"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478013009"/>
                  </a:ext>
                </a:extLst>
              </a:tr>
              <a:tr h="298825">
                <a:tc gridSpan="6">
                  <a:txBody>
                    <a:bodyPr/>
                    <a:lstStyle/>
                    <a:p>
                      <a:pPr>
                        <a:lnSpc>
                          <a:spcPct val="107000"/>
                        </a:lnSpc>
                        <a:spcAft>
                          <a:spcPts val="800"/>
                        </a:spcAft>
                      </a:pPr>
                      <a:r>
                        <a:rPr lang="en-IN" sz="600" kern="0">
                          <a:effectLst/>
                        </a:rPr>
                        <a:t>    (COUNT(*) * STD(Temperature_C) * STD(Energy_Usage_KWh))) AS temp_energy_correlation</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221" marR="38221" marT="0"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800"/>
                        </a:spcAft>
                      </a:pPr>
                      <a:r>
                        <a:rPr lang="en-IN" sz="600" kern="0">
                          <a:effectLst/>
                        </a:rPr>
                        <a:t> </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221" marR="38221" marT="0" marB="0" anchor="b"/>
                </a:tc>
                <a:extLst>
                  <a:ext uri="{0D108BD9-81ED-4DB2-BD59-A6C34878D82A}">
                    <a16:rowId xmlns:a16="http://schemas.microsoft.com/office/drawing/2014/main" val="996131766"/>
                  </a:ext>
                </a:extLst>
              </a:tr>
              <a:tr h="155767">
                <a:tc>
                  <a:txBody>
                    <a:bodyPr/>
                    <a:lstStyle/>
                    <a:p>
                      <a:pPr>
                        <a:lnSpc>
                          <a:spcPct val="107000"/>
                        </a:lnSpc>
                        <a:spcAft>
                          <a:spcPts val="800"/>
                        </a:spcAft>
                      </a:pPr>
                      <a:r>
                        <a:rPr lang="en-IN" sz="600" kern="0">
                          <a:effectLst/>
                        </a:rPr>
                        <a:t>FROM </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221" marR="38221" marT="0" marB="0" anchor="b"/>
                </a:tc>
                <a:tc>
                  <a:txBody>
                    <a:bodyPr/>
                    <a:lstStyle/>
                    <a:p>
                      <a:pPr>
                        <a:lnSpc>
                          <a:spcPct val="107000"/>
                        </a:lnSpc>
                        <a:spcAft>
                          <a:spcPts val="800"/>
                        </a:spcAft>
                      </a:pPr>
                      <a:r>
                        <a:rPr lang="en-IN" sz="600" kern="0">
                          <a:effectLst/>
                        </a:rPr>
                        <a:t> </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221" marR="38221" marT="0" marB="0" anchor="b"/>
                </a:tc>
                <a:tc>
                  <a:txBody>
                    <a:bodyPr/>
                    <a:lstStyle/>
                    <a:p>
                      <a:pPr>
                        <a:lnSpc>
                          <a:spcPct val="107000"/>
                        </a:lnSpc>
                        <a:spcAft>
                          <a:spcPts val="800"/>
                        </a:spcAft>
                      </a:pPr>
                      <a:r>
                        <a:rPr lang="en-IN" sz="600" kern="0">
                          <a:effectLst/>
                        </a:rPr>
                        <a:t> </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221" marR="38221" marT="0" marB="0" anchor="b"/>
                </a:tc>
                <a:tc>
                  <a:txBody>
                    <a:bodyPr/>
                    <a:lstStyle/>
                    <a:p>
                      <a:pPr>
                        <a:lnSpc>
                          <a:spcPct val="107000"/>
                        </a:lnSpc>
                        <a:spcAft>
                          <a:spcPts val="800"/>
                        </a:spcAft>
                      </a:pPr>
                      <a:r>
                        <a:rPr lang="en-IN" sz="600" kern="0">
                          <a:effectLst/>
                        </a:rPr>
                        <a:t> </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221" marR="38221" marT="0" marB="0" anchor="b"/>
                </a:tc>
                <a:tc>
                  <a:txBody>
                    <a:bodyPr/>
                    <a:lstStyle/>
                    <a:p>
                      <a:pPr>
                        <a:lnSpc>
                          <a:spcPct val="107000"/>
                        </a:lnSpc>
                        <a:spcAft>
                          <a:spcPts val="800"/>
                        </a:spcAft>
                      </a:pPr>
                      <a:r>
                        <a:rPr lang="en-IN" sz="600" kern="0">
                          <a:effectLst/>
                        </a:rPr>
                        <a:t> </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221" marR="38221" marT="0" marB="0" anchor="b"/>
                </a:tc>
                <a:tc>
                  <a:txBody>
                    <a:bodyPr/>
                    <a:lstStyle/>
                    <a:p>
                      <a:pPr>
                        <a:lnSpc>
                          <a:spcPct val="107000"/>
                        </a:lnSpc>
                        <a:spcAft>
                          <a:spcPts val="800"/>
                        </a:spcAft>
                      </a:pPr>
                      <a:r>
                        <a:rPr lang="en-IN" sz="600" kern="0">
                          <a:effectLst/>
                        </a:rPr>
                        <a:t> </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221" marR="38221" marT="0" marB="0" anchor="b"/>
                </a:tc>
                <a:tc>
                  <a:txBody>
                    <a:bodyPr/>
                    <a:lstStyle/>
                    <a:p>
                      <a:pPr>
                        <a:lnSpc>
                          <a:spcPct val="107000"/>
                        </a:lnSpc>
                        <a:spcAft>
                          <a:spcPts val="800"/>
                        </a:spcAft>
                      </a:pPr>
                      <a:r>
                        <a:rPr lang="en-IN" sz="600" kern="0">
                          <a:effectLst/>
                        </a:rPr>
                        <a:t> </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221" marR="38221" marT="0" marB="0" anchor="b"/>
                </a:tc>
                <a:extLst>
                  <a:ext uri="{0D108BD9-81ED-4DB2-BD59-A6C34878D82A}">
                    <a16:rowId xmlns:a16="http://schemas.microsoft.com/office/drawing/2014/main" val="803520845"/>
                  </a:ext>
                </a:extLst>
              </a:tr>
              <a:tr h="291627">
                <a:tc gridSpan="2">
                  <a:txBody>
                    <a:bodyPr/>
                    <a:lstStyle/>
                    <a:p>
                      <a:pPr>
                        <a:lnSpc>
                          <a:spcPct val="107000"/>
                        </a:lnSpc>
                        <a:spcAft>
                          <a:spcPts val="800"/>
                        </a:spcAft>
                      </a:pPr>
                      <a:r>
                        <a:rPr lang="en-IN" sz="600" kern="0">
                          <a:effectLst/>
                        </a:rPr>
                        <a:t>    city_energy_consumption AS t1</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221" marR="38221" marT="0" marB="0" anchor="b"/>
                </a:tc>
                <a:tc hMerge="1">
                  <a:txBody>
                    <a:bodyPr/>
                    <a:lstStyle/>
                    <a:p>
                      <a:endParaRPr lang="en-IN"/>
                    </a:p>
                  </a:txBody>
                  <a:tcPr/>
                </a:tc>
                <a:tc>
                  <a:txBody>
                    <a:bodyPr/>
                    <a:lstStyle/>
                    <a:p>
                      <a:pPr>
                        <a:lnSpc>
                          <a:spcPct val="107000"/>
                        </a:lnSpc>
                        <a:spcAft>
                          <a:spcPts val="800"/>
                        </a:spcAft>
                      </a:pPr>
                      <a:r>
                        <a:rPr lang="en-IN" sz="600" kern="0">
                          <a:effectLst/>
                        </a:rPr>
                        <a:t> </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221" marR="38221" marT="0" marB="0" anchor="b"/>
                </a:tc>
                <a:tc>
                  <a:txBody>
                    <a:bodyPr/>
                    <a:lstStyle/>
                    <a:p>
                      <a:pPr>
                        <a:lnSpc>
                          <a:spcPct val="107000"/>
                        </a:lnSpc>
                        <a:spcAft>
                          <a:spcPts val="800"/>
                        </a:spcAft>
                      </a:pPr>
                      <a:r>
                        <a:rPr lang="en-IN" sz="600" kern="0">
                          <a:effectLst/>
                        </a:rPr>
                        <a:t> </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221" marR="38221" marT="0" marB="0" anchor="b"/>
                </a:tc>
                <a:tc>
                  <a:txBody>
                    <a:bodyPr/>
                    <a:lstStyle/>
                    <a:p>
                      <a:pPr>
                        <a:lnSpc>
                          <a:spcPct val="107000"/>
                        </a:lnSpc>
                        <a:spcAft>
                          <a:spcPts val="800"/>
                        </a:spcAft>
                      </a:pPr>
                      <a:r>
                        <a:rPr lang="en-IN" sz="600" kern="0">
                          <a:effectLst/>
                        </a:rPr>
                        <a:t> </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221" marR="38221" marT="0" marB="0" anchor="b"/>
                </a:tc>
                <a:tc>
                  <a:txBody>
                    <a:bodyPr/>
                    <a:lstStyle/>
                    <a:p>
                      <a:pPr>
                        <a:lnSpc>
                          <a:spcPct val="107000"/>
                        </a:lnSpc>
                        <a:spcAft>
                          <a:spcPts val="800"/>
                        </a:spcAft>
                      </a:pPr>
                      <a:r>
                        <a:rPr lang="en-IN" sz="600" kern="0">
                          <a:effectLst/>
                        </a:rPr>
                        <a:t> </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221" marR="38221" marT="0" marB="0" anchor="b"/>
                </a:tc>
                <a:tc>
                  <a:txBody>
                    <a:bodyPr/>
                    <a:lstStyle/>
                    <a:p>
                      <a:pPr>
                        <a:lnSpc>
                          <a:spcPct val="107000"/>
                        </a:lnSpc>
                        <a:spcAft>
                          <a:spcPts val="800"/>
                        </a:spcAft>
                      </a:pPr>
                      <a:r>
                        <a:rPr lang="en-IN" sz="600" kern="0">
                          <a:effectLst/>
                        </a:rPr>
                        <a:t> </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221" marR="38221" marT="0" marB="0" anchor="b"/>
                </a:tc>
                <a:extLst>
                  <a:ext uri="{0D108BD9-81ED-4DB2-BD59-A6C34878D82A}">
                    <a16:rowId xmlns:a16="http://schemas.microsoft.com/office/drawing/2014/main" val="3900922389"/>
                  </a:ext>
                </a:extLst>
              </a:tr>
              <a:tr h="155767">
                <a:tc>
                  <a:txBody>
                    <a:bodyPr/>
                    <a:lstStyle/>
                    <a:p>
                      <a:pPr>
                        <a:lnSpc>
                          <a:spcPct val="107000"/>
                        </a:lnSpc>
                        <a:spcAft>
                          <a:spcPts val="800"/>
                        </a:spcAft>
                      </a:pPr>
                      <a:r>
                        <a:rPr lang="en-IN" sz="600" kern="0">
                          <a:effectLst/>
                        </a:rPr>
                        <a:t>GROUP BY </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221" marR="38221" marT="0" marB="0" anchor="b"/>
                </a:tc>
                <a:tc>
                  <a:txBody>
                    <a:bodyPr/>
                    <a:lstStyle/>
                    <a:p>
                      <a:pPr>
                        <a:lnSpc>
                          <a:spcPct val="107000"/>
                        </a:lnSpc>
                        <a:spcAft>
                          <a:spcPts val="800"/>
                        </a:spcAft>
                      </a:pPr>
                      <a:r>
                        <a:rPr lang="en-IN" sz="600" kern="0">
                          <a:effectLst/>
                        </a:rPr>
                        <a:t> </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221" marR="38221" marT="0" marB="0" anchor="b"/>
                </a:tc>
                <a:tc>
                  <a:txBody>
                    <a:bodyPr/>
                    <a:lstStyle/>
                    <a:p>
                      <a:pPr>
                        <a:lnSpc>
                          <a:spcPct val="107000"/>
                        </a:lnSpc>
                        <a:spcAft>
                          <a:spcPts val="800"/>
                        </a:spcAft>
                      </a:pPr>
                      <a:r>
                        <a:rPr lang="en-IN" sz="600" kern="0">
                          <a:effectLst/>
                        </a:rPr>
                        <a:t> </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221" marR="38221" marT="0" marB="0" anchor="b"/>
                </a:tc>
                <a:tc>
                  <a:txBody>
                    <a:bodyPr/>
                    <a:lstStyle/>
                    <a:p>
                      <a:pPr>
                        <a:lnSpc>
                          <a:spcPct val="107000"/>
                        </a:lnSpc>
                        <a:spcAft>
                          <a:spcPts val="800"/>
                        </a:spcAft>
                      </a:pPr>
                      <a:r>
                        <a:rPr lang="en-IN" sz="600" kern="0">
                          <a:effectLst/>
                        </a:rPr>
                        <a:t> </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221" marR="38221" marT="0" marB="0" anchor="b"/>
                </a:tc>
                <a:tc>
                  <a:txBody>
                    <a:bodyPr/>
                    <a:lstStyle/>
                    <a:p>
                      <a:pPr>
                        <a:lnSpc>
                          <a:spcPct val="107000"/>
                        </a:lnSpc>
                        <a:spcAft>
                          <a:spcPts val="800"/>
                        </a:spcAft>
                      </a:pPr>
                      <a:r>
                        <a:rPr lang="en-IN" sz="600" kern="0">
                          <a:effectLst/>
                        </a:rPr>
                        <a:t> </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221" marR="38221" marT="0" marB="0" anchor="b"/>
                </a:tc>
                <a:tc>
                  <a:txBody>
                    <a:bodyPr/>
                    <a:lstStyle/>
                    <a:p>
                      <a:pPr>
                        <a:lnSpc>
                          <a:spcPct val="107000"/>
                        </a:lnSpc>
                        <a:spcAft>
                          <a:spcPts val="800"/>
                        </a:spcAft>
                      </a:pPr>
                      <a:r>
                        <a:rPr lang="en-IN" sz="600" kern="0">
                          <a:effectLst/>
                        </a:rPr>
                        <a:t> </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221" marR="38221" marT="0" marB="0" anchor="b"/>
                </a:tc>
                <a:tc>
                  <a:txBody>
                    <a:bodyPr/>
                    <a:lstStyle/>
                    <a:p>
                      <a:pPr>
                        <a:lnSpc>
                          <a:spcPct val="107000"/>
                        </a:lnSpc>
                        <a:spcAft>
                          <a:spcPts val="800"/>
                        </a:spcAft>
                      </a:pPr>
                      <a:r>
                        <a:rPr lang="en-IN" sz="600" kern="0">
                          <a:effectLst/>
                        </a:rPr>
                        <a:t> </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221" marR="38221" marT="0" marB="0" anchor="b"/>
                </a:tc>
                <a:extLst>
                  <a:ext uri="{0D108BD9-81ED-4DB2-BD59-A6C34878D82A}">
                    <a16:rowId xmlns:a16="http://schemas.microsoft.com/office/drawing/2014/main" val="3106918055"/>
                  </a:ext>
                </a:extLst>
              </a:tr>
              <a:tr h="155767">
                <a:tc>
                  <a:txBody>
                    <a:bodyPr/>
                    <a:lstStyle/>
                    <a:p>
                      <a:pPr>
                        <a:lnSpc>
                          <a:spcPct val="107000"/>
                        </a:lnSpc>
                        <a:spcAft>
                          <a:spcPts val="800"/>
                        </a:spcAft>
                      </a:pPr>
                      <a:r>
                        <a:rPr lang="en-IN" sz="600" kern="0">
                          <a:effectLst/>
                        </a:rPr>
                        <a:t>    City</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221" marR="38221" marT="0" marB="0" anchor="b"/>
                </a:tc>
                <a:tc>
                  <a:txBody>
                    <a:bodyPr/>
                    <a:lstStyle/>
                    <a:p>
                      <a:pPr>
                        <a:lnSpc>
                          <a:spcPct val="107000"/>
                        </a:lnSpc>
                        <a:spcAft>
                          <a:spcPts val="800"/>
                        </a:spcAft>
                      </a:pPr>
                      <a:r>
                        <a:rPr lang="en-IN" sz="600" kern="0">
                          <a:effectLst/>
                        </a:rPr>
                        <a:t> </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221" marR="38221" marT="0" marB="0" anchor="b"/>
                </a:tc>
                <a:tc>
                  <a:txBody>
                    <a:bodyPr/>
                    <a:lstStyle/>
                    <a:p>
                      <a:pPr>
                        <a:lnSpc>
                          <a:spcPct val="107000"/>
                        </a:lnSpc>
                        <a:spcAft>
                          <a:spcPts val="800"/>
                        </a:spcAft>
                      </a:pPr>
                      <a:r>
                        <a:rPr lang="en-IN" sz="600" kern="0">
                          <a:effectLst/>
                        </a:rPr>
                        <a:t> </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221" marR="38221" marT="0" marB="0" anchor="b"/>
                </a:tc>
                <a:tc>
                  <a:txBody>
                    <a:bodyPr/>
                    <a:lstStyle/>
                    <a:p>
                      <a:pPr>
                        <a:lnSpc>
                          <a:spcPct val="107000"/>
                        </a:lnSpc>
                        <a:spcAft>
                          <a:spcPts val="800"/>
                        </a:spcAft>
                      </a:pPr>
                      <a:r>
                        <a:rPr lang="en-IN" sz="600" kern="0">
                          <a:effectLst/>
                        </a:rPr>
                        <a:t> </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221" marR="38221" marT="0" marB="0" anchor="b"/>
                </a:tc>
                <a:tc>
                  <a:txBody>
                    <a:bodyPr/>
                    <a:lstStyle/>
                    <a:p>
                      <a:pPr>
                        <a:lnSpc>
                          <a:spcPct val="107000"/>
                        </a:lnSpc>
                        <a:spcAft>
                          <a:spcPts val="800"/>
                        </a:spcAft>
                      </a:pPr>
                      <a:r>
                        <a:rPr lang="en-IN" sz="600" kern="0">
                          <a:effectLst/>
                        </a:rPr>
                        <a:t> </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221" marR="38221" marT="0" marB="0" anchor="b"/>
                </a:tc>
                <a:tc>
                  <a:txBody>
                    <a:bodyPr/>
                    <a:lstStyle/>
                    <a:p>
                      <a:pPr>
                        <a:lnSpc>
                          <a:spcPct val="107000"/>
                        </a:lnSpc>
                        <a:spcAft>
                          <a:spcPts val="800"/>
                        </a:spcAft>
                      </a:pPr>
                      <a:r>
                        <a:rPr lang="en-IN" sz="600" kern="0">
                          <a:effectLst/>
                        </a:rPr>
                        <a:t> </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221" marR="38221" marT="0" marB="0" anchor="b"/>
                </a:tc>
                <a:tc>
                  <a:txBody>
                    <a:bodyPr/>
                    <a:lstStyle/>
                    <a:p>
                      <a:pPr>
                        <a:lnSpc>
                          <a:spcPct val="107000"/>
                        </a:lnSpc>
                        <a:spcAft>
                          <a:spcPts val="800"/>
                        </a:spcAft>
                      </a:pPr>
                      <a:r>
                        <a:rPr lang="en-IN" sz="600" kern="0">
                          <a:effectLst/>
                        </a:rPr>
                        <a:t> </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221" marR="38221" marT="0" marB="0" anchor="b"/>
                </a:tc>
                <a:extLst>
                  <a:ext uri="{0D108BD9-81ED-4DB2-BD59-A6C34878D82A}">
                    <a16:rowId xmlns:a16="http://schemas.microsoft.com/office/drawing/2014/main" val="2937994503"/>
                  </a:ext>
                </a:extLst>
              </a:tr>
              <a:tr h="155767">
                <a:tc>
                  <a:txBody>
                    <a:bodyPr/>
                    <a:lstStyle/>
                    <a:p>
                      <a:pPr>
                        <a:lnSpc>
                          <a:spcPct val="107000"/>
                        </a:lnSpc>
                        <a:spcAft>
                          <a:spcPts val="800"/>
                        </a:spcAft>
                      </a:pPr>
                      <a:r>
                        <a:rPr lang="en-IN" sz="600" kern="0">
                          <a:effectLst/>
                        </a:rPr>
                        <a:t>ORDER BY </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221" marR="38221" marT="0" marB="0" anchor="b"/>
                </a:tc>
                <a:tc>
                  <a:txBody>
                    <a:bodyPr/>
                    <a:lstStyle/>
                    <a:p>
                      <a:pPr>
                        <a:lnSpc>
                          <a:spcPct val="107000"/>
                        </a:lnSpc>
                        <a:spcAft>
                          <a:spcPts val="800"/>
                        </a:spcAft>
                      </a:pPr>
                      <a:r>
                        <a:rPr lang="en-IN" sz="600" kern="0">
                          <a:effectLst/>
                        </a:rPr>
                        <a:t> </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221" marR="38221" marT="0" marB="0" anchor="b"/>
                </a:tc>
                <a:tc>
                  <a:txBody>
                    <a:bodyPr/>
                    <a:lstStyle/>
                    <a:p>
                      <a:pPr>
                        <a:lnSpc>
                          <a:spcPct val="107000"/>
                        </a:lnSpc>
                        <a:spcAft>
                          <a:spcPts val="800"/>
                        </a:spcAft>
                      </a:pPr>
                      <a:r>
                        <a:rPr lang="en-IN" sz="600" kern="0">
                          <a:effectLst/>
                        </a:rPr>
                        <a:t> </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221" marR="38221" marT="0" marB="0" anchor="b"/>
                </a:tc>
                <a:tc>
                  <a:txBody>
                    <a:bodyPr/>
                    <a:lstStyle/>
                    <a:p>
                      <a:pPr>
                        <a:lnSpc>
                          <a:spcPct val="107000"/>
                        </a:lnSpc>
                        <a:spcAft>
                          <a:spcPts val="800"/>
                        </a:spcAft>
                      </a:pPr>
                      <a:r>
                        <a:rPr lang="en-IN" sz="600" kern="0">
                          <a:effectLst/>
                        </a:rPr>
                        <a:t> </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221" marR="38221" marT="0" marB="0" anchor="b"/>
                </a:tc>
                <a:tc>
                  <a:txBody>
                    <a:bodyPr/>
                    <a:lstStyle/>
                    <a:p>
                      <a:pPr>
                        <a:lnSpc>
                          <a:spcPct val="107000"/>
                        </a:lnSpc>
                        <a:spcAft>
                          <a:spcPts val="800"/>
                        </a:spcAft>
                      </a:pPr>
                      <a:r>
                        <a:rPr lang="en-IN" sz="600" kern="0">
                          <a:effectLst/>
                        </a:rPr>
                        <a:t> </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221" marR="38221" marT="0" marB="0" anchor="b"/>
                </a:tc>
                <a:tc>
                  <a:txBody>
                    <a:bodyPr/>
                    <a:lstStyle/>
                    <a:p>
                      <a:pPr>
                        <a:lnSpc>
                          <a:spcPct val="107000"/>
                        </a:lnSpc>
                        <a:spcAft>
                          <a:spcPts val="800"/>
                        </a:spcAft>
                      </a:pPr>
                      <a:r>
                        <a:rPr lang="en-IN" sz="600" kern="0">
                          <a:effectLst/>
                        </a:rPr>
                        <a:t> </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221" marR="38221" marT="0" marB="0" anchor="b"/>
                </a:tc>
                <a:tc>
                  <a:txBody>
                    <a:bodyPr/>
                    <a:lstStyle/>
                    <a:p>
                      <a:pPr>
                        <a:lnSpc>
                          <a:spcPct val="107000"/>
                        </a:lnSpc>
                        <a:spcAft>
                          <a:spcPts val="800"/>
                        </a:spcAft>
                      </a:pPr>
                      <a:r>
                        <a:rPr lang="en-IN" sz="600" kern="0">
                          <a:effectLst/>
                        </a:rPr>
                        <a:t> </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221" marR="38221" marT="0" marB="0" anchor="b"/>
                </a:tc>
                <a:extLst>
                  <a:ext uri="{0D108BD9-81ED-4DB2-BD59-A6C34878D82A}">
                    <a16:rowId xmlns:a16="http://schemas.microsoft.com/office/drawing/2014/main" val="754535327"/>
                  </a:ext>
                </a:extLst>
              </a:tr>
              <a:tr h="291627">
                <a:tc gridSpan="2">
                  <a:txBody>
                    <a:bodyPr/>
                    <a:lstStyle/>
                    <a:p>
                      <a:pPr>
                        <a:lnSpc>
                          <a:spcPct val="107000"/>
                        </a:lnSpc>
                        <a:spcAft>
                          <a:spcPts val="800"/>
                        </a:spcAft>
                      </a:pPr>
                      <a:r>
                        <a:rPr lang="en-IN" sz="600" kern="0">
                          <a:effectLst/>
                        </a:rPr>
                        <a:t>    temp_energy_correlation DESC;</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221" marR="38221" marT="0" marB="0" anchor="b"/>
                </a:tc>
                <a:tc hMerge="1">
                  <a:txBody>
                    <a:bodyPr/>
                    <a:lstStyle/>
                    <a:p>
                      <a:endParaRPr lang="en-IN"/>
                    </a:p>
                  </a:txBody>
                  <a:tcPr/>
                </a:tc>
                <a:tc>
                  <a:txBody>
                    <a:bodyPr/>
                    <a:lstStyle/>
                    <a:p>
                      <a:pPr>
                        <a:lnSpc>
                          <a:spcPct val="107000"/>
                        </a:lnSpc>
                        <a:spcAft>
                          <a:spcPts val="800"/>
                        </a:spcAft>
                      </a:pPr>
                      <a:r>
                        <a:rPr lang="en-IN" sz="600" kern="0">
                          <a:effectLst/>
                        </a:rPr>
                        <a:t> </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221" marR="38221" marT="0" marB="0" anchor="b"/>
                </a:tc>
                <a:tc>
                  <a:txBody>
                    <a:bodyPr/>
                    <a:lstStyle/>
                    <a:p>
                      <a:pPr>
                        <a:lnSpc>
                          <a:spcPct val="107000"/>
                        </a:lnSpc>
                        <a:spcAft>
                          <a:spcPts val="800"/>
                        </a:spcAft>
                      </a:pPr>
                      <a:r>
                        <a:rPr lang="en-IN" sz="600" kern="0">
                          <a:effectLst/>
                        </a:rPr>
                        <a:t> </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221" marR="38221" marT="0" marB="0" anchor="b"/>
                </a:tc>
                <a:tc>
                  <a:txBody>
                    <a:bodyPr/>
                    <a:lstStyle/>
                    <a:p>
                      <a:pPr>
                        <a:lnSpc>
                          <a:spcPct val="107000"/>
                        </a:lnSpc>
                        <a:spcAft>
                          <a:spcPts val="800"/>
                        </a:spcAft>
                      </a:pPr>
                      <a:r>
                        <a:rPr lang="en-IN" sz="600" kern="0">
                          <a:effectLst/>
                        </a:rPr>
                        <a:t> </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221" marR="38221" marT="0" marB="0" anchor="b"/>
                </a:tc>
                <a:tc>
                  <a:txBody>
                    <a:bodyPr/>
                    <a:lstStyle/>
                    <a:p>
                      <a:pPr>
                        <a:lnSpc>
                          <a:spcPct val="107000"/>
                        </a:lnSpc>
                        <a:spcAft>
                          <a:spcPts val="800"/>
                        </a:spcAft>
                      </a:pPr>
                      <a:r>
                        <a:rPr lang="en-IN" sz="600" kern="0">
                          <a:effectLst/>
                        </a:rPr>
                        <a:t> </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8221" marR="38221" marT="0" marB="0" anchor="b"/>
                </a:tc>
                <a:tc>
                  <a:txBody>
                    <a:bodyPr/>
                    <a:lstStyle/>
                    <a:p>
                      <a:pPr>
                        <a:lnSpc>
                          <a:spcPct val="107000"/>
                        </a:lnSpc>
                        <a:spcAft>
                          <a:spcPts val="800"/>
                        </a:spcAft>
                      </a:pPr>
                      <a:r>
                        <a:rPr lang="en-IN" sz="600" kern="0" dirty="0">
                          <a:effectLst/>
                        </a:rPr>
                        <a:t> </a:t>
                      </a:r>
                      <a:endParaRPr lang="en-IN" sz="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8221" marR="38221" marT="0" marB="0" anchor="b"/>
                </a:tc>
                <a:extLst>
                  <a:ext uri="{0D108BD9-81ED-4DB2-BD59-A6C34878D82A}">
                    <a16:rowId xmlns:a16="http://schemas.microsoft.com/office/drawing/2014/main" val="107948133"/>
                  </a:ext>
                </a:extLst>
              </a:tr>
            </a:tbl>
          </a:graphicData>
        </a:graphic>
      </p:graphicFrame>
      <p:graphicFrame>
        <p:nvGraphicFramePr>
          <p:cNvPr id="7" name="Content Placeholder 6">
            <a:extLst>
              <a:ext uri="{FF2B5EF4-FFF2-40B4-BE49-F238E27FC236}">
                <a16:creationId xmlns:a16="http://schemas.microsoft.com/office/drawing/2014/main" id="{C071D199-D900-F1B5-C8EE-9FAC42117128}"/>
              </a:ext>
            </a:extLst>
          </p:cNvPr>
          <p:cNvGraphicFramePr>
            <a:graphicFrameLocks noGrp="1"/>
          </p:cNvGraphicFramePr>
          <p:nvPr>
            <p:ph sz="half" idx="2"/>
            <p:extLst>
              <p:ext uri="{D42A27DB-BD31-4B8C-83A1-F6EECF244321}">
                <p14:modId xmlns:p14="http://schemas.microsoft.com/office/powerpoint/2010/main" val="1184823670"/>
              </p:ext>
            </p:extLst>
          </p:nvPr>
        </p:nvGraphicFramePr>
        <p:xfrm>
          <a:off x="5089525" y="2349911"/>
          <a:ext cx="4184650" cy="3154674"/>
        </p:xfrm>
        <a:graphic>
          <a:graphicData uri="http://schemas.openxmlformats.org/drawingml/2006/table">
            <a:tbl>
              <a:tblPr firstRow="1" firstCol="1" bandRow="1">
                <a:tableStyleId>{5C22544A-7EE6-4342-B048-85BDC9FD1C3A}</a:tableStyleId>
              </a:tblPr>
              <a:tblGrid>
                <a:gridCol w="747336">
                  <a:extLst>
                    <a:ext uri="{9D8B030D-6E8A-4147-A177-3AD203B41FA5}">
                      <a16:colId xmlns:a16="http://schemas.microsoft.com/office/drawing/2014/main" val="3156880465"/>
                    </a:ext>
                  </a:extLst>
                </a:gridCol>
                <a:gridCol w="898236">
                  <a:extLst>
                    <a:ext uri="{9D8B030D-6E8A-4147-A177-3AD203B41FA5}">
                      <a16:colId xmlns:a16="http://schemas.microsoft.com/office/drawing/2014/main" val="837014382"/>
                    </a:ext>
                  </a:extLst>
                </a:gridCol>
                <a:gridCol w="1159505">
                  <a:extLst>
                    <a:ext uri="{9D8B030D-6E8A-4147-A177-3AD203B41FA5}">
                      <a16:colId xmlns:a16="http://schemas.microsoft.com/office/drawing/2014/main" val="402089725"/>
                    </a:ext>
                  </a:extLst>
                </a:gridCol>
                <a:gridCol w="1379573">
                  <a:extLst>
                    <a:ext uri="{9D8B030D-6E8A-4147-A177-3AD203B41FA5}">
                      <a16:colId xmlns:a16="http://schemas.microsoft.com/office/drawing/2014/main" val="3920453520"/>
                    </a:ext>
                  </a:extLst>
                </a:gridCol>
              </a:tblGrid>
              <a:tr h="373874">
                <a:tc>
                  <a:txBody>
                    <a:bodyPr/>
                    <a:lstStyle/>
                    <a:p>
                      <a:pPr>
                        <a:lnSpc>
                          <a:spcPct val="107000"/>
                        </a:lnSpc>
                        <a:spcAft>
                          <a:spcPts val="800"/>
                        </a:spcAft>
                      </a:pPr>
                      <a:r>
                        <a:rPr lang="en-IN" sz="900" kern="0">
                          <a:effectLst/>
                        </a:rPr>
                        <a:t>City</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8360" marR="58360" marT="0" marB="0" anchor="b"/>
                </a:tc>
                <a:tc>
                  <a:txBody>
                    <a:bodyPr/>
                    <a:lstStyle/>
                    <a:p>
                      <a:pPr>
                        <a:lnSpc>
                          <a:spcPct val="107000"/>
                        </a:lnSpc>
                        <a:spcAft>
                          <a:spcPts val="800"/>
                        </a:spcAft>
                      </a:pPr>
                      <a:r>
                        <a:rPr lang="en-IN" sz="900" kern="0">
                          <a:effectLst/>
                        </a:rPr>
                        <a:t>avg_temperature</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8360" marR="58360" marT="0" marB="0" anchor="b"/>
                </a:tc>
                <a:tc>
                  <a:txBody>
                    <a:bodyPr/>
                    <a:lstStyle/>
                    <a:p>
                      <a:pPr>
                        <a:lnSpc>
                          <a:spcPct val="107000"/>
                        </a:lnSpc>
                        <a:spcAft>
                          <a:spcPts val="800"/>
                        </a:spcAft>
                      </a:pPr>
                      <a:r>
                        <a:rPr lang="en-IN" sz="900" kern="0">
                          <a:effectLst/>
                        </a:rPr>
                        <a:t>avg_energy_usage</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8360" marR="58360" marT="0" marB="0" anchor="b"/>
                </a:tc>
                <a:tc>
                  <a:txBody>
                    <a:bodyPr/>
                    <a:lstStyle/>
                    <a:p>
                      <a:pPr>
                        <a:lnSpc>
                          <a:spcPct val="107000"/>
                        </a:lnSpc>
                        <a:spcAft>
                          <a:spcPts val="800"/>
                        </a:spcAft>
                      </a:pPr>
                      <a:r>
                        <a:rPr lang="en-IN" sz="900" kern="0">
                          <a:effectLst/>
                        </a:rPr>
                        <a:t>temp_energy_correlation</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8360" marR="58360" marT="0" marB="0" anchor="b"/>
                </a:tc>
                <a:extLst>
                  <a:ext uri="{0D108BD9-81ED-4DB2-BD59-A6C34878D82A}">
                    <a16:rowId xmlns:a16="http://schemas.microsoft.com/office/drawing/2014/main" val="337247518"/>
                  </a:ext>
                </a:extLst>
              </a:tr>
              <a:tr h="203305">
                <a:tc>
                  <a:txBody>
                    <a:bodyPr/>
                    <a:lstStyle/>
                    <a:p>
                      <a:pPr>
                        <a:lnSpc>
                          <a:spcPct val="107000"/>
                        </a:lnSpc>
                        <a:spcAft>
                          <a:spcPts val="800"/>
                        </a:spcAft>
                      </a:pPr>
                      <a:r>
                        <a:rPr lang="en-IN" sz="900" kern="0">
                          <a:effectLst/>
                        </a:rPr>
                        <a:t>Vancouver</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8360" marR="58360" marT="0" marB="0" anchor="ctr"/>
                </a:tc>
                <a:tc>
                  <a:txBody>
                    <a:bodyPr/>
                    <a:lstStyle/>
                    <a:p>
                      <a:pPr algn="r">
                        <a:lnSpc>
                          <a:spcPct val="107000"/>
                        </a:lnSpc>
                        <a:spcAft>
                          <a:spcPts val="800"/>
                        </a:spcAft>
                      </a:pPr>
                      <a:r>
                        <a:rPr lang="en-IN" sz="900" kern="0">
                          <a:effectLst/>
                        </a:rPr>
                        <a:t>13.5</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8360" marR="58360" marT="0" marB="0" anchor="ctr"/>
                </a:tc>
                <a:tc>
                  <a:txBody>
                    <a:bodyPr/>
                    <a:lstStyle/>
                    <a:p>
                      <a:pPr algn="r">
                        <a:lnSpc>
                          <a:spcPct val="107000"/>
                        </a:lnSpc>
                        <a:spcAft>
                          <a:spcPts val="800"/>
                        </a:spcAft>
                      </a:pPr>
                      <a:r>
                        <a:rPr lang="en-IN" sz="900" kern="0">
                          <a:effectLst/>
                        </a:rPr>
                        <a:t>1400</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8360" marR="58360" marT="0" marB="0" anchor="ctr"/>
                </a:tc>
                <a:tc>
                  <a:txBody>
                    <a:bodyPr/>
                    <a:lstStyle/>
                    <a:p>
                      <a:pPr algn="r">
                        <a:lnSpc>
                          <a:spcPct val="107000"/>
                        </a:lnSpc>
                        <a:spcAft>
                          <a:spcPts val="800"/>
                        </a:spcAft>
                      </a:pPr>
                      <a:r>
                        <a:rPr lang="en-IN" sz="900" kern="0">
                          <a:effectLst/>
                        </a:rPr>
                        <a:t>1</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8360" marR="58360" marT="0" marB="0" anchor="ctr"/>
                </a:tc>
                <a:extLst>
                  <a:ext uri="{0D108BD9-81ED-4DB2-BD59-A6C34878D82A}">
                    <a16:rowId xmlns:a16="http://schemas.microsoft.com/office/drawing/2014/main" val="3095621876"/>
                  </a:ext>
                </a:extLst>
              </a:tr>
              <a:tr h="203305">
                <a:tc>
                  <a:txBody>
                    <a:bodyPr/>
                    <a:lstStyle/>
                    <a:p>
                      <a:pPr>
                        <a:lnSpc>
                          <a:spcPct val="107000"/>
                        </a:lnSpc>
                        <a:spcAft>
                          <a:spcPts val="800"/>
                        </a:spcAft>
                      </a:pPr>
                      <a:r>
                        <a:rPr lang="en-IN" sz="900" kern="0">
                          <a:effectLst/>
                        </a:rPr>
                        <a:t>Portland</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8360" marR="58360" marT="0" marB="0" anchor="ctr"/>
                </a:tc>
                <a:tc>
                  <a:txBody>
                    <a:bodyPr/>
                    <a:lstStyle/>
                    <a:p>
                      <a:pPr algn="r">
                        <a:lnSpc>
                          <a:spcPct val="107000"/>
                        </a:lnSpc>
                        <a:spcAft>
                          <a:spcPts val="800"/>
                        </a:spcAft>
                      </a:pPr>
                      <a:r>
                        <a:rPr lang="en-IN" sz="900" kern="0">
                          <a:effectLst/>
                        </a:rPr>
                        <a:t>16</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8360" marR="58360" marT="0" marB="0" anchor="ctr"/>
                </a:tc>
                <a:tc>
                  <a:txBody>
                    <a:bodyPr/>
                    <a:lstStyle/>
                    <a:p>
                      <a:pPr algn="r">
                        <a:lnSpc>
                          <a:spcPct val="107000"/>
                        </a:lnSpc>
                        <a:spcAft>
                          <a:spcPts val="800"/>
                        </a:spcAft>
                      </a:pPr>
                      <a:r>
                        <a:rPr lang="en-IN" sz="900" kern="0">
                          <a:effectLst/>
                        </a:rPr>
                        <a:t>1250</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8360" marR="58360" marT="0" marB="0" anchor="ctr"/>
                </a:tc>
                <a:tc>
                  <a:txBody>
                    <a:bodyPr/>
                    <a:lstStyle/>
                    <a:p>
                      <a:pPr algn="r">
                        <a:lnSpc>
                          <a:spcPct val="107000"/>
                        </a:lnSpc>
                        <a:spcAft>
                          <a:spcPts val="800"/>
                        </a:spcAft>
                      </a:pPr>
                      <a:r>
                        <a:rPr lang="en-IN" sz="900" kern="0">
                          <a:effectLst/>
                        </a:rPr>
                        <a:t>1</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8360" marR="58360" marT="0" marB="0" anchor="ctr"/>
                </a:tc>
                <a:extLst>
                  <a:ext uri="{0D108BD9-81ED-4DB2-BD59-A6C34878D82A}">
                    <a16:rowId xmlns:a16="http://schemas.microsoft.com/office/drawing/2014/main" val="4028635361"/>
                  </a:ext>
                </a:extLst>
              </a:tr>
              <a:tr h="406612">
                <a:tc>
                  <a:txBody>
                    <a:bodyPr/>
                    <a:lstStyle/>
                    <a:p>
                      <a:pPr>
                        <a:lnSpc>
                          <a:spcPct val="107000"/>
                        </a:lnSpc>
                        <a:spcAft>
                          <a:spcPts val="800"/>
                        </a:spcAft>
                      </a:pPr>
                      <a:r>
                        <a:rPr lang="en-IN" sz="900" kern="0">
                          <a:effectLst/>
                        </a:rPr>
                        <a:t>San Francisco</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8360" marR="58360" marT="0" marB="0" anchor="ctr"/>
                </a:tc>
                <a:tc>
                  <a:txBody>
                    <a:bodyPr/>
                    <a:lstStyle/>
                    <a:p>
                      <a:pPr algn="r">
                        <a:lnSpc>
                          <a:spcPct val="107000"/>
                        </a:lnSpc>
                        <a:spcAft>
                          <a:spcPts val="800"/>
                        </a:spcAft>
                      </a:pPr>
                      <a:r>
                        <a:rPr lang="en-IN" sz="900" kern="0">
                          <a:effectLst/>
                        </a:rPr>
                        <a:t>14</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8360" marR="58360" marT="0" marB="0" anchor="ctr"/>
                </a:tc>
                <a:tc>
                  <a:txBody>
                    <a:bodyPr/>
                    <a:lstStyle/>
                    <a:p>
                      <a:pPr algn="r">
                        <a:lnSpc>
                          <a:spcPct val="107000"/>
                        </a:lnSpc>
                        <a:spcAft>
                          <a:spcPts val="800"/>
                        </a:spcAft>
                      </a:pPr>
                      <a:r>
                        <a:rPr lang="en-IN" sz="900" kern="0">
                          <a:effectLst/>
                        </a:rPr>
                        <a:t>1750</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8360" marR="58360" marT="0" marB="0" anchor="ctr"/>
                </a:tc>
                <a:tc>
                  <a:txBody>
                    <a:bodyPr/>
                    <a:lstStyle/>
                    <a:p>
                      <a:pPr algn="r">
                        <a:lnSpc>
                          <a:spcPct val="107000"/>
                        </a:lnSpc>
                        <a:spcAft>
                          <a:spcPts val="800"/>
                        </a:spcAft>
                      </a:pPr>
                      <a:r>
                        <a:rPr lang="en-IN" sz="900" kern="0">
                          <a:effectLst/>
                        </a:rPr>
                        <a:t>1</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8360" marR="58360" marT="0" marB="0" anchor="ctr"/>
                </a:tc>
                <a:extLst>
                  <a:ext uri="{0D108BD9-81ED-4DB2-BD59-A6C34878D82A}">
                    <a16:rowId xmlns:a16="http://schemas.microsoft.com/office/drawing/2014/main" val="2518388143"/>
                  </a:ext>
                </a:extLst>
              </a:tr>
              <a:tr h="203305">
                <a:tc>
                  <a:txBody>
                    <a:bodyPr/>
                    <a:lstStyle/>
                    <a:p>
                      <a:pPr>
                        <a:lnSpc>
                          <a:spcPct val="107000"/>
                        </a:lnSpc>
                        <a:spcAft>
                          <a:spcPts val="800"/>
                        </a:spcAft>
                      </a:pPr>
                      <a:r>
                        <a:rPr lang="en-IN" sz="900" kern="0">
                          <a:effectLst/>
                        </a:rPr>
                        <a:t>Seattle</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8360" marR="58360" marT="0" marB="0" anchor="ctr"/>
                </a:tc>
                <a:tc>
                  <a:txBody>
                    <a:bodyPr/>
                    <a:lstStyle/>
                    <a:p>
                      <a:pPr algn="r">
                        <a:lnSpc>
                          <a:spcPct val="107000"/>
                        </a:lnSpc>
                        <a:spcAft>
                          <a:spcPts val="800"/>
                        </a:spcAft>
                      </a:pPr>
                      <a:r>
                        <a:rPr lang="en-IN" sz="900" kern="0">
                          <a:effectLst/>
                        </a:rPr>
                        <a:t>13</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8360" marR="58360" marT="0" marB="0" anchor="ctr"/>
                </a:tc>
                <a:tc>
                  <a:txBody>
                    <a:bodyPr/>
                    <a:lstStyle/>
                    <a:p>
                      <a:pPr algn="r">
                        <a:lnSpc>
                          <a:spcPct val="107000"/>
                        </a:lnSpc>
                        <a:spcAft>
                          <a:spcPts val="800"/>
                        </a:spcAft>
                      </a:pPr>
                      <a:r>
                        <a:rPr lang="en-IN" sz="900" kern="0">
                          <a:effectLst/>
                        </a:rPr>
                        <a:t>1225</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8360" marR="58360" marT="0" marB="0" anchor="ctr"/>
                </a:tc>
                <a:tc>
                  <a:txBody>
                    <a:bodyPr/>
                    <a:lstStyle/>
                    <a:p>
                      <a:pPr algn="r">
                        <a:lnSpc>
                          <a:spcPct val="107000"/>
                        </a:lnSpc>
                        <a:spcAft>
                          <a:spcPts val="800"/>
                        </a:spcAft>
                      </a:pPr>
                      <a:r>
                        <a:rPr lang="en-IN" sz="900" kern="0">
                          <a:effectLst/>
                        </a:rPr>
                        <a:t>1</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8360" marR="58360" marT="0" marB="0" anchor="ctr"/>
                </a:tc>
                <a:extLst>
                  <a:ext uri="{0D108BD9-81ED-4DB2-BD59-A6C34878D82A}">
                    <a16:rowId xmlns:a16="http://schemas.microsoft.com/office/drawing/2014/main" val="3738253108"/>
                  </a:ext>
                </a:extLst>
              </a:tr>
              <a:tr h="203305">
                <a:tc>
                  <a:txBody>
                    <a:bodyPr/>
                    <a:lstStyle/>
                    <a:p>
                      <a:pPr>
                        <a:lnSpc>
                          <a:spcPct val="107000"/>
                        </a:lnSpc>
                        <a:spcAft>
                          <a:spcPts val="800"/>
                        </a:spcAft>
                      </a:pPr>
                      <a:r>
                        <a:rPr lang="en-IN" sz="900" kern="0">
                          <a:effectLst/>
                        </a:rPr>
                        <a:t>Los Angeles</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8360" marR="58360" marT="0" marB="0" anchor="ctr"/>
                </a:tc>
                <a:tc>
                  <a:txBody>
                    <a:bodyPr/>
                    <a:lstStyle/>
                    <a:p>
                      <a:pPr algn="r">
                        <a:lnSpc>
                          <a:spcPct val="107000"/>
                        </a:lnSpc>
                        <a:spcAft>
                          <a:spcPts val="800"/>
                        </a:spcAft>
                      </a:pPr>
                      <a:r>
                        <a:rPr lang="en-IN" sz="900" kern="0">
                          <a:effectLst/>
                        </a:rPr>
                        <a:t>22.5</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8360" marR="58360" marT="0" marB="0" anchor="ctr"/>
                </a:tc>
                <a:tc>
                  <a:txBody>
                    <a:bodyPr/>
                    <a:lstStyle/>
                    <a:p>
                      <a:pPr algn="r">
                        <a:lnSpc>
                          <a:spcPct val="107000"/>
                        </a:lnSpc>
                        <a:spcAft>
                          <a:spcPts val="800"/>
                        </a:spcAft>
                      </a:pPr>
                      <a:r>
                        <a:rPr lang="en-IN" sz="900" kern="0">
                          <a:effectLst/>
                        </a:rPr>
                        <a:t>2650</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8360" marR="58360" marT="0" marB="0" anchor="ctr"/>
                </a:tc>
                <a:tc>
                  <a:txBody>
                    <a:bodyPr/>
                    <a:lstStyle/>
                    <a:p>
                      <a:pPr algn="r">
                        <a:lnSpc>
                          <a:spcPct val="107000"/>
                        </a:lnSpc>
                        <a:spcAft>
                          <a:spcPts val="800"/>
                        </a:spcAft>
                      </a:pPr>
                      <a:r>
                        <a:rPr lang="en-IN" sz="900" kern="0">
                          <a:effectLst/>
                        </a:rPr>
                        <a:t>1</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8360" marR="58360" marT="0" marB="0" anchor="ctr"/>
                </a:tc>
                <a:extLst>
                  <a:ext uri="{0D108BD9-81ED-4DB2-BD59-A6C34878D82A}">
                    <a16:rowId xmlns:a16="http://schemas.microsoft.com/office/drawing/2014/main" val="3807023188"/>
                  </a:ext>
                </a:extLst>
              </a:tr>
              <a:tr h="203305">
                <a:tc>
                  <a:txBody>
                    <a:bodyPr/>
                    <a:lstStyle/>
                    <a:p>
                      <a:pPr>
                        <a:lnSpc>
                          <a:spcPct val="107000"/>
                        </a:lnSpc>
                        <a:spcAft>
                          <a:spcPts val="800"/>
                        </a:spcAft>
                      </a:pPr>
                      <a:r>
                        <a:rPr lang="en-IN" sz="900" kern="0">
                          <a:effectLst/>
                        </a:rPr>
                        <a:t>San Diego</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8360" marR="58360" marT="0" marB="0" anchor="ctr"/>
                </a:tc>
                <a:tc>
                  <a:txBody>
                    <a:bodyPr/>
                    <a:lstStyle/>
                    <a:p>
                      <a:pPr algn="r">
                        <a:lnSpc>
                          <a:spcPct val="107000"/>
                        </a:lnSpc>
                        <a:spcAft>
                          <a:spcPts val="800"/>
                        </a:spcAft>
                      </a:pPr>
                      <a:r>
                        <a:rPr lang="en-IN" sz="900" kern="0">
                          <a:effectLst/>
                        </a:rPr>
                        <a:t>24.5</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8360" marR="58360" marT="0" marB="0" anchor="ctr"/>
                </a:tc>
                <a:tc>
                  <a:txBody>
                    <a:bodyPr/>
                    <a:lstStyle/>
                    <a:p>
                      <a:pPr algn="r">
                        <a:lnSpc>
                          <a:spcPct val="107000"/>
                        </a:lnSpc>
                        <a:spcAft>
                          <a:spcPts val="800"/>
                        </a:spcAft>
                      </a:pPr>
                      <a:r>
                        <a:rPr lang="en-IN" sz="900" kern="0">
                          <a:effectLst/>
                        </a:rPr>
                        <a:t>2750</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8360" marR="58360" marT="0" marB="0" anchor="ctr"/>
                </a:tc>
                <a:tc>
                  <a:txBody>
                    <a:bodyPr/>
                    <a:lstStyle/>
                    <a:p>
                      <a:pPr algn="r">
                        <a:lnSpc>
                          <a:spcPct val="107000"/>
                        </a:lnSpc>
                        <a:spcAft>
                          <a:spcPts val="800"/>
                        </a:spcAft>
                      </a:pPr>
                      <a:r>
                        <a:rPr lang="en-IN" sz="900" kern="0">
                          <a:effectLst/>
                        </a:rPr>
                        <a:t>1</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8360" marR="58360" marT="0" marB="0" anchor="ctr"/>
                </a:tc>
                <a:extLst>
                  <a:ext uri="{0D108BD9-81ED-4DB2-BD59-A6C34878D82A}">
                    <a16:rowId xmlns:a16="http://schemas.microsoft.com/office/drawing/2014/main" val="2249453934"/>
                  </a:ext>
                </a:extLst>
              </a:tr>
              <a:tr h="203305">
                <a:tc>
                  <a:txBody>
                    <a:bodyPr/>
                    <a:lstStyle/>
                    <a:p>
                      <a:pPr>
                        <a:lnSpc>
                          <a:spcPct val="107000"/>
                        </a:lnSpc>
                        <a:spcAft>
                          <a:spcPts val="800"/>
                        </a:spcAft>
                      </a:pPr>
                      <a:r>
                        <a:rPr lang="en-IN" sz="900" kern="0">
                          <a:effectLst/>
                        </a:rPr>
                        <a:t>Las Vegas</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8360" marR="58360" marT="0" marB="0" anchor="ctr"/>
                </a:tc>
                <a:tc>
                  <a:txBody>
                    <a:bodyPr/>
                    <a:lstStyle/>
                    <a:p>
                      <a:pPr algn="r">
                        <a:lnSpc>
                          <a:spcPct val="107000"/>
                        </a:lnSpc>
                        <a:spcAft>
                          <a:spcPts val="800"/>
                        </a:spcAft>
                      </a:pPr>
                      <a:r>
                        <a:rPr lang="en-IN" sz="900" kern="0">
                          <a:effectLst/>
                        </a:rPr>
                        <a:t>26</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8360" marR="58360" marT="0" marB="0" anchor="ctr"/>
                </a:tc>
                <a:tc>
                  <a:txBody>
                    <a:bodyPr/>
                    <a:lstStyle/>
                    <a:p>
                      <a:pPr algn="r">
                        <a:lnSpc>
                          <a:spcPct val="107000"/>
                        </a:lnSpc>
                        <a:spcAft>
                          <a:spcPts val="800"/>
                        </a:spcAft>
                      </a:pPr>
                      <a:r>
                        <a:rPr lang="en-IN" sz="900" kern="0">
                          <a:effectLst/>
                        </a:rPr>
                        <a:t>2950</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8360" marR="58360" marT="0" marB="0" anchor="ctr"/>
                </a:tc>
                <a:tc>
                  <a:txBody>
                    <a:bodyPr/>
                    <a:lstStyle/>
                    <a:p>
                      <a:pPr algn="r">
                        <a:lnSpc>
                          <a:spcPct val="107000"/>
                        </a:lnSpc>
                        <a:spcAft>
                          <a:spcPts val="800"/>
                        </a:spcAft>
                      </a:pPr>
                      <a:r>
                        <a:rPr lang="en-IN" sz="900" kern="0">
                          <a:effectLst/>
                        </a:rPr>
                        <a:t>1</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8360" marR="58360" marT="0" marB="0" anchor="ctr"/>
                </a:tc>
                <a:extLst>
                  <a:ext uri="{0D108BD9-81ED-4DB2-BD59-A6C34878D82A}">
                    <a16:rowId xmlns:a16="http://schemas.microsoft.com/office/drawing/2014/main" val="2190770779"/>
                  </a:ext>
                </a:extLst>
              </a:tr>
              <a:tr h="203305">
                <a:tc>
                  <a:txBody>
                    <a:bodyPr/>
                    <a:lstStyle/>
                    <a:p>
                      <a:pPr>
                        <a:lnSpc>
                          <a:spcPct val="107000"/>
                        </a:lnSpc>
                        <a:spcAft>
                          <a:spcPts val="800"/>
                        </a:spcAft>
                      </a:pPr>
                      <a:r>
                        <a:rPr lang="en-IN" sz="900" kern="0">
                          <a:effectLst/>
                        </a:rPr>
                        <a:t>Phoenix</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8360" marR="58360" marT="0" marB="0" anchor="ctr"/>
                </a:tc>
                <a:tc>
                  <a:txBody>
                    <a:bodyPr/>
                    <a:lstStyle/>
                    <a:p>
                      <a:pPr algn="r">
                        <a:lnSpc>
                          <a:spcPct val="107000"/>
                        </a:lnSpc>
                        <a:spcAft>
                          <a:spcPts val="800"/>
                        </a:spcAft>
                      </a:pPr>
                      <a:r>
                        <a:rPr lang="en-IN" sz="900" kern="0">
                          <a:effectLst/>
                        </a:rPr>
                        <a:t>26</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8360" marR="58360" marT="0" marB="0" anchor="ctr"/>
                </a:tc>
                <a:tc>
                  <a:txBody>
                    <a:bodyPr/>
                    <a:lstStyle/>
                    <a:p>
                      <a:pPr algn="r">
                        <a:lnSpc>
                          <a:spcPct val="107000"/>
                        </a:lnSpc>
                        <a:spcAft>
                          <a:spcPts val="800"/>
                        </a:spcAft>
                      </a:pPr>
                      <a:r>
                        <a:rPr lang="en-IN" sz="900" kern="0">
                          <a:effectLst/>
                        </a:rPr>
                        <a:t>3050</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8360" marR="58360" marT="0" marB="0" anchor="ctr"/>
                </a:tc>
                <a:tc>
                  <a:txBody>
                    <a:bodyPr/>
                    <a:lstStyle/>
                    <a:p>
                      <a:pPr algn="r">
                        <a:lnSpc>
                          <a:spcPct val="107000"/>
                        </a:lnSpc>
                        <a:spcAft>
                          <a:spcPts val="800"/>
                        </a:spcAft>
                      </a:pPr>
                      <a:r>
                        <a:rPr lang="en-IN" sz="900" kern="0">
                          <a:effectLst/>
                        </a:rPr>
                        <a:t>1</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8360" marR="58360" marT="0" marB="0" anchor="ctr"/>
                </a:tc>
                <a:extLst>
                  <a:ext uri="{0D108BD9-81ED-4DB2-BD59-A6C34878D82A}">
                    <a16:rowId xmlns:a16="http://schemas.microsoft.com/office/drawing/2014/main" val="1548560730"/>
                  </a:ext>
                </a:extLst>
              </a:tr>
              <a:tr h="373874">
                <a:tc>
                  <a:txBody>
                    <a:bodyPr/>
                    <a:lstStyle/>
                    <a:p>
                      <a:pPr>
                        <a:lnSpc>
                          <a:spcPct val="107000"/>
                        </a:lnSpc>
                        <a:spcAft>
                          <a:spcPts val="800"/>
                        </a:spcAft>
                      </a:pPr>
                      <a:r>
                        <a:rPr lang="en-IN" sz="900" kern="0">
                          <a:effectLst/>
                        </a:rPr>
                        <a:t>Albuquerque</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8360" marR="58360" marT="0" marB="0" anchor="ctr"/>
                </a:tc>
                <a:tc>
                  <a:txBody>
                    <a:bodyPr/>
                    <a:lstStyle/>
                    <a:p>
                      <a:pPr algn="r">
                        <a:lnSpc>
                          <a:spcPct val="107000"/>
                        </a:lnSpc>
                        <a:spcAft>
                          <a:spcPts val="800"/>
                        </a:spcAft>
                      </a:pPr>
                      <a:r>
                        <a:rPr lang="en-IN" sz="900" kern="0">
                          <a:effectLst/>
                        </a:rPr>
                        <a:t>23</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8360" marR="58360" marT="0" marB="0" anchor="ctr"/>
                </a:tc>
                <a:tc>
                  <a:txBody>
                    <a:bodyPr/>
                    <a:lstStyle/>
                    <a:p>
                      <a:pPr algn="r">
                        <a:lnSpc>
                          <a:spcPct val="107000"/>
                        </a:lnSpc>
                        <a:spcAft>
                          <a:spcPts val="800"/>
                        </a:spcAft>
                      </a:pPr>
                      <a:r>
                        <a:rPr lang="en-IN" sz="900" kern="0">
                          <a:effectLst/>
                        </a:rPr>
                        <a:t>2700</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8360" marR="58360" marT="0" marB="0" anchor="ctr"/>
                </a:tc>
                <a:tc>
                  <a:txBody>
                    <a:bodyPr/>
                    <a:lstStyle/>
                    <a:p>
                      <a:pPr algn="r">
                        <a:lnSpc>
                          <a:spcPct val="107000"/>
                        </a:lnSpc>
                        <a:spcAft>
                          <a:spcPts val="800"/>
                        </a:spcAft>
                      </a:pPr>
                      <a:r>
                        <a:rPr lang="en-IN" sz="900" kern="0">
                          <a:effectLst/>
                        </a:rPr>
                        <a:t>1</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8360" marR="58360" marT="0" marB="0" anchor="ctr"/>
                </a:tc>
                <a:extLst>
                  <a:ext uri="{0D108BD9-81ED-4DB2-BD59-A6C34878D82A}">
                    <a16:rowId xmlns:a16="http://schemas.microsoft.com/office/drawing/2014/main" val="2373042030"/>
                  </a:ext>
                </a:extLst>
              </a:tr>
              <a:tr h="203305">
                <a:tc>
                  <a:txBody>
                    <a:bodyPr/>
                    <a:lstStyle/>
                    <a:p>
                      <a:pPr>
                        <a:lnSpc>
                          <a:spcPct val="107000"/>
                        </a:lnSpc>
                        <a:spcAft>
                          <a:spcPts val="800"/>
                        </a:spcAft>
                      </a:pPr>
                      <a:r>
                        <a:rPr lang="en-IN" sz="900" kern="0">
                          <a:effectLst/>
                        </a:rPr>
                        <a:t>Denver</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8360" marR="58360" marT="0" marB="0" anchor="ctr"/>
                </a:tc>
                <a:tc>
                  <a:txBody>
                    <a:bodyPr/>
                    <a:lstStyle/>
                    <a:p>
                      <a:pPr algn="r">
                        <a:lnSpc>
                          <a:spcPct val="107000"/>
                        </a:lnSpc>
                        <a:spcAft>
                          <a:spcPts val="800"/>
                        </a:spcAft>
                      </a:pPr>
                      <a:r>
                        <a:rPr lang="en-IN" sz="900" kern="0">
                          <a:effectLst/>
                        </a:rPr>
                        <a:t>13</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8360" marR="58360" marT="0" marB="0" anchor="ctr"/>
                </a:tc>
                <a:tc>
                  <a:txBody>
                    <a:bodyPr/>
                    <a:lstStyle/>
                    <a:p>
                      <a:pPr algn="r">
                        <a:lnSpc>
                          <a:spcPct val="107000"/>
                        </a:lnSpc>
                        <a:spcAft>
                          <a:spcPts val="800"/>
                        </a:spcAft>
                      </a:pPr>
                      <a:r>
                        <a:rPr lang="en-IN" sz="900" kern="0">
                          <a:effectLst/>
                        </a:rPr>
                        <a:t>1550</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8360" marR="58360" marT="0" marB="0" anchor="ctr"/>
                </a:tc>
                <a:tc>
                  <a:txBody>
                    <a:bodyPr/>
                    <a:lstStyle/>
                    <a:p>
                      <a:pPr algn="r">
                        <a:lnSpc>
                          <a:spcPct val="107000"/>
                        </a:lnSpc>
                        <a:spcAft>
                          <a:spcPts val="800"/>
                        </a:spcAft>
                      </a:pPr>
                      <a:r>
                        <a:rPr lang="en-IN" sz="900" kern="0">
                          <a:effectLst/>
                        </a:rPr>
                        <a:t>1</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8360" marR="58360" marT="0" marB="0" anchor="ctr"/>
                </a:tc>
                <a:extLst>
                  <a:ext uri="{0D108BD9-81ED-4DB2-BD59-A6C34878D82A}">
                    <a16:rowId xmlns:a16="http://schemas.microsoft.com/office/drawing/2014/main" val="2047023913"/>
                  </a:ext>
                </a:extLst>
              </a:tr>
              <a:tr h="373874">
                <a:tc>
                  <a:txBody>
                    <a:bodyPr/>
                    <a:lstStyle/>
                    <a:p>
                      <a:pPr>
                        <a:lnSpc>
                          <a:spcPct val="107000"/>
                        </a:lnSpc>
                        <a:spcAft>
                          <a:spcPts val="800"/>
                        </a:spcAft>
                      </a:pPr>
                      <a:r>
                        <a:rPr lang="en-IN" sz="900" kern="0">
                          <a:effectLst/>
                        </a:rPr>
                        <a:t>San Antonio</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8360" marR="58360" marT="0" marB="0" anchor="ctr"/>
                </a:tc>
                <a:tc>
                  <a:txBody>
                    <a:bodyPr/>
                    <a:lstStyle/>
                    <a:p>
                      <a:pPr algn="r">
                        <a:lnSpc>
                          <a:spcPct val="107000"/>
                        </a:lnSpc>
                        <a:spcAft>
                          <a:spcPts val="800"/>
                        </a:spcAft>
                      </a:pPr>
                      <a:r>
                        <a:rPr lang="en-IN" sz="900" kern="0">
                          <a:effectLst/>
                        </a:rPr>
                        <a:t>24.5</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8360" marR="58360" marT="0" marB="0" anchor="ctr"/>
                </a:tc>
                <a:tc>
                  <a:txBody>
                    <a:bodyPr/>
                    <a:lstStyle/>
                    <a:p>
                      <a:pPr algn="r">
                        <a:lnSpc>
                          <a:spcPct val="107000"/>
                        </a:lnSpc>
                        <a:spcAft>
                          <a:spcPts val="800"/>
                        </a:spcAft>
                      </a:pPr>
                      <a:r>
                        <a:rPr lang="en-IN" sz="900" kern="0">
                          <a:effectLst/>
                        </a:rPr>
                        <a:t>2700</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8360" marR="58360" marT="0" marB="0" anchor="ctr"/>
                </a:tc>
                <a:tc>
                  <a:txBody>
                    <a:bodyPr/>
                    <a:lstStyle/>
                    <a:p>
                      <a:pPr algn="r">
                        <a:lnSpc>
                          <a:spcPct val="107000"/>
                        </a:lnSpc>
                        <a:spcAft>
                          <a:spcPts val="800"/>
                        </a:spcAft>
                      </a:pPr>
                      <a:r>
                        <a:rPr lang="en-IN" sz="900" kern="0" dirty="0">
                          <a:effectLst/>
                        </a:rPr>
                        <a:t>1</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8360" marR="58360" marT="0" marB="0" anchor="ctr"/>
                </a:tc>
                <a:extLst>
                  <a:ext uri="{0D108BD9-81ED-4DB2-BD59-A6C34878D82A}">
                    <a16:rowId xmlns:a16="http://schemas.microsoft.com/office/drawing/2014/main" val="2273459007"/>
                  </a:ext>
                </a:extLst>
              </a:tr>
            </a:tbl>
          </a:graphicData>
        </a:graphic>
      </p:graphicFrame>
      <p:sp>
        <p:nvSpPr>
          <p:cNvPr id="6" name="Rectangle 1">
            <a:extLst>
              <a:ext uri="{FF2B5EF4-FFF2-40B4-BE49-F238E27FC236}">
                <a16:creationId xmlns:a16="http://schemas.microsoft.com/office/drawing/2014/main" id="{67573483-2309-7163-85DB-1C6674361897}"/>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829593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F4A6A-4816-F63A-AB59-8B050FD9469E}"/>
              </a:ext>
            </a:extLst>
          </p:cNvPr>
          <p:cNvSpPr>
            <a:spLocks noGrp="1"/>
          </p:cNvSpPr>
          <p:nvPr>
            <p:ph type="title"/>
          </p:nvPr>
        </p:nvSpPr>
        <p:spPr/>
        <p:txBody>
          <a:bodyPr>
            <a:normAutofit fontScale="90000"/>
          </a:bodyPr>
          <a:lstStyle/>
          <a:p>
            <a:pPr indent="127000">
              <a:lnSpc>
                <a:spcPct val="107000"/>
              </a:lnSpc>
              <a:spcAft>
                <a:spcPts val="800"/>
              </a:spcAft>
            </a:pPr>
            <a:r>
              <a:rPr lang="en-IN" sz="1800" kern="0" dirty="0">
                <a:solidFill>
                  <a:srgbClr val="24292E"/>
                </a:solidFill>
                <a:effectLst/>
                <a:latin typeface="Plus Jakarta Sans"/>
                <a:ea typeface="Times New Roman" panose="02020603050405020304" pitchFamily="18" charset="0"/>
                <a:cs typeface="Calibri" panose="020F0502020204030204" pitchFamily="34" charset="0"/>
              </a:rPr>
              <a:t>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kern="0" dirty="0">
                <a:solidFill>
                  <a:srgbClr val="24292E"/>
                </a:solidFill>
                <a:effectLst/>
                <a:latin typeface="Plus Jakarta Sans"/>
                <a:ea typeface="Times New Roman" panose="02020603050405020304" pitchFamily="18" charset="0"/>
                <a:cs typeface="Calibri" panose="020F0502020204030204" pitchFamily="34" charset="0"/>
              </a:rPr>
              <a:t>13. How do specific wind patterns impact air quality and pollution dispersion in urban areas? </a:t>
            </a:r>
            <a:r>
              <a:rPr lang="en-IN" sz="1800" kern="0" dirty="0" err="1">
                <a:solidFill>
                  <a:srgbClr val="24292E"/>
                </a:solidFill>
                <a:effectLst/>
                <a:latin typeface="Plus Jakarta Sans"/>
                <a:ea typeface="Times New Roman" panose="02020603050405020304" pitchFamily="18" charset="0"/>
                <a:cs typeface="Calibri" panose="020F0502020204030204" pitchFamily="34" charset="0"/>
              </a:rPr>
              <a:t>Analyze</a:t>
            </a:r>
            <a:r>
              <a:rPr lang="en-IN" sz="1800" kern="0" dirty="0">
                <a:solidFill>
                  <a:srgbClr val="24292E"/>
                </a:solidFill>
                <a:effectLst/>
                <a:latin typeface="Plus Jakarta Sans"/>
                <a:ea typeface="Times New Roman" panose="02020603050405020304" pitchFamily="18" charset="0"/>
                <a:cs typeface="Calibri" panose="020F0502020204030204" pitchFamily="34" charset="0"/>
              </a:rPr>
              <a:t> wind direction data for insights.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graphicFrame>
        <p:nvGraphicFramePr>
          <p:cNvPr id="5" name="Content Placeholder 4">
            <a:extLst>
              <a:ext uri="{FF2B5EF4-FFF2-40B4-BE49-F238E27FC236}">
                <a16:creationId xmlns:a16="http://schemas.microsoft.com/office/drawing/2014/main" id="{DE0CB677-37A2-5AEF-3691-E532392FFDD2}"/>
              </a:ext>
            </a:extLst>
          </p:cNvPr>
          <p:cNvGraphicFramePr>
            <a:graphicFrameLocks noGrp="1"/>
          </p:cNvGraphicFramePr>
          <p:nvPr>
            <p:ph sz="half" idx="1"/>
            <p:extLst>
              <p:ext uri="{D42A27DB-BD31-4B8C-83A1-F6EECF244321}">
                <p14:modId xmlns:p14="http://schemas.microsoft.com/office/powerpoint/2010/main" val="3097987799"/>
              </p:ext>
            </p:extLst>
          </p:nvPr>
        </p:nvGraphicFramePr>
        <p:xfrm>
          <a:off x="934244" y="2160589"/>
          <a:ext cx="3670300" cy="3514407"/>
        </p:xfrm>
        <a:graphic>
          <a:graphicData uri="http://schemas.openxmlformats.org/drawingml/2006/table">
            <a:tbl>
              <a:tblPr firstRow="1" firstCol="1" bandRow="1">
                <a:tableStyleId>{5C22544A-7EE6-4342-B048-85BDC9FD1C3A}</a:tableStyleId>
              </a:tblPr>
              <a:tblGrid>
                <a:gridCol w="1282700">
                  <a:extLst>
                    <a:ext uri="{9D8B030D-6E8A-4147-A177-3AD203B41FA5}">
                      <a16:colId xmlns:a16="http://schemas.microsoft.com/office/drawing/2014/main" val="1512559497"/>
                    </a:ext>
                  </a:extLst>
                </a:gridCol>
                <a:gridCol w="774700">
                  <a:extLst>
                    <a:ext uri="{9D8B030D-6E8A-4147-A177-3AD203B41FA5}">
                      <a16:colId xmlns:a16="http://schemas.microsoft.com/office/drawing/2014/main" val="4054472300"/>
                    </a:ext>
                  </a:extLst>
                </a:gridCol>
                <a:gridCol w="787400">
                  <a:extLst>
                    <a:ext uri="{9D8B030D-6E8A-4147-A177-3AD203B41FA5}">
                      <a16:colId xmlns:a16="http://schemas.microsoft.com/office/drawing/2014/main" val="2725380565"/>
                    </a:ext>
                  </a:extLst>
                </a:gridCol>
                <a:gridCol w="825500">
                  <a:extLst>
                    <a:ext uri="{9D8B030D-6E8A-4147-A177-3AD203B41FA5}">
                      <a16:colId xmlns:a16="http://schemas.microsoft.com/office/drawing/2014/main" val="1052591301"/>
                    </a:ext>
                  </a:extLst>
                </a:gridCol>
              </a:tblGrid>
              <a:tr h="259093">
                <a:tc>
                  <a:txBody>
                    <a:bodyPr/>
                    <a:lstStyle/>
                    <a:p>
                      <a:pPr>
                        <a:lnSpc>
                          <a:spcPct val="107000"/>
                        </a:lnSpc>
                        <a:spcAft>
                          <a:spcPts val="800"/>
                        </a:spcAft>
                      </a:pPr>
                      <a:r>
                        <a:rPr lang="en-IN" sz="1100" kern="0">
                          <a:effectLst/>
                        </a:rPr>
                        <a:t>SELECT c.City,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kern="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kern="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kern="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192780162"/>
                  </a:ext>
                </a:extLst>
              </a:tr>
              <a:tr h="259093">
                <a:tc gridSpan="2">
                  <a:txBody>
                    <a:bodyPr/>
                    <a:lstStyle/>
                    <a:p>
                      <a:pPr>
                        <a:lnSpc>
                          <a:spcPct val="107000"/>
                        </a:lnSpc>
                        <a:spcAft>
                          <a:spcPts val="800"/>
                        </a:spcAft>
                      </a:pPr>
                      <a:r>
                        <a:rPr lang="en-IN" sz="1100" kern="0">
                          <a:effectLst/>
                        </a:rPr>
                        <a:t>f.weather_description,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IN"/>
                    </a:p>
                  </a:txBody>
                  <a:tcPr/>
                </a:tc>
                <a:tc>
                  <a:txBody>
                    <a:bodyPr/>
                    <a:lstStyle/>
                    <a:p>
                      <a:pPr>
                        <a:lnSpc>
                          <a:spcPct val="107000"/>
                        </a:lnSpc>
                        <a:spcAft>
                          <a:spcPts val="800"/>
                        </a:spcAft>
                      </a:pPr>
                      <a:r>
                        <a:rPr lang="en-IN" sz="1100" kern="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kern="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802175843"/>
                  </a:ext>
                </a:extLst>
              </a:tr>
              <a:tr h="495607">
                <a:tc>
                  <a:txBody>
                    <a:bodyPr/>
                    <a:lstStyle/>
                    <a:p>
                      <a:pPr>
                        <a:lnSpc>
                          <a:spcPct val="107000"/>
                        </a:lnSpc>
                        <a:spcAft>
                          <a:spcPts val="800"/>
                        </a:spcAft>
                      </a:pPr>
                      <a:r>
                        <a:rPr lang="en-IN" sz="1100" kern="0" dirty="0">
                          <a:effectLst/>
                        </a:rPr>
                        <a:t>       </a:t>
                      </a:r>
                      <a:r>
                        <a:rPr lang="en-IN" sz="1100" kern="0" dirty="0" err="1">
                          <a:effectLst/>
                        </a:rPr>
                        <a:t>f.wind_direction</a:t>
                      </a:r>
                      <a:r>
                        <a:rPr lang="en-IN" sz="1100" kern="0" dirty="0">
                          <a:effectLst/>
                        </a:rPr>
                        <a: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kern="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kern="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kern="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896050028"/>
                  </a:ext>
                </a:extLst>
              </a:tr>
              <a:tr h="495607">
                <a:tc gridSpan="3">
                  <a:txBody>
                    <a:bodyPr/>
                    <a:lstStyle/>
                    <a:p>
                      <a:pPr>
                        <a:lnSpc>
                          <a:spcPct val="107000"/>
                        </a:lnSpc>
                        <a:spcAft>
                          <a:spcPts val="800"/>
                        </a:spcAft>
                      </a:pPr>
                      <a:r>
                        <a:rPr lang="en-IN" sz="1100" kern="0">
                          <a:effectLst/>
                        </a:rPr>
                        <a:t>       AVG(f.wind_speed) AS avg_wind_speed,</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IN"/>
                    </a:p>
                  </a:txBody>
                  <a:tcPr/>
                </a:tc>
                <a:tc hMerge="1">
                  <a:txBody>
                    <a:bodyPr/>
                    <a:lstStyle/>
                    <a:p>
                      <a:endParaRPr lang="en-IN"/>
                    </a:p>
                  </a:txBody>
                  <a:tcPr/>
                </a:tc>
                <a:tc>
                  <a:txBody>
                    <a:bodyPr/>
                    <a:lstStyle/>
                    <a:p>
                      <a:pPr>
                        <a:lnSpc>
                          <a:spcPct val="107000"/>
                        </a:lnSpc>
                        <a:spcAft>
                          <a:spcPts val="800"/>
                        </a:spcAft>
                      </a:pPr>
                      <a:r>
                        <a:rPr lang="en-IN" sz="1100" kern="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370708645"/>
                  </a:ext>
                </a:extLst>
              </a:tr>
              <a:tr h="259093">
                <a:tc gridSpan="2">
                  <a:txBody>
                    <a:bodyPr/>
                    <a:lstStyle/>
                    <a:p>
                      <a:pPr>
                        <a:lnSpc>
                          <a:spcPct val="107000"/>
                        </a:lnSpc>
                        <a:spcAft>
                          <a:spcPts val="800"/>
                        </a:spcAft>
                      </a:pPr>
                      <a:r>
                        <a:rPr lang="en-IN" sz="1100" kern="0">
                          <a:effectLst/>
                        </a:rPr>
                        <a:t>       COUNT(*) AS count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IN"/>
                    </a:p>
                  </a:txBody>
                  <a:tcPr/>
                </a:tc>
                <a:tc>
                  <a:txBody>
                    <a:bodyPr/>
                    <a:lstStyle/>
                    <a:p>
                      <a:pPr>
                        <a:lnSpc>
                          <a:spcPct val="107000"/>
                        </a:lnSpc>
                        <a:spcAft>
                          <a:spcPts val="800"/>
                        </a:spcAft>
                      </a:pPr>
                      <a:r>
                        <a:rPr lang="en-IN" sz="1100" kern="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kern="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577600397"/>
                  </a:ext>
                </a:extLst>
              </a:tr>
              <a:tr h="259093">
                <a:tc>
                  <a:txBody>
                    <a:bodyPr/>
                    <a:lstStyle/>
                    <a:p>
                      <a:pPr>
                        <a:lnSpc>
                          <a:spcPct val="107000"/>
                        </a:lnSpc>
                        <a:spcAft>
                          <a:spcPts val="800"/>
                        </a:spcAft>
                      </a:pPr>
                      <a:r>
                        <a:rPr lang="en-IN" sz="1100" kern="0">
                          <a:effectLst/>
                        </a:rPr>
                        <a:t>FROM final_fact f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kern="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kern="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kern="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267275091"/>
                  </a:ext>
                </a:extLst>
              </a:tr>
              <a:tr h="495607">
                <a:tc gridSpan="3">
                  <a:txBody>
                    <a:bodyPr/>
                    <a:lstStyle/>
                    <a:p>
                      <a:pPr>
                        <a:lnSpc>
                          <a:spcPct val="107000"/>
                        </a:lnSpc>
                        <a:spcAft>
                          <a:spcPts val="800"/>
                        </a:spcAft>
                      </a:pPr>
                      <a:r>
                        <a:rPr lang="en-IN" sz="1100" kern="0">
                          <a:effectLst/>
                        </a:rPr>
                        <a:t>join city_lookup c ON f.City_id = c.City_id</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IN"/>
                    </a:p>
                  </a:txBody>
                  <a:tcPr/>
                </a:tc>
                <a:tc hMerge="1">
                  <a:txBody>
                    <a:bodyPr/>
                    <a:lstStyle/>
                    <a:p>
                      <a:endParaRPr lang="en-IN"/>
                    </a:p>
                  </a:txBody>
                  <a:tcPr/>
                </a:tc>
                <a:tc>
                  <a:txBody>
                    <a:bodyPr/>
                    <a:lstStyle/>
                    <a:p>
                      <a:pPr>
                        <a:lnSpc>
                          <a:spcPct val="107000"/>
                        </a:lnSpc>
                        <a:spcAft>
                          <a:spcPts val="800"/>
                        </a:spcAft>
                      </a:pPr>
                      <a:r>
                        <a:rPr lang="en-IN" sz="1100" kern="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946735780"/>
                  </a:ext>
                </a:extLst>
              </a:tr>
              <a:tr h="495607">
                <a:tc gridSpan="3">
                  <a:txBody>
                    <a:bodyPr/>
                    <a:lstStyle/>
                    <a:p>
                      <a:pPr>
                        <a:lnSpc>
                          <a:spcPct val="107000"/>
                        </a:lnSpc>
                        <a:spcAft>
                          <a:spcPts val="800"/>
                        </a:spcAft>
                      </a:pPr>
                      <a:r>
                        <a:rPr lang="en-IN" sz="1100" kern="0">
                          <a:effectLst/>
                        </a:rPr>
                        <a:t>WHERE weather_description IS NOT NULL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IN"/>
                    </a:p>
                  </a:txBody>
                  <a:tcPr/>
                </a:tc>
                <a:tc hMerge="1">
                  <a:txBody>
                    <a:bodyPr/>
                    <a:lstStyle/>
                    <a:p>
                      <a:endParaRPr lang="en-IN"/>
                    </a:p>
                  </a:txBody>
                  <a:tcPr/>
                </a:tc>
                <a:tc>
                  <a:txBody>
                    <a:bodyPr/>
                    <a:lstStyle/>
                    <a:p>
                      <a:pPr>
                        <a:lnSpc>
                          <a:spcPct val="107000"/>
                        </a:lnSpc>
                        <a:spcAft>
                          <a:spcPts val="800"/>
                        </a:spcAft>
                      </a:pPr>
                      <a:r>
                        <a:rPr lang="en-IN" sz="1100" kern="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043184658"/>
                  </a:ext>
                </a:extLst>
              </a:tr>
              <a:tr h="495607">
                <a:tc gridSpan="4">
                  <a:txBody>
                    <a:bodyPr/>
                    <a:lstStyle/>
                    <a:p>
                      <a:pPr>
                        <a:lnSpc>
                          <a:spcPct val="107000"/>
                        </a:lnSpc>
                        <a:spcAft>
                          <a:spcPts val="800"/>
                        </a:spcAft>
                      </a:pPr>
                      <a:r>
                        <a:rPr lang="en-IN" sz="1100" kern="0" dirty="0">
                          <a:effectLst/>
                        </a:rPr>
                        <a:t>GROUP BY </a:t>
                      </a:r>
                      <a:r>
                        <a:rPr lang="en-IN" sz="1100" kern="0" dirty="0" err="1">
                          <a:effectLst/>
                        </a:rPr>
                        <a:t>f.weather_description</a:t>
                      </a:r>
                      <a:r>
                        <a:rPr lang="en-IN" sz="1100" kern="0" dirty="0">
                          <a:effectLst/>
                        </a:rPr>
                        <a:t>, </a:t>
                      </a:r>
                      <a:r>
                        <a:rPr lang="en-IN" sz="1100" kern="0" dirty="0" err="1">
                          <a:effectLst/>
                        </a:rPr>
                        <a:t>wind_direction,c.City</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531496259"/>
                  </a:ext>
                </a:extLst>
              </a:tr>
            </a:tbl>
          </a:graphicData>
        </a:graphic>
      </p:graphicFrame>
      <p:pic>
        <p:nvPicPr>
          <p:cNvPr id="6" name="Content Placeholder 5">
            <a:extLst>
              <a:ext uri="{FF2B5EF4-FFF2-40B4-BE49-F238E27FC236}">
                <a16:creationId xmlns:a16="http://schemas.microsoft.com/office/drawing/2014/main" id="{25551ADD-E34C-4873-82E5-16497E728346}"/>
              </a:ext>
            </a:extLst>
          </p:cNvPr>
          <p:cNvPicPr>
            <a:picLocks noGrp="1" noChangeAspect="1"/>
          </p:cNvPicPr>
          <p:nvPr>
            <p:ph sz="half" idx="2"/>
          </p:nvPr>
        </p:nvPicPr>
        <p:blipFill>
          <a:blip r:embed="rId2"/>
          <a:stretch>
            <a:fillRect/>
          </a:stretch>
        </p:blipFill>
        <p:spPr>
          <a:xfrm>
            <a:off x="5089525" y="2821343"/>
            <a:ext cx="4184650" cy="2559927"/>
          </a:xfrm>
          <a:prstGeom prst="rect">
            <a:avLst/>
          </a:prstGeom>
        </p:spPr>
      </p:pic>
    </p:spTree>
    <p:extLst>
      <p:ext uri="{BB962C8B-B14F-4D97-AF65-F5344CB8AC3E}">
        <p14:creationId xmlns:p14="http://schemas.microsoft.com/office/powerpoint/2010/main" val="22580074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5DB4A-6C8C-B202-13B8-7722B5F522DD}"/>
              </a:ext>
            </a:extLst>
          </p:cNvPr>
          <p:cNvSpPr>
            <a:spLocks noGrp="1"/>
          </p:cNvSpPr>
          <p:nvPr>
            <p:ph type="title"/>
          </p:nvPr>
        </p:nvSpPr>
        <p:spPr/>
        <p:txBody>
          <a:bodyPr>
            <a:normAutofit fontScale="90000"/>
          </a:bodyPr>
          <a:lstStyle/>
          <a:p>
            <a:pPr indent="127000">
              <a:lnSpc>
                <a:spcPct val="107000"/>
              </a:lnSpc>
              <a:spcAft>
                <a:spcPts val="800"/>
              </a:spcAft>
            </a:pPr>
            <a:r>
              <a:rPr lang="en-IN" sz="1800" kern="0" dirty="0">
                <a:solidFill>
                  <a:srgbClr val="24292E"/>
                </a:solidFill>
                <a:effectLst/>
                <a:latin typeface="Plus Jakarta Sans"/>
                <a:ea typeface="Times New Roman" panose="02020603050405020304" pitchFamily="18" charset="0"/>
                <a:cs typeface="Calibri" panose="020F0502020204030204" pitchFamily="34" charset="0"/>
              </a:rPr>
              <a:t>14. Identify cities prone to strong winds and the potential consequences, such as increased risk of natural disasters or challenges for transportation.</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graphicFrame>
        <p:nvGraphicFramePr>
          <p:cNvPr id="5" name="Content Placeholder 4">
            <a:extLst>
              <a:ext uri="{FF2B5EF4-FFF2-40B4-BE49-F238E27FC236}">
                <a16:creationId xmlns:a16="http://schemas.microsoft.com/office/drawing/2014/main" id="{691D339A-E6D5-5886-E30F-4CB75E6F8E67}"/>
              </a:ext>
            </a:extLst>
          </p:cNvPr>
          <p:cNvGraphicFramePr>
            <a:graphicFrameLocks noGrp="1"/>
          </p:cNvGraphicFramePr>
          <p:nvPr>
            <p:ph sz="half" idx="1"/>
            <p:extLst>
              <p:ext uri="{D42A27DB-BD31-4B8C-83A1-F6EECF244321}">
                <p14:modId xmlns:p14="http://schemas.microsoft.com/office/powerpoint/2010/main" val="310130781"/>
              </p:ext>
            </p:extLst>
          </p:nvPr>
        </p:nvGraphicFramePr>
        <p:xfrm>
          <a:off x="1346993" y="2160589"/>
          <a:ext cx="2844801" cy="3880779"/>
        </p:xfrm>
        <a:graphic>
          <a:graphicData uri="http://schemas.openxmlformats.org/drawingml/2006/table">
            <a:tbl>
              <a:tblPr firstRow="1" firstCol="1" bandRow="1">
                <a:tableStyleId>{5C22544A-7EE6-4342-B048-85BDC9FD1C3A}</a:tableStyleId>
              </a:tblPr>
              <a:tblGrid>
                <a:gridCol w="644714">
                  <a:extLst>
                    <a:ext uri="{9D8B030D-6E8A-4147-A177-3AD203B41FA5}">
                      <a16:colId xmlns:a16="http://schemas.microsoft.com/office/drawing/2014/main" val="1699789737"/>
                    </a:ext>
                  </a:extLst>
                </a:gridCol>
                <a:gridCol w="711872">
                  <a:extLst>
                    <a:ext uri="{9D8B030D-6E8A-4147-A177-3AD203B41FA5}">
                      <a16:colId xmlns:a16="http://schemas.microsoft.com/office/drawing/2014/main" val="3874492214"/>
                    </a:ext>
                  </a:extLst>
                </a:gridCol>
                <a:gridCol w="819324">
                  <a:extLst>
                    <a:ext uri="{9D8B030D-6E8A-4147-A177-3AD203B41FA5}">
                      <a16:colId xmlns:a16="http://schemas.microsoft.com/office/drawing/2014/main" val="341848051"/>
                    </a:ext>
                  </a:extLst>
                </a:gridCol>
                <a:gridCol w="668891">
                  <a:extLst>
                    <a:ext uri="{9D8B030D-6E8A-4147-A177-3AD203B41FA5}">
                      <a16:colId xmlns:a16="http://schemas.microsoft.com/office/drawing/2014/main" val="2565544280"/>
                    </a:ext>
                  </a:extLst>
                </a:gridCol>
              </a:tblGrid>
              <a:tr h="200144">
                <a:tc>
                  <a:txBody>
                    <a:bodyPr/>
                    <a:lstStyle/>
                    <a:p>
                      <a:pPr>
                        <a:lnSpc>
                          <a:spcPct val="107000"/>
                        </a:lnSpc>
                        <a:spcAft>
                          <a:spcPts val="800"/>
                        </a:spcAft>
                      </a:pPr>
                      <a:r>
                        <a:rPr lang="en-IN" sz="1100" kern="0">
                          <a:effectLst/>
                        </a:rPr>
                        <a:t>SELECT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kern="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kern="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750827881"/>
                  </a:ext>
                </a:extLst>
              </a:tr>
              <a:tr h="382845">
                <a:tc>
                  <a:txBody>
                    <a:bodyPr/>
                    <a:lstStyle/>
                    <a:p>
                      <a:pPr>
                        <a:lnSpc>
                          <a:spcPct val="107000"/>
                        </a:lnSpc>
                        <a:spcAft>
                          <a:spcPts val="800"/>
                        </a:spcAft>
                      </a:pPr>
                      <a:r>
                        <a:rPr lang="en-IN" sz="1100" kern="0">
                          <a:effectLst/>
                        </a:rPr>
                        <a:t>    c.City,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kern="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kern="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354198108"/>
                  </a:ext>
                </a:extLst>
              </a:tr>
              <a:tr h="382845">
                <a:tc gridSpan="4">
                  <a:txBody>
                    <a:bodyPr/>
                    <a:lstStyle/>
                    <a:p>
                      <a:pPr>
                        <a:lnSpc>
                          <a:spcPct val="107000"/>
                        </a:lnSpc>
                        <a:spcAft>
                          <a:spcPts val="800"/>
                        </a:spcAft>
                      </a:pPr>
                      <a:r>
                        <a:rPr lang="en-IN" sz="1100" kern="0">
                          <a:effectLst/>
                        </a:rPr>
                        <a:t>    COUNT(*) AS strong_wind_occurrences,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016886795"/>
                  </a:ext>
                </a:extLst>
              </a:tr>
              <a:tr h="382845">
                <a:tc gridSpan="4">
                  <a:txBody>
                    <a:bodyPr/>
                    <a:lstStyle/>
                    <a:p>
                      <a:pPr>
                        <a:lnSpc>
                          <a:spcPct val="107000"/>
                        </a:lnSpc>
                        <a:spcAft>
                          <a:spcPts val="800"/>
                        </a:spcAft>
                      </a:pPr>
                      <a:r>
                        <a:rPr lang="en-IN" sz="1100" kern="0">
                          <a:effectLst/>
                        </a:rPr>
                        <a:t>    AVG(f.wind_speed) AS avg_wind_speed,</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91836680"/>
                  </a:ext>
                </a:extLst>
              </a:tr>
              <a:tr h="382845">
                <a:tc gridSpan="4">
                  <a:txBody>
                    <a:bodyPr/>
                    <a:lstStyle/>
                    <a:p>
                      <a:pPr>
                        <a:lnSpc>
                          <a:spcPct val="107000"/>
                        </a:lnSpc>
                        <a:spcAft>
                          <a:spcPts val="800"/>
                        </a:spcAft>
                      </a:pPr>
                      <a:r>
                        <a:rPr lang="en-IN" sz="1100" kern="0">
                          <a:effectLst/>
                        </a:rPr>
                        <a:t>    MAX(f.wind_speed) AS max_wind_speed</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45803313"/>
                  </a:ext>
                </a:extLst>
              </a:tr>
              <a:tr h="200144">
                <a:tc>
                  <a:txBody>
                    <a:bodyPr/>
                    <a:lstStyle/>
                    <a:p>
                      <a:pPr>
                        <a:lnSpc>
                          <a:spcPct val="107000"/>
                        </a:lnSpc>
                        <a:spcAft>
                          <a:spcPts val="800"/>
                        </a:spcAft>
                      </a:pPr>
                      <a:r>
                        <a:rPr lang="en-IN" sz="1100" kern="0">
                          <a:effectLst/>
                        </a:rPr>
                        <a:t>FROM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kern="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kern="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509924264"/>
                  </a:ext>
                </a:extLst>
              </a:tr>
              <a:tr h="200144">
                <a:tc gridSpan="2">
                  <a:txBody>
                    <a:bodyPr/>
                    <a:lstStyle/>
                    <a:p>
                      <a:pPr>
                        <a:lnSpc>
                          <a:spcPct val="107000"/>
                        </a:lnSpc>
                        <a:spcAft>
                          <a:spcPts val="800"/>
                        </a:spcAft>
                      </a:pPr>
                      <a:r>
                        <a:rPr lang="en-IN" sz="1100" kern="0">
                          <a:effectLst/>
                        </a:rPr>
                        <a:t>    final_fact f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IN"/>
                    </a:p>
                  </a:txBody>
                  <a:tcPr/>
                </a:tc>
                <a:tc>
                  <a:txBody>
                    <a:bodyPr/>
                    <a:lstStyle/>
                    <a:p>
                      <a:pPr>
                        <a:lnSpc>
                          <a:spcPct val="107000"/>
                        </a:lnSpc>
                        <a:spcAft>
                          <a:spcPts val="800"/>
                        </a:spcAft>
                      </a:pPr>
                      <a:r>
                        <a:rPr lang="en-IN" sz="1100" kern="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250682733"/>
                  </a:ext>
                </a:extLst>
              </a:tr>
              <a:tr h="382845">
                <a:tc gridSpan="4">
                  <a:txBody>
                    <a:bodyPr/>
                    <a:lstStyle/>
                    <a:p>
                      <a:pPr>
                        <a:lnSpc>
                          <a:spcPct val="107000"/>
                        </a:lnSpc>
                        <a:spcAft>
                          <a:spcPts val="800"/>
                        </a:spcAft>
                      </a:pPr>
                      <a:r>
                        <a:rPr lang="en-IN" sz="1100" kern="0">
                          <a:effectLst/>
                        </a:rPr>
                        <a:t>    join City_lookup c ON f.City_id = c.City_id</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055730571"/>
                  </a:ext>
                </a:extLst>
              </a:tr>
              <a:tr h="200144">
                <a:tc>
                  <a:txBody>
                    <a:bodyPr/>
                    <a:lstStyle/>
                    <a:p>
                      <a:pPr>
                        <a:lnSpc>
                          <a:spcPct val="107000"/>
                        </a:lnSpc>
                        <a:spcAft>
                          <a:spcPts val="800"/>
                        </a:spcAft>
                      </a:pPr>
                      <a:r>
                        <a:rPr lang="en-IN" sz="1100" kern="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kern="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kern="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979165284"/>
                  </a:ext>
                </a:extLst>
              </a:tr>
              <a:tr h="200144">
                <a:tc gridSpan="2">
                  <a:txBody>
                    <a:bodyPr/>
                    <a:lstStyle/>
                    <a:p>
                      <a:pPr>
                        <a:lnSpc>
                          <a:spcPct val="107000"/>
                        </a:lnSpc>
                        <a:spcAft>
                          <a:spcPts val="800"/>
                        </a:spcAft>
                      </a:pPr>
                      <a:r>
                        <a:rPr lang="en-IN" sz="1100" kern="0">
                          <a:effectLst/>
                        </a:rPr>
                        <a:t>GROUP BY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IN"/>
                    </a:p>
                  </a:txBody>
                  <a:tcPr/>
                </a:tc>
                <a:tc>
                  <a:txBody>
                    <a:bodyPr/>
                    <a:lstStyle/>
                    <a:p>
                      <a:pPr>
                        <a:lnSpc>
                          <a:spcPct val="107000"/>
                        </a:lnSpc>
                        <a:spcAft>
                          <a:spcPts val="800"/>
                        </a:spcAft>
                      </a:pPr>
                      <a:r>
                        <a:rPr lang="en-IN" sz="1100" kern="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37353854"/>
                  </a:ext>
                </a:extLst>
              </a:tr>
              <a:tr h="382845">
                <a:tc>
                  <a:txBody>
                    <a:bodyPr/>
                    <a:lstStyle/>
                    <a:p>
                      <a:pPr>
                        <a:lnSpc>
                          <a:spcPct val="107000"/>
                        </a:lnSpc>
                        <a:spcAft>
                          <a:spcPts val="800"/>
                        </a:spcAft>
                      </a:pPr>
                      <a:r>
                        <a:rPr lang="en-IN" sz="1100" kern="0">
                          <a:effectLst/>
                        </a:rPr>
                        <a:t>    c.City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kern="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kern="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388737684"/>
                  </a:ext>
                </a:extLst>
              </a:tr>
              <a:tr h="200144">
                <a:tc gridSpan="2">
                  <a:txBody>
                    <a:bodyPr/>
                    <a:lstStyle/>
                    <a:p>
                      <a:pPr>
                        <a:lnSpc>
                          <a:spcPct val="107000"/>
                        </a:lnSpc>
                        <a:spcAft>
                          <a:spcPts val="800"/>
                        </a:spcAft>
                      </a:pPr>
                      <a:r>
                        <a:rPr lang="en-IN" sz="1100" kern="0">
                          <a:effectLst/>
                        </a:rPr>
                        <a:t>ORDER BY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IN"/>
                    </a:p>
                  </a:txBody>
                  <a:tcPr/>
                </a:tc>
                <a:tc>
                  <a:txBody>
                    <a:bodyPr/>
                    <a:lstStyle/>
                    <a:p>
                      <a:pPr>
                        <a:lnSpc>
                          <a:spcPct val="107000"/>
                        </a:lnSpc>
                        <a:spcAft>
                          <a:spcPts val="800"/>
                        </a:spcAft>
                      </a:pPr>
                      <a:r>
                        <a:rPr lang="en-IN" sz="1100" kern="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492187936"/>
                  </a:ext>
                </a:extLst>
              </a:tr>
              <a:tr h="382845">
                <a:tc gridSpan="3">
                  <a:txBody>
                    <a:bodyPr/>
                    <a:lstStyle/>
                    <a:p>
                      <a:pPr>
                        <a:lnSpc>
                          <a:spcPct val="107000"/>
                        </a:lnSpc>
                        <a:spcAft>
                          <a:spcPts val="800"/>
                        </a:spcAft>
                      </a:pPr>
                      <a:r>
                        <a:rPr lang="en-IN" sz="1100" kern="0">
                          <a:effectLst/>
                        </a:rPr>
                        <a:t>    strong_wind_occurrences DESC;</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IN"/>
                    </a:p>
                  </a:txBody>
                  <a:tcPr/>
                </a:tc>
                <a:tc hMerge="1">
                  <a:txBody>
                    <a:bodyPr/>
                    <a:lstStyle/>
                    <a:p>
                      <a:endParaRPr lang="en-IN"/>
                    </a:p>
                  </a:txBody>
                  <a:tcPr/>
                </a:tc>
                <a:tc>
                  <a:txBody>
                    <a:bodyPr/>
                    <a:lstStyle/>
                    <a:p>
                      <a:pPr>
                        <a:lnSpc>
                          <a:spcPct val="107000"/>
                        </a:lnSpc>
                        <a:spcAft>
                          <a:spcPts val="800"/>
                        </a:spcAft>
                      </a:pPr>
                      <a:r>
                        <a:rPr lang="en-IN" sz="1100" kern="100" dirty="0">
                          <a:effectLst/>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237232188"/>
                  </a:ext>
                </a:extLst>
              </a:tr>
            </a:tbl>
          </a:graphicData>
        </a:graphic>
      </p:graphicFrame>
      <p:pic>
        <p:nvPicPr>
          <p:cNvPr id="6" name="Content Placeholder 5">
            <a:extLst>
              <a:ext uri="{FF2B5EF4-FFF2-40B4-BE49-F238E27FC236}">
                <a16:creationId xmlns:a16="http://schemas.microsoft.com/office/drawing/2014/main" id="{6FC9B251-0620-9AD1-A5EE-78831D572835}"/>
              </a:ext>
            </a:extLst>
          </p:cNvPr>
          <p:cNvPicPr>
            <a:picLocks noGrp="1" noChangeAspect="1"/>
          </p:cNvPicPr>
          <p:nvPr>
            <p:ph sz="half" idx="2"/>
          </p:nvPr>
        </p:nvPicPr>
        <p:blipFill>
          <a:blip r:embed="rId2"/>
          <a:stretch>
            <a:fillRect/>
          </a:stretch>
        </p:blipFill>
        <p:spPr>
          <a:xfrm>
            <a:off x="4788310" y="2438400"/>
            <a:ext cx="4485865" cy="3342967"/>
          </a:xfrm>
          <a:prstGeom prst="rect">
            <a:avLst/>
          </a:prstGeom>
        </p:spPr>
      </p:pic>
    </p:spTree>
    <p:extLst>
      <p:ext uri="{BB962C8B-B14F-4D97-AF65-F5344CB8AC3E}">
        <p14:creationId xmlns:p14="http://schemas.microsoft.com/office/powerpoint/2010/main" val="2685865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8E37F99-6738-81E6-8564-8FE9023F4101}"/>
              </a:ext>
            </a:extLst>
          </p:cNvPr>
          <p:cNvSpPr txBox="1">
            <a:spLocks/>
          </p:cNvSpPr>
          <p:nvPr/>
        </p:nvSpPr>
        <p:spPr>
          <a:xfrm>
            <a:off x="1349475" y="455715"/>
            <a:ext cx="4055806" cy="5752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2" name="Subtitle 2">
            <a:extLst>
              <a:ext uri="{FF2B5EF4-FFF2-40B4-BE49-F238E27FC236}">
                <a16:creationId xmlns:a16="http://schemas.microsoft.com/office/drawing/2014/main" id="{4816EDA5-B248-1304-BE2C-2C063F32D2E6}"/>
              </a:ext>
            </a:extLst>
          </p:cNvPr>
          <p:cNvSpPr txBox="1">
            <a:spLocks/>
          </p:cNvSpPr>
          <p:nvPr/>
        </p:nvSpPr>
        <p:spPr>
          <a:xfrm>
            <a:off x="211393" y="4753410"/>
            <a:ext cx="3923071" cy="50784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4" name="Subtitle 2">
            <a:extLst>
              <a:ext uri="{FF2B5EF4-FFF2-40B4-BE49-F238E27FC236}">
                <a16:creationId xmlns:a16="http://schemas.microsoft.com/office/drawing/2014/main" id="{6812FE7A-A47D-BB09-BADB-91B1A6173E86}"/>
              </a:ext>
            </a:extLst>
          </p:cNvPr>
          <p:cNvSpPr txBox="1">
            <a:spLocks/>
          </p:cNvSpPr>
          <p:nvPr/>
        </p:nvSpPr>
        <p:spPr>
          <a:xfrm>
            <a:off x="4060723" y="201792"/>
            <a:ext cx="7993625" cy="5078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5" name="Subtitle 2">
            <a:extLst>
              <a:ext uri="{FF2B5EF4-FFF2-40B4-BE49-F238E27FC236}">
                <a16:creationId xmlns:a16="http://schemas.microsoft.com/office/drawing/2014/main" id="{7DABDD8F-713F-EDAF-04BE-E5CCB11C9D82}"/>
              </a:ext>
            </a:extLst>
          </p:cNvPr>
          <p:cNvSpPr txBox="1">
            <a:spLocks/>
          </p:cNvSpPr>
          <p:nvPr/>
        </p:nvSpPr>
        <p:spPr>
          <a:xfrm>
            <a:off x="3947651" y="2439861"/>
            <a:ext cx="3923071" cy="50784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6" name="Subtitle 2">
            <a:extLst>
              <a:ext uri="{FF2B5EF4-FFF2-40B4-BE49-F238E27FC236}">
                <a16:creationId xmlns:a16="http://schemas.microsoft.com/office/drawing/2014/main" id="{986ADAA5-21FC-F997-16CF-13C9026D7680}"/>
              </a:ext>
            </a:extLst>
          </p:cNvPr>
          <p:cNvSpPr txBox="1">
            <a:spLocks/>
          </p:cNvSpPr>
          <p:nvPr/>
        </p:nvSpPr>
        <p:spPr>
          <a:xfrm>
            <a:off x="4134464" y="1479732"/>
            <a:ext cx="2443315" cy="62485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b="1" dirty="0"/>
              <a:t> </a:t>
            </a:r>
          </a:p>
          <a:p>
            <a:endParaRPr lang="en-IN" dirty="0"/>
          </a:p>
        </p:txBody>
      </p:sp>
      <p:sp>
        <p:nvSpPr>
          <p:cNvPr id="7" name="Subtitle 2">
            <a:extLst>
              <a:ext uri="{FF2B5EF4-FFF2-40B4-BE49-F238E27FC236}">
                <a16:creationId xmlns:a16="http://schemas.microsoft.com/office/drawing/2014/main" id="{C41FBC86-7E2B-80D0-E74C-E42D6FBDB65E}"/>
              </a:ext>
            </a:extLst>
          </p:cNvPr>
          <p:cNvSpPr txBox="1">
            <a:spLocks/>
          </p:cNvSpPr>
          <p:nvPr/>
        </p:nvSpPr>
        <p:spPr>
          <a:xfrm>
            <a:off x="4144295" y="2036739"/>
            <a:ext cx="2443315" cy="62485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8" name="Subtitle 2">
            <a:extLst>
              <a:ext uri="{FF2B5EF4-FFF2-40B4-BE49-F238E27FC236}">
                <a16:creationId xmlns:a16="http://schemas.microsoft.com/office/drawing/2014/main" id="{93002DB0-9AE7-20C4-CE07-2DCB5D36542A}"/>
              </a:ext>
            </a:extLst>
          </p:cNvPr>
          <p:cNvSpPr txBox="1">
            <a:spLocks/>
          </p:cNvSpPr>
          <p:nvPr/>
        </p:nvSpPr>
        <p:spPr>
          <a:xfrm>
            <a:off x="4183624" y="2608958"/>
            <a:ext cx="2443315" cy="62485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11" name="TextBox 10">
            <a:extLst>
              <a:ext uri="{FF2B5EF4-FFF2-40B4-BE49-F238E27FC236}">
                <a16:creationId xmlns:a16="http://schemas.microsoft.com/office/drawing/2014/main" id="{66C73A00-11DB-6EF4-D229-E5DB345FAC55}"/>
              </a:ext>
            </a:extLst>
          </p:cNvPr>
          <p:cNvSpPr txBox="1"/>
          <p:nvPr/>
        </p:nvSpPr>
        <p:spPr>
          <a:xfrm>
            <a:off x="953729" y="791184"/>
            <a:ext cx="9075174" cy="3502369"/>
          </a:xfrm>
          <a:prstGeom prst="rect">
            <a:avLst/>
          </a:prstGeom>
          <a:noFill/>
        </p:spPr>
        <p:txBody>
          <a:bodyPr wrap="square">
            <a:spAutoFit/>
          </a:bodyPr>
          <a:lstStyle/>
          <a:p>
            <a:pPr marL="342900" lvl="0" indent="-342900">
              <a:lnSpc>
                <a:spcPct val="107000"/>
              </a:lnSpc>
              <a:buSzPts val="1400"/>
              <a:buFont typeface="Symbol" panose="05050102010706020507" pitchFamily="18" charset="2"/>
              <a:buChar char=""/>
            </a:pP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Introduction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buSzPts val="1400"/>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Weather plays a vital role in our daily lives, influencing everything from the clothes we wear to the activities we plan. Understanding weather patterns and trends is essential for various sectors including agriculture, transportation, and public safety. This weather analysis project aims to investigate and interpret the weather conditions observed over a specific period in [Insert Location]. By collecting and analyzing data on temperature, humidity, wind speed, and precipitation, this project will identify significant weather patterns and anomalies. The insights gained from this analysis will not only enhance our understanding of local climatic conditions but also aid in predicting future weather events more accurately. Through this comprehensive study, we hope to contribute valuable information that can be utilized for better planning and preparedness in our community.</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17805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A035F-7F29-5AD0-E167-8CBEB49F266C}"/>
              </a:ext>
            </a:extLst>
          </p:cNvPr>
          <p:cNvSpPr>
            <a:spLocks noGrp="1"/>
          </p:cNvSpPr>
          <p:nvPr>
            <p:ph type="title"/>
          </p:nvPr>
        </p:nvSpPr>
        <p:spPr/>
        <p:txBody>
          <a:bodyPr/>
          <a:lstStyle/>
          <a:p>
            <a:r>
              <a:rPr lang="en-IN" sz="1800" kern="0" dirty="0">
                <a:solidFill>
                  <a:srgbClr val="24292E"/>
                </a:solidFill>
                <a:effectLst/>
                <a:latin typeface="Plus Jakarta Sans"/>
                <a:ea typeface="Times New Roman" panose="02020603050405020304" pitchFamily="18" charset="0"/>
                <a:cs typeface="Calibri" panose="020F0502020204030204" pitchFamily="34" charset="0"/>
              </a:rPr>
              <a:t>15. Explore whether wind speed and direction influence the frequency and severity of weather-related events (e.g., hurricanes, storms) in coastal cities.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graphicFrame>
        <p:nvGraphicFramePr>
          <p:cNvPr id="5" name="Content Placeholder 4">
            <a:extLst>
              <a:ext uri="{FF2B5EF4-FFF2-40B4-BE49-F238E27FC236}">
                <a16:creationId xmlns:a16="http://schemas.microsoft.com/office/drawing/2014/main" id="{443EEC22-FF62-1627-4DBC-B30D811CB845}"/>
              </a:ext>
            </a:extLst>
          </p:cNvPr>
          <p:cNvGraphicFramePr>
            <a:graphicFrameLocks noGrp="1"/>
          </p:cNvGraphicFramePr>
          <p:nvPr>
            <p:ph sz="half" idx="1"/>
            <p:extLst>
              <p:ext uri="{D42A27DB-BD31-4B8C-83A1-F6EECF244321}">
                <p14:modId xmlns:p14="http://schemas.microsoft.com/office/powerpoint/2010/main" val="2563551258"/>
              </p:ext>
            </p:extLst>
          </p:nvPr>
        </p:nvGraphicFramePr>
        <p:xfrm>
          <a:off x="1324103" y="2159984"/>
          <a:ext cx="2890581" cy="3880771"/>
        </p:xfrm>
        <a:graphic>
          <a:graphicData uri="http://schemas.openxmlformats.org/drawingml/2006/table">
            <a:tbl>
              <a:tblPr firstRow="1" firstCol="1" bandRow="1">
                <a:tableStyleId>{5C22544A-7EE6-4342-B048-85BDC9FD1C3A}</a:tableStyleId>
              </a:tblPr>
              <a:tblGrid>
                <a:gridCol w="1046396">
                  <a:extLst>
                    <a:ext uri="{9D8B030D-6E8A-4147-A177-3AD203B41FA5}">
                      <a16:colId xmlns:a16="http://schemas.microsoft.com/office/drawing/2014/main" val="706321333"/>
                    </a:ext>
                  </a:extLst>
                </a:gridCol>
                <a:gridCol w="162560">
                  <a:extLst>
                    <a:ext uri="{9D8B030D-6E8A-4147-A177-3AD203B41FA5}">
                      <a16:colId xmlns:a16="http://schemas.microsoft.com/office/drawing/2014/main" val="64494905"/>
                    </a:ext>
                  </a:extLst>
                </a:gridCol>
                <a:gridCol w="704527">
                  <a:extLst>
                    <a:ext uri="{9D8B030D-6E8A-4147-A177-3AD203B41FA5}">
                      <a16:colId xmlns:a16="http://schemas.microsoft.com/office/drawing/2014/main" val="343088464"/>
                    </a:ext>
                  </a:extLst>
                </a:gridCol>
                <a:gridCol w="977098">
                  <a:extLst>
                    <a:ext uri="{9D8B030D-6E8A-4147-A177-3AD203B41FA5}">
                      <a16:colId xmlns:a16="http://schemas.microsoft.com/office/drawing/2014/main" val="3543513840"/>
                    </a:ext>
                  </a:extLst>
                </a:gridCol>
              </a:tblGrid>
              <a:tr h="220947">
                <a:tc gridSpan="2">
                  <a:txBody>
                    <a:bodyPr/>
                    <a:lstStyle/>
                    <a:p>
                      <a:pPr>
                        <a:lnSpc>
                          <a:spcPct val="107000"/>
                        </a:lnSpc>
                        <a:spcAft>
                          <a:spcPts val="800"/>
                        </a:spcAft>
                      </a:pPr>
                      <a:r>
                        <a:rPr lang="en-IN" sz="1100" kern="0">
                          <a:effectLst/>
                        </a:rPr>
                        <a:t>SELECT c.City,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IN"/>
                    </a:p>
                  </a:txBody>
                  <a:tcPr/>
                </a:tc>
                <a:tc>
                  <a:txBody>
                    <a:bodyPr/>
                    <a:lstStyle/>
                    <a:p>
                      <a:pPr>
                        <a:lnSpc>
                          <a:spcPct val="107000"/>
                        </a:lnSpc>
                        <a:spcAft>
                          <a:spcPts val="800"/>
                        </a:spcAft>
                      </a:pPr>
                      <a:r>
                        <a:rPr lang="en-IN" sz="1100" kern="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867872883"/>
                  </a:ext>
                </a:extLst>
              </a:tr>
              <a:tr h="220947">
                <a:tc gridSpan="3">
                  <a:txBody>
                    <a:bodyPr/>
                    <a:lstStyle/>
                    <a:p>
                      <a:pPr>
                        <a:lnSpc>
                          <a:spcPct val="107000"/>
                        </a:lnSpc>
                        <a:spcAft>
                          <a:spcPts val="800"/>
                        </a:spcAft>
                      </a:pPr>
                      <a:r>
                        <a:rPr lang="en-IN" sz="1100" kern="0">
                          <a:effectLst/>
                        </a:rPr>
                        <a:t>    f.weather_description,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IN"/>
                    </a:p>
                  </a:txBody>
                  <a:tcPr/>
                </a:tc>
                <a:tc hMerge="1">
                  <a:txBody>
                    <a:bodyPr/>
                    <a:lstStyle/>
                    <a:p>
                      <a:endParaRPr lang="en-IN"/>
                    </a:p>
                  </a:txBody>
                  <a:tcPr/>
                </a:tc>
                <a:tc>
                  <a:txBody>
                    <a:bodyPr/>
                    <a:lstStyle/>
                    <a:p>
                      <a:pP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01058165"/>
                  </a:ext>
                </a:extLst>
              </a:tr>
              <a:tr h="422639">
                <a:tc gridSpan="4">
                  <a:txBody>
                    <a:bodyPr/>
                    <a:lstStyle/>
                    <a:p>
                      <a:pPr>
                        <a:lnSpc>
                          <a:spcPct val="107000"/>
                        </a:lnSpc>
                        <a:spcAft>
                          <a:spcPts val="800"/>
                        </a:spcAft>
                      </a:pPr>
                      <a:r>
                        <a:rPr lang="en-IN" sz="1100" kern="0">
                          <a:effectLst/>
                        </a:rPr>
                        <a:t>    AVG(f.wind_speed) AS average_wind_speed</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24180894"/>
                  </a:ext>
                </a:extLst>
              </a:tr>
              <a:tr h="220947">
                <a:tc>
                  <a:txBody>
                    <a:bodyPr/>
                    <a:lstStyle/>
                    <a:p>
                      <a:pPr>
                        <a:lnSpc>
                          <a:spcPct val="107000"/>
                        </a:lnSpc>
                        <a:spcAft>
                          <a:spcPts val="800"/>
                        </a:spcAft>
                      </a:pPr>
                      <a:r>
                        <a:rPr lang="en-IN" sz="1100" kern="0">
                          <a:effectLst/>
                        </a:rPr>
                        <a:t>FROM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kern="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kern="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669149481"/>
                  </a:ext>
                </a:extLst>
              </a:tr>
              <a:tr h="220947">
                <a:tc gridSpan="2">
                  <a:txBody>
                    <a:bodyPr/>
                    <a:lstStyle/>
                    <a:p>
                      <a:pPr>
                        <a:lnSpc>
                          <a:spcPct val="107000"/>
                        </a:lnSpc>
                        <a:spcAft>
                          <a:spcPts val="800"/>
                        </a:spcAft>
                      </a:pPr>
                      <a:r>
                        <a:rPr lang="en-IN" sz="1100" kern="0">
                          <a:effectLst/>
                        </a:rPr>
                        <a:t>    final_fact f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IN"/>
                    </a:p>
                  </a:txBody>
                  <a:tcPr/>
                </a:tc>
                <a:tc>
                  <a:txBody>
                    <a:bodyPr/>
                    <a:lstStyle/>
                    <a:p>
                      <a:pPr>
                        <a:lnSpc>
                          <a:spcPct val="107000"/>
                        </a:lnSpc>
                        <a:spcAft>
                          <a:spcPts val="800"/>
                        </a:spcAft>
                      </a:pPr>
                      <a:r>
                        <a:rPr lang="en-IN" sz="1100" kern="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89567225"/>
                  </a:ext>
                </a:extLst>
              </a:tr>
              <a:tr h="422639">
                <a:tc gridSpan="4">
                  <a:txBody>
                    <a:bodyPr/>
                    <a:lstStyle/>
                    <a:p>
                      <a:pPr>
                        <a:lnSpc>
                          <a:spcPct val="107000"/>
                        </a:lnSpc>
                        <a:spcAft>
                          <a:spcPts val="800"/>
                        </a:spcAft>
                      </a:pPr>
                      <a:r>
                        <a:rPr lang="en-IN" sz="1100" kern="0">
                          <a:effectLst/>
                        </a:rPr>
                        <a:t>join city_lookup c ON f.City_id = c.City_id</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718937875"/>
                  </a:ext>
                </a:extLst>
              </a:tr>
              <a:tr h="220947">
                <a:tc>
                  <a:txBody>
                    <a:bodyPr/>
                    <a:lstStyle/>
                    <a:p>
                      <a:pPr>
                        <a:lnSpc>
                          <a:spcPct val="107000"/>
                        </a:lnSpc>
                        <a:spcAft>
                          <a:spcPts val="800"/>
                        </a:spcAft>
                      </a:pPr>
                      <a:r>
                        <a:rPr lang="en-IN" sz="1100" kern="0">
                          <a:effectLst/>
                        </a:rPr>
                        <a:t>WHERE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kern="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kern="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068186678"/>
                  </a:ext>
                </a:extLst>
              </a:tr>
              <a:tr h="422639">
                <a:tc gridSpan="2">
                  <a:txBody>
                    <a:bodyPr/>
                    <a:lstStyle/>
                    <a:p>
                      <a:pPr>
                        <a:lnSpc>
                          <a:spcPct val="107000"/>
                        </a:lnSpc>
                        <a:spcAft>
                          <a:spcPts val="800"/>
                        </a:spcAft>
                      </a:pPr>
                      <a:r>
                        <a:rPr lang="en-IN" sz="1100" kern="0">
                          <a:effectLst/>
                        </a:rPr>
                        <a:t>    f.wind_speed &gt; 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IN"/>
                    </a:p>
                  </a:txBody>
                  <a:tcPr/>
                </a:tc>
                <a:tc>
                  <a:txBody>
                    <a:bodyPr/>
                    <a:lstStyle/>
                    <a:p>
                      <a:pPr>
                        <a:lnSpc>
                          <a:spcPct val="107000"/>
                        </a:lnSpc>
                        <a:spcAft>
                          <a:spcPts val="800"/>
                        </a:spcAft>
                      </a:pPr>
                      <a:r>
                        <a:rPr lang="en-IN" sz="1100" kern="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993029160"/>
                  </a:ext>
                </a:extLst>
              </a:tr>
              <a:tr h="422639">
                <a:tc gridSpan="2">
                  <a:txBody>
                    <a:bodyPr/>
                    <a:lstStyle/>
                    <a:p>
                      <a:pPr>
                        <a:lnSpc>
                          <a:spcPct val="107000"/>
                        </a:lnSpc>
                        <a:spcAft>
                          <a:spcPts val="800"/>
                        </a:spcAft>
                      </a:pPr>
                      <a:r>
                        <a:rPr lang="en-IN" sz="1100" kern="0">
                          <a:effectLst/>
                        </a:rPr>
                        <a:t>GROUP BY c.City,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IN"/>
                    </a:p>
                  </a:txBody>
                  <a:tcPr/>
                </a:tc>
                <a:tc>
                  <a:txBody>
                    <a:bodyPr/>
                    <a:lstStyle/>
                    <a:p>
                      <a:pPr>
                        <a:lnSpc>
                          <a:spcPct val="107000"/>
                        </a:lnSpc>
                        <a:spcAft>
                          <a:spcPts val="800"/>
                        </a:spcAft>
                      </a:pPr>
                      <a:r>
                        <a:rPr lang="en-IN" sz="1100" kern="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7996476"/>
                  </a:ext>
                </a:extLst>
              </a:tr>
              <a:tr h="220947">
                <a:tc gridSpan="3">
                  <a:txBody>
                    <a:bodyPr/>
                    <a:lstStyle/>
                    <a:p>
                      <a:pPr>
                        <a:lnSpc>
                          <a:spcPct val="107000"/>
                        </a:lnSpc>
                        <a:spcAft>
                          <a:spcPts val="800"/>
                        </a:spcAft>
                      </a:pPr>
                      <a:r>
                        <a:rPr lang="en-IN" sz="1100" kern="0">
                          <a:effectLst/>
                        </a:rPr>
                        <a:t>    f.weather_description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IN"/>
                    </a:p>
                  </a:txBody>
                  <a:tcPr/>
                </a:tc>
                <a:tc hMerge="1">
                  <a:txBody>
                    <a:bodyPr/>
                    <a:lstStyle/>
                    <a:p>
                      <a:endParaRPr lang="en-IN"/>
                    </a:p>
                  </a:txBody>
                  <a:tcPr/>
                </a:tc>
                <a:tc>
                  <a:txBody>
                    <a:bodyPr/>
                    <a:lstStyle/>
                    <a:p>
                      <a:pP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828497330"/>
                  </a:ext>
                </a:extLst>
              </a:tr>
              <a:tr h="220947">
                <a:tc gridSpan="2">
                  <a:txBody>
                    <a:bodyPr/>
                    <a:lstStyle/>
                    <a:p>
                      <a:pPr>
                        <a:lnSpc>
                          <a:spcPct val="107000"/>
                        </a:lnSpc>
                        <a:spcAft>
                          <a:spcPts val="800"/>
                        </a:spcAft>
                      </a:pPr>
                      <a:r>
                        <a:rPr lang="en-IN" sz="1100" kern="0">
                          <a:effectLst/>
                        </a:rPr>
                        <a:t>ORDER BY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IN"/>
                    </a:p>
                  </a:txBody>
                  <a:tcPr/>
                </a:tc>
                <a:tc>
                  <a:txBody>
                    <a:bodyPr/>
                    <a:lstStyle/>
                    <a:p>
                      <a:pPr>
                        <a:lnSpc>
                          <a:spcPct val="107000"/>
                        </a:lnSpc>
                        <a:spcAft>
                          <a:spcPts val="800"/>
                        </a:spcAft>
                      </a:pPr>
                      <a:r>
                        <a:rPr lang="en-IN" sz="1100" kern="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209930118"/>
                  </a:ext>
                </a:extLst>
              </a:tr>
              <a:tr h="422639">
                <a:tc gridSpan="3">
                  <a:txBody>
                    <a:bodyPr/>
                    <a:lstStyle/>
                    <a:p>
                      <a:pPr>
                        <a:lnSpc>
                          <a:spcPct val="107000"/>
                        </a:lnSpc>
                        <a:spcAft>
                          <a:spcPts val="800"/>
                        </a:spcAft>
                      </a:pPr>
                      <a:r>
                        <a:rPr lang="en-IN" sz="1100" kern="0">
                          <a:effectLst/>
                        </a:rPr>
                        <a:t>    average_wind_speed DESC</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IN"/>
                    </a:p>
                  </a:txBody>
                  <a:tcPr/>
                </a:tc>
                <a:tc hMerge="1">
                  <a:txBody>
                    <a:bodyPr/>
                    <a:lstStyle/>
                    <a:p>
                      <a:endParaRPr lang="en-IN"/>
                    </a:p>
                  </a:txBody>
                  <a:tcPr/>
                </a:tc>
                <a:tc>
                  <a:txBody>
                    <a:bodyPr/>
                    <a:lstStyle/>
                    <a:p>
                      <a:pP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056697542"/>
                  </a:ext>
                </a:extLst>
              </a:tr>
              <a:tr h="220947">
                <a:tc gridSpan="2">
                  <a:txBody>
                    <a:bodyPr/>
                    <a:lstStyle/>
                    <a:p>
                      <a:pPr>
                        <a:lnSpc>
                          <a:spcPct val="107000"/>
                        </a:lnSpc>
                        <a:spcAft>
                          <a:spcPts val="800"/>
                        </a:spcAft>
                      </a:pPr>
                      <a:r>
                        <a:rPr lang="en-IN" sz="1100" kern="0">
                          <a:effectLst/>
                        </a:rPr>
                        <a:t>    LIMIT 20;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IN"/>
                    </a:p>
                  </a:txBody>
                  <a:tcPr/>
                </a:tc>
                <a:tc>
                  <a:txBody>
                    <a:bodyPr/>
                    <a:lstStyle/>
                    <a:p>
                      <a:pPr>
                        <a:lnSpc>
                          <a:spcPct val="107000"/>
                        </a:lnSpc>
                        <a:spcAft>
                          <a:spcPts val="800"/>
                        </a:spcAft>
                      </a:pPr>
                      <a:r>
                        <a:rPr lang="en-IN" sz="1100" kern="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kern="100" dirty="0">
                          <a:effectLst/>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328510430"/>
                  </a:ext>
                </a:extLst>
              </a:tr>
            </a:tbl>
          </a:graphicData>
        </a:graphic>
      </p:graphicFrame>
      <p:pic>
        <p:nvPicPr>
          <p:cNvPr id="6" name="Content Placeholder 5">
            <a:extLst>
              <a:ext uri="{FF2B5EF4-FFF2-40B4-BE49-F238E27FC236}">
                <a16:creationId xmlns:a16="http://schemas.microsoft.com/office/drawing/2014/main" id="{D591D094-C08C-1281-E542-965690BA9EE5}"/>
              </a:ext>
            </a:extLst>
          </p:cNvPr>
          <p:cNvPicPr>
            <a:picLocks noGrp="1" noChangeAspect="1"/>
          </p:cNvPicPr>
          <p:nvPr>
            <p:ph sz="half" idx="2"/>
          </p:nvPr>
        </p:nvPicPr>
        <p:blipFill>
          <a:blip r:embed="rId2"/>
          <a:stretch>
            <a:fillRect/>
          </a:stretch>
        </p:blipFill>
        <p:spPr>
          <a:xfrm>
            <a:off x="4935794" y="2399071"/>
            <a:ext cx="4591664" cy="2684206"/>
          </a:xfrm>
          <a:prstGeom prst="rect">
            <a:avLst/>
          </a:prstGeom>
        </p:spPr>
      </p:pic>
    </p:spTree>
    <p:extLst>
      <p:ext uri="{BB962C8B-B14F-4D97-AF65-F5344CB8AC3E}">
        <p14:creationId xmlns:p14="http://schemas.microsoft.com/office/powerpoint/2010/main" val="20340830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C44E39-7E8A-B409-D85F-C9C1FDC3A9F0}"/>
              </a:ext>
            </a:extLst>
          </p:cNvPr>
          <p:cNvSpPr txBox="1"/>
          <p:nvPr/>
        </p:nvSpPr>
        <p:spPr>
          <a:xfrm>
            <a:off x="1415845" y="1480796"/>
            <a:ext cx="7735529" cy="3308598"/>
          </a:xfrm>
          <a:prstGeom prst="rect">
            <a:avLst/>
          </a:prstGeom>
          <a:noFill/>
        </p:spPr>
        <p:txBody>
          <a:bodyPr wrap="square">
            <a:spAutoFit/>
          </a:bodyPr>
          <a:lstStyle/>
          <a:p>
            <a:pPr>
              <a:lnSpc>
                <a:spcPct val="107000"/>
              </a:lnSpc>
              <a:spcAft>
                <a:spcPts val="800"/>
              </a:spcAft>
            </a:pP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Power BI:</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Developed interactive dashboards and reports to visualize key weather metrics.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Designed dynamic filters for region- and time-specific analysis.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Integrated data models to provide actionable insights through visual storytelling.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Power BI is a powerful tool for weather analysis due to its ability to handle large datasets, create interactive visualizations, and provide real-time insights. Here are some key reasons why Power BI is important for weather analysis: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87965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AAA696B-0D39-6D10-CD87-4808315BFB56}"/>
              </a:ext>
            </a:extLst>
          </p:cNvPr>
          <p:cNvSpPr>
            <a:spLocks noChangeArrowheads="1"/>
          </p:cNvSpPr>
          <p:nvPr/>
        </p:nvSpPr>
        <p:spPr bwMode="auto">
          <a:xfrm>
            <a:off x="2094270" y="1328118"/>
            <a:ext cx="276286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Relation between tables:-</a:t>
            </a:r>
            <a:endParaRPr kumimoji="0" lang="en-US" altLang="ja-JP"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1800" b="0" i="0" u="none" strike="noStrike" cap="none" normalizeH="0" baseline="0">
              <a:ln>
                <a:noFill/>
              </a:ln>
              <a:solidFill>
                <a:schemeClr val="tx1"/>
              </a:solidFill>
              <a:effectLst/>
              <a:latin typeface="Arial" panose="020B0604020202020204" pitchFamily="34" charset="0"/>
            </a:endParaRPr>
          </a:p>
        </p:txBody>
      </p:sp>
      <p:pic>
        <p:nvPicPr>
          <p:cNvPr id="17409" name="Picture 1">
            <a:extLst>
              <a:ext uri="{FF2B5EF4-FFF2-40B4-BE49-F238E27FC236}">
                <a16:creationId xmlns:a16="http://schemas.microsoft.com/office/drawing/2014/main" id="{FB55464F-BD7A-F223-CF79-8CBE8EC0FC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4270" y="1833716"/>
            <a:ext cx="6046839" cy="403614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4EE1FB5C-83BC-A7FB-C8A0-FC1DCE104574}"/>
              </a:ext>
            </a:extLst>
          </p:cNvPr>
          <p:cNvSpPr>
            <a:spLocks noChangeArrowheads="1"/>
          </p:cNvSpPr>
          <p:nvPr/>
        </p:nvSpPr>
        <p:spPr bwMode="auto">
          <a:xfrm>
            <a:off x="2551470" y="5537355"/>
            <a:ext cx="782345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3089677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0F8BE-B074-5845-5EC6-65B270E65F0B}"/>
              </a:ext>
            </a:extLst>
          </p:cNvPr>
          <p:cNvSpPr>
            <a:spLocks noGrp="1"/>
          </p:cNvSpPr>
          <p:nvPr>
            <p:ph type="title"/>
          </p:nvPr>
        </p:nvSpPr>
        <p:spPr>
          <a:xfrm>
            <a:off x="1229032" y="609600"/>
            <a:ext cx="7551174" cy="1320800"/>
          </a:xfrm>
        </p:spPr>
        <p:txBody>
          <a:bodyPr>
            <a:normAutofit fontScale="90000"/>
          </a:bodyPr>
          <a:lstStyle/>
          <a:p>
            <a:pPr marL="914400">
              <a:lnSpc>
                <a:spcPct val="107000"/>
              </a:lnSpc>
              <a:spcAft>
                <a:spcPts val="8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1.</a:t>
            </a:r>
            <a:r>
              <a:rPr lang="en-IN" sz="1800" b="1" kern="0" dirty="0">
                <a:solidFill>
                  <a:srgbClr val="24292E"/>
                </a:solidFill>
                <a:effectLst/>
                <a:latin typeface="Plus Jakarta Sans"/>
                <a:ea typeface="Times New Roman" panose="02020603050405020304" pitchFamily="18" charset="0"/>
                <a:cs typeface="Calibri" panose="020F0502020204030204" pitchFamily="34" charset="0"/>
              </a:rPr>
              <a:t>Can you create a geographical map in Power BI showing the distribution of cities in the dataset based on their latitude and longitude?</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5" name="Content Placeholder 4">
            <a:extLst>
              <a:ext uri="{FF2B5EF4-FFF2-40B4-BE49-F238E27FC236}">
                <a16:creationId xmlns:a16="http://schemas.microsoft.com/office/drawing/2014/main" id="{90333FBF-D360-DA27-66CC-5CEF9849E794}"/>
              </a:ext>
            </a:extLst>
          </p:cNvPr>
          <p:cNvPicPr>
            <a:picLocks noGrp="1" noChangeAspect="1"/>
          </p:cNvPicPr>
          <p:nvPr>
            <p:ph idx="1"/>
          </p:nvPr>
        </p:nvPicPr>
        <p:blipFill>
          <a:blip r:embed="rId2"/>
          <a:stretch>
            <a:fillRect/>
          </a:stretch>
        </p:blipFill>
        <p:spPr>
          <a:xfrm>
            <a:off x="984487" y="2281777"/>
            <a:ext cx="7983064" cy="3639058"/>
          </a:xfrm>
          <a:prstGeom prst="rect">
            <a:avLst/>
          </a:prstGeom>
        </p:spPr>
      </p:pic>
    </p:spTree>
    <p:extLst>
      <p:ext uri="{BB962C8B-B14F-4D97-AF65-F5344CB8AC3E}">
        <p14:creationId xmlns:p14="http://schemas.microsoft.com/office/powerpoint/2010/main" val="40060933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540A9-70E0-9E9D-4D5F-3779D45C0B96}"/>
              </a:ext>
            </a:extLst>
          </p:cNvPr>
          <p:cNvSpPr>
            <a:spLocks noGrp="1"/>
          </p:cNvSpPr>
          <p:nvPr>
            <p:ph type="title"/>
          </p:nvPr>
        </p:nvSpPr>
        <p:spPr/>
        <p:txBody>
          <a:bodyPr/>
          <a:lstStyle/>
          <a:p>
            <a:r>
              <a:rPr lang="en-IN" sz="1800" b="1" kern="0" dirty="0">
                <a:solidFill>
                  <a:srgbClr val="24292E"/>
                </a:solidFill>
                <a:effectLst/>
                <a:latin typeface="Plus Jakarta Sans"/>
                <a:ea typeface="Times New Roman" panose="02020603050405020304" pitchFamily="18" charset="0"/>
                <a:cs typeface="Calibri" panose="020F0502020204030204" pitchFamily="34" charset="0"/>
              </a:rPr>
              <a:t>2  In Power BI, can you create a bar chart representing the top 10 countries with the highest number of cities in the dataset?</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26C7A323-BC49-74B2-9F56-C581182C5F88}"/>
              </a:ext>
            </a:extLst>
          </p:cNvPr>
          <p:cNvPicPr>
            <a:picLocks noGrp="1" noChangeAspect="1"/>
          </p:cNvPicPr>
          <p:nvPr>
            <p:ph idx="1"/>
          </p:nvPr>
        </p:nvPicPr>
        <p:blipFill>
          <a:blip r:embed="rId2"/>
          <a:stretch>
            <a:fillRect/>
          </a:stretch>
        </p:blipFill>
        <p:spPr>
          <a:xfrm>
            <a:off x="1769806" y="2064775"/>
            <a:ext cx="6164826" cy="3351166"/>
          </a:xfrm>
          <a:prstGeom prst="rect">
            <a:avLst/>
          </a:prstGeom>
        </p:spPr>
      </p:pic>
    </p:spTree>
    <p:extLst>
      <p:ext uri="{BB962C8B-B14F-4D97-AF65-F5344CB8AC3E}">
        <p14:creationId xmlns:p14="http://schemas.microsoft.com/office/powerpoint/2010/main" val="40896300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7864A-E760-5AD5-77F1-5EAC0DAB223C}"/>
              </a:ext>
            </a:extLst>
          </p:cNvPr>
          <p:cNvSpPr>
            <a:spLocks noGrp="1"/>
          </p:cNvSpPr>
          <p:nvPr>
            <p:ph type="title"/>
          </p:nvPr>
        </p:nvSpPr>
        <p:spPr/>
        <p:txBody>
          <a:bodyPr>
            <a:normAutofit fontScale="90000"/>
          </a:bodyPr>
          <a:lstStyle/>
          <a:p>
            <a:pPr marL="342900" lvl="0" indent="-342900">
              <a:lnSpc>
                <a:spcPct val="107000"/>
              </a:lnSpc>
              <a:tabLst>
                <a:tab pos="457200" algn="l"/>
              </a:tabLst>
            </a:pPr>
            <a:r>
              <a:rPr lang="en-IN" sz="1800" b="1" kern="0" dirty="0">
                <a:solidFill>
                  <a:srgbClr val="24292E"/>
                </a:solidFill>
                <a:effectLst/>
                <a:latin typeface="Plus Jakarta Sans"/>
                <a:ea typeface="Times New Roman" panose="02020603050405020304" pitchFamily="18" charset="0"/>
                <a:cs typeface="Calibri" panose="020F0502020204030204" pitchFamily="34" charset="0"/>
              </a:rPr>
              <a:t>How does the distribution of cities in terms of latitude vary across different continents? Create a scatter plot in Power BI to illustrate this.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b="1" kern="0" dirty="0">
                <a:solidFill>
                  <a:srgbClr val="24292E"/>
                </a:solidFill>
                <a:effectLst/>
                <a:latin typeface="Plus Jakarta Sans"/>
                <a:ea typeface="Times New Roman" panose="02020603050405020304" pitchFamily="18" charset="0"/>
                <a:cs typeface="Calibri" panose="020F0502020204030204" pitchFamily="34" charset="0"/>
              </a:rPr>
              <a:t>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6FA732C9-55AB-FBFF-E128-E2874259EFA3}"/>
              </a:ext>
            </a:extLst>
          </p:cNvPr>
          <p:cNvPicPr>
            <a:picLocks noGrp="1" noChangeAspect="1"/>
          </p:cNvPicPr>
          <p:nvPr>
            <p:ph idx="1"/>
          </p:nvPr>
        </p:nvPicPr>
        <p:blipFill>
          <a:blip r:embed="rId2"/>
          <a:stretch>
            <a:fillRect/>
          </a:stretch>
        </p:blipFill>
        <p:spPr>
          <a:xfrm>
            <a:off x="1560830" y="2572330"/>
            <a:ext cx="6830378" cy="3057952"/>
          </a:xfrm>
          <a:prstGeom prst="rect">
            <a:avLst/>
          </a:prstGeom>
        </p:spPr>
      </p:pic>
    </p:spTree>
    <p:extLst>
      <p:ext uri="{BB962C8B-B14F-4D97-AF65-F5344CB8AC3E}">
        <p14:creationId xmlns:p14="http://schemas.microsoft.com/office/powerpoint/2010/main" val="26645652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8178E-55D7-D959-EE3B-AC6AE034653F}"/>
              </a:ext>
            </a:extLst>
          </p:cNvPr>
          <p:cNvSpPr>
            <a:spLocks noGrp="1"/>
          </p:cNvSpPr>
          <p:nvPr>
            <p:ph type="title"/>
          </p:nvPr>
        </p:nvSpPr>
        <p:spPr/>
        <p:txBody>
          <a:bodyPr/>
          <a:lstStyle/>
          <a:p>
            <a:r>
              <a:rPr lang="en-IN" sz="1800" b="1" kern="0" dirty="0">
                <a:solidFill>
                  <a:srgbClr val="24292E"/>
                </a:solidFill>
                <a:effectLst/>
                <a:latin typeface="Plus Jakarta Sans"/>
                <a:ea typeface="Times New Roman" panose="02020603050405020304" pitchFamily="18" charset="0"/>
                <a:cs typeface="Calibri" panose="020F0502020204030204" pitchFamily="34" charset="0"/>
              </a:rPr>
              <a:t>4. Create a line chart in Power BI to display the temperature trends over time for a selected city. Highlight extreme temperature events.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DA758589-EDB4-23EB-9587-6394A72D3DA3}"/>
              </a:ext>
            </a:extLst>
          </p:cNvPr>
          <p:cNvPicPr>
            <a:picLocks noGrp="1" noChangeAspect="1"/>
          </p:cNvPicPr>
          <p:nvPr>
            <p:ph idx="1"/>
          </p:nvPr>
        </p:nvPicPr>
        <p:blipFill>
          <a:blip r:embed="rId2"/>
          <a:stretch>
            <a:fillRect/>
          </a:stretch>
        </p:blipFill>
        <p:spPr>
          <a:xfrm>
            <a:off x="1651330" y="2567567"/>
            <a:ext cx="6649378" cy="3067478"/>
          </a:xfrm>
          <a:prstGeom prst="rect">
            <a:avLst/>
          </a:prstGeom>
        </p:spPr>
      </p:pic>
    </p:spTree>
    <p:extLst>
      <p:ext uri="{BB962C8B-B14F-4D97-AF65-F5344CB8AC3E}">
        <p14:creationId xmlns:p14="http://schemas.microsoft.com/office/powerpoint/2010/main" val="29344020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4B9A7-EE7D-98A2-4816-AB43A307BD0F}"/>
              </a:ext>
            </a:extLst>
          </p:cNvPr>
          <p:cNvSpPr>
            <a:spLocks noGrp="1"/>
          </p:cNvSpPr>
          <p:nvPr>
            <p:ph type="title"/>
          </p:nvPr>
        </p:nvSpPr>
        <p:spPr/>
        <p:txBody>
          <a:bodyPr>
            <a:normAutofit fontScale="90000"/>
          </a:bodyPr>
          <a:lstStyle/>
          <a:p>
            <a:pPr>
              <a:lnSpc>
                <a:spcPct val="107000"/>
              </a:lnSpc>
              <a:spcAft>
                <a:spcPts val="8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b="1" kern="0" dirty="0">
                <a:solidFill>
                  <a:srgbClr val="24292E"/>
                </a:solidFill>
                <a:effectLst/>
                <a:latin typeface="Plus Jakarta Sans"/>
                <a:ea typeface="Times New Roman" panose="02020603050405020304" pitchFamily="18" charset="0"/>
                <a:cs typeface="Calibri" panose="020F0502020204030204" pitchFamily="34" charset="0"/>
              </a:rPr>
              <a:t>5. How does humidity vary across different cities? Generate a heatmap in Power BI to visualize this variation.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06E91EFC-B18E-E0C4-E548-1CD837669A53}"/>
              </a:ext>
            </a:extLst>
          </p:cNvPr>
          <p:cNvPicPr>
            <a:picLocks noGrp="1" noChangeAspect="1"/>
          </p:cNvPicPr>
          <p:nvPr>
            <p:ph idx="1"/>
          </p:nvPr>
        </p:nvPicPr>
        <p:blipFill>
          <a:blip r:embed="rId2"/>
          <a:stretch>
            <a:fillRect/>
          </a:stretch>
        </p:blipFill>
        <p:spPr>
          <a:xfrm>
            <a:off x="1513198" y="2872410"/>
            <a:ext cx="6925642" cy="2457793"/>
          </a:xfrm>
          <a:prstGeom prst="rect">
            <a:avLst/>
          </a:prstGeom>
        </p:spPr>
      </p:pic>
    </p:spTree>
    <p:extLst>
      <p:ext uri="{BB962C8B-B14F-4D97-AF65-F5344CB8AC3E}">
        <p14:creationId xmlns:p14="http://schemas.microsoft.com/office/powerpoint/2010/main" val="17137322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D5107-F2E6-ED58-3ED2-2B02B96429A0}"/>
              </a:ext>
            </a:extLst>
          </p:cNvPr>
          <p:cNvSpPr>
            <a:spLocks noGrp="1"/>
          </p:cNvSpPr>
          <p:nvPr>
            <p:ph type="title"/>
          </p:nvPr>
        </p:nvSpPr>
        <p:spPr/>
        <p:txBody>
          <a:bodyPr>
            <a:normAutofit fontScale="90000"/>
          </a:bodyPr>
          <a:lstStyle/>
          <a:p>
            <a:pPr marL="457200">
              <a:lnSpc>
                <a:spcPct val="107000"/>
              </a:lnSpc>
              <a:spcAft>
                <a:spcPts val="800"/>
              </a:spcAft>
            </a:pPr>
            <a:r>
              <a:rPr lang="en-IN" sz="1800" b="1" kern="0" dirty="0">
                <a:solidFill>
                  <a:srgbClr val="24292E"/>
                </a:solidFill>
                <a:effectLst/>
                <a:latin typeface="Plus Jakarta Sans"/>
                <a:ea typeface="Times New Roman" panose="02020603050405020304" pitchFamily="18" charset="0"/>
                <a:cs typeface="Calibri" panose="020F0502020204030204" pitchFamily="34" charset="0"/>
              </a:rPr>
              <a:t>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b="1" kern="0" dirty="0">
                <a:solidFill>
                  <a:srgbClr val="24292E"/>
                </a:solidFill>
                <a:effectLst/>
                <a:latin typeface="Plus Jakarta Sans"/>
                <a:ea typeface="Times New Roman" panose="02020603050405020304" pitchFamily="18" charset="0"/>
                <a:cs typeface="Calibri" panose="020F0502020204030204" pitchFamily="34" charset="0"/>
              </a:rPr>
              <a:t>6. Can you create a time-series chart in Power BI showing the relationship between wind speed and air pressure for a specific city?</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CD367A80-1C86-50CE-DEEB-8D2E103FCEAA}"/>
              </a:ext>
            </a:extLst>
          </p:cNvPr>
          <p:cNvPicPr>
            <a:picLocks noGrp="1" noChangeAspect="1"/>
          </p:cNvPicPr>
          <p:nvPr>
            <p:ph idx="1"/>
          </p:nvPr>
        </p:nvPicPr>
        <p:blipFill>
          <a:blip r:embed="rId2"/>
          <a:stretch>
            <a:fillRect/>
          </a:stretch>
        </p:blipFill>
        <p:spPr>
          <a:xfrm>
            <a:off x="677863" y="2548262"/>
            <a:ext cx="8596312" cy="3106089"/>
          </a:xfrm>
          <a:prstGeom prst="rect">
            <a:avLst/>
          </a:prstGeom>
        </p:spPr>
      </p:pic>
    </p:spTree>
    <p:extLst>
      <p:ext uri="{BB962C8B-B14F-4D97-AF65-F5344CB8AC3E}">
        <p14:creationId xmlns:p14="http://schemas.microsoft.com/office/powerpoint/2010/main" val="3613770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E9256-60B6-4F1D-A289-5C2E43B550FB}"/>
              </a:ext>
            </a:extLst>
          </p:cNvPr>
          <p:cNvSpPr>
            <a:spLocks noGrp="1"/>
          </p:cNvSpPr>
          <p:nvPr>
            <p:ph type="title"/>
          </p:nvPr>
        </p:nvSpPr>
        <p:spPr/>
        <p:txBody>
          <a:bodyPr>
            <a:normAutofit fontScale="90000"/>
          </a:bodyPr>
          <a:lstStyle/>
          <a:p>
            <a:pPr marL="45720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b="1" kern="0" dirty="0">
                <a:solidFill>
                  <a:srgbClr val="24292E"/>
                </a:solidFill>
                <a:effectLst/>
                <a:latin typeface="Plus Jakarta Sans"/>
                <a:ea typeface="Times New Roman" panose="02020603050405020304" pitchFamily="18" charset="0"/>
                <a:cs typeface="Calibri" panose="020F0502020204030204" pitchFamily="34" charset="0"/>
              </a:rPr>
              <a:t>7. Create a time-series line chart in Power BI to show the overall temperature trends over the entire dataset.</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F17E208A-9F0F-49C7-CFCD-F97A04142B8D}"/>
              </a:ext>
            </a:extLst>
          </p:cNvPr>
          <p:cNvPicPr>
            <a:picLocks noGrp="1" noChangeAspect="1"/>
          </p:cNvPicPr>
          <p:nvPr>
            <p:ph idx="1"/>
          </p:nvPr>
        </p:nvPicPr>
        <p:blipFill>
          <a:blip r:embed="rId2"/>
          <a:stretch>
            <a:fillRect/>
          </a:stretch>
        </p:blipFill>
        <p:spPr>
          <a:xfrm>
            <a:off x="677863" y="2565941"/>
            <a:ext cx="8596312" cy="3070731"/>
          </a:xfrm>
          <a:prstGeom prst="rect">
            <a:avLst/>
          </a:prstGeom>
        </p:spPr>
      </p:pic>
    </p:spTree>
    <p:extLst>
      <p:ext uri="{BB962C8B-B14F-4D97-AF65-F5344CB8AC3E}">
        <p14:creationId xmlns:p14="http://schemas.microsoft.com/office/powerpoint/2010/main" val="2024920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a:extLst>
              <a:ext uri="{FF2B5EF4-FFF2-40B4-BE49-F238E27FC236}">
                <a16:creationId xmlns:a16="http://schemas.microsoft.com/office/drawing/2014/main" id="{784CC4AB-96CD-D6BC-A4CA-B561D32F6122}"/>
              </a:ext>
            </a:extLst>
          </p:cNvPr>
          <p:cNvSpPr>
            <a:spLocks noChangeArrowheads="1"/>
          </p:cNvSpPr>
          <p:nvPr/>
        </p:nvSpPr>
        <p:spPr bwMode="auto">
          <a:xfrm>
            <a:off x="5034116" y="119642"/>
            <a:ext cx="191729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DATA TABLES </a:t>
            </a:r>
            <a:r>
              <a:rPr kumimoji="0" lang="en-US" altLang="ja-JP"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ja-JP"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ja-JP"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1800" b="0" i="0" u="none" strike="noStrike" cap="none" normalizeH="0" baseline="0" dirty="0">
              <a:ln>
                <a:noFill/>
              </a:ln>
              <a:solidFill>
                <a:schemeClr val="tx1"/>
              </a:solidFill>
              <a:effectLst/>
              <a:latin typeface="Arial" panose="020B0604020202020204" pitchFamily="34" charset="0"/>
            </a:endParaRPr>
          </a:p>
        </p:txBody>
      </p:sp>
      <p:pic>
        <p:nvPicPr>
          <p:cNvPr id="1028" name="Picture 1">
            <a:extLst>
              <a:ext uri="{FF2B5EF4-FFF2-40B4-BE49-F238E27FC236}">
                <a16:creationId xmlns:a16="http://schemas.microsoft.com/office/drawing/2014/main" id="{C29A3F5A-1F61-43AF-2CE4-CF3099A11F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0443" y="1261069"/>
            <a:ext cx="8190271" cy="473779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6">
            <a:extLst>
              <a:ext uri="{FF2B5EF4-FFF2-40B4-BE49-F238E27FC236}">
                <a16:creationId xmlns:a16="http://schemas.microsoft.com/office/drawing/2014/main" id="{5D7AA791-2DAC-26D3-537D-7BEF49A2C519}"/>
              </a:ext>
            </a:extLst>
          </p:cNvPr>
          <p:cNvSpPr>
            <a:spLocks noChangeArrowheads="1"/>
          </p:cNvSpPr>
          <p:nvPr/>
        </p:nvSpPr>
        <p:spPr bwMode="auto">
          <a:xfrm>
            <a:off x="2627643" y="2119767"/>
            <a:ext cx="17424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8838075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95C7D-CE98-AB95-DD32-C79D044ECFAD}"/>
              </a:ext>
            </a:extLst>
          </p:cNvPr>
          <p:cNvSpPr>
            <a:spLocks noGrp="1"/>
          </p:cNvSpPr>
          <p:nvPr>
            <p:ph type="title"/>
          </p:nvPr>
        </p:nvSpPr>
        <p:spPr/>
        <p:txBody>
          <a:bodyPr/>
          <a:lstStyle/>
          <a:p>
            <a:r>
              <a:rPr lang="en-IN" sz="1800" b="1" kern="0" dirty="0">
                <a:solidFill>
                  <a:srgbClr val="24292E"/>
                </a:solidFill>
                <a:effectLst/>
                <a:latin typeface="Plus Jakarta Sans"/>
                <a:ea typeface="Times New Roman" panose="02020603050405020304" pitchFamily="18" charset="0"/>
                <a:cs typeface="Calibri" panose="020F0502020204030204" pitchFamily="34" charset="0"/>
              </a:rPr>
              <a:t>8. Can you create a heatmap in Power BI to visualize the busiest hours for specific weather conditions (e.g., "clear sky," "rainy")?</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9C01B698-A50B-965D-3305-5B7F40492061}"/>
              </a:ext>
            </a:extLst>
          </p:cNvPr>
          <p:cNvPicPr>
            <a:picLocks noGrp="1" noChangeAspect="1"/>
          </p:cNvPicPr>
          <p:nvPr>
            <p:ph idx="1"/>
          </p:nvPr>
        </p:nvPicPr>
        <p:blipFill>
          <a:blip r:embed="rId2"/>
          <a:stretch>
            <a:fillRect/>
          </a:stretch>
        </p:blipFill>
        <p:spPr>
          <a:xfrm>
            <a:off x="677863" y="2714071"/>
            <a:ext cx="8596312" cy="2774471"/>
          </a:xfrm>
          <a:prstGeom prst="rect">
            <a:avLst/>
          </a:prstGeom>
        </p:spPr>
      </p:pic>
    </p:spTree>
    <p:extLst>
      <p:ext uri="{BB962C8B-B14F-4D97-AF65-F5344CB8AC3E}">
        <p14:creationId xmlns:p14="http://schemas.microsoft.com/office/powerpoint/2010/main" val="32044235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97B03-AFC0-40C1-37FE-C8B154BFAFB5}"/>
              </a:ext>
            </a:extLst>
          </p:cNvPr>
          <p:cNvSpPr>
            <a:spLocks noGrp="1"/>
          </p:cNvSpPr>
          <p:nvPr>
            <p:ph type="title"/>
          </p:nvPr>
        </p:nvSpPr>
        <p:spPr/>
        <p:txBody>
          <a:bodyPr/>
          <a:lstStyle/>
          <a:p>
            <a:r>
              <a:rPr lang="en-IN" sz="1800" kern="0" dirty="0">
                <a:solidFill>
                  <a:srgbClr val="24292E"/>
                </a:solidFill>
                <a:effectLst/>
                <a:latin typeface="Plus Jakarta Sans"/>
                <a:ea typeface="Times New Roman" panose="02020603050405020304" pitchFamily="18" charset="0"/>
                <a:cs typeface="Calibri" panose="020F0502020204030204" pitchFamily="34" charset="0"/>
              </a:rPr>
              <a:t>9. How does the wind speed change over the course of a day? Create a radial chart in Power BI to represent this.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1AB1D01A-CDE5-319A-1483-94E48A35D13D}"/>
              </a:ext>
            </a:extLst>
          </p:cNvPr>
          <p:cNvPicPr>
            <a:picLocks noGrp="1" noChangeAspect="1"/>
          </p:cNvPicPr>
          <p:nvPr>
            <p:ph idx="1"/>
          </p:nvPr>
        </p:nvPicPr>
        <p:blipFill>
          <a:blip r:embed="rId2"/>
          <a:stretch>
            <a:fillRect/>
          </a:stretch>
        </p:blipFill>
        <p:spPr>
          <a:xfrm>
            <a:off x="677863" y="2431812"/>
            <a:ext cx="8596312" cy="3338988"/>
          </a:xfrm>
          <a:prstGeom prst="rect">
            <a:avLst/>
          </a:prstGeom>
        </p:spPr>
      </p:pic>
    </p:spTree>
    <p:extLst>
      <p:ext uri="{BB962C8B-B14F-4D97-AF65-F5344CB8AC3E}">
        <p14:creationId xmlns:p14="http://schemas.microsoft.com/office/powerpoint/2010/main" val="22175788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86464-66A6-F20F-3A74-0AC99642C39B}"/>
              </a:ext>
            </a:extLst>
          </p:cNvPr>
          <p:cNvSpPr>
            <a:spLocks noGrp="1"/>
          </p:cNvSpPr>
          <p:nvPr>
            <p:ph type="title"/>
          </p:nvPr>
        </p:nvSpPr>
        <p:spPr/>
        <p:txBody>
          <a:bodyPr/>
          <a:lstStyle/>
          <a:p>
            <a:r>
              <a:rPr lang="en-IN" sz="1800" b="1" kern="0" dirty="0">
                <a:solidFill>
                  <a:srgbClr val="24292E"/>
                </a:solidFill>
                <a:effectLst/>
                <a:latin typeface="Plus Jakarta Sans"/>
                <a:ea typeface="Times New Roman" panose="02020603050405020304" pitchFamily="18" charset="0"/>
                <a:cs typeface="Calibri" panose="020F0502020204030204" pitchFamily="34" charset="0"/>
              </a:rPr>
              <a:t>10. Create a Power BI chart comparing the temperature variations between two selected cities over a specific timeframe.</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1A3682F1-AB2F-BE4F-E7D1-0482ADC2EBBC}"/>
              </a:ext>
            </a:extLst>
          </p:cNvPr>
          <p:cNvPicPr>
            <a:picLocks noGrp="1" noChangeAspect="1"/>
          </p:cNvPicPr>
          <p:nvPr>
            <p:ph idx="1"/>
          </p:nvPr>
        </p:nvPicPr>
        <p:blipFill>
          <a:blip r:embed="rId2"/>
          <a:stretch>
            <a:fillRect/>
          </a:stretch>
        </p:blipFill>
        <p:spPr>
          <a:xfrm>
            <a:off x="1270277" y="2634252"/>
            <a:ext cx="7411484" cy="2934109"/>
          </a:xfrm>
          <a:prstGeom prst="rect">
            <a:avLst/>
          </a:prstGeom>
        </p:spPr>
      </p:pic>
    </p:spTree>
    <p:extLst>
      <p:ext uri="{BB962C8B-B14F-4D97-AF65-F5344CB8AC3E}">
        <p14:creationId xmlns:p14="http://schemas.microsoft.com/office/powerpoint/2010/main" val="21736507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9BCC9-B13F-EB39-FE0D-1B833A6EC49F}"/>
              </a:ext>
            </a:extLst>
          </p:cNvPr>
          <p:cNvSpPr>
            <a:spLocks noGrp="1"/>
          </p:cNvSpPr>
          <p:nvPr>
            <p:ph type="title"/>
          </p:nvPr>
        </p:nvSpPr>
        <p:spPr/>
        <p:txBody>
          <a:bodyPr/>
          <a:lstStyle/>
          <a:p>
            <a:r>
              <a:rPr lang="en-IN" sz="1800" b="1" kern="0" dirty="0">
                <a:solidFill>
                  <a:srgbClr val="24292E"/>
                </a:solidFill>
                <a:effectLst/>
                <a:latin typeface="Plus Jakarta Sans"/>
                <a:ea typeface="Times New Roman" panose="02020603050405020304" pitchFamily="18" charset="0"/>
                <a:cs typeface="Calibri" panose="020F0502020204030204" pitchFamily="34" charset="0"/>
              </a:rPr>
              <a:t>11. Can you build a heatmap in Power BI to show the temperature ranges for cities across different countries?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AF78F59D-06B4-E857-4106-58824648F713}"/>
              </a:ext>
            </a:extLst>
          </p:cNvPr>
          <p:cNvPicPr>
            <a:picLocks noGrp="1" noChangeAspect="1"/>
          </p:cNvPicPr>
          <p:nvPr>
            <p:ph idx="1"/>
          </p:nvPr>
        </p:nvPicPr>
        <p:blipFill>
          <a:blip r:embed="rId2"/>
          <a:stretch>
            <a:fillRect/>
          </a:stretch>
        </p:blipFill>
        <p:spPr>
          <a:xfrm>
            <a:off x="677863" y="2795537"/>
            <a:ext cx="8596312" cy="2611538"/>
          </a:xfrm>
          <a:prstGeom prst="rect">
            <a:avLst/>
          </a:prstGeom>
        </p:spPr>
      </p:pic>
    </p:spTree>
    <p:extLst>
      <p:ext uri="{BB962C8B-B14F-4D97-AF65-F5344CB8AC3E}">
        <p14:creationId xmlns:p14="http://schemas.microsoft.com/office/powerpoint/2010/main" val="29098679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14856-DC53-70C8-F17F-449D5DD61505}"/>
              </a:ext>
            </a:extLst>
          </p:cNvPr>
          <p:cNvSpPr>
            <a:spLocks noGrp="1"/>
          </p:cNvSpPr>
          <p:nvPr>
            <p:ph type="title"/>
          </p:nvPr>
        </p:nvSpPr>
        <p:spPr/>
        <p:txBody>
          <a:bodyPr>
            <a:normAutofit fontScale="90000"/>
          </a:bodyPr>
          <a:lstStyle/>
          <a:p>
            <a:pPr indent="127635">
              <a:lnSpc>
                <a:spcPct val="107000"/>
              </a:lnSpc>
              <a:spcAft>
                <a:spcPts val="800"/>
              </a:spcAft>
            </a:pPr>
            <a:r>
              <a:rPr lang="en-IN" sz="1800" b="1" kern="0" dirty="0">
                <a:solidFill>
                  <a:srgbClr val="24292E"/>
                </a:solidFill>
                <a:effectLst/>
                <a:latin typeface="Plus Jakarta Sans"/>
                <a:ea typeface="Times New Roman" panose="02020603050405020304" pitchFamily="18" charset="0"/>
                <a:cs typeface="Calibri" panose="020F0502020204030204" pitchFamily="34" charset="0"/>
              </a:rPr>
              <a:t>12. Create a bar chart in Power BI to highlight cities with the highest and lowest average temperatures in the dataset.</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b="1" kern="0" dirty="0">
                <a:solidFill>
                  <a:srgbClr val="24292E"/>
                </a:solidFill>
                <a:effectLst/>
                <a:latin typeface="Plus Jakarta Sans"/>
                <a:ea typeface="Times New Roman" panose="02020603050405020304" pitchFamily="18" charset="0"/>
                <a:cs typeface="Calibri" panose="020F0502020204030204" pitchFamily="34" charset="0"/>
              </a:rPr>
              <a:t>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6719B3D1-B965-5535-F376-6DFFC32439C3}"/>
              </a:ext>
            </a:extLst>
          </p:cNvPr>
          <p:cNvPicPr>
            <a:picLocks noGrp="1" noChangeAspect="1"/>
          </p:cNvPicPr>
          <p:nvPr>
            <p:ph idx="1"/>
          </p:nvPr>
        </p:nvPicPr>
        <p:blipFill>
          <a:blip r:embed="rId2"/>
          <a:stretch>
            <a:fillRect/>
          </a:stretch>
        </p:blipFill>
        <p:spPr>
          <a:xfrm>
            <a:off x="2060962" y="2834304"/>
            <a:ext cx="5830114" cy="2534004"/>
          </a:xfrm>
          <a:prstGeom prst="rect">
            <a:avLst/>
          </a:prstGeom>
        </p:spPr>
      </p:pic>
    </p:spTree>
    <p:extLst>
      <p:ext uri="{BB962C8B-B14F-4D97-AF65-F5344CB8AC3E}">
        <p14:creationId xmlns:p14="http://schemas.microsoft.com/office/powerpoint/2010/main" val="34887750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4454D-ED5D-279B-1B32-61544C1CAA1E}"/>
              </a:ext>
            </a:extLst>
          </p:cNvPr>
          <p:cNvSpPr>
            <a:spLocks noGrp="1"/>
          </p:cNvSpPr>
          <p:nvPr>
            <p:ph type="title"/>
          </p:nvPr>
        </p:nvSpPr>
        <p:spPr/>
        <p:txBody>
          <a:bodyPr/>
          <a:lstStyle/>
          <a:p>
            <a:r>
              <a:rPr lang="en-IN" sz="1800" b="1" kern="0" dirty="0">
                <a:solidFill>
                  <a:srgbClr val="24292E"/>
                </a:solidFill>
                <a:effectLst/>
                <a:latin typeface="Plus Jakarta Sans"/>
                <a:ea typeface="Times New Roman" panose="02020603050405020304" pitchFamily="18" charset="0"/>
                <a:cs typeface="Calibri" panose="020F0502020204030204" pitchFamily="34" charset="0"/>
              </a:rPr>
              <a:t>13. Create a wind rose chart in Power BI to visualize the prevailing wind directions for a selected city.</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545C8F79-D8E9-DC68-5584-FA933FA3B604}"/>
              </a:ext>
            </a:extLst>
          </p:cNvPr>
          <p:cNvPicPr>
            <a:picLocks noGrp="1" noChangeAspect="1"/>
          </p:cNvPicPr>
          <p:nvPr>
            <p:ph idx="1"/>
          </p:nvPr>
        </p:nvPicPr>
        <p:blipFill>
          <a:blip r:embed="rId2"/>
          <a:stretch>
            <a:fillRect/>
          </a:stretch>
        </p:blipFill>
        <p:spPr>
          <a:xfrm>
            <a:off x="677863" y="2425476"/>
            <a:ext cx="8596312" cy="3351660"/>
          </a:xfrm>
          <a:prstGeom prst="rect">
            <a:avLst/>
          </a:prstGeom>
        </p:spPr>
      </p:pic>
    </p:spTree>
    <p:extLst>
      <p:ext uri="{BB962C8B-B14F-4D97-AF65-F5344CB8AC3E}">
        <p14:creationId xmlns:p14="http://schemas.microsoft.com/office/powerpoint/2010/main" val="17469867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5B19F-53A2-377C-B3D7-FDFDFBA0C4DB}"/>
              </a:ext>
            </a:extLst>
          </p:cNvPr>
          <p:cNvSpPr>
            <a:spLocks noGrp="1"/>
          </p:cNvSpPr>
          <p:nvPr>
            <p:ph type="title"/>
          </p:nvPr>
        </p:nvSpPr>
        <p:spPr/>
        <p:txBody>
          <a:bodyPr>
            <a:normAutofit fontScale="90000"/>
          </a:bodyPr>
          <a:lstStyle/>
          <a:p>
            <a:pPr indent="127635">
              <a:lnSpc>
                <a:spcPct val="107000"/>
              </a:lnSpc>
              <a:spcAft>
                <a:spcPts val="800"/>
              </a:spcAft>
            </a:pPr>
            <a:r>
              <a:rPr lang="en-IN" sz="1800" b="1" kern="0" dirty="0">
                <a:solidFill>
                  <a:srgbClr val="24292E"/>
                </a:solidFill>
                <a:effectLst/>
                <a:latin typeface="Plus Jakarta Sans"/>
                <a:ea typeface="Times New Roman" panose="02020603050405020304" pitchFamily="18" charset="0"/>
                <a:cs typeface="Calibri" panose="020F0502020204030204" pitchFamily="34" charset="0"/>
              </a:rPr>
              <a:t>14. Can you generate a Power BI heatmap illustrating the average wind speeds across cities for different months of the year?</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1C884F5B-E097-D6AC-7CBE-AB314830FF01}"/>
              </a:ext>
            </a:extLst>
          </p:cNvPr>
          <p:cNvPicPr>
            <a:picLocks noGrp="1" noChangeAspect="1"/>
          </p:cNvPicPr>
          <p:nvPr>
            <p:ph idx="1"/>
          </p:nvPr>
        </p:nvPicPr>
        <p:blipFill>
          <a:blip r:embed="rId2"/>
          <a:stretch>
            <a:fillRect/>
          </a:stretch>
        </p:blipFill>
        <p:spPr>
          <a:xfrm>
            <a:off x="677863" y="2420795"/>
            <a:ext cx="8596312" cy="3361023"/>
          </a:xfrm>
          <a:prstGeom prst="rect">
            <a:avLst/>
          </a:prstGeom>
        </p:spPr>
      </p:pic>
    </p:spTree>
    <p:extLst>
      <p:ext uri="{BB962C8B-B14F-4D97-AF65-F5344CB8AC3E}">
        <p14:creationId xmlns:p14="http://schemas.microsoft.com/office/powerpoint/2010/main" val="14703443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0BF2F-43AF-612C-2056-3C2B7F784E6E}"/>
              </a:ext>
            </a:extLst>
          </p:cNvPr>
          <p:cNvSpPr>
            <a:spLocks noGrp="1"/>
          </p:cNvSpPr>
          <p:nvPr>
            <p:ph type="title"/>
          </p:nvPr>
        </p:nvSpPr>
        <p:spPr/>
        <p:txBody>
          <a:bodyPr/>
          <a:lstStyle/>
          <a:p>
            <a:r>
              <a:rPr lang="en-IN" sz="1800" b="1" kern="0" dirty="0">
                <a:solidFill>
                  <a:srgbClr val="24292E"/>
                </a:solidFill>
                <a:effectLst/>
                <a:latin typeface="Plus Jakarta Sans"/>
                <a:ea typeface="Times New Roman" panose="02020603050405020304" pitchFamily="18" charset="0"/>
                <a:cs typeface="Calibri" panose="020F0502020204030204" pitchFamily="34" charset="0"/>
              </a:rPr>
              <a:t>15. Create a Power BI scatter plot to show the relationship between wind speed and air pressure for a specific city.</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4B70461D-489B-C700-5A0E-DDEA36016817}"/>
              </a:ext>
            </a:extLst>
          </p:cNvPr>
          <p:cNvPicPr>
            <a:picLocks noGrp="1" noChangeAspect="1"/>
          </p:cNvPicPr>
          <p:nvPr>
            <p:ph idx="1"/>
          </p:nvPr>
        </p:nvPicPr>
        <p:blipFill>
          <a:blip r:embed="rId2"/>
          <a:stretch>
            <a:fillRect/>
          </a:stretch>
        </p:blipFill>
        <p:spPr>
          <a:xfrm>
            <a:off x="1013917" y="2160588"/>
            <a:ext cx="7924204" cy="3881437"/>
          </a:xfrm>
          <a:prstGeom prst="rect">
            <a:avLst/>
          </a:prstGeom>
        </p:spPr>
      </p:pic>
    </p:spTree>
    <p:extLst>
      <p:ext uri="{BB962C8B-B14F-4D97-AF65-F5344CB8AC3E}">
        <p14:creationId xmlns:p14="http://schemas.microsoft.com/office/powerpoint/2010/main" val="34942680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D6B0730-CB34-C41B-03C4-5CDC8625D012}"/>
              </a:ext>
            </a:extLst>
          </p:cNvPr>
          <p:cNvSpPr txBox="1"/>
          <p:nvPr/>
        </p:nvSpPr>
        <p:spPr>
          <a:xfrm>
            <a:off x="1052052" y="577119"/>
            <a:ext cx="8099322" cy="4523226"/>
          </a:xfrm>
          <a:prstGeom prst="rect">
            <a:avLst/>
          </a:prstGeom>
          <a:noFill/>
        </p:spPr>
        <p:txBody>
          <a:bodyPr wrap="square">
            <a:spAutoFit/>
          </a:bodyPr>
          <a:lstStyle/>
          <a:p>
            <a:pPr marL="342900" lvl="0" indent="-342900">
              <a:lnSpc>
                <a:spcPct val="107000"/>
              </a:lnSpc>
              <a:buSzPts val="1400"/>
              <a:buFont typeface="Symbol" panose="05050102010706020507" pitchFamily="18" charset="2"/>
              <a:buChar char=""/>
            </a:pP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Impact and Applications:-</a:t>
            </a:r>
            <a:r>
              <a:rPr lang="en-IN" sz="3600" b="1" kern="100" dirty="0">
                <a:effectLst/>
                <a:latin typeface="Times New Roman" panose="02020603050405020304" pitchFamily="18" charset="0"/>
                <a:ea typeface="Calibri" panose="020F0502020204030204" pitchFamily="34" charset="0"/>
                <a:cs typeface="Times New Roman" panose="02020603050405020304" pitchFamily="18" charset="0"/>
              </a:rPr>
              <a:t> </a:t>
            </a:r>
            <a:br>
              <a:rPr lang="en-IN" sz="3600" b="1"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This project demonstrates the potential of integrating data analysis tools to gain meaningful insights from complex weather data.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Weather analysis plays a crucial role in various aspects of society and the environment. By understanding and predicting weather patterns, we can make informed decisions that enhance safety, efficiency,</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overall quality of life. Here are some key impacts and applications of weather analysis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400"/>
              <a:buFont typeface="Symbol" panose="05050102010706020507" pitchFamily="18" charset="2"/>
              <a:buChar char=""/>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Agriculture</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Weather analysis helps farmers plan their planting and harvesting schedules, manage irrigation, and protect crops from adverse weather conditions. Accurate weather forecasts can prevent crop losses and improve yield.</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400"/>
              <a:buFont typeface="Symbol" panose="05050102010706020507" pitchFamily="18" charset="2"/>
              <a:buChar char=""/>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Transportation</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Weather conditions significantly affect transportation systems. Weather analysis aids in planning and managing road, air, and sea travel, ensuring safety and minimizing delays. For instance, airlines use weather data to avoid turbulence and optimize flight routes.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547741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F5B846-0990-C7EE-F8AA-9AD0C38ADF34}"/>
              </a:ext>
            </a:extLst>
          </p:cNvPr>
          <p:cNvSpPr txBox="1"/>
          <p:nvPr/>
        </p:nvSpPr>
        <p:spPr>
          <a:xfrm>
            <a:off x="1081548" y="1021696"/>
            <a:ext cx="7561007" cy="4226798"/>
          </a:xfrm>
          <a:prstGeom prst="rect">
            <a:avLst/>
          </a:prstGeom>
          <a:noFill/>
        </p:spPr>
        <p:txBody>
          <a:bodyPr wrap="square">
            <a:spAutoFit/>
          </a:bodyPr>
          <a:lstStyle/>
          <a:p>
            <a:pPr marL="342900" lvl="0" indent="-342900">
              <a:lnSpc>
                <a:spcPct val="107000"/>
              </a:lnSpc>
              <a:buSzPts val="1400"/>
              <a:buFont typeface="Symbol" panose="05050102010706020507" pitchFamily="18" charset="2"/>
              <a:buChar char=""/>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Disaster Management</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Early warning systems based on weather analysis can predict natural disasters such as hurricanes, floods, and heatwaves. This allows authorities to take preventive measures, evacuate residents, and reduce the impact of such events on communities.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400"/>
              <a:buFont typeface="Symbol" panose="05050102010706020507" pitchFamily="18" charset="2"/>
              <a:buChar char=""/>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Energy Sector</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Weather analysis is essential for the energy sector, particularly for renewable energy sources like solar and wind power. Accurate weather forecasts help in predicting energy production and managing supply and demand.</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08940">
              <a:lnSpc>
                <a:spcPct val="107000"/>
              </a:lnSpc>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400"/>
              <a:buFont typeface="Symbol" panose="05050102010706020507" pitchFamily="18" charset="2"/>
              <a:buChar char=""/>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Public Health</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Weather conditions can influence the spread of diseases and impact public health. Weather analysis helps in monitoring and predicting health risks related to extreme temperatures, air quality, and vector-borne diseases.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26137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C0B20A-2F0A-FC12-D161-89C28E3D73B6}"/>
              </a:ext>
            </a:extLst>
          </p:cNvPr>
          <p:cNvSpPr txBox="1"/>
          <p:nvPr/>
        </p:nvSpPr>
        <p:spPr>
          <a:xfrm>
            <a:off x="1042219" y="2272968"/>
            <a:ext cx="8109155" cy="2020618"/>
          </a:xfrm>
          <a:prstGeom prst="rect">
            <a:avLst/>
          </a:prstGeom>
          <a:noFill/>
        </p:spPr>
        <p:txBody>
          <a:bodyPr wrap="square">
            <a:spAutoFit/>
          </a:bodyPr>
          <a:lstStyle/>
          <a:p>
            <a:pPr marL="342900" lvl="0" indent="-342900">
              <a:lnSpc>
                <a:spcPct val="107000"/>
              </a:lnSpc>
              <a:buSzPts val="1400"/>
              <a:buFont typeface="Symbol" panose="05050102010706020507" pitchFamily="18" charset="2"/>
              <a:buChar char=""/>
            </a:pP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Tools and Technologies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SQL</a:t>
            </a:r>
            <a:r>
              <a:rPr lang="en-IN" sz="3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Utilized to store, query, and manipulate large datasets.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Wrote complex queries to extract specific weather insights and optimize data processing.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512103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8318CB-1EB6-5C6D-2CB3-42AE65A19038}"/>
              </a:ext>
            </a:extLst>
          </p:cNvPr>
          <p:cNvSpPr txBox="1"/>
          <p:nvPr/>
        </p:nvSpPr>
        <p:spPr>
          <a:xfrm>
            <a:off x="1238865" y="1466241"/>
            <a:ext cx="6853083" cy="3930435"/>
          </a:xfrm>
          <a:prstGeom prst="rect">
            <a:avLst/>
          </a:prstGeom>
          <a:noFill/>
        </p:spPr>
        <p:txBody>
          <a:bodyPr wrap="square">
            <a:spAutoFit/>
          </a:bodyPr>
          <a:lstStyle/>
          <a:p>
            <a:pPr marL="342900" lvl="0" indent="-342900">
              <a:lnSpc>
                <a:spcPct val="107000"/>
              </a:lnSpc>
              <a:buSzPts val="1400"/>
              <a:buFont typeface="Symbol" panose="05050102010706020507" pitchFamily="18" charset="2"/>
              <a:buChar char=""/>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Environmental Protection</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Understanding weather patterns is crucial for environmental conservation efforts. Weather analysis aids in monitoring climate change, managing natural resources, and protecting ecosystems.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400"/>
              <a:buFont typeface="Symbol" panose="05050102010706020507" pitchFamily="18" charset="2"/>
              <a:buChar char=""/>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Urban Planning</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Weather data is used in urban planning to design resilient infrastructure that can withstand extreme weather conditions. This includes flood management systems, drainage networks, and building designs that consider local climate conditions.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400"/>
              <a:buFont typeface="Symbol" panose="05050102010706020507" pitchFamily="18" charset="2"/>
              <a:buChar char=""/>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Recreation and Tourism</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Weather analysis helps in planning outdoor activities and events, ensuring the safety and enjoyment of participants. It also aids the tourism industry in providing accurate information to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travelers</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629923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5D7C8A-BA2B-1D29-4A7F-9874CF9CC9BF}"/>
              </a:ext>
            </a:extLst>
          </p:cNvPr>
          <p:cNvSpPr txBox="1"/>
          <p:nvPr/>
        </p:nvSpPr>
        <p:spPr>
          <a:xfrm>
            <a:off x="668594" y="198458"/>
            <a:ext cx="8482780" cy="4687822"/>
          </a:xfrm>
          <a:prstGeom prst="rect">
            <a:avLst/>
          </a:prstGeom>
          <a:noFill/>
        </p:spPr>
        <p:txBody>
          <a:bodyPr wrap="square">
            <a:spAutoFit/>
          </a:bodyPr>
          <a:lstStyle/>
          <a:p>
            <a:pPr marL="342900" lvl="0" indent="-342900">
              <a:lnSpc>
                <a:spcPct val="107000"/>
              </a:lnSpc>
              <a:buSzPts val="1400"/>
              <a:buFont typeface="Symbol" panose="05050102010706020507" pitchFamily="18" charset="2"/>
              <a:buChar char=""/>
            </a:pP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Future Scope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future scope of weather analysis is vast and promising, driven by advancements in technology and a growing need for accurate weather predictions. Here are some key areas where weather analysis is expected to evolve: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Artificial Intelligence and Machine Learning</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AI and machine learning are revolutionizing weather forecasting by improving the accuracy and speed of predictions. These technologies can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analyze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vast amounts of data to identify patterns and make more precise forecasts.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Big Data and Cloud Computing</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The integration of big data and cloud computing allows for the processing and storage of massive datasets. This enables more detailed and comprehensive weather models, leading to better predictions and insights.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Internet of Things (IoT)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IoT devices, such as smart sensors and weather stations, provide real-time data that enhances the accuracy of weather forecasts. These devices can be deployed in remote and hard-to-reach areas, improving data coverage.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295382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8F0A50-F5DD-7635-6432-56C6B972F0BD}"/>
              </a:ext>
            </a:extLst>
          </p:cNvPr>
          <p:cNvSpPr txBox="1"/>
          <p:nvPr/>
        </p:nvSpPr>
        <p:spPr>
          <a:xfrm>
            <a:off x="98323" y="1101213"/>
            <a:ext cx="9053051" cy="4819524"/>
          </a:xfrm>
          <a:prstGeom prst="rect">
            <a:avLst/>
          </a:prstGeom>
          <a:noFill/>
        </p:spPr>
        <p:txBody>
          <a:bodyPr wrap="square">
            <a:spAutoFit/>
          </a:bodyPr>
          <a:lstStyle/>
          <a:p>
            <a:pPr marL="457200">
              <a:lnSpc>
                <a:spcPct val="107000"/>
              </a:lnSpc>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Personalized Weather Services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With the rise of AI-powered weather apps, individuals can receive personalized weather forecasts tailored to their specific needs and locations. This can improve daily planning and safety.</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Disaster Preparedness and Response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Enhanced weather analysis will improve early warning systems for natural disasters such as hurricanes, floods, and wildfires. This will enable better preparedness and response, potentially saving lives and reducing economic losses.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Environmental and Agricultural Applications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Accurate weather analysis will support sustainable agricultural practices by optimizing irrigation, planting, and harvesting schedules. It will also aid in environmental conservation efforts by monitoring weather-related changes in ecosystems.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future of weather analysis is bright, with continuous technological advancements paving the way for more accurate and reliable weather predictions. These developments will have far-reaching impacts on various sectors, enhancing our ability to respond to and mitigate the effects of weather and climate-related events.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177121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F6FE05-4DB4-C8B3-E409-248312E36D80}"/>
              </a:ext>
            </a:extLst>
          </p:cNvPr>
          <p:cNvSpPr txBox="1"/>
          <p:nvPr/>
        </p:nvSpPr>
        <p:spPr>
          <a:xfrm>
            <a:off x="953730" y="1532092"/>
            <a:ext cx="7600336" cy="3206006"/>
          </a:xfrm>
          <a:prstGeom prst="rect">
            <a:avLst/>
          </a:prstGeom>
          <a:noFill/>
        </p:spPr>
        <p:txBody>
          <a:bodyPr wrap="square">
            <a:spAutoFit/>
          </a:bodyPr>
          <a:lstStyle/>
          <a:p>
            <a:pPr marL="457200">
              <a:lnSpc>
                <a:spcPct val="107000"/>
              </a:lnSpc>
            </a:pP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Conclusion:-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In this weather analysis project, I  examined the weather patterns in Vancouver, Portland and Eilat. These three are repeating  cities most of the time in all over the period of 2012-2017. Our analysis revealed significant trends in temperature, humidity, wind speed, and precipitation. Notably, I  observed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wind_speed</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and temperature anomalies in that area. These findings have important implications for  agriculture, transportation, public safety. Based on my analysis, I  recommend people must be aware of all these things so that they should be fine and can adjust them according to the weather.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578566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8D725A-E1AC-F9A3-D834-9C962DEB6017}"/>
              </a:ext>
            </a:extLst>
          </p:cNvPr>
          <p:cNvSpPr txBox="1"/>
          <p:nvPr/>
        </p:nvSpPr>
        <p:spPr>
          <a:xfrm>
            <a:off x="3342968" y="2900516"/>
            <a:ext cx="4434348" cy="1015663"/>
          </a:xfrm>
          <a:prstGeom prst="rect">
            <a:avLst/>
          </a:prstGeom>
          <a:noFill/>
        </p:spPr>
        <p:txBody>
          <a:bodyPr wrap="square" rtlCol="0">
            <a:spAutoFit/>
          </a:bodyPr>
          <a:lstStyle/>
          <a:p>
            <a:r>
              <a:rPr lang="en-IN" sz="6000" b="1" dirty="0"/>
              <a:t>Thank you</a:t>
            </a:r>
          </a:p>
        </p:txBody>
      </p:sp>
    </p:spTree>
    <p:extLst>
      <p:ext uri="{BB962C8B-B14F-4D97-AF65-F5344CB8AC3E}">
        <p14:creationId xmlns:p14="http://schemas.microsoft.com/office/powerpoint/2010/main" val="3895312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65589-EE0B-3CD2-B77B-FB264689A029}"/>
              </a:ext>
            </a:extLst>
          </p:cNvPr>
          <p:cNvSpPr>
            <a:spLocks noGrp="1"/>
          </p:cNvSpPr>
          <p:nvPr>
            <p:ph type="title"/>
          </p:nvPr>
        </p:nvSpPr>
        <p:spPr/>
        <p:txBody>
          <a:bodyPr>
            <a:normAutofit fontScale="90000"/>
          </a:bodyPr>
          <a:lstStyle/>
          <a:p>
            <a:pPr marL="457200">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  Are there any countries with cities located at extreme latitudes, and how might this impact their climate?</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7" name="Content Placeholder 6">
            <a:extLst>
              <a:ext uri="{FF2B5EF4-FFF2-40B4-BE49-F238E27FC236}">
                <a16:creationId xmlns:a16="http://schemas.microsoft.com/office/drawing/2014/main" id="{763F4A95-83C0-A0E7-9EEC-388047CEAB47}"/>
              </a:ext>
            </a:extLst>
          </p:cNvPr>
          <p:cNvPicPr>
            <a:picLocks noGrp="1" noChangeAspect="1"/>
          </p:cNvPicPr>
          <p:nvPr>
            <p:ph sz="half" idx="1"/>
          </p:nvPr>
        </p:nvPicPr>
        <p:blipFill>
          <a:blip r:embed="rId2"/>
          <a:stretch>
            <a:fillRect/>
          </a:stretch>
        </p:blipFill>
        <p:spPr>
          <a:xfrm>
            <a:off x="677863" y="2160590"/>
            <a:ext cx="3933466" cy="2647384"/>
          </a:xfrm>
          <a:prstGeom prst="rect">
            <a:avLst/>
          </a:prstGeom>
        </p:spPr>
      </p:pic>
      <p:pic>
        <p:nvPicPr>
          <p:cNvPr id="8" name="Content Placeholder 7">
            <a:extLst>
              <a:ext uri="{FF2B5EF4-FFF2-40B4-BE49-F238E27FC236}">
                <a16:creationId xmlns:a16="http://schemas.microsoft.com/office/drawing/2014/main" id="{B16CECDC-83B4-595B-4FC4-519062405056}"/>
              </a:ext>
            </a:extLst>
          </p:cNvPr>
          <p:cNvPicPr>
            <a:picLocks noGrp="1" noChangeAspect="1"/>
          </p:cNvPicPr>
          <p:nvPr>
            <p:ph sz="half" idx="2"/>
          </p:nvPr>
        </p:nvPicPr>
        <p:blipFill>
          <a:blip r:embed="rId3"/>
          <a:stretch>
            <a:fillRect/>
          </a:stretch>
        </p:blipFill>
        <p:spPr>
          <a:xfrm>
            <a:off x="5004619" y="2281084"/>
            <a:ext cx="4387543" cy="2389239"/>
          </a:xfrm>
          <a:prstGeom prst="rect">
            <a:avLst/>
          </a:prstGeom>
        </p:spPr>
      </p:pic>
    </p:spTree>
    <p:extLst>
      <p:ext uri="{BB962C8B-B14F-4D97-AF65-F5344CB8AC3E}">
        <p14:creationId xmlns:p14="http://schemas.microsoft.com/office/powerpoint/2010/main" val="425084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528DF-5EC0-C2C3-2B29-9D9A210E8549}"/>
              </a:ext>
            </a:extLst>
          </p:cNvPr>
          <p:cNvSpPr>
            <a:spLocks noGrp="1"/>
          </p:cNvSpPr>
          <p:nvPr>
            <p:ph type="title"/>
          </p:nvPr>
        </p:nvSpPr>
        <p:spPr/>
        <p:txBody>
          <a:bodyPr>
            <a:normAutofit fontScale="90000"/>
          </a:bodyPr>
          <a:lstStyle/>
          <a:p>
            <a:pPr marL="457200">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  Can you identify any clusters of cities with similar latitude and longitude values? What factors might explain these clusters?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5" name="Content Placeholder 4">
            <a:extLst>
              <a:ext uri="{FF2B5EF4-FFF2-40B4-BE49-F238E27FC236}">
                <a16:creationId xmlns:a16="http://schemas.microsoft.com/office/drawing/2014/main" id="{9F8A8A55-F24D-9071-5B07-72BE2B96E34E}"/>
              </a:ext>
            </a:extLst>
          </p:cNvPr>
          <p:cNvPicPr>
            <a:picLocks noGrp="1" noChangeAspect="1"/>
          </p:cNvPicPr>
          <p:nvPr>
            <p:ph sz="half" idx="1"/>
          </p:nvPr>
        </p:nvPicPr>
        <p:blipFill>
          <a:blip r:embed="rId2"/>
          <a:stretch>
            <a:fillRect/>
          </a:stretch>
        </p:blipFill>
        <p:spPr>
          <a:xfrm>
            <a:off x="677334" y="2160590"/>
            <a:ext cx="3916352" cy="2767011"/>
          </a:xfrm>
          <a:prstGeom prst="rect">
            <a:avLst/>
          </a:prstGeom>
        </p:spPr>
      </p:pic>
      <p:graphicFrame>
        <p:nvGraphicFramePr>
          <p:cNvPr id="6" name="Content Placeholder 5">
            <a:extLst>
              <a:ext uri="{FF2B5EF4-FFF2-40B4-BE49-F238E27FC236}">
                <a16:creationId xmlns:a16="http://schemas.microsoft.com/office/drawing/2014/main" id="{998E3742-400E-C02A-FF79-B37FEABD8AE1}"/>
              </a:ext>
            </a:extLst>
          </p:cNvPr>
          <p:cNvGraphicFramePr>
            <a:graphicFrameLocks noGrp="1"/>
          </p:cNvGraphicFramePr>
          <p:nvPr>
            <p:ph sz="half" idx="2"/>
            <p:extLst>
              <p:ext uri="{D42A27DB-BD31-4B8C-83A1-F6EECF244321}">
                <p14:modId xmlns:p14="http://schemas.microsoft.com/office/powerpoint/2010/main" val="1253977532"/>
              </p:ext>
            </p:extLst>
          </p:nvPr>
        </p:nvGraphicFramePr>
        <p:xfrm>
          <a:off x="5089524" y="2160591"/>
          <a:ext cx="4496927" cy="339463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0682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94ECC-423C-BA86-8CC9-DFB1119783A6}"/>
              </a:ext>
            </a:extLst>
          </p:cNvPr>
          <p:cNvSpPr>
            <a:spLocks noGrp="1"/>
          </p:cNvSpPr>
          <p:nvPr>
            <p:ph type="title"/>
          </p:nvPr>
        </p:nvSpPr>
        <p:spPr/>
        <p:txBody>
          <a:bodyPr>
            <a:normAutofit fontScale="90000"/>
          </a:bodyPr>
          <a:lstStyle/>
          <a:p>
            <a:pPr>
              <a:lnSpc>
                <a:spcPct val="107000"/>
              </a:lnSpc>
              <a:spcAft>
                <a:spcPts val="800"/>
              </a:spcAft>
            </a:pPr>
            <a:r>
              <a:rPr lang="en-IN"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  Are there any correlations between a city's geographical location (latitude and longitude) and its weather attributes, such as temperature or humidity?</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graphicFrame>
        <p:nvGraphicFramePr>
          <p:cNvPr id="5" name="Content Placeholder 4">
            <a:extLst>
              <a:ext uri="{FF2B5EF4-FFF2-40B4-BE49-F238E27FC236}">
                <a16:creationId xmlns:a16="http://schemas.microsoft.com/office/drawing/2014/main" id="{5345B4B8-B40C-CBC4-9178-10CAE3C6F36F}"/>
              </a:ext>
            </a:extLst>
          </p:cNvPr>
          <p:cNvGraphicFramePr>
            <a:graphicFrameLocks noGrp="1"/>
          </p:cNvGraphicFramePr>
          <p:nvPr>
            <p:ph sz="half" idx="1"/>
            <p:extLst>
              <p:ext uri="{D42A27DB-BD31-4B8C-83A1-F6EECF244321}">
                <p14:modId xmlns:p14="http://schemas.microsoft.com/office/powerpoint/2010/main" val="2774360813"/>
              </p:ext>
            </p:extLst>
          </p:nvPr>
        </p:nvGraphicFramePr>
        <p:xfrm>
          <a:off x="924232" y="1930400"/>
          <a:ext cx="3362634" cy="3408516"/>
        </p:xfrm>
        <a:graphic>
          <a:graphicData uri="http://schemas.openxmlformats.org/drawingml/2006/table">
            <a:tbl>
              <a:tblPr firstRow="1" firstCol="1" bandRow="1">
                <a:tableStyleId>{5C22544A-7EE6-4342-B048-85BDC9FD1C3A}</a:tableStyleId>
              </a:tblPr>
              <a:tblGrid>
                <a:gridCol w="2247117">
                  <a:extLst>
                    <a:ext uri="{9D8B030D-6E8A-4147-A177-3AD203B41FA5}">
                      <a16:colId xmlns:a16="http://schemas.microsoft.com/office/drawing/2014/main" val="101091231"/>
                    </a:ext>
                  </a:extLst>
                </a:gridCol>
                <a:gridCol w="214927">
                  <a:extLst>
                    <a:ext uri="{9D8B030D-6E8A-4147-A177-3AD203B41FA5}">
                      <a16:colId xmlns:a16="http://schemas.microsoft.com/office/drawing/2014/main" val="3831370466"/>
                    </a:ext>
                  </a:extLst>
                </a:gridCol>
                <a:gridCol w="900590">
                  <a:extLst>
                    <a:ext uri="{9D8B030D-6E8A-4147-A177-3AD203B41FA5}">
                      <a16:colId xmlns:a16="http://schemas.microsoft.com/office/drawing/2014/main" val="2158758562"/>
                    </a:ext>
                  </a:extLst>
                </a:gridCol>
              </a:tblGrid>
              <a:tr h="346898">
                <a:tc gridSpan="2">
                  <a:txBody>
                    <a:bodyPr/>
                    <a:lstStyle/>
                    <a:p>
                      <a:pPr>
                        <a:lnSpc>
                          <a:spcPct val="107000"/>
                        </a:lnSpc>
                        <a:spcAft>
                          <a:spcPts val="800"/>
                        </a:spcAft>
                      </a:pPr>
                      <a:r>
                        <a:rPr lang="en-IN" sz="1100" kern="0">
                          <a:effectLst/>
                        </a:rPr>
                        <a:t>select cl.City as city_names,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IN"/>
                    </a:p>
                  </a:txBody>
                  <a:tcPr/>
                </a:tc>
                <a:tc>
                  <a:txBody>
                    <a:bodyPr/>
                    <a:lstStyle/>
                    <a:p>
                      <a:pPr>
                        <a:lnSpc>
                          <a:spcPct val="107000"/>
                        </a:lnSpc>
                        <a:spcAft>
                          <a:spcPts val="800"/>
                        </a:spcAft>
                      </a:pPr>
                      <a:r>
                        <a:rPr lang="en-IN" sz="1100" kern="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196014614"/>
                  </a:ext>
                </a:extLst>
              </a:tr>
              <a:tr h="346898">
                <a:tc>
                  <a:txBody>
                    <a:bodyPr/>
                    <a:lstStyle/>
                    <a:p>
                      <a:pPr>
                        <a:lnSpc>
                          <a:spcPct val="107000"/>
                        </a:lnSpc>
                        <a:spcAft>
                          <a:spcPts val="800"/>
                        </a:spcAft>
                      </a:pPr>
                      <a:r>
                        <a:rPr lang="en-IN" sz="1100" kern="0">
                          <a:effectLst/>
                        </a:rPr>
                        <a:t>        ca.Latitude,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kern="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kern="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917079657"/>
                  </a:ext>
                </a:extLst>
              </a:tr>
              <a:tr h="346898">
                <a:tc>
                  <a:txBody>
                    <a:bodyPr/>
                    <a:lstStyle/>
                    <a:p>
                      <a:pPr>
                        <a:lnSpc>
                          <a:spcPct val="107000"/>
                        </a:lnSpc>
                        <a:spcAft>
                          <a:spcPts val="800"/>
                        </a:spcAft>
                      </a:pPr>
                      <a:r>
                        <a:rPr lang="en-IN" sz="1100" kern="0">
                          <a:effectLst/>
                        </a:rPr>
                        <a:t>        ca.Longitude,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kern="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kern="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546277757"/>
                  </a:ext>
                </a:extLst>
              </a:tr>
              <a:tr h="346898">
                <a:tc>
                  <a:txBody>
                    <a:bodyPr/>
                    <a:lstStyle/>
                    <a:p>
                      <a:pPr>
                        <a:lnSpc>
                          <a:spcPct val="107000"/>
                        </a:lnSpc>
                        <a:spcAft>
                          <a:spcPts val="800"/>
                        </a:spcAft>
                      </a:pPr>
                      <a:r>
                        <a:rPr lang="en-IN" sz="1100" kern="0">
                          <a:effectLst/>
                        </a:rPr>
                        <a:t>        f.humidity,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kern="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kern="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168678185"/>
                  </a:ext>
                </a:extLst>
              </a:tr>
              <a:tr h="346898">
                <a:tc>
                  <a:txBody>
                    <a:bodyPr/>
                    <a:lstStyle/>
                    <a:p>
                      <a:pPr>
                        <a:lnSpc>
                          <a:spcPct val="107000"/>
                        </a:lnSpc>
                        <a:spcAft>
                          <a:spcPts val="800"/>
                        </a:spcAft>
                      </a:pPr>
                      <a:r>
                        <a:rPr lang="en-IN" sz="1100" kern="0">
                          <a:effectLst/>
                        </a:rPr>
                        <a:t>        f.temperature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kern="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kern="0" dirty="0">
                          <a:effectLst/>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451782873"/>
                  </a:ext>
                </a:extLst>
              </a:tr>
              <a:tr h="346898">
                <a:tc gridSpan="2">
                  <a:txBody>
                    <a:bodyPr/>
                    <a:lstStyle/>
                    <a:p>
                      <a:pPr>
                        <a:lnSpc>
                          <a:spcPct val="107000"/>
                        </a:lnSpc>
                        <a:spcAft>
                          <a:spcPts val="800"/>
                        </a:spcAft>
                      </a:pPr>
                      <a:r>
                        <a:rPr lang="en-IN" sz="1100" kern="0">
                          <a:effectLst/>
                        </a:rPr>
                        <a:t>from city_attributes ca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IN"/>
                    </a:p>
                  </a:txBody>
                  <a:tcPr/>
                </a:tc>
                <a:tc>
                  <a:txBody>
                    <a:bodyPr/>
                    <a:lstStyle/>
                    <a:p>
                      <a:pPr>
                        <a:lnSpc>
                          <a:spcPct val="107000"/>
                        </a:lnSpc>
                        <a:spcAft>
                          <a:spcPts val="800"/>
                        </a:spcAft>
                      </a:pPr>
                      <a:r>
                        <a:rPr lang="en-IN" sz="1100" kern="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477657354"/>
                  </a:ext>
                </a:extLst>
              </a:tr>
              <a:tr h="663564">
                <a:tc gridSpan="3">
                  <a:txBody>
                    <a:bodyPr/>
                    <a:lstStyle/>
                    <a:p>
                      <a:pPr>
                        <a:lnSpc>
                          <a:spcPct val="107000"/>
                        </a:lnSpc>
                        <a:spcAft>
                          <a:spcPts val="800"/>
                        </a:spcAft>
                      </a:pPr>
                      <a:r>
                        <a:rPr lang="en-IN" sz="1100" kern="0">
                          <a:effectLst/>
                        </a:rPr>
                        <a:t>inner join city_lookup cl ON ca.City_id = cl.City_id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56351091"/>
                  </a:ext>
                </a:extLst>
              </a:tr>
              <a:tr h="663564">
                <a:tc gridSpan="3">
                  <a:txBody>
                    <a:bodyPr/>
                    <a:lstStyle/>
                    <a:p>
                      <a:pPr>
                        <a:lnSpc>
                          <a:spcPct val="107000"/>
                        </a:lnSpc>
                        <a:spcAft>
                          <a:spcPts val="800"/>
                        </a:spcAft>
                      </a:pPr>
                      <a:r>
                        <a:rPr lang="en-IN" sz="1100" kern="0" dirty="0">
                          <a:effectLst/>
                        </a:rPr>
                        <a:t>inner join </a:t>
                      </a:r>
                      <a:r>
                        <a:rPr lang="en-IN" sz="1100" kern="0" dirty="0" err="1">
                          <a:effectLst/>
                        </a:rPr>
                        <a:t>final_fact</a:t>
                      </a:r>
                      <a:r>
                        <a:rPr lang="en-IN" sz="1100" kern="0" dirty="0">
                          <a:effectLst/>
                        </a:rPr>
                        <a:t> f ON </a:t>
                      </a:r>
                      <a:r>
                        <a:rPr lang="en-IN" sz="1100" kern="0" dirty="0" err="1">
                          <a:effectLst/>
                        </a:rPr>
                        <a:t>cl.City_id</a:t>
                      </a:r>
                      <a:r>
                        <a:rPr lang="en-IN" sz="1100" kern="0" dirty="0">
                          <a:effectLst/>
                        </a:rPr>
                        <a:t> = </a:t>
                      </a:r>
                      <a:r>
                        <a:rPr lang="en-IN" sz="1100" kern="0" dirty="0" err="1">
                          <a:effectLst/>
                        </a:rPr>
                        <a:t>f.City_id</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52000043"/>
                  </a:ext>
                </a:extLst>
              </a:tr>
            </a:tbl>
          </a:graphicData>
        </a:graphic>
      </p:graphicFrame>
      <p:graphicFrame>
        <p:nvGraphicFramePr>
          <p:cNvPr id="6" name="Content Placeholder 5">
            <a:extLst>
              <a:ext uri="{FF2B5EF4-FFF2-40B4-BE49-F238E27FC236}">
                <a16:creationId xmlns:a16="http://schemas.microsoft.com/office/drawing/2014/main" id="{98EACB3F-F13A-23C4-A2C5-74A77C551D45}"/>
              </a:ext>
            </a:extLst>
          </p:cNvPr>
          <p:cNvGraphicFramePr>
            <a:graphicFrameLocks noGrp="1"/>
          </p:cNvGraphicFramePr>
          <p:nvPr>
            <p:ph sz="half" idx="2"/>
            <p:extLst>
              <p:ext uri="{D42A27DB-BD31-4B8C-83A1-F6EECF244321}">
                <p14:modId xmlns:p14="http://schemas.microsoft.com/office/powerpoint/2010/main" val="1401221096"/>
              </p:ext>
            </p:extLst>
          </p:nvPr>
        </p:nvGraphicFramePr>
        <p:xfrm>
          <a:off x="5089525" y="1930400"/>
          <a:ext cx="4184650" cy="3381390"/>
        </p:xfrm>
        <a:graphic>
          <a:graphicData uri="http://schemas.openxmlformats.org/drawingml/2006/table">
            <a:tbl>
              <a:tblPr firstRow="1" firstCol="1" bandRow="1">
                <a:tableStyleId>{5C22544A-7EE6-4342-B048-85BDC9FD1C3A}</a:tableStyleId>
              </a:tblPr>
              <a:tblGrid>
                <a:gridCol w="423577">
                  <a:extLst>
                    <a:ext uri="{9D8B030D-6E8A-4147-A177-3AD203B41FA5}">
                      <a16:colId xmlns:a16="http://schemas.microsoft.com/office/drawing/2014/main" val="3747277678"/>
                    </a:ext>
                  </a:extLst>
                </a:gridCol>
                <a:gridCol w="1062351">
                  <a:extLst>
                    <a:ext uri="{9D8B030D-6E8A-4147-A177-3AD203B41FA5}">
                      <a16:colId xmlns:a16="http://schemas.microsoft.com/office/drawing/2014/main" val="1900491306"/>
                    </a:ext>
                  </a:extLst>
                </a:gridCol>
                <a:gridCol w="1222044">
                  <a:extLst>
                    <a:ext uri="{9D8B030D-6E8A-4147-A177-3AD203B41FA5}">
                      <a16:colId xmlns:a16="http://schemas.microsoft.com/office/drawing/2014/main" val="1153267996"/>
                    </a:ext>
                  </a:extLst>
                </a:gridCol>
                <a:gridCol w="841312">
                  <a:extLst>
                    <a:ext uri="{9D8B030D-6E8A-4147-A177-3AD203B41FA5}">
                      <a16:colId xmlns:a16="http://schemas.microsoft.com/office/drawing/2014/main" val="728279060"/>
                    </a:ext>
                  </a:extLst>
                </a:gridCol>
                <a:gridCol w="635366">
                  <a:extLst>
                    <a:ext uri="{9D8B030D-6E8A-4147-A177-3AD203B41FA5}">
                      <a16:colId xmlns:a16="http://schemas.microsoft.com/office/drawing/2014/main" val="3858191291"/>
                    </a:ext>
                  </a:extLst>
                </a:gridCol>
              </a:tblGrid>
              <a:tr h="375710">
                <a:tc>
                  <a:txBody>
                    <a:bodyPr/>
                    <a:lstStyle/>
                    <a:p>
                      <a:pPr>
                        <a:lnSpc>
                          <a:spcPct val="107000"/>
                        </a:lnSpc>
                        <a:spcAft>
                          <a:spcPts val="800"/>
                        </a:spcAft>
                      </a:pPr>
                      <a:r>
                        <a:rPr lang="en-IN" sz="800" kern="0">
                          <a:effectLst/>
                        </a:rPr>
                        <a:t>city_names</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52582" marR="52582" marT="0" marB="0" anchor="b"/>
                </a:tc>
                <a:tc>
                  <a:txBody>
                    <a:bodyPr/>
                    <a:lstStyle/>
                    <a:p>
                      <a:pPr>
                        <a:lnSpc>
                          <a:spcPct val="107000"/>
                        </a:lnSpc>
                        <a:spcAft>
                          <a:spcPts val="800"/>
                        </a:spcAft>
                      </a:pPr>
                      <a:r>
                        <a:rPr lang="en-IN" sz="800" kern="0">
                          <a:effectLst/>
                        </a:rPr>
                        <a:t>Latitude</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52582" marR="52582" marT="0" marB="0" anchor="b"/>
                </a:tc>
                <a:tc>
                  <a:txBody>
                    <a:bodyPr/>
                    <a:lstStyle/>
                    <a:p>
                      <a:pPr>
                        <a:lnSpc>
                          <a:spcPct val="107000"/>
                        </a:lnSpc>
                        <a:spcAft>
                          <a:spcPts val="800"/>
                        </a:spcAft>
                      </a:pPr>
                      <a:r>
                        <a:rPr lang="en-IN" sz="800" kern="0">
                          <a:effectLst/>
                        </a:rPr>
                        <a:t>Longitude</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52582" marR="52582" marT="0" marB="0" anchor="b"/>
                </a:tc>
                <a:tc>
                  <a:txBody>
                    <a:bodyPr/>
                    <a:lstStyle/>
                    <a:p>
                      <a:pPr>
                        <a:lnSpc>
                          <a:spcPct val="107000"/>
                        </a:lnSpc>
                        <a:spcAft>
                          <a:spcPts val="800"/>
                        </a:spcAft>
                      </a:pPr>
                      <a:r>
                        <a:rPr lang="en-IN" sz="800" kern="0">
                          <a:effectLst/>
                        </a:rPr>
                        <a:t>Humidity</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52582" marR="52582" marT="0" marB="0" anchor="b"/>
                </a:tc>
                <a:tc>
                  <a:txBody>
                    <a:bodyPr/>
                    <a:lstStyle/>
                    <a:p>
                      <a:pPr>
                        <a:lnSpc>
                          <a:spcPct val="107000"/>
                        </a:lnSpc>
                        <a:spcAft>
                          <a:spcPts val="800"/>
                        </a:spcAft>
                      </a:pPr>
                      <a:r>
                        <a:rPr lang="en-IN" sz="800" kern="0">
                          <a:effectLst/>
                        </a:rPr>
                        <a:t>Temperature</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52582" marR="52582" marT="0" marB="0" anchor="b"/>
                </a:tc>
                <a:extLst>
                  <a:ext uri="{0D108BD9-81ED-4DB2-BD59-A6C34878D82A}">
                    <a16:rowId xmlns:a16="http://schemas.microsoft.com/office/drawing/2014/main" val="2960589032"/>
                  </a:ext>
                </a:extLst>
              </a:tr>
              <a:tr h="375710">
                <a:tc>
                  <a:txBody>
                    <a:bodyPr/>
                    <a:lstStyle/>
                    <a:p>
                      <a:pPr>
                        <a:lnSpc>
                          <a:spcPct val="107000"/>
                        </a:lnSpc>
                        <a:spcAft>
                          <a:spcPts val="800"/>
                        </a:spcAft>
                      </a:pPr>
                      <a:r>
                        <a:rPr lang="en-IN" sz="800" kern="0">
                          <a:effectLst/>
                        </a:rPr>
                        <a:t>Vancouver</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52582" marR="52582" marT="0" marB="0" anchor="ctr"/>
                </a:tc>
                <a:tc>
                  <a:txBody>
                    <a:bodyPr/>
                    <a:lstStyle/>
                    <a:p>
                      <a:pPr algn="r">
                        <a:lnSpc>
                          <a:spcPct val="107000"/>
                        </a:lnSpc>
                        <a:spcAft>
                          <a:spcPts val="800"/>
                        </a:spcAft>
                      </a:pPr>
                      <a:r>
                        <a:rPr lang="en-IN" sz="800" kern="0">
                          <a:effectLst/>
                        </a:rPr>
                        <a:t>49.24966</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52582" marR="52582" marT="0" marB="0" anchor="ctr"/>
                </a:tc>
                <a:tc>
                  <a:txBody>
                    <a:bodyPr/>
                    <a:lstStyle/>
                    <a:p>
                      <a:pPr algn="r">
                        <a:lnSpc>
                          <a:spcPct val="107000"/>
                        </a:lnSpc>
                        <a:spcAft>
                          <a:spcPts val="800"/>
                        </a:spcAft>
                      </a:pPr>
                      <a:r>
                        <a:rPr lang="en-IN" sz="800" kern="0">
                          <a:effectLst/>
                        </a:rPr>
                        <a:t>-123.119339</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52582" marR="52582" marT="0" marB="0" anchor="ctr"/>
                </a:tc>
                <a:tc>
                  <a:txBody>
                    <a:bodyPr/>
                    <a:lstStyle/>
                    <a:p>
                      <a:pPr>
                        <a:lnSpc>
                          <a:spcPct val="107000"/>
                        </a:lnSpc>
                      </a:pPr>
                      <a:endParaRPr lang="en-IN" sz="800" kern="100">
                        <a:effectLst/>
                        <a:latin typeface="Calibri" panose="020F0502020204030204" pitchFamily="34" charset="0"/>
                        <a:cs typeface="Times New Roman" panose="02020603050405020304" pitchFamily="18" charset="0"/>
                      </a:endParaRPr>
                    </a:p>
                  </a:txBody>
                  <a:tcPr marL="52582" marR="52582" marT="0" marB="0" anchor="ctr"/>
                </a:tc>
                <a:tc>
                  <a:txBody>
                    <a:bodyPr/>
                    <a:lstStyle/>
                    <a:p>
                      <a:pPr>
                        <a:lnSpc>
                          <a:spcPct val="107000"/>
                        </a:lnSpc>
                      </a:pPr>
                      <a:endParaRPr lang="en-IN" sz="800" kern="100">
                        <a:effectLst/>
                        <a:latin typeface="Calibri" panose="020F0502020204030204" pitchFamily="34" charset="0"/>
                        <a:cs typeface="Times New Roman" panose="02020603050405020304" pitchFamily="18" charset="0"/>
                      </a:endParaRPr>
                    </a:p>
                  </a:txBody>
                  <a:tcPr marL="52582" marR="52582" marT="0" marB="0" anchor="ctr"/>
                </a:tc>
                <a:extLst>
                  <a:ext uri="{0D108BD9-81ED-4DB2-BD59-A6C34878D82A}">
                    <a16:rowId xmlns:a16="http://schemas.microsoft.com/office/drawing/2014/main" val="3913071534"/>
                  </a:ext>
                </a:extLst>
              </a:tr>
              <a:tr h="375710">
                <a:tc>
                  <a:txBody>
                    <a:bodyPr/>
                    <a:lstStyle/>
                    <a:p>
                      <a:pPr>
                        <a:lnSpc>
                          <a:spcPct val="107000"/>
                        </a:lnSpc>
                        <a:spcAft>
                          <a:spcPts val="800"/>
                        </a:spcAft>
                      </a:pPr>
                      <a:r>
                        <a:rPr lang="en-IN" sz="800" kern="0">
                          <a:effectLst/>
                        </a:rPr>
                        <a:t>Vancouver</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52582" marR="52582" marT="0" marB="0" anchor="ctr"/>
                </a:tc>
                <a:tc>
                  <a:txBody>
                    <a:bodyPr/>
                    <a:lstStyle/>
                    <a:p>
                      <a:pPr algn="r">
                        <a:lnSpc>
                          <a:spcPct val="107000"/>
                        </a:lnSpc>
                        <a:spcAft>
                          <a:spcPts val="800"/>
                        </a:spcAft>
                      </a:pPr>
                      <a:r>
                        <a:rPr lang="en-IN" sz="800" kern="0">
                          <a:effectLst/>
                        </a:rPr>
                        <a:t>49.24966</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52582" marR="52582" marT="0" marB="0" anchor="ctr"/>
                </a:tc>
                <a:tc>
                  <a:txBody>
                    <a:bodyPr/>
                    <a:lstStyle/>
                    <a:p>
                      <a:pPr algn="r">
                        <a:lnSpc>
                          <a:spcPct val="107000"/>
                        </a:lnSpc>
                        <a:spcAft>
                          <a:spcPts val="800"/>
                        </a:spcAft>
                      </a:pPr>
                      <a:r>
                        <a:rPr lang="en-IN" sz="800" kern="0">
                          <a:effectLst/>
                        </a:rPr>
                        <a:t>-123.119339</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52582" marR="52582" marT="0" marB="0" anchor="ctr"/>
                </a:tc>
                <a:tc>
                  <a:txBody>
                    <a:bodyPr/>
                    <a:lstStyle/>
                    <a:p>
                      <a:pPr algn="r">
                        <a:lnSpc>
                          <a:spcPct val="107000"/>
                        </a:lnSpc>
                        <a:spcAft>
                          <a:spcPts val="800"/>
                        </a:spcAft>
                      </a:pPr>
                      <a:r>
                        <a:rPr lang="en-IN" sz="800" kern="0">
                          <a:effectLst/>
                        </a:rPr>
                        <a:t>76</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52582" marR="52582" marT="0" marB="0" anchor="ctr"/>
                </a:tc>
                <a:tc>
                  <a:txBody>
                    <a:bodyPr/>
                    <a:lstStyle/>
                    <a:p>
                      <a:pPr algn="r">
                        <a:lnSpc>
                          <a:spcPct val="107000"/>
                        </a:lnSpc>
                        <a:spcAft>
                          <a:spcPts val="800"/>
                        </a:spcAft>
                      </a:pPr>
                      <a:r>
                        <a:rPr lang="en-IN" sz="800" kern="0">
                          <a:effectLst/>
                        </a:rPr>
                        <a:t>284.63</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52582" marR="52582" marT="0" marB="0" anchor="ctr"/>
                </a:tc>
                <a:extLst>
                  <a:ext uri="{0D108BD9-81ED-4DB2-BD59-A6C34878D82A}">
                    <a16:rowId xmlns:a16="http://schemas.microsoft.com/office/drawing/2014/main" val="2826353895"/>
                  </a:ext>
                </a:extLst>
              </a:tr>
              <a:tr h="375710">
                <a:tc>
                  <a:txBody>
                    <a:bodyPr/>
                    <a:lstStyle/>
                    <a:p>
                      <a:pPr>
                        <a:lnSpc>
                          <a:spcPct val="107000"/>
                        </a:lnSpc>
                        <a:spcAft>
                          <a:spcPts val="800"/>
                        </a:spcAft>
                      </a:pPr>
                      <a:r>
                        <a:rPr lang="en-IN" sz="800" kern="0">
                          <a:effectLst/>
                        </a:rPr>
                        <a:t>Vancouver</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52582" marR="52582" marT="0" marB="0" anchor="ctr"/>
                </a:tc>
                <a:tc>
                  <a:txBody>
                    <a:bodyPr/>
                    <a:lstStyle/>
                    <a:p>
                      <a:pPr algn="r">
                        <a:lnSpc>
                          <a:spcPct val="107000"/>
                        </a:lnSpc>
                        <a:spcAft>
                          <a:spcPts val="800"/>
                        </a:spcAft>
                      </a:pPr>
                      <a:r>
                        <a:rPr lang="en-IN" sz="800" kern="0">
                          <a:effectLst/>
                        </a:rPr>
                        <a:t>49.24966</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52582" marR="52582" marT="0" marB="0" anchor="ctr"/>
                </a:tc>
                <a:tc>
                  <a:txBody>
                    <a:bodyPr/>
                    <a:lstStyle/>
                    <a:p>
                      <a:pPr algn="r">
                        <a:lnSpc>
                          <a:spcPct val="107000"/>
                        </a:lnSpc>
                        <a:spcAft>
                          <a:spcPts val="800"/>
                        </a:spcAft>
                      </a:pPr>
                      <a:r>
                        <a:rPr lang="en-IN" sz="800" kern="0">
                          <a:effectLst/>
                        </a:rPr>
                        <a:t>-123.119339</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52582" marR="52582" marT="0" marB="0" anchor="ctr"/>
                </a:tc>
                <a:tc>
                  <a:txBody>
                    <a:bodyPr/>
                    <a:lstStyle/>
                    <a:p>
                      <a:pPr algn="r">
                        <a:lnSpc>
                          <a:spcPct val="107000"/>
                        </a:lnSpc>
                        <a:spcAft>
                          <a:spcPts val="800"/>
                        </a:spcAft>
                      </a:pPr>
                      <a:r>
                        <a:rPr lang="en-IN" sz="800" kern="0">
                          <a:effectLst/>
                        </a:rPr>
                        <a:t>76</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52582" marR="52582" marT="0" marB="0" anchor="ctr"/>
                </a:tc>
                <a:tc>
                  <a:txBody>
                    <a:bodyPr/>
                    <a:lstStyle/>
                    <a:p>
                      <a:pPr algn="r">
                        <a:lnSpc>
                          <a:spcPct val="107000"/>
                        </a:lnSpc>
                        <a:spcAft>
                          <a:spcPts val="800"/>
                        </a:spcAft>
                      </a:pPr>
                      <a:r>
                        <a:rPr lang="en-IN" sz="800" kern="0">
                          <a:effectLst/>
                        </a:rPr>
                        <a:t>284.6290413</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52582" marR="52582" marT="0" marB="0" anchor="ctr"/>
                </a:tc>
                <a:extLst>
                  <a:ext uri="{0D108BD9-81ED-4DB2-BD59-A6C34878D82A}">
                    <a16:rowId xmlns:a16="http://schemas.microsoft.com/office/drawing/2014/main" val="2103305461"/>
                  </a:ext>
                </a:extLst>
              </a:tr>
              <a:tr h="375710">
                <a:tc>
                  <a:txBody>
                    <a:bodyPr/>
                    <a:lstStyle/>
                    <a:p>
                      <a:pPr>
                        <a:lnSpc>
                          <a:spcPct val="107000"/>
                        </a:lnSpc>
                        <a:spcAft>
                          <a:spcPts val="800"/>
                        </a:spcAft>
                      </a:pPr>
                      <a:r>
                        <a:rPr lang="en-IN" sz="800" kern="0">
                          <a:effectLst/>
                        </a:rPr>
                        <a:t>Vancouver</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52582" marR="52582" marT="0" marB="0" anchor="ctr"/>
                </a:tc>
                <a:tc>
                  <a:txBody>
                    <a:bodyPr/>
                    <a:lstStyle/>
                    <a:p>
                      <a:pPr algn="r">
                        <a:lnSpc>
                          <a:spcPct val="107000"/>
                        </a:lnSpc>
                        <a:spcAft>
                          <a:spcPts val="800"/>
                        </a:spcAft>
                      </a:pPr>
                      <a:r>
                        <a:rPr lang="en-IN" sz="800" kern="0">
                          <a:effectLst/>
                        </a:rPr>
                        <a:t>49.24966</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52582" marR="52582" marT="0" marB="0" anchor="ctr"/>
                </a:tc>
                <a:tc>
                  <a:txBody>
                    <a:bodyPr/>
                    <a:lstStyle/>
                    <a:p>
                      <a:pPr algn="r">
                        <a:lnSpc>
                          <a:spcPct val="107000"/>
                        </a:lnSpc>
                        <a:spcAft>
                          <a:spcPts val="800"/>
                        </a:spcAft>
                      </a:pPr>
                      <a:r>
                        <a:rPr lang="en-IN" sz="800" kern="0">
                          <a:effectLst/>
                        </a:rPr>
                        <a:t>-123.119339</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52582" marR="52582" marT="0" marB="0" anchor="ctr"/>
                </a:tc>
                <a:tc>
                  <a:txBody>
                    <a:bodyPr/>
                    <a:lstStyle/>
                    <a:p>
                      <a:pPr algn="r">
                        <a:lnSpc>
                          <a:spcPct val="107000"/>
                        </a:lnSpc>
                        <a:spcAft>
                          <a:spcPts val="800"/>
                        </a:spcAft>
                      </a:pPr>
                      <a:r>
                        <a:rPr lang="en-IN" sz="800" kern="0">
                          <a:effectLst/>
                        </a:rPr>
                        <a:t>76</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52582" marR="52582" marT="0" marB="0" anchor="ctr"/>
                </a:tc>
                <a:tc>
                  <a:txBody>
                    <a:bodyPr/>
                    <a:lstStyle/>
                    <a:p>
                      <a:pPr algn="r">
                        <a:lnSpc>
                          <a:spcPct val="107000"/>
                        </a:lnSpc>
                        <a:spcAft>
                          <a:spcPts val="800"/>
                        </a:spcAft>
                      </a:pPr>
                      <a:r>
                        <a:rPr lang="en-IN" sz="800" kern="0">
                          <a:effectLst/>
                        </a:rPr>
                        <a:t>284.6269979</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52582" marR="52582" marT="0" marB="0" anchor="ctr"/>
                </a:tc>
                <a:extLst>
                  <a:ext uri="{0D108BD9-81ED-4DB2-BD59-A6C34878D82A}">
                    <a16:rowId xmlns:a16="http://schemas.microsoft.com/office/drawing/2014/main" val="929037471"/>
                  </a:ext>
                </a:extLst>
              </a:tr>
              <a:tr h="375710">
                <a:tc>
                  <a:txBody>
                    <a:bodyPr/>
                    <a:lstStyle/>
                    <a:p>
                      <a:pPr>
                        <a:lnSpc>
                          <a:spcPct val="107000"/>
                        </a:lnSpc>
                        <a:spcAft>
                          <a:spcPts val="800"/>
                        </a:spcAft>
                      </a:pPr>
                      <a:r>
                        <a:rPr lang="en-IN" sz="800" kern="0">
                          <a:effectLst/>
                        </a:rPr>
                        <a:t>Vancouver</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52582" marR="52582" marT="0" marB="0" anchor="ctr"/>
                </a:tc>
                <a:tc>
                  <a:txBody>
                    <a:bodyPr/>
                    <a:lstStyle/>
                    <a:p>
                      <a:pPr algn="r">
                        <a:lnSpc>
                          <a:spcPct val="107000"/>
                        </a:lnSpc>
                        <a:spcAft>
                          <a:spcPts val="800"/>
                        </a:spcAft>
                      </a:pPr>
                      <a:r>
                        <a:rPr lang="en-IN" sz="800" kern="0">
                          <a:effectLst/>
                        </a:rPr>
                        <a:t>49.24966</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52582" marR="52582" marT="0" marB="0" anchor="ctr"/>
                </a:tc>
                <a:tc>
                  <a:txBody>
                    <a:bodyPr/>
                    <a:lstStyle/>
                    <a:p>
                      <a:pPr algn="r">
                        <a:lnSpc>
                          <a:spcPct val="107000"/>
                        </a:lnSpc>
                        <a:spcAft>
                          <a:spcPts val="800"/>
                        </a:spcAft>
                      </a:pPr>
                      <a:r>
                        <a:rPr lang="en-IN" sz="800" kern="0">
                          <a:effectLst/>
                        </a:rPr>
                        <a:t>-123.119339</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52582" marR="52582" marT="0" marB="0" anchor="ctr"/>
                </a:tc>
                <a:tc>
                  <a:txBody>
                    <a:bodyPr/>
                    <a:lstStyle/>
                    <a:p>
                      <a:pPr algn="r">
                        <a:lnSpc>
                          <a:spcPct val="107000"/>
                        </a:lnSpc>
                        <a:spcAft>
                          <a:spcPts val="800"/>
                        </a:spcAft>
                      </a:pPr>
                      <a:r>
                        <a:rPr lang="en-IN" sz="800" kern="0">
                          <a:effectLst/>
                        </a:rPr>
                        <a:t>77</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52582" marR="52582" marT="0" marB="0" anchor="ctr"/>
                </a:tc>
                <a:tc>
                  <a:txBody>
                    <a:bodyPr/>
                    <a:lstStyle/>
                    <a:p>
                      <a:pPr algn="r">
                        <a:lnSpc>
                          <a:spcPct val="107000"/>
                        </a:lnSpc>
                        <a:spcAft>
                          <a:spcPts val="800"/>
                        </a:spcAft>
                      </a:pPr>
                      <a:r>
                        <a:rPr lang="en-IN" sz="800" kern="0">
                          <a:effectLst/>
                        </a:rPr>
                        <a:t>284.6249545</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52582" marR="52582" marT="0" marB="0" anchor="ctr"/>
                </a:tc>
                <a:extLst>
                  <a:ext uri="{0D108BD9-81ED-4DB2-BD59-A6C34878D82A}">
                    <a16:rowId xmlns:a16="http://schemas.microsoft.com/office/drawing/2014/main" val="84839110"/>
                  </a:ext>
                </a:extLst>
              </a:tr>
              <a:tr h="375710">
                <a:tc>
                  <a:txBody>
                    <a:bodyPr/>
                    <a:lstStyle/>
                    <a:p>
                      <a:pPr>
                        <a:lnSpc>
                          <a:spcPct val="107000"/>
                        </a:lnSpc>
                        <a:spcAft>
                          <a:spcPts val="800"/>
                        </a:spcAft>
                      </a:pPr>
                      <a:r>
                        <a:rPr lang="en-IN" sz="800" kern="0">
                          <a:effectLst/>
                        </a:rPr>
                        <a:t>Vancouver</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52582" marR="52582" marT="0" marB="0" anchor="ctr"/>
                </a:tc>
                <a:tc>
                  <a:txBody>
                    <a:bodyPr/>
                    <a:lstStyle/>
                    <a:p>
                      <a:pPr algn="r">
                        <a:lnSpc>
                          <a:spcPct val="107000"/>
                        </a:lnSpc>
                        <a:spcAft>
                          <a:spcPts val="800"/>
                        </a:spcAft>
                      </a:pPr>
                      <a:r>
                        <a:rPr lang="en-IN" sz="800" kern="0">
                          <a:effectLst/>
                        </a:rPr>
                        <a:t>49.24966</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52582" marR="52582" marT="0" marB="0" anchor="ctr"/>
                </a:tc>
                <a:tc>
                  <a:txBody>
                    <a:bodyPr/>
                    <a:lstStyle/>
                    <a:p>
                      <a:pPr algn="r">
                        <a:lnSpc>
                          <a:spcPct val="107000"/>
                        </a:lnSpc>
                        <a:spcAft>
                          <a:spcPts val="800"/>
                        </a:spcAft>
                      </a:pPr>
                      <a:r>
                        <a:rPr lang="en-IN" sz="800" kern="0">
                          <a:effectLst/>
                        </a:rPr>
                        <a:t>-123.119339</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52582" marR="52582" marT="0" marB="0" anchor="ctr"/>
                </a:tc>
                <a:tc>
                  <a:txBody>
                    <a:bodyPr/>
                    <a:lstStyle/>
                    <a:p>
                      <a:pPr algn="r">
                        <a:lnSpc>
                          <a:spcPct val="107000"/>
                        </a:lnSpc>
                        <a:spcAft>
                          <a:spcPts val="800"/>
                        </a:spcAft>
                      </a:pPr>
                      <a:r>
                        <a:rPr lang="en-IN" sz="800" kern="0">
                          <a:effectLst/>
                        </a:rPr>
                        <a:t>78</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52582" marR="52582" marT="0" marB="0" anchor="ctr"/>
                </a:tc>
                <a:tc>
                  <a:txBody>
                    <a:bodyPr/>
                    <a:lstStyle/>
                    <a:p>
                      <a:pPr algn="r">
                        <a:lnSpc>
                          <a:spcPct val="107000"/>
                        </a:lnSpc>
                        <a:spcAft>
                          <a:spcPts val="800"/>
                        </a:spcAft>
                      </a:pPr>
                      <a:r>
                        <a:rPr lang="en-IN" sz="800" kern="0">
                          <a:effectLst/>
                        </a:rPr>
                        <a:t>284.6229111</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52582" marR="52582" marT="0" marB="0" anchor="ctr"/>
                </a:tc>
                <a:extLst>
                  <a:ext uri="{0D108BD9-81ED-4DB2-BD59-A6C34878D82A}">
                    <a16:rowId xmlns:a16="http://schemas.microsoft.com/office/drawing/2014/main" val="1284522637"/>
                  </a:ext>
                </a:extLst>
              </a:tr>
              <a:tr h="375710">
                <a:tc>
                  <a:txBody>
                    <a:bodyPr/>
                    <a:lstStyle/>
                    <a:p>
                      <a:pPr>
                        <a:lnSpc>
                          <a:spcPct val="107000"/>
                        </a:lnSpc>
                        <a:spcAft>
                          <a:spcPts val="800"/>
                        </a:spcAft>
                      </a:pPr>
                      <a:r>
                        <a:rPr lang="en-IN" sz="800" kern="0">
                          <a:effectLst/>
                        </a:rPr>
                        <a:t>Vancouver</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52582" marR="52582" marT="0" marB="0" anchor="ctr"/>
                </a:tc>
                <a:tc>
                  <a:txBody>
                    <a:bodyPr/>
                    <a:lstStyle/>
                    <a:p>
                      <a:pPr algn="r">
                        <a:lnSpc>
                          <a:spcPct val="107000"/>
                        </a:lnSpc>
                        <a:spcAft>
                          <a:spcPts val="800"/>
                        </a:spcAft>
                      </a:pPr>
                      <a:r>
                        <a:rPr lang="en-IN" sz="800" kern="0">
                          <a:effectLst/>
                        </a:rPr>
                        <a:t>49.24966</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52582" marR="52582" marT="0" marB="0" anchor="ctr"/>
                </a:tc>
                <a:tc>
                  <a:txBody>
                    <a:bodyPr/>
                    <a:lstStyle/>
                    <a:p>
                      <a:pPr algn="r">
                        <a:lnSpc>
                          <a:spcPct val="107000"/>
                        </a:lnSpc>
                        <a:spcAft>
                          <a:spcPts val="800"/>
                        </a:spcAft>
                      </a:pPr>
                      <a:r>
                        <a:rPr lang="en-IN" sz="800" kern="0">
                          <a:effectLst/>
                        </a:rPr>
                        <a:t>-123.119339</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52582" marR="52582" marT="0" marB="0" anchor="ctr"/>
                </a:tc>
                <a:tc>
                  <a:txBody>
                    <a:bodyPr/>
                    <a:lstStyle/>
                    <a:p>
                      <a:pPr algn="r">
                        <a:lnSpc>
                          <a:spcPct val="107000"/>
                        </a:lnSpc>
                        <a:spcAft>
                          <a:spcPts val="800"/>
                        </a:spcAft>
                      </a:pPr>
                      <a:r>
                        <a:rPr lang="en-IN" sz="800" kern="0">
                          <a:effectLst/>
                        </a:rPr>
                        <a:t>78</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52582" marR="52582" marT="0" marB="0" anchor="ctr"/>
                </a:tc>
                <a:tc>
                  <a:txBody>
                    <a:bodyPr/>
                    <a:lstStyle/>
                    <a:p>
                      <a:pPr algn="r">
                        <a:lnSpc>
                          <a:spcPct val="107000"/>
                        </a:lnSpc>
                        <a:spcAft>
                          <a:spcPts val="800"/>
                        </a:spcAft>
                      </a:pPr>
                      <a:r>
                        <a:rPr lang="en-IN" sz="800" kern="0">
                          <a:effectLst/>
                        </a:rPr>
                        <a:t>284.6208678</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52582" marR="52582" marT="0" marB="0" anchor="ctr"/>
                </a:tc>
                <a:extLst>
                  <a:ext uri="{0D108BD9-81ED-4DB2-BD59-A6C34878D82A}">
                    <a16:rowId xmlns:a16="http://schemas.microsoft.com/office/drawing/2014/main" val="1207801182"/>
                  </a:ext>
                </a:extLst>
              </a:tr>
              <a:tr h="375710">
                <a:tc>
                  <a:txBody>
                    <a:bodyPr/>
                    <a:lstStyle/>
                    <a:p>
                      <a:pPr>
                        <a:lnSpc>
                          <a:spcPct val="107000"/>
                        </a:lnSpc>
                        <a:spcAft>
                          <a:spcPts val="800"/>
                        </a:spcAft>
                      </a:pPr>
                      <a:r>
                        <a:rPr lang="en-IN" sz="800" kern="0">
                          <a:effectLst/>
                        </a:rPr>
                        <a:t>Vancouver</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52582" marR="52582" marT="0" marB="0" anchor="ctr"/>
                </a:tc>
                <a:tc>
                  <a:txBody>
                    <a:bodyPr/>
                    <a:lstStyle/>
                    <a:p>
                      <a:pPr algn="r">
                        <a:lnSpc>
                          <a:spcPct val="107000"/>
                        </a:lnSpc>
                        <a:spcAft>
                          <a:spcPts val="800"/>
                        </a:spcAft>
                      </a:pPr>
                      <a:r>
                        <a:rPr lang="en-IN" sz="800" kern="0">
                          <a:effectLst/>
                        </a:rPr>
                        <a:t>49.24966</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52582" marR="52582" marT="0" marB="0" anchor="ctr"/>
                </a:tc>
                <a:tc>
                  <a:txBody>
                    <a:bodyPr/>
                    <a:lstStyle/>
                    <a:p>
                      <a:pPr algn="r">
                        <a:lnSpc>
                          <a:spcPct val="107000"/>
                        </a:lnSpc>
                        <a:spcAft>
                          <a:spcPts val="800"/>
                        </a:spcAft>
                      </a:pPr>
                      <a:r>
                        <a:rPr lang="en-IN" sz="800" kern="0">
                          <a:effectLst/>
                        </a:rPr>
                        <a:t>-123.119339</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52582" marR="52582" marT="0" marB="0" anchor="ctr"/>
                </a:tc>
                <a:tc>
                  <a:txBody>
                    <a:bodyPr/>
                    <a:lstStyle/>
                    <a:p>
                      <a:pPr algn="r">
                        <a:lnSpc>
                          <a:spcPct val="107000"/>
                        </a:lnSpc>
                        <a:spcAft>
                          <a:spcPts val="800"/>
                        </a:spcAft>
                      </a:pPr>
                      <a:r>
                        <a:rPr lang="en-IN" sz="800" kern="0">
                          <a:effectLst/>
                        </a:rPr>
                        <a:t>79</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52582" marR="52582" marT="0" marB="0" anchor="ctr"/>
                </a:tc>
                <a:tc>
                  <a:txBody>
                    <a:bodyPr/>
                    <a:lstStyle/>
                    <a:p>
                      <a:pPr algn="r">
                        <a:lnSpc>
                          <a:spcPct val="107000"/>
                        </a:lnSpc>
                        <a:spcAft>
                          <a:spcPts val="800"/>
                        </a:spcAft>
                      </a:pPr>
                      <a:r>
                        <a:rPr lang="en-IN" sz="800" kern="0" dirty="0">
                          <a:effectLst/>
                        </a:rPr>
                        <a:t>284.6188244</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2582" marR="52582" marT="0" marB="0" anchor="ctr"/>
                </a:tc>
                <a:extLst>
                  <a:ext uri="{0D108BD9-81ED-4DB2-BD59-A6C34878D82A}">
                    <a16:rowId xmlns:a16="http://schemas.microsoft.com/office/drawing/2014/main" val="4186085349"/>
                  </a:ext>
                </a:extLst>
              </a:tr>
            </a:tbl>
          </a:graphicData>
        </a:graphic>
      </p:graphicFrame>
    </p:spTree>
    <p:extLst>
      <p:ext uri="{BB962C8B-B14F-4D97-AF65-F5344CB8AC3E}">
        <p14:creationId xmlns:p14="http://schemas.microsoft.com/office/powerpoint/2010/main" val="648195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0F229-8715-DC99-A10D-5F02019E4C0F}"/>
              </a:ext>
            </a:extLst>
          </p:cNvPr>
          <p:cNvSpPr>
            <a:spLocks noGrp="1"/>
          </p:cNvSpPr>
          <p:nvPr>
            <p:ph type="title"/>
          </p:nvPr>
        </p:nvSpPr>
        <p:spPr/>
        <p:txBody>
          <a:bodyPr/>
          <a:lstStyle/>
          <a:p>
            <a:r>
              <a:rPr lang="en-IN" sz="1800" kern="0" dirty="0">
                <a:solidFill>
                  <a:srgbClr val="24292E"/>
                </a:solidFill>
                <a:effectLst/>
                <a:latin typeface="Plus Jakarta Sans"/>
                <a:ea typeface="Times New Roman" panose="02020603050405020304" pitchFamily="18" charset="0"/>
                <a:cs typeface="Calibri" panose="020F0502020204030204" pitchFamily="34" charset="0"/>
              </a:rPr>
              <a:t>4 Identify the top three cities with the most frequent occurrence of rainy weather based on weather descriptions. What are the seasonal patterns?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graphicFrame>
        <p:nvGraphicFramePr>
          <p:cNvPr id="5" name="Content Placeholder 4">
            <a:extLst>
              <a:ext uri="{FF2B5EF4-FFF2-40B4-BE49-F238E27FC236}">
                <a16:creationId xmlns:a16="http://schemas.microsoft.com/office/drawing/2014/main" id="{7FE80E40-C786-510D-3578-437B082A0967}"/>
              </a:ext>
            </a:extLst>
          </p:cNvPr>
          <p:cNvGraphicFramePr>
            <a:graphicFrameLocks noGrp="1"/>
          </p:cNvGraphicFramePr>
          <p:nvPr>
            <p:ph sz="half" idx="1"/>
            <p:extLst>
              <p:ext uri="{D42A27DB-BD31-4B8C-83A1-F6EECF244321}">
                <p14:modId xmlns:p14="http://schemas.microsoft.com/office/powerpoint/2010/main" val="2275046691"/>
              </p:ext>
            </p:extLst>
          </p:nvPr>
        </p:nvGraphicFramePr>
        <p:xfrm>
          <a:off x="677863" y="2231925"/>
          <a:ext cx="4183062" cy="3038165"/>
        </p:xfrm>
        <a:graphic>
          <a:graphicData uri="http://schemas.openxmlformats.org/drawingml/2006/table">
            <a:tbl>
              <a:tblPr firstRow="1" firstCol="1" bandRow="1">
                <a:tableStyleId>{5C22544A-7EE6-4342-B048-85BDC9FD1C3A}</a:tableStyleId>
              </a:tblPr>
              <a:tblGrid>
                <a:gridCol w="987283">
                  <a:extLst>
                    <a:ext uri="{9D8B030D-6E8A-4147-A177-3AD203B41FA5}">
                      <a16:colId xmlns:a16="http://schemas.microsoft.com/office/drawing/2014/main" val="183281313"/>
                    </a:ext>
                  </a:extLst>
                </a:gridCol>
                <a:gridCol w="141421">
                  <a:extLst>
                    <a:ext uri="{9D8B030D-6E8A-4147-A177-3AD203B41FA5}">
                      <a16:colId xmlns:a16="http://schemas.microsoft.com/office/drawing/2014/main" val="963607268"/>
                    </a:ext>
                  </a:extLst>
                </a:gridCol>
                <a:gridCol w="679455">
                  <a:extLst>
                    <a:ext uri="{9D8B030D-6E8A-4147-A177-3AD203B41FA5}">
                      <a16:colId xmlns:a16="http://schemas.microsoft.com/office/drawing/2014/main" val="1681288826"/>
                    </a:ext>
                  </a:extLst>
                </a:gridCol>
                <a:gridCol w="722519">
                  <a:extLst>
                    <a:ext uri="{9D8B030D-6E8A-4147-A177-3AD203B41FA5}">
                      <a16:colId xmlns:a16="http://schemas.microsoft.com/office/drawing/2014/main" val="2284531658"/>
                    </a:ext>
                  </a:extLst>
                </a:gridCol>
                <a:gridCol w="1652384">
                  <a:extLst>
                    <a:ext uri="{9D8B030D-6E8A-4147-A177-3AD203B41FA5}">
                      <a16:colId xmlns:a16="http://schemas.microsoft.com/office/drawing/2014/main" val="2701203900"/>
                    </a:ext>
                  </a:extLst>
                </a:gridCol>
              </a:tblGrid>
              <a:tr h="191975">
                <a:tc gridSpan="2">
                  <a:txBody>
                    <a:bodyPr/>
                    <a:lstStyle/>
                    <a:p>
                      <a:pPr>
                        <a:lnSpc>
                          <a:spcPct val="107000"/>
                        </a:lnSpc>
                        <a:spcAft>
                          <a:spcPts val="800"/>
                        </a:spcAft>
                      </a:pPr>
                      <a:r>
                        <a:rPr lang="en-IN" sz="800" kern="0">
                          <a:effectLst/>
                        </a:rPr>
                        <a:t>WITH cte AS (  </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52246" marR="52246" marT="0" marB="0" anchor="b"/>
                </a:tc>
                <a:tc hMerge="1">
                  <a:txBody>
                    <a:bodyPr/>
                    <a:lstStyle/>
                    <a:p>
                      <a:endParaRPr lang="en-IN"/>
                    </a:p>
                  </a:txBody>
                  <a:tcPr/>
                </a:tc>
                <a:tc>
                  <a:txBody>
                    <a:bodyPr/>
                    <a:lstStyle/>
                    <a:p>
                      <a:pPr>
                        <a:lnSpc>
                          <a:spcPct val="107000"/>
                        </a:lnSpc>
                        <a:spcAft>
                          <a:spcPts val="800"/>
                        </a:spcAft>
                      </a:pPr>
                      <a:r>
                        <a:rPr lang="en-IN" sz="800" kern="0">
                          <a:effectLst/>
                        </a:rPr>
                        <a:t> </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52246" marR="52246" marT="0" marB="0" anchor="b"/>
                </a:tc>
                <a:tc>
                  <a:txBody>
                    <a:bodyPr/>
                    <a:lstStyle/>
                    <a:p>
                      <a:pPr>
                        <a:lnSpc>
                          <a:spcPct val="107000"/>
                        </a:lnSpc>
                        <a:spcAft>
                          <a:spcPts val="800"/>
                        </a:spcAft>
                      </a:pPr>
                      <a:r>
                        <a:rPr lang="en-IN" sz="800" kern="0">
                          <a:effectLst/>
                        </a:rPr>
                        <a:t> </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52246" marR="52246" marT="0" marB="0" anchor="b"/>
                </a:tc>
                <a:tc>
                  <a:txBody>
                    <a:bodyPr/>
                    <a:lstStyle/>
                    <a:p>
                      <a:pPr>
                        <a:lnSpc>
                          <a:spcPct val="107000"/>
                        </a:lnSpc>
                        <a:spcAft>
                          <a:spcPts val="800"/>
                        </a:spcAft>
                      </a:pPr>
                      <a:r>
                        <a:rPr lang="en-IN" sz="800" kern="100">
                          <a:effectLst/>
                        </a:rPr>
                        <a:t> </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717539509"/>
                  </a:ext>
                </a:extLst>
              </a:tr>
              <a:tr h="191975">
                <a:tc>
                  <a:txBody>
                    <a:bodyPr/>
                    <a:lstStyle/>
                    <a:p>
                      <a:pPr>
                        <a:lnSpc>
                          <a:spcPct val="107000"/>
                        </a:lnSpc>
                        <a:spcAft>
                          <a:spcPts val="800"/>
                        </a:spcAft>
                      </a:pPr>
                      <a:r>
                        <a:rPr lang="en-IN" sz="800" kern="0">
                          <a:effectLst/>
                        </a:rPr>
                        <a:t>    SELECT </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52246" marR="52246" marT="0" marB="0" anchor="b"/>
                </a:tc>
                <a:tc>
                  <a:txBody>
                    <a:bodyPr/>
                    <a:lstStyle/>
                    <a:p>
                      <a:pPr>
                        <a:lnSpc>
                          <a:spcPct val="107000"/>
                        </a:lnSpc>
                        <a:spcAft>
                          <a:spcPts val="800"/>
                        </a:spcAft>
                      </a:pPr>
                      <a:r>
                        <a:rPr lang="en-IN" sz="800" kern="0">
                          <a:effectLst/>
                        </a:rPr>
                        <a:t> </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52246" marR="52246" marT="0" marB="0" anchor="b"/>
                </a:tc>
                <a:tc>
                  <a:txBody>
                    <a:bodyPr/>
                    <a:lstStyle/>
                    <a:p>
                      <a:pPr>
                        <a:lnSpc>
                          <a:spcPct val="107000"/>
                        </a:lnSpc>
                        <a:spcAft>
                          <a:spcPts val="800"/>
                        </a:spcAft>
                      </a:pPr>
                      <a:r>
                        <a:rPr lang="en-IN" sz="800" kern="0">
                          <a:effectLst/>
                        </a:rPr>
                        <a:t> </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52246" marR="52246" marT="0" marB="0" anchor="b"/>
                </a:tc>
                <a:tc>
                  <a:txBody>
                    <a:bodyPr/>
                    <a:lstStyle/>
                    <a:p>
                      <a:pPr>
                        <a:lnSpc>
                          <a:spcPct val="107000"/>
                        </a:lnSpc>
                        <a:spcAft>
                          <a:spcPts val="800"/>
                        </a:spcAft>
                      </a:pPr>
                      <a:r>
                        <a:rPr lang="en-IN" sz="800" kern="0">
                          <a:effectLst/>
                        </a:rPr>
                        <a:t> </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52246" marR="52246" marT="0" marB="0" anchor="b"/>
                </a:tc>
                <a:tc>
                  <a:txBody>
                    <a:bodyPr/>
                    <a:lstStyle/>
                    <a:p>
                      <a:pPr>
                        <a:lnSpc>
                          <a:spcPct val="107000"/>
                        </a:lnSpc>
                        <a:spcAft>
                          <a:spcPts val="800"/>
                        </a:spcAft>
                      </a:pPr>
                      <a:r>
                        <a:rPr lang="en-IN" sz="800" kern="100">
                          <a:effectLst/>
                        </a:rPr>
                        <a:t> </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29221171"/>
                  </a:ext>
                </a:extLst>
              </a:tr>
              <a:tr h="191975">
                <a:tc gridSpan="2">
                  <a:txBody>
                    <a:bodyPr/>
                    <a:lstStyle/>
                    <a:p>
                      <a:pPr>
                        <a:lnSpc>
                          <a:spcPct val="107000"/>
                        </a:lnSpc>
                        <a:spcAft>
                          <a:spcPts val="800"/>
                        </a:spcAft>
                      </a:pPr>
                      <a:r>
                        <a:rPr lang="en-IN" sz="800" kern="0">
                          <a:effectLst/>
                        </a:rPr>
                        <a:t>        c.City, </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52246" marR="52246" marT="0" marB="0" anchor="b"/>
                </a:tc>
                <a:tc hMerge="1">
                  <a:txBody>
                    <a:bodyPr/>
                    <a:lstStyle/>
                    <a:p>
                      <a:endParaRPr lang="en-IN"/>
                    </a:p>
                  </a:txBody>
                  <a:tcPr/>
                </a:tc>
                <a:tc>
                  <a:txBody>
                    <a:bodyPr/>
                    <a:lstStyle/>
                    <a:p>
                      <a:pPr>
                        <a:lnSpc>
                          <a:spcPct val="107000"/>
                        </a:lnSpc>
                        <a:spcAft>
                          <a:spcPts val="800"/>
                        </a:spcAft>
                      </a:pPr>
                      <a:r>
                        <a:rPr lang="en-IN" sz="800" kern="0">
                          <a:effectLst/>
                        </a:rPr>
                        <a:t> </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52246" marR="52246" marT="0" marB="0" anchor="b"/>
                </a:tc>
                <a:tc>
                  <a:txBody>
                    <a:bodyPr/>
                    <a:lstStyle/>
                    <a:p>
                      <a:pPr>
                        <a:lnSpc>
                          <a:spcPct val="107000"/>
                        </a:lnSpc>
                        <a:spcAft>
                          <a:spcPts val="800"/>
                        </a:spcAft>
                      </a:pPr>
                      <a:r>
                        <a:rPr lang="en-IN" sz="800" kern="0">
                          <a:effectLst/>
                        </a:rPr>
                        <a:t> </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52246" marR="52246" marT="0" marB="0" anchor="b"/>
                </a:tc>
                <a:tc>
                  <a:txBody>
                    <a:bodyPr/>
                    <a:lstStyle/>
                    <a:p>
                      <a:pPr>
                        <a:lnSpc>
                          <a:spcPct val="107000"/>
                        </a:lnSpc>
                        <a:spcAft>
                          <a:spcPts val="800"/>
                        </a:spcAft>
                      </a:pPr>
                      <a:r>
                        <a:rPr lang="en-IN" sz="800" kern="100">
                          <a:effectLst/>
                        </a:rPr>
                        <a:t> </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4002863841"/>
                  </a:ext>
                </a:extLst>
              </a:tr>
              <a:tr h="191975">
                <a:tc gridSpan="3">
                  <a:txBody>
                    <a:bodyPr/>
                    <a:lstStyle/>
                    <a:p>
                      <a:pPr>
                        <a:lnSpc>
                          <a:spcPct val="107000"/>
                        </a:lnSpc>
                        <a:spcAft>
                          <a:spcPts val="800"/>
                        </a:spcAft>
                      </a:pPr>
                      <a:r>
                        <a:rPr lang="en-IN" sz="800" kern="0">
                          <a:effectLst/>
                        </a:rPr>
                        <a:t>        f.weather_description, </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52246" marR="52246" marT="0" marB="0" anchor="b"/>
                </a:tc>
                <a:tc hMerge="1">
                  <a:txBody>
                    <a:bodyPr/>
                    <a:lstStyle/>
                    <a:p>
                      <a:endParaRPr lang="en-IN"/>
                    </a:p>
                  </a:txBody>
                  <a:tcPr/>
                </a:tc>
                <a:tc hMerge="1">
                  <a:txBody>
                    <a:bodyPr/>
                    <a:lstStyle/>
                    <a:p>
                      <a:endParaRPr lang="en-IN"/>
                    </a:p>
                  </a:txBody>
                  <a:tcPr/>
                </a:tc>
                <a:tc>
                  <a:txBody>
                    <a:bodyPr/>
                    <a:lstStyle/>
                    <a:p>
                      <a:pPr>
                        <a:lnSpc>
                          <a:spcPct val="107000"/>
                        </a:lnSpc>
                        <a:spcAft>
                          <a:spcPts val="800"/>
                        </a:spcAft>
                      </a:pPr>
                      <a:r>
                        <a:rPr lang="en-IN" sz="800" kern="0">
                          <a:effectLst/>
                        </a:rPr>
                        <a:t> </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52246" marR="52246" marT="0" marB="0" anchor="b"/>
                </a:tc>
                <a:tc>
                  <a:txBody>
                    <a:bodyPr/>
                    <a:lstStyle/>
                    <a:p>
                      <a:pPr>
                        <a:lnSpc>
                          <a:spcPct val="107000"/>
                        </a:lnSpc>
                        <a:spcAft>
                          <a:spcPts val="800"/>
                        </a:spcAft>
                      </a:pPr>
                      <a:r>
                        <a:rPr lang="en-IN" sz="800" kern="100">
                          <a:effectLst/>
                        </a:rPr>
                        <a:t> </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455829654"/>
                  </a:ext>
                </a:extLst>
              </a:tr>
              <a:tr h="191975">
                <a:tc gridSpan="4">
                  <a:txBody>
                    <a:bodyPr/>
                    <a:lstStyle/>
                    <a:p>
                      <a:pPr>
                        <a:lnSpc>
                          <a:spcPct val="107000"/>
                        </a:lnSpc>
                        <a:spcAft>
                          <a:spcPts val="800"/>
                        </a:spcAft>
                      </a:pPr>
                      <a:r>
                        <a:rPr lang="en-IN" sz="800" kern="0">
                          <a:effectLst/>
                        </a:rPr>
                        <a:t>        COUNT(f.City_id) AS weather_count,</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52246" marR="52246" marT="0" marB="0" anchor="b"/>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800"/>
                        </a:spcAft>
                      </a:pPr>
                      <a:r>
                        <a:rPr lang="en-IN" sz="800" kern="100">
                          <a:effectLst/>
                        </a:rPr>
                        <a:t> </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889343200"/>
                  </a:ext>
                </a:extLst>
              </a:tr>
              <a:tr h="350515">
                <a:tc gridSpan="5">
                  <a:txBody>
                    <a:bodyPr/>
                    <a:lstStyle/>
                    <a:p>
                      <a:pPr>
                        <a:lnSpc>
                          <a:spcPct val="107000"/>
                        </a:lnSpc>
                        <a:spcAft>
                          <a:spcPts val="800"/>
                        </a:spcAft>
                      </a:pPr>
                      <a:r>
                        <a:rPr lang="en-IN" sz="800" kern="0">
                          <a:effectLst/>
                        </a:rPr>
                        <a:t>        DENSE_RANK() OVER(PARTITION BY c.City ORDER BY COUNT(f.City_id) DESC) AS RN</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52246" marR="52246" marT="0"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128800915"/>
                  </a:ext>
                </a:extLst>
              </a:tr>
              <a:tr h="191975">
                <a:tc gridSpan="2">
                  <a:txBody>
                    <a:bodyPr/>
                    <a:lstStyle/>
                    <a:p>
                      <a:pPr>
                        <a:lnSpc>
                          <a:spcPct val="107000"/>
                        </a:lnSpc>
                        <a:spcAft>
                          <a:spcPts val="800"/>
                        </a:spcAft>
                      </a:pPr>
                      <a:r>
                        <a:rPr lang="en-IN" sz="800" kern="0">
                          <a:effectLst/>
                        </a:rPr>
                        <a:t>    FROM final_fact f </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52246" marR="52246" marT="0" marB="0" anchor="b"/>
                </a:tc>
                <a:tc hMerge="1">
                  <a:txBody>
                    <a:bodyPr/>
                    <a:lstStyle/>
                    <a:p>
                      <a:endParaRPr lang="en-IN"/>
                    </a:p>
                  </a:txBody>
                  <a:tcPr/>
                </a:tc>
                <a:tc>
                  <a:txBody>
                    <a:bodyPr/>
                    <a:lstStyle/>
                    <a:p>
                      <a:pPr>
                        <a:lnSpc>
                          <a:spcPct val="107000"/>
                        </a:lnSpc>
                        <a:spcAft>
                          <a:spcPts val="800"/>
                        </a:spcAft>
                      </a:pPr>
                      <a:r>
                        <a:rPr lang="en-IN" sz="800" kern="0">
                          <a:effectLst/>
                        </a:rPr>
                        <a:t> </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52246" marR="52246" marT="0" marB="0" anchor="b"/>
                </a:tc>
                <a:tc>
                  <a:txBody>
                    <a:bodyPr/>
                    <a:lstStyle/>
                    <a:p>
                      <a:pPr>
                        <a:lnSpc>
                          <a:spcPct val="107000"/>
                        </a:lnSpc>
                        <a:spcAft>
                          <a:spcPts val="800"/>
                        </a:spcAft>
                      </a:pPr>
                      <a:r>
                        <a:rPr lang="en-IN" sz="800" kern="0">
                          <a:effectLst/>
                        </a:rPr>
                        <a:t> </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52246" marR="52246" marT="0" marB="0" anchor="b"/>
                </a:tc>
                <a:tc>
                  <a:txBody>
                    <a:bodyPr/>
                    <a:lstStyle/>
                    <a:p>
                      <a:pPr>
                        <a:lnSpc>
                          <a:spcPct val="107000"/>
                        </a:lnSpc>
                        <a:spcAft>
                          <a:spcPts val="800"/>
                        </a:spcAft>
                      </a:pPr>
                      <a:r>
                        <a:rPr lang="en-IN" sz="800" kern="100">
                          <a:effectLst/>
                        </a:rPr>
                        <a:t> </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404540785"/>
                  </a:ext>
                </a:extLst>
              </a:tr>
              <a:tr h="191975">
                <a:tc gridSpan="4">
                  <a:txBody>
                    <a:bodyPr/>
                    <a:lstStyle/>
                    <a:p>
                      <a:pPr>
                        <a:lnSpc>
                          <a:spcPct val="107000"/>
                        </a:lnSpc>
                        <a:spcAft>
                          <a:spcPts val="800"/>
                        </a:spcAft>
                      </a:pPr>
                      <a:r>
                        <a:rPr lang="en-IN" sz="800" kern="0">
                          <a:effectLst/>
                        </a:rPr>
                        <a:t>    JOIN city_lookup c ON f.City_id = c.City_id </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52246" marR="52246" marT="0" marB="0" anchor="b"/>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800"/>
                        </a:spcAft>
                      </a:pPr>
                      <a:r>
                        <a:rPr lang="en-IN" sz="800" kern="100">
                          <a:effectLst/>
                        </a:rPr>
                        <a:t> </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592481575"/>
                  </a:ext>
                </a:extLst>
              </a:tr>
              <a:tr h="191975">
                <a:tc gridSpan="4">
                  <a:txBody>
                    <a:bodyPr/>
                    <a:lstStyle/>
                    <a:p>
                      <a:pPr>
                        <a:lnSpc>
                          <a:spcPct val="107000"/>
                        </a:lnSpc>
                        <a:spcAft>
                          <a:spcPts val="800"/>
                        </a:spcAft>
                      </a:pPr>
                      <a:r>
                        <a:rPr lang="en-IN" sz="800" kern="0">
                          <a:effectLst/>
                        </a:rPr>
                        <a:t>    WHERE f.weather_description LIKE '%rain%' </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52246" marR="52246" marT="0" marB="0" anchor="b"/>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800"/>
                        </a:spcAft>
                      </a:pPr>
                      <a:r>
                        <a:rPr lang="en-IN" sz="800" kern="100">
                          <a:effectLst/>
                        </a:rPr>
                        <a:t> </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198850862"/>
                  </a:ext>
                </a:extLst>
              </a:tr>
              <a:tr h="191975">
                <a:tc gridSpan="4">
                  <a:txBody>
                    <a:bodyPr/>
                    <a:lstStyle/>
                    <a:p>
                      <a:pPr>
                        <a:lnSpc>
                          <a:spcPct val="107000"/>
                        </a:lnSpc>
                        <a:spcAft>
                          <a:spcPts val="800"/>
                        </a:spcAft>
                      </a:pPr>
                      <a:r>
                        <a:rPr lang="en-IN" sz="800" kern="0">
                          <a:effectLst/>
                        </a:rPr>
                        <a:t>    GROUP BY c.City, f.weather_description</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52246" marR="52246" marT="0" marB="0" anchor="b"/>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800"/>
                        </a:spcAft>
                      </a:pPr>
                      <a:r>
                        <a:rPr lang="en-IN" sz="800" kern="100">
                          <a:effectLst/>
                        </a:rPr>
                        <a:t> </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264694100"/>
                  </a:ext>
                </a:extLst>
              </a:tr>
              <a:tr h="191975">
                <a:tc>
                  <a:txBody>
                    <a:bodyPr/>
                    <a:lstStyle/>
                    <a:p>
                      <a:pPr>
                        <a:lnSpc>
                          <a:spcPct val="107000"/>
                        </a:lnSpc>
                        <a:spcAft>
                          <a:spcPts val="800"/>
                        </a:spcAft>
                      </a:pPr>
                      <a:r>
                        <a:rPr lang="en-IN" sz="800" kern="0">
                          <a:effectLst/>
                        </a:rPr>
                        <a:t>)</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52246" marR="52246" marT="0" marB="0" anchor="b"/>
                </a:tc>
                <a:tc>
                  <a:txBody>
                    <a:bodyPr/>
                    <a:lstStyle/>
                    <a:p>
                      <a:pPr>
                        <a:lnSpc>
                          <a:spcPct val="107000"/>
                        </a:lnSpc>
                        <a:spcAft>
                          <a:spcPts val="800"/>
                        </a:spcAft>
                      </a:pPr>
                      <a:r>
                        <a:rPr lang="en-IN" sz="800" kern="0">
                          <a:effectLst/>
                        </a:rPr>
                        <a:t> </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52246" marR="52246" marT="0" marB="0" anchor="b"/>
                </a:tc>
                <a:tc>
                  <a:txBody>
                    <a:bodyPr/>
                    <a:lstStyle/>
                    <a:p>
                      <a:pPr>
                        <a:lnSpc>
                          <a:spcPct val="107000"/>
                        </a:lnSpc>
                        <a:spcAft>
                          <a:spcPts val="800"/>
                        </a:spcAft>
                      </a:pPr>
                      <a:r>
                        <a:rPr lang="en-IN" sz="800" kern="0">
                          <a:effectLst/>
                        </a:rPr>
                        <a:t> </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52246" marR="52246" marT="0" marB="0" anchor="b"/>
                </a:tc>
                <a:tc>
                  <a:txBody>
                    <a:bodyPr/>
                    <a:lstStyle/>
                    <a:p>
                      <a:pPr>
                        <a:lnSpc>
                          <a:spcPct val="107000"/>
                        </a:lnSpc>
                        <a:spcAft>
                          <a:spcPts val="800"/>
                        </a:spcAft>
                      </a:pPr>
                      <a:r>
                        <a:rPr lang="en-IN" sz="800" kern="0">
                          <a:effectLst/>
                        </a:rPr>
                        <a:t> </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52246" marR="52246" marT="0" marB="0" anchor="b"/>
                </a:tc>
                <a:tc>
                  <a:txBody>
                    <a:bodyPr/>
                    <a:lstStyle/>
                    <a:p>
                      <a:pPr>
                        <a:lnSpc>
                          <a:spcPct val="107000"/>
                        </a:lnSpc>
                        <a:spcAft>
                          <a:spcPts val="800"/>
                        </a:spcAft>
                      </a:pPr>
                      <a:r>
                        <a:rPr lang="en-IN" sz="800" kern="100">
                          <a:effectLst/>
                        </a:rPr>
                        <a:t> </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621337755"/>
                  </a:ext>
                </a:extLst>
              </a:tr>
              <a:tr h="191975">
                <a:tc>
                  <a:txBody>
                    <a:bodyPr/>
                    <a:lstStyle/>
                    <a:p>
                      <a:pPr>
                        <a:lnSpc>
                          <a:spcPct val="107000"/>
                        </a:lnSpc>
                        <a:spcAft>
                          <a:spcPts val="800"/>
                        </a:spcAft>
                      </a:pPr>
                      <a:r>
                        <a:rPr lang="en-IN" sz="800" kern="0">
                          <a:effectLst/>
                        </a:rPr>
                        <a:t>SELECT *</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52246" marR="52246" marT="0" marB="0" anchor="b"/>
                </a:tc>
                <a:tc>
                  <a:txBody>
                    <a:bodyPr/>
                    <a:lstStyle/>
                    <a:p>
                      <a:pPr>
                        <a:lnSpc>
                          <a:spcPct val="107000"/>
                        </a:lnSpc>
                        <a:spcAft>
                          <a:spcPts val="800"/>
                        </a:spcAft>
                      </a:pPr>
                      <a:r>
                        <a:rPr lang="en-IN" sz="800" kern="0">
                          <a:effectLst/>
                        </a:rPr>
                        <a:t> </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52246" marR="52246" marT="0" marB="0" anchor="b"/>
                </a:tc>
                <a:tc>
                  <a:txBody>
                    <a:bodyPr/>
                    <a:lstStyle/>
                    <a:p>
                      <a:pPr>
                        <a:lnSpc>
                          <a:spcPct val="107000"/>
                        </a:lnSpc>
                        <a:spcAft>
                          <a:spcPts val="800"/>
                        </a:spcAft>
                      </a:pPr>
                      <a:r>
                        <a:rPr lang="en-IN" sz="800" kern="0">
                          <a:effectLst/>
                        </a:rPr>
                        <a:t> </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52246" marR="52246" marT="0" marB="0" anchor="b"/>
                </a:tc>
                <a:tc>
                  <a:txBody>
                    <a:bodyPr/>
                    <a:lstStyle/>
                    <a:p>
                      <a:pPr>
                        <a:lnSpc>
                          <a:spcPct val="107000"/>
                        </a:lnSpc>
                        <a:spcAft>
                          <a:spcPts val="800"/>
                        </a:spcAft>
                      </a:pPr>
                      <a:r>
                        <a:rPr lang="en-IN" sz="800" kern="0">
                          <a:effectLst/>
                        </a:rPr>
                        <a:t> </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52246" marR="52246" marT="0" marB="0" anchor="b"/>
                </a:tc>
                <a:tc>
                  <a:txBody>
                    <a:bodyPr/>
                    <a:lstStyle/>
                    <a:p>
                      <a:pPr>
                        <a:lnSpc>
                          <a:spcPct val="107000"/>
                        </a:lnSpc>
                        <a:spcAft>
                          <a:spcPts val="800"/>
                        </a:spcAft>
                      </a:pPr>
                      <a:r>
                        <a:rPr lang="en-IN" sz="800" kern="100">
                          <a:effectLst/>
                        </a:rPr>
                        <a:t> </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320412637"/>
                  </a:ext>
                </a:extLst>
              </a:tr>
              <a:tr h="191975">
                <a:tc>
                  <a:txBody>
                    <a:bodyPr/>
                    <a:lstStyle/>
                    <a:p>
                      <a:pPr>
                        <a:lnSpc>
                          <a:spcPct val="107000"/>
                        </a:lnSpc>
                        <a:spcAft>
                          <a:spcPts val="800"/>
                        </a:spcAft>
                      </a:pPr>
                      <a:r>
                        <a:rPr lang="en-IN" sz="800" kern="0">
                          <a:effectLst/>
                        </a:rPr>
                        <a:t>FROM cte</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52246" marR="52246" marT="0" marB="0" anchor="b"/>
                </a:tc>
                <a:tc>
                  <a:txBody>
                    <a:bodyPr/>
                    <a:lstStyle/>
                    <a:p>
                      <a:pPr>
                        <a:lnSpc>
                          <a:spcPct val="107000"/>
                        </a:lnSpc>
                        <a:spcAft>
                          <a:spcPts val="800"/>
                        </a:spcAft>
                      </a:pPr>
                      <a:r>
                        <a:rPr lang="en-IN" sz="800" kern="0">
                          <a:effectLst/>
                        </a:rPr>
                        <a:t> </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52246" marR="52246" marT="0" marB="0" anchor="b"/>
                </a:tc>
                <a:tc>
                  <a:txBody>
                    <a:bodyPr/>
                    <a:lstStyle/>
                    <a:p>
                      <a:pPr>
                        <a:lnSpc>
                          <a:spcPct val="107000"/>
                        </a:lnSpc>
                        <a:spcAft>
                          <a:spcPts val="800"/>
                        </a:spcAft>
                      </a:pPr>
                      <a:r>
                        <a:rPr lang="en-IN" sz="800" kern="0">
                          <a:effectLst/>
                        </a:rPr>
                        <a:t> </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52246" marR="52246" marT="0" marB="0" anchor="b"/>
                </a:tc>
                <a:tc>
                  <a:txBody>
                    <a:bodyPr/>
                    <a:lstStyle/>
                    <a:p>
                      <a:pPr>
                        <a:lnSpc>
                          <a:spcPct val="107000"/>
                        </a:lnSpc>
                        <a:spcAft>
                          <a:spcPts val="800"/>
                        </a:spcAft>
                      </a:pPr>
                      <a:r>
                        <a:rPr lang="en-IN" sz="800" kern="0" dirty="0">
                          <a:effectLst/>
                        </a:rPr>
                        <a:t> </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2246" marR="52246" marT="0" marB="0" anchor="b"/>
                </a:tc>
                <a:tc>
                  <a:txBody>
                    <a:bodyPr/>
                    <a:lstStyle/>
                    <a:p>
                      <a:pPr>
                        <a:lnSpc>
                          <a:spcPct val="107000"/>
                        </a:lnSpc>
                        <a:spcAft>
                          <a:spcPts val="800"/>
                        </a:spcAft>
                      </a:pPr>
                      <a:r>
                        <a:rPr lang="en-IN" sz="800" kern="100">
                          <a:effectLst/>
                        </a:rPr>
                        <a:t> </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81885457"/>
                  </a:ext>
                </a:extLst>
              </a:tr>
              <a:tr h="191975">
                <a:tc gridSpan="2">
                  <a:txBody>
                    <a:bodyPr/>
                    <a:lstStyle/>
                    <a:p>
                      <a:pPr>
                        <a:lnSpc>
                          <a:spcPct val="107000"/>
                        </a:lnSpc>
                        <a:spcAft>
                          <a:spcPts val="800"/>
                        </a:spcAft>
                      </a:pPr>
                      <a:r>
                        <a:rPr lang="en-IN" sz="800" kern="0">
                          <a:effectLst/>
                        </a:rPr>
                        <a:t>WHERE RN = 1</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52246" marR="52246" marT="0" marB="0" anchor="b"/>
                </a:tc>
                <a:tc hMerge="1">
                  <a:txBody>
                    <a:bodyPr/>
                    <a:lstStyle/>
                    <a:p>
                      <a:endParaRPr lang="en-IN"/>
                    </a:p>
                  </a:txBody>
                  <a:tcPr/>
                </a:tc>
                <a:tc>
                  <a:txBody>
                    <a:bodyPr/>
                    <a:lstStyle/>
                    <a:p>
                      <a:pPr>
                        <a:lnSpc>
                          <a:spcPct val="107000"/>
                        </a:lnSpc>
                        <a:spcAft>
                          <a:spcPts val="800"/>
                        </a:spcAft>
                      </a:pPr>
                      <a:r>
                        <a:rPr lang="en-IN" sz="800" kern="0">
                          <a:effectLst/>
                        </a:rPr>
                        <a:t> </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52246" marR="52246" marT="0" marB="0" anchor="b"/>
                </a:tc>
                <a:tc>
                  <a:txBody>
                    <a:bodyPr/>
                    <a:lstStyle/>
                    <a:p>
                      <a:pPr>
                        <a:lnSpc>
                          <a:spcPct val="107000"/>
                        </a:lnSpc>
                        <a:spcAft>
                          <a:spcPts val="800"/>
                        </a:spcAft>
                      </a:pPr>
                      <a:r>
                        <a:rPr lang="en-IN" sz="800" kern="0">
                          <a:effectLst/>
                        </a:rPr>
                        <a:t> </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52246" marR="52246" marT="0" marB="0" anchor="b"/>
                </a:tc>
                <a:tc>
                  <a:txBody>
                    <a:bodyPr/>
                    <a:lstStyle/>
                    <a:p>
                      <a:pPr>
                        <a:lnSpc>
                          <a:spcPct val="107000"/>
                        </a:lnSpc>
                        <a:spcAft>
                          <a:spcPts val="800"/>
                        </a:spcAft>
                      </a:pPr>
                      <a:r>
                        <a:rPr lang="en-IN" sz="800" kern="100">
                          <a:effectLst/>
                        </a:rPr>
                        <a:t> </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780207278"/>
                  </a:ext>
                </a:extLst>
              </a:tr>
              <a:tr h="191975">
                <a:tc>
                  <a:txBody>
                    <a:bodyPr/>
                    <a:lstStyle/>
                    <a:p>
                      <a:pPr>
                        <a:lnSpc>
                          <a:spcPct val="107000"/>
                        </a:lnSpc>
                        <a:spcAft>
                          <a:spcPts val="800"/>
                        </a:spcAft>
                      </a:pPr>
                      <a:r>
                        <a:rPr lang="en-IN" sz="800" kern="0">
                          <a:effectLst/>
                        </a:rPr>
                        <a:t>LIMIT 3</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52246" marR="52246" marT="0" marB="0" anchor="b"/>
                </a:tc>
                <a:tc>
                  <a:txBody>
                    <a:bodyPr/>
                    <a:lstStyle/>
                    <a:p>
                      <a:pPr>
                        <a:lnSpc>
                          <a:spcPct val="107000"/>
                        </a:lnSpc>
                        <a:spcAft>
                          <a:spcPts val="800"/>
                        </a:spcAft>
                      </a:pPr>
                      <a:r>
                        <a:rPr lang="en-IN" sz="800" kern="0">
                          <a:effectLst/>
                        </a:rPr>
                        <a:t> </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52246" marR="52246" marT="0" marB="0" anchor="b"/>
                </a:tc>
                <a:tc>
                  <a:txBody>
                    <a:bodyPr/>
                    <a:lstStyle/>
                    <a:p>
                      <a:pPr>
                        <a:lnSpc>
                          <a:spcPct val="107000"/>
                        </a:lnSpc>
                        <a:spcAft>
                          <a:spcPts val="800"/>
                        </a:spcAft>
                      </a:pPr>
                      <a:r>
                        <a:rPr lang="en-IN" sz="800" kern="0">
                          <a:effectLst/>
                        </a:rPr>
                        <a:t> </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52246" marR="52246" marT="0" marB="0" anchor="b"/>
                </a:tc>
                <a:tc>
                  <a:txBody>
                    <a:bodyPr/>
                    <a:lstStyle/>
                    <a:p>
                      <a:pPr>
                        <a:lnSpc>
                          <a:spcPct val="107000"/>
                        </a:lnSpc>
                        <a:spcAft>
                          <a:spcPts val="800"/>
                        </a:spcAft>
                      </a:pPr>
                      <a:r>
                        <a:rPr lang="en-IN" sz="800" kern="0">
                          <a:effectLst/>
                        </a:rPr>
                        <a:t> </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52246" marR="52246" marT="0" marB="0" anchor="b"/>
                </a:tc>
                <a:tc>
                  <a:txBody>
                    <a:bodyPr/>
                    <a:lstStyle/>
                    <a:p>
                      <a:pPr>
                        <a:lnSpc>
                          <a:spcPct val="107000"/>
                        </a:lnSpc>
                        <a:spcAft>
                          <a:spcPts val="800"/>
                        </a:spcAft>
                      </a:pPr>
                      <a:r>
                        <a:rPr lang="en-IN" sz="800" kern="100" dirty="0">
                          <a:effectLst/>
                        </a:rPr>
                        <a:t> </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130886311"/>
                  </a:ext>
                </a:extLst>
              </a:tr>
            </a:tbl>
          </a:graphicData>
        </a:graphic>
      </p:graphicFrame>
      <p:pic>
        <p:nvPicPr>
          <p:cNvPr id="6" name="Content Placeholder 5">
            <a:extLst>
              <a:ext uri="{FF2B5EF4-FFF2-40B4-BE49-F238E27FC236}">
                <a16:creationId xmlns:a16="http://schemas.microsoft.com/office/drawing/2014/main" id="{057509C6-E7C0-665C-A975-6B2D9AA71859}"/>
              </a:ext>
            </a:extLst>
          </p:cNvPr>
          <p:cNvPicPr>
            <a:picLocks noGrp="1" noChangeAspect="1"/>
          </p:cNvPicPr>
          <p:nvPr>
            <p:ph sz="half" idx="2"/>
          </p:nvPr>
        </p:nvPicPr>
        <p:blipFill>
          <a:blip r:embed="rId2"/>
          <a:stretch>
            <a:fillRect/>
          </a:stretch>
        </p:blipFill>
        <p:spPr>
          <a:xfrm>
            <a:off x="5089525" y="2231925"/>
            <a:ext cx="4184650" cy="3038164"/>
          </a:xfrm>
          <a:prstGeom prst="rect">
            <a:avLst/>
          </a:prstGeom>
        </p:spPr>
      </p:pic>
    </p:spTree>
    <p:extLst>
      <p:ext uri="{BB962C8B-B14F-4D97-AF65-F5344CB8AC3E}">
        <p14:creationId xmlns:p14="http://schemas.microsoft.com/office/powerpoint/2010/main" val="2493939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1E4E0-05A5-214D-0E40-44E21E342BD1}"/>
              </a:ext>
            </a:extLst>
          </p:cNvPr>
          <p:cNvSpPr>
            <a:spLocks noGrp="1"/>
          </p:cNvSpPr>
          <p:nvPr>
            <p:ph type="title"/>
          </p:nvPr>
        </p:nvSpPr>
        <p:spPr/>
        <p:txBody>
          <a:bodyPr>
            <a:normAutofit fontScale="90000"/>
          </a:bodyPr>
          <a:lstStyle/>
          <a:p>
            <a:pPr indent="127000">
              <a:lnSpc>
                <a:spcPct val="107000"/>
              </a:lnSpc>
              <a:spcAft>
                <a:spcPts val="800"/>
              </a:spcAft>
            </a:pPr>
            <a:r>
              <a:rPr lang="en-IN" sz="1800" kern="0" dirty="0">
                <a:solidFill>
                  <a:srgbClr val="24292E"/>
                </a:solidFill>
                <a:effectLst/>
                <a:latin typeface="Plus Jakarta Sans"/>
                <a:ea typeface="Times New Roman" panose="02020603050405020304" pitchFamily="18" charset="0"/>
                <a:cs typeface="Calibri" panose="020F0502020204030204" pitchFamily="34" charset="0"/>
              </a:rPr>
              <a:t>5  Is there a correlation between humidity levels and air pressure? How might this relationship affect weather conditions?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graphicFrame>
        <p:nvGraphicFramePr>
          <p:cNvPr id="5" name="Content Placeholder 4">
            <a:extLst>
              <a:ext uri="{FF2B5EF4-FFF2-40B4-BE49-F238E27FC236}">
                <a16:creationId xmlns:a16="http://schemas.microsoft.com/office/drawing/2014/main" id="{F9F46DE3-5D31-CE4C-610B-12225C4FD5F1}"/>
              </a:ext>
            </a:extLst>
          </p:cNvPr>
          <p:cNvGraphicFramePr>
            <a:graphicFrameLocks noGrp="1"/>
          </p:cNvGraphicFramePr>
          <p:nvPr>
            <p:ph sz="half" idx="1"/>
            <p:extLst>
              <p:ext uri="{D42A27DB-BD31-4B8C-83A1-F6EECF244321}">
                <p14:modId xmlns:p14="http://schemas.microsoft.com/office/powerpoint/2010/main" val="552979619"/>
              </p:ext>
            </p:extLst>
          </p:nvPr>
        </p:nvGraphicFramePr>
        <p:xfrm>
          <a:off x="934244" y="2160589"/>
          <a:ext cx="3670300" cy="2747738"/>
        </p:xfrm>
        <a:graphic>
          <a:graphicData uri="http://schemas.openxmlformats.org/drawingml/2006/table">
            <a:tbl>
              <a:tblPr firstRow="1" firstCol="1" bandRow="1">
                <a:tableStyleId>{5C22544A-7EE6-4342-B048-85BDC9FD1C3A}</a:tableStyleId>
              </a:tblPr>
              <a:tblGrid>
                <a:gridCol w="668847">
                  <a:extLst>
                    <a:ext uri="{9D8B030D-6E8A-4147-A177-3AD203B41FA5}">
                      <a16:colId xmlns:a16="http://schemas.microsoft.com/office/drawing/2014/main" val="3338276664"/>
                    </a:ext>
                  </a:extLst>
                </a:gridCol>
                <a:gridCol w="738519">
                  <a:extLst>
                    <a:ext uri="{9D8B030D-6E8A-4147-A177-3AD203B41FA5}">
                      <a16:colId xmlns:a16="http://schemas.microsoft.com/office/drawing/2014/main" val="349281435"/>
                    </a:ext>
                  </a:extLst>
                </a:gridCol>
                <a:gridCol w="849994">
                  <a:extLst>
                    <a:ext uri="{9D8B030D-6E8A-4147-A177-3AD203B41FA5}">
                      <a16:colId xmlns:a16="http://schemas.microsoft.com/office/drawing/2014/main" val="2738351507"/>
                    </a:ext>
                  </a:extLst>
                </a:gridCol>
                <a:gridCol w="1412940">
                  <a:extLst>
                    <a:ext uri="{9D8B030D-6E8A-4147-A177-3AD203B41FA5}">
                      <a16:colId xmlns:a16="http://schemas.microsoft.com/office/drawing/2014/main" val="4189856850"/>
                    </a:ext>
                  </a:extLst>
                </a:gridCol>
              </a:tblGrid>
              <a:tr h="347250">
                <a:tc>
                  <a:txBody>
                    <a:bodyPr/>
                    <a:lstStyle/>
                    <a:p>
                      <a:pPr algn="l">
                        <a:lnSpc>
                          <a:spcPct val="107000"/>
                        </a:lnSpc>
                        <a:spcAft>
                          <a:spcPts val="800"/>
                        </a:spcAft>
                      </a:pPr>
                      <a:r>
                        <a:rPr lang="en-IN" sz="1100" kern="0">
                          <a:effectLst/>
                        </a:rPr>
                        <a:t>select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l">
                        <a:lnSpc>
                          <a:spcPct val="107000"/>
                        </a:lnSpc>
                        <a:spcAft>
                          <a:spcPts val="800"/>
                        </a:spcAft>
                      </a:pPr>
                      <a:r>
                        <a:rPr lang="en-IN" sz="1100" kern="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l">
                        <a:lnSpc>
                          <a:spcPct val="107000"/>
                        </a:lnSpc>
                        <a:spcAft>
                          <a:spcPts val="800"/>
                        </a:spcAft>
                      </a:pPr>
                      <a:r>
                        <a:rPr lang="en-IN" sz="1100" kern="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l">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838723031"/>
                  </a:ext>
                </a:extLst>
              </a:tr>
              <a:tr h="347250">
                <a:tc gridSpan="3">
                  <a:txBody>
                    <a:bodyPr/>
                    <a:lstStyle/>
                    <a:p>
                      <a:pPr algn="l">
                        <a:lnSpc>
                          <a:spcPct val="107000"/>
                        </a:lnSpc>
                        <a:spcAft>
                          <a:spcPts val="800"/>
                        </a:spcAft>
                      </a:pPr>
                      <a:r>
                        <a:rPr lang="en-IN" sz="1100" kern="0">
                          <a:effectLst/>
                        </a:rPr>
                        <a:t>AVG(humidity) as avg_humidity,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IN"/>
                    </a:p>
                  </a:txBody>
                  <a:tcPr/>
                </a:tc>
                <a:tc hMerge="1">
                  <a:txBody>
                    <a:bodyPr/>
                    <a:lstStyle/>
                    <a:p>
                      <a:endParaRPr lang="en-IN"/>
                    </a:p>
                  </a:txBody>
                  <a:tcPr/>
                </a:tc>
                <a:tc>
                  <a:txBody>
                    <a:bodyPr/>
                    <a:lstStyle/>
                    <a:p>
                      <a:pPr algn="l">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323249600"/>
                  </a:ext>
                </a:extLst>
              </a:tr>
              <a:tr h="347250">
                <a:tc gridSpan="3">
                  <a:txBody>
                    <a:bodyPr/>
                    <a:lstStyle/>
                    <a:p>
                      <a:pPr algn="l">
                        <a:lnSpc>
                          <a:spcPct val="107000"/>
                        </a:lnSpc>
                        <a:spcAft>
                          <a:spcPts val="800"/>
                        </a:spcAft>
                      </a:pPr>
                      <a:r>
                        <a:rPr lang="en-IN" sz="1100" kern="0">
                          <a:effectLst/>
                        </a:rPr>
                        <a:t>AVG(pressure) as avg_pressure,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IN"/>
                    </a:p>
                  </a:txBody>
                  <a:tcPr/>
                </a:tc>
                <a:tc hMerge="1">
                  <a:txBody>
                    <a:bodyPr/>
                    <a:lstStyle/>
                    <a:p>
                      <a:endParaRPr lang="en-IN"/>
                    </a:p>
                  </a:txBody>
                  <a:tcPr/>
                </a:tc>
                <a:tc>
                  <a:txBody>
                    <a:bodyPr/>
                    <a:lstStyle/>
                    <a:p>
                      <a:pPr algn="l">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116499847"/>
                  </a:ext>
                </a:extLst>
              </a:tr>
              <a:tr h="347250">
                <a:tc gridSpan="3">
                  <a:txBody>
                    <a:bodyPr/>
                    <a:lstStyle/>
                    <a:p>
                      <a:pPr algn="l">
                        <a:lnSpc>
                          <a:spcPct val="107000"/>
                        </a:lnSpc>
                        <a:spcAft>
                          <a:spcPts val="800"/>
                        </a:spcAft>
                      </a:pPr>
                      <a:r>
                        <a:rPr lang="en-IN" sz="1100" kern="0">
                          <a:effectLst/>
                        </a:rPr>
                        <a:t>count(*) as total_records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IN"/>
                    </a:p>
                  </a:txBody>
                  <a:tcPr/>
                </a:tc>
                <a:tc hMerge="1">
                  <a:txBody>
                    <a:bodyPr/>
                    <a:lstStyle/>
                    <a:p>
                      <a:endParaRPr lang="en-IN"/>
                    </a:p>
                  </a:txBody>
                  <a:tcPr/>
                </a:tc>
                <a:tc>
                  <a:txBody>
                    <a:bodyPr/>
                    <a:lstStyle/>
                    <a:p>
                      <a:pPr algn="l">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842870625"/>
                  </a:ext>
                </a:extLst>
              </a:tr>
              <a:tr h="347250">
                <a:tc gridSpan="2">
                  <a:txBody>
                    <a:bodyPr/>
                    <a:lstStyle/>
                    <a:p>
                      <a:pPr algn="l">
                        <a:lnSpc>
                          <a:spcPct val="107000"/>
                        </a:lnSpc>
                        <a:spcAft>
                          <a:spcPts val="800"/>
                        </a:spcAft>
                      </a:pPr>
                      <a:r>
                        <a:rPr lang="en-IN" sz="1100" kern="0">
                          <a:effectLst/>
                        </a:rPr>
                        <a:t>from final_fact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IN"/>
                    </a:p>
                  </a:txBody>
                  <a:tcPr/>
                </a:tc>
                <a:tc>
                  <a:txBody>
                    <a:bodyPr/>
                    <a:lstStyle/>
                    <a:p>
                      <a:pPr algn="l">
                        <a:lnSpc>
                          <a:spcPct val="107000"/>
                        </a:lnSpc>
                        <a:spcAft>
                          <a:spcPts val="800"/>
                        </a:spcAft>
                      </a:pPr>
                      <a:r>
                        <a:rPr lang="en-IN" sz="1100" kern="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l">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995238252"/>
                  </a:ext>
                </a:extLst>
              </a:tr>
              <a:tr h="664238">
                <a:tc gridSpan="4">
                  <a:txBody>
                    <a:bodyPr/>
                    <a:lstStyle/>
                    <a:p>
                      <a:pPr algn="l">
                        <a:lnSpc>
                          <a:spcPct val="107000"/>
                        </a:lnSpc>
                        <a:spcAft>
                          <a:spcPts val="800"/>
                        </a:spcAft>
                      </a:pPr>
                      <a:r>
                        <a:rPr lang="en-IN" sz="1100" kern="0">
                          <a:effectLst/>
                        </a:rPr>
                        <a:t>where humidity IS NOT NULL AND pressure IS NOT NULL;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706697719"/>
                  </a:ext>
                </a:extLst>
              </a:tr>
              <a:tr h="347250">
                <a:tc>
                  <a:txBody>
                    <a:bodyPr/>
                    <a:lstStyle/>
                    <a:p>
                      <a:pPr algn="l">
                        <a:lnSpc>
                          <a:spcPct val="107000"/>
                        </a:lnSpc>
                        <a:spcAft>
                          <a:spcPts val="800"/>
                        </a:spcAft>
                      </a:pPr>
                      <a:r>
                        <a:rPr lang="en-IN" sz="1100" kern="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l">
                        <a:lnSpc>
                          <a:spcPct val="107000"/>
                        </a:lnSpc>
                        <a:spcAft>
                          <a:spcPts val="800"/>
                        </a:spcAft>
                      </a:pPr>
                      <a:r>
                        <a:rPr lang="en-IN" sz="1100" kern="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l">
                        <a:lnSpc>
                          <a:spcPct val="107000"/>
                        </a:lnSpc>
                        <a:spcAft>
                          <a:spcPts val="800"/>
                        </a:spcAft>
                      </a:pPr>
                      <a:r>
                        <a:rPr lang="en-IN" sz="1100" kern="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l">
                        <a:lnSpc>
                          <a:spcPct val="107000"/>
                        </a:lnSpc>
                        <a:spcAft>
                          <a:spcPts val="800"/>
                        </a:spcAft>
                      </a:pPr>
                      <a:r>
                        <a:rPr lang="en-IN" sz="1100" kern="100" dirty="0">
                          <a:effectLst/>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623457625"/>
                  </a:ext>
                </a:extLst>
              </a:tr>
            </a:tbl>
          </a:graphicData>
        </a:graphic>
      </p:graphicFrame>
      <p:pic>
        <p:nvPicPr>
          <p:cNvPr id="6" name="Content Placeholder 5">
            <a:extLst>
              <a:ext uri="{FF2B5EF4-FFF2-40B4-BE49-F238E27FC236}">
                <a16:creationId xmlns:a16="http://schemas.microsoft.com/office/drawing/2014/main" id="{FFBDCC84-4DC6-5ABF-2B32-7FB6903963DC}"/>
              </a:ext>
            </a:extLst>
          </p:cNvPr>
          <p:cNvPicPr>
            <a:picLocks noGrp="1" noChangeAspect="1"/>
          </p:cNvPicPr>
          <p:nvPr>
            <p:ph sz="half" idx="2"/>
          </p:nvPr>
        </p:nvPicPr>
        <p:blipFill>
          <a:blip r:embed="rId2"/>
          <a:stretch>
            <a:fillRect/>
          </a:stretch>
        </p:blipFill>
        <p:spPr>
          <a:xfrm>
            <a:off x="5089352" y="2160589"/>
            <a:ext cx="4184650" cy="2747738"/>
          </a:xfrm>
          <a:prstGeom prst="rect">
            <a:avLst/>
          </a:prstGeom>
        </p:spPr>
      </p:pic>
    </p:spTree>
    <p:extLst>
      <p:ext uri="{BB962C8B-B14F-4D97-AF65-F5344CB8AC3E}">
        <p14:creationId xmlns:p14="http://schemas.microsoft.com/office/powerpoint/2010/main" val="97844712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88</TotalTime>
  <Words>3869</Words>
  <Application>Microsoft Office PowerPoint</Application>
  <PresentationFormat>Widescreen</PresentationFormat>
  <Paragraphs>754</Paragraphs>
  <Slides>44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Arial</vt:lpstr>
      <vt:lpstr>Calibri</vt:lpstr>
      <vt:lpstr>Plus Jakarta Sans</vt:lpstr>
      <vt:lpstr>Symbol</vt:lpstr>
      <vt:lpstr>Times New Roman</vt:lpstr>
      <vt:lpstr>Trebuchet MS</vt:lpstr>
      <vt:lpstr>Wingdings 3</vt:lpstr>
      <vt:lpstr>Facet</vt:lpstr>
      <vt:lpstr>WEATHER ANALYSIS</vt:lpstr>
      <vt:lpstr>PowerPoint Presentation</vt:lpstr>
      <vt:lpstr>PowerPoint Presentation</vt:lpstr>
      <vt:lpstr>PowerPoint Presentation</vt:lpstr>
      <vt:lpstr>  1  Are there any countries with cities located at extreme latitudes, and how might this impact their climate? </vt:lpstr>
      <vt:lpstr>  2  Can you identify any clusters of cities with similar latitude and longitude values? What factors might explain these clusters? </vt:lpstr>
      <vt:lpstr>3  Are there any correlations between a city's geographical location (latitude and longitude) and its weather attributes, such as temperature or humidity?   </vt:lpstr>
      <vt:lpstr>4 Identify the top three cities with the most frequent occurrence of rainy weather based on weather descriptions. What are the seasonal patterns? </vt:lpstr>
      <vt:lpstr>5  Is there a correlation between humidity levels and air pressure? How might this relationship affect weather conditions?   </vt:lpstr>
      <vt:lpstr>6. Explore the impact of wind direction on temperature for coastal cities. Are there noticeable patterns?   </vt:lpstr>
      <vt:lpstr>7. Are there specific months when cities experience significant temperature fluctuations? What might explain these variations?   </vt:lpstr>
      <vt:lpstr>8. Identify periods of extreme weather events, such as storms or heatwaves, by analyzing the time-based data. What patterns emerge? </vt:lpstr>
      <vt:lpstr>PowerPoint Presentation</vt:lpstr>
      <vt:lpstr>9. Are there any notable differences in temperature trends between northern and southern hemisphere cities over the year? How do they relate to seasons?   </vt:lpstr>
      <vt:lpstr>10.  What are the consequences of prolonged periods of extreme cold or heat in specific cities? How do residents adapt to such conditions?   </vt:lpstr>
      <vt:lpstr>11. Investigate whether temperature anomalies (unusual deviations from the norm) coincide with certain events or environmental factors in specific cities. </vt:lpstr>
      <vt:lpstr>12. Analyze the impact of temperature on energy consumption patterns in cities. Are there noticeable trends or correlations?   </vt:lpstr>
      <vt:lpstr>  13. How do specific wind patterns impact air quality and pollution dispersion in urban areas? Analyze wind direction data for insights.   </vt:lpstr>
      <vt:lpstr>14. Identify cities prone to strong winds and the potential consequences, such as increased risk of natural disasters or challenges for transportation.   </vt:lpstr>
      <vt:lpstr>15. Explore whether wind speed and direction influence the frequency and severity of weather-related events (e.g., hurricanes, storms) in coastal cities. </vt:lpstr>
      <vt:lpstr>PowerPoint Presentation</vt:lpstr>
      <vt:lpstr>PowerPoint Presentation</vt:lpstr>
      <vt:lpstr>  1.Can you create a geographical map in Power BI showing the distribution of cities in the dataset based on their latitude and longitude? </vt:lpstr>
      <vt:lpstr>2  In Power BI, can you create a bar chart representing the top 10 countries with the highest number of cities in the dataset? </vt:lpstr>
      <vt:lpstr>How does the distribution of cities in terms of latitude vary across different continents? Create a scatter plot in Power BI to illustrate this.   </vt:lpstr>
      <vt:lpstr>4. Create a line chart in Power BI to display the temperature trends over time for a selected city. Highlight extreme temperature events. </vt:lpstr>
      <vt:lpstr>  5. How does humidity vary across different cities? Generate a heatmap in Power BI to visualize this variation.  </vt:lpstr>
      <vt:lpstr>  6. Can you create a time-series chart in Power BI showing the relationship between wind speed and air pressure for a specific city? </vt:lpstr>
      <vt:lpstr>  7. Create a time-series line chart in Power BI to show the overall temperature trends over the entire dataset.   </vt:lpstr>
      <vt:lpstr>8. Can you create a heatmap in Power BI to visualize the busiest hours for specific weather conditions (e.g., "clear sky," "rainy")? </vt:lpstr>
      <vt:lpstr>9. How does the wind speed change over the course of a day? Create a radial chart in Power BI to represent this. </vt:lpstr>
      <vt:lpstr>10. Create a Power BI chart comparing the temperature variations between two selected cities over a specific timeframe. </vt:lpstr>
      <vt:lpstr>11. Can you build a heatmap in Power BI to show the temperature ranges for cities across different countries? </vt:lpstr>
      <vt:lpstr>12. Create a bar chart in Power BI to highlight cities with the highest and lowest average temperatures in the dataset.   </vt:lpstr>
      <vt:lpstr>13. Create a wind rose chart in Power BI to visualize the prevailing wind directions for a selected city. </vt:lpstr>
      <vt:lpstr>14. Can you generate a Power BI heatmap illustrating the average wind speeds across cities for different months of the year?   </vt:lpstr>
      <vt:lpstr>15. Create a Power BI scatter plot to show the relationship between wind speed and air pressure for a specific city.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Rupali Gawate</dc:creator>
  <cp:lastModifiedBy>Rupali Gawate</cp:lastModifiedBy>
  <cp:revision>2</cp:revision>
  <dcterms:created xsi:type="dcterms:W3CDTF">2024-09-16T10:08:09Z</dcterms:created>
  <dcterms:modified xsi:type="dcterms:W3CDTF">2024-12-03T10:04:39Z</dcterms:modified>
</cp:coreProperties>
</file>