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4" r:id="rId1"/>
  </p:sldMasterIdLst>
  <p:notesMasterIdLst>
    <p:notesMasterId r:id="rId14"/>
  </p:notesMasterIdLst>
  <p:sldIdLst>
    <p:sldId id="256" r:id="rId2"/>
    <p:sldId id="257" r:id="rId3"/>
    <p:sldId id="261" r:id="rId4"/>
    <p:sldId id="258" r:id="rId5"/>
    <p:sldId id="263" r:id="rId6"/>
    <p:sldId id="264" r:id="rId7"/>
    <p:sldId id="265" r:id="rId8"/>
    <p:sldId id="262" r:id="rId9"/>
    <p:sldId id="266" r:id="rId10"/>
    <p:sldId id="268" r:id="rId11"/>
    <p:sldId id="26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62AB1F-B58A-492E-92BE-A35D54DAD2FD}" v="3" dt="2021-05-24T01:40:32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87823"/>
  </p:normalViewPr>
  <p:slideViewPr>
    <p:cSldViewPr snapToGrid="0" snapToObjects="1">
      <p:cViewPr varScale="1">
        <p:scale>
          <a:sx n="71" d="100"/>
          <a:sy n="71" d="100"/>
        </p:scale>
        <p:origin x="4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5D66E88-6DCF-8B45-AF76-AD8413FE05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0259F8-5E1F-3045-B0FB-4724E812F40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3C8C3-D5EF-2042-8911-B1685E655F94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717D9F1-2996-4447-BA06-7D6A532220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12E9903-524C-404C-A995-5FE5FD5FA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09B20-6540-5C49-976C-35BA9F37F5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B510A-76B8-A645-A1CC-7EE9BFEF69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3E385-8522-794E-A6E9-38E66FF3B9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https://</a:t>
            </a:r>
            <a:r>
              <a:rPr lang="en-US" dirty="0" err="1"/>
              <a:t>www.apa.org</a:t>
            </a:r>
            <a:r>
              <a:rPr lang="en-US" dirty="0"/>
              <a:t>/news/press/releases/stress/2020/report-October</a:t>
            </a:r>
          </a:p>
          <a:p>
            <a:pPr marL="228600" indent="-228600">
              <a:buAutoNum type="arabicPeriod"/>
            </a:pPr>
            <a:r>
              <a:rPr lang="en-US" dirty="0"/>
              <a:t>https://</a:t>
            </a:r>
            <a:r>
              <a:rPr lang="en-US" dirty="0" err="1"/>
              <a:t>www.stress.org</a:t>
            </a:r>
            <a:r>
              <a:rPr lang="en-US" dirty="0"/>
              <a:t>/daily-life</a:t>
            </a:r>
          </a:p>
          <a:p>
            <a:pPr marL="228600" indent="-228600">
              <a:buAutoNum type="arabicPeriod"/>
            </a:pPr>
            <a:r>
              <a:rPr lang="en-US" dirty="0"/>
              <a:t>https://</a:t>
            </a:r>
            <a:r>
              <a:rPr lang="en-US" dirty="0" err="1"/>
              <a:t>www.therecoveryvillage.com</a:t>
            </a:r>
            <a:r>
              <a:rPr lang="en-US" dirty="0"/>
              <a:t>/mental-health/stress/related/stress-statistics/</a:t>
            </a:r>
          </a:p>
          <a:p>
            <a:pPr marL="685800" lvl="1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44FB-4F1F-1242-938F-294149F047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87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99103FB-78C0-D044-A674-17F78D0E0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3E385-8522-794E-A6E9-38E66FF3B9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1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790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85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7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25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43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23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70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351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84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1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97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6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F760-6D08-A840-9AC8-7A48A7617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129" y="1806976"/>
            <a:ext cx="10999433" cy="2266425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Stress Causes and Outcomes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FF1437-8141-8943-9156-485C5A157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129" y="2940189"/>
            <a:ext cx="8637072" cy="977621"/>
          </a:xfrm>
        </p:spPr>
        <p:txBody>
          <a:bodyPr/>
          <a:lstStyle/>
          <a:p>
            <a:r>
              <a:rPr lang="en-US" sz="2400" dirty="0"/>
              <a:t>Statistical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37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C6D5-5AF2-F244-A4F1-FCCB4CA46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432" y="0"/>
            <a:ext cx="10058400" cy="1609344"/>
          </a:xfrm>
        </p:spPr>
        <p:txBody>
          <a:bodyPr/>
          <a:lstStyle/>
          <a:p>
            <a:r>
              <a:rPr lang="en-US" dirty="0"/>
              <a:t>Conclusion </a:t>
            </a:r>
            <a:r>
              <a:rPr lang="en-US" dirty="0" err="1"/>
              <a:t>contd</a:t>
            </a:r>
            <a:r>
              <a:rPr lang="en-US" dirty="0"/>
              <a:t>…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8F2B82-66CA-F54A-BC5A-181FC1F30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64158"/>
            <a:ext cx="10058400" cy="40507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This analysis could also be helpful to certain businesses in promoting product innovations to targeted customer segments: </a:t>
            </a:r>
          </a:p>
          <a:p>
            <a:pPr lvl="1">
              <a:buSzPct val="100000"/>
            </a:pPr>
            <a:r>
              <a:rPr lang="en-US" sz="2400" dirty="0"/>
              <a:t>Health and Wellness Centers (Fitness Studios, Meditation and Yoga facilities)</a:t>
            </a:r>
          </a:p>
          <a:p>
            <a:pPr lvl="1">
              <a:buSzPct val="100000"/>
            </a:pPr>
            <a:r>
              <a:rPr lang="en-US" sz="2400" dirty="0"/>
              <a:t>Sports Wearable Market</a:t>
            </a:r>
          </a:p>
          <a:p>
            <a:pPr lvl="1">
              <a:buSzPct val="100000"/>
            </a:pPr>
            <a:r>
              <a:rPr lang="en-US" sz="2400" dirty="0"/>
              <a:t>Health Insurance Companies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59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55D1-8950-0341-9CD1-356ED5B8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8BD41-3518-A94D-A2E4-0E35EA0FC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744218"/>
            <a:ext cx="10058400" cy="4050792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400" dirty="0"/>
              <a:t> Analyzing stress causing factors in different age groups could be meaningful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itchFamily="2" charset="2"/>
              <a:buChar char="q"/>
            </a:pPr>
            <a:r>
              <a:rPr lang="en-US" sz="2400" dirty="0"/>
              <a:t> More data evidence on how this statistical analysis could help business innovations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itchFamily="2" charset="2"/>
              <a:buChar char="q"/>
            </a:pPr>
            <a:r>
              <a:rPr lang="en-US" sz="2400" dirty="0"/>
              <a:t> Impact of COVID-19 on stress levels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63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ADCD4B-BA2D-4B30-8840-F318D0682DFD}"/>
              </a:ext>
            </a:extLst>
          </p:cNvPr>
          <p:cNvSpPr txBox="1">
            <a:spLocks/>
          </p:cNvSpPr>
          <p:nvPr/>
        </p:nvSpPr>
        <p:spPr>
          <a:xfrm>
            <a:off x="1066800" y="836047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7E9E02-A5C7-4C2E-81BD-5C0876C5B002}"/>
              </a:ext>
            </a:extLst>
          </p:cNvPr>
          <p:cNvSpPr txBox="1">
            <a:spLocks/>
          </p:cNvSpPr>
          <p:nvPr/>
        </p:nvSpPr>
        <p:spPr>
          <a:xfrm>
            <a:off x="1187061" y="2445391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Eat well, sleep right, move often and don’t forget TO MAKE some time for yourself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ENJOY A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stress free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LIFE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83724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8B33F-FDAE-5149-81CA-8BBAFC58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</a:t>
            </a:r>
            <a:r>
              <a:rPr lang="en-US" dirty="0" err="1"/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38DB5-5E7B-A145-B72E-AF2A7F018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1" y="1781439"/>
            <a:ext cx="9135325" cy="405079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/>
              <a:t> </a:t>
            </a:r>
            <a:r>
              <a:rPr lang="en-US" sz="2400" dirty="0"/>
              <a:t>We are today in a mental health crisis, number are staggering</a:t>
            </a:r>
          </a:p>
          <a:p>
            <a:pPr lvl="2">
              <a:buSzPct val="100000"/>
            </a:pPr>
            <a:r>
              <a:rPr lang="en-US" sz="2000" dirty="0"/>
              <a:t> About 33 percent of people report feeling extreme stress</a:t>
            </a:r>
          </a:p>
          <a:p>
            <a:pPr lvl="2">
              <a:buSzPct val="100000"/>
            </a:pPr>
            <a:r>
              <a:rPr lang="en-US" sz="2000" dirty="0"/>
              <a:t>Costs due to crisis in US ~ $300 B yearly </a:t>
            </a:r>
          </a:p>
          <a:p>
            <a:pPr marL="548640" lvl="2" indent="0">
              <a:buNone/>
            </a:pPr>
            <a:endParaRPr lang="en-US" dirty="0"/>
          </a:p>
          <a:p>
            <a:pPr marL="548640" lvl="2" indent="0"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sz="2400" dirty="0"/>
              <a:t> Stress impacts various aspects of our life, broadly categorized into personal, professional and health</a:t>
            </a:r>
          </a:p>
          <a:p>
            <a:pPr>
              <a:buFont typeface="Wingdings" pitchFamily="2" charset="2"/>
              <a:buChar char="q"/>
            </a:pPr>
            <a:endParaRPr lang="en-US" sz="2400" dirty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0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8B33F-FDAE-5149-81CA-8BBAFC58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PrOject</a:t>
            </a:r>
            <a:r>
              <a:rPr lang="en-US" dirty="0"/>
              <a:t> </a:t>
            </a:r>
            <a:r>
              <a:rPr lang="en-US" dirty="0" err="1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38DB5-5E7B-A145-B72E-AF2A7F018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705356"/>
            <a:ext cx="10560558" cy="44325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Start with “Why” 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Identifying stress triggers can help improve lifestyle, emotional and mental health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Identify business communities that impact stress influencers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The “Objective”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What are the sources of stress and how to manage them for </a:t>
            </a:r>
            <a:r>
              <a:rPr lang="en-US"/>
              <a:t>a purposeful </a:t>
            </a:r>
            <a:r>
              <a:rPr lang="en-US" dirty="0"/>
              <a:t>impact?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The “How”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 Statistical Analysis on lifestyle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Heatmap to derive co-relation  within data elements 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72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8F8C5-E478-7F45-8330-A6858B3DE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28" y="210312"/>
            <a:ext cx="10058400" cy="1609344"/>
          </a:xfrm>
        </p:spPr>
        <p:txBody>
          <a:bodyPr/>
          <a:lstStyle/>
          <a:p>
            <a:r>
              <a:rPr lang="en-US" dirty="0"/>
              <a:t>Statistical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C4037-A8BC-BC42-811F-4AB80A869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68" y="2017268"/>
            <a:ext cx="5417820" cy="37968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C9C2AC-C589-8848-9238-EB5E36631878}"/>
              </a:ext>
            </a:extLst>
          </p:cNvPr>
          <p:cNvSpPr txBox="1"/>
          <p:nvPr/>
        </p:nvSpPr>
        <p:spPr>
          <a:xfrm>
            <a:off x="2279904" y="5780882"/>
            <a:ext cx="3577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– BMI less than 25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2 - BMI greater than 25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AA0A29-8509-5E43-B532-FF256B603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17268"/>
            <a:ext cx="5468836" cy="379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25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EECB8-FD1B-B945-961C-9E3BEC47B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" y="187452"/>
            <a:ext cx="10058400" cy="1609344"/>
          </a:xfrm>
        </p:spPr>
        <p:txBody>
          <a:bodyPr/>
          <a:lstStyle/>
          <a:p>
            <a:r>
              <a:rPr lang="en-US" dirty="0"/>
              <a:t>STATISTICAL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3998DF-D056-BD44-95E7-6EBF9BF40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" y="2071116"/>
            <a:ext cx="5534073" cy="37810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5F0041-0B8F-A345-90C7-7B4B27D59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866" y="2071116"/>
            <a:ext cx="5510763" cy="378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EDD5-35FF-C946-8EBC-8216D279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097" y="256879"/>
            <a:ext cx="10058400" cy="1609344"/>
          </a:xfrm>
        </p:spPr>
        <p:txBody>
          <a:bodyPr/>
          <a:lstStyle/>
          <a:p>
            <a:r>
              <a:rPr lang="en-US" dirty="0"/>
              <a:t>Statistical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2AD41-90FB-1D49-BA49-F3F83459A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76" y="2129478"/>
            <a:ext cx="5510367" cy="37960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5A9236-6864-A046-8549-08DCA78BF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219" y="2120661"/>
            <a:ext cx="5335433" cy="38048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8EFCAC-889C-0B4A-80D5-5F4E6D2FE78A}"/>
              </a:ext>
            </a:extLst>
          </p:cNvPr>
          <p:cNvSpPr txBox="1"/>
          <p:nvPr/>
        </p:nvSpPr>
        <p:spPr>
          <a:xfrm>
            <a:off x="8454734" y="5907416"/>
            <a:ext cx="3577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– Hardly Sufficient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2 - Sufficient</a:t>
            </a:r>
          </a:p>
        </p:txBody>
      </p:sp>
    </p:spTree>
    <p:extLst>
      <p:ext uri="{BB962C8B-B14F-4D97-AF65-F5344CB8AC3E}">
        <p14:creationId xmlns:p14="http://schemas.microsoft.com/office/powerpoint/2010/main" val="949413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40E17-E7B8-F347-AD86-FBEDB8EFB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18" y="198882"/>
            <a:ext cx="10058400" cy="1609344"/>
          </a:xfrm>
        </p:spPr>
        <p:txBody>
          <a:bodyPr/>
          <a:lstStyle/>
          <a:p>
            <a:r>
              <a:rPr lang="en-US" dirty="0"/>
              <a:t>Statistical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8B5846-0AA4-2C44-BDBE-4173D8A12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18" y="1957070"/>
            <a:ext cx="5509419" cy="39065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B4EFF0-AD0B-3D44-9D74-2C8E49AEF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965" y="1957070"/>
            <a:ext cx="5381280" cy="379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29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028D-1348-064F-8940-2DEE1B7D9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08" y="-10507"/>
            <a:ext cx="10058400" cy="1609344"/>
          </a:xfrm>
        </p:spPr>
        <p:txBody>
          <a:bodyPr/>
          <a:lstStyle/>
          <a:p>
            <a:r>
              <a:rPr lang="en-US" dirty="0"/>
              <a:t>Correlation heatmap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CAE1E-7F20-F54A-BD42-BDE04346C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1103405"/>
            <a:ext cx="7269480" cy="566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45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C6D5-5AF2-F244-A4F1-FCCB4CA46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432" y="0"/>
            <a:ext cx="10058400" cy="1609344"/>
          </a:xfrm>
        </p:spPr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8F2B82-66CA-F54A-BC5A-181FC1F30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30" y="1291187"/>
            <a:ext cx="10058400" cy="40507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Upon analysis over 10 attributes  in various dimensions we can conclude the following:</a:t>
            </a:r>
          </a:p>
          <a:p>
            <a:pPr lvl="1"/>
            <a:r>
              <a:rPr lang="en-US" sz="2400" dirty="0"/>
              <a:t>Based on the given data BMI has the strongest positive correlation with stress (coefficient = 0.8)</a:t>
            </a:r>
          </a:p>
          <a:p>
            <a:pPr lvl="1"/>
            <a:r>
              <a:rPr lang="en-US" sz="2400" dirty="0"/>
              <a:t>Weekly meditation and time for passion have the strongest negative correlation ( coefficient= 0.21, 0.15)</a:t>
            </a:r>
          </a:p>
          <a:p>
            <a:pPr lvl="1"/>
            <a:r>
              <a:rPr lang="en-US" sz="2400" dirty="0"/>
              <a:t>Hours of sleep, exercise and  good nutrition can help lower stress reasonably.</a:t>
            </a:r>
          </a:p>
          <a:p>
            <a:pPr lvl="1"/>
            <a:r>
              <a:rPr lang="en-US" sz="2400" dirty="0"/>
              <a:t>Correlation of stress with people supporting others or donating is not very significant.</a:t>
            </a:r>
          </a:p>
        </p:txBody>
      </p:sp>
    </p:spTree>
    <p:extLst>
      <p:ext uri="{BB962C8B-B14F-4D97-AF65-F5344CB8AC3E}">
        <p14:creationId xmlns:p14="http://schemas.microsoft.com/office/powerpoint/2010/main" val="4211613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{B8517BEC-FEFD-3843-BAFC-09941FF7A2E5}tf10001070</Template>
  <TotalTime>2138</TotalTime>
  <Words>378</Words>
  <Application>Microsoft Office PowerPoint</Application>
  <PresentationFormat>Widescreen</PresentationFormat>
  <Paragraphs>52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Rockwell</vt:lpstr>
      <vt:lpstr>Rockwell Condensed</vt:lpstr>
      <vt:lpstr>Rockwell Extra Bold</vt:lpstr>
      <vt:lpstr>Times New Roman</vt:lpstr>
      <vt:lpstr>Wingdings</vt:lpstr>
      <vt:lpstr>Wood Type</vt:lpstr>
      <vt:lpstr>Stress Causes and Outcomes </vt:lpstr>
      <vt:lpstr>INTRODUCTION and BackGround</vt:lpstr>
      <vt:lpstr>PrOject OVErVIEW</vt:lpstr>
      <vt:lpstr>Statistical Analysis</vt:lpstr>
      <vt:lpstr>STATISTICAL ANALYSIS</vt:lpstr>
      <vt:lpstr>Statistical Analysis</vt:lpstr>
      <vt:lpstr>Statistical Analysis</vt:lpstr>
      <vt:lpstr>Correlation heatmap</vt:lpstr>
      <vt:lpstr>Conclusion </vt:lpstr>
      <vt:lpstr>Conclusion contd… </vt:lpstr>
      <vt:lpstr>Learning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Stress Reasons and Outcomes Statistical Analysis   </dc:title>
  <dc:creator>Luthra, Tarun</dc:creator>
  <cp:lastModifiedBy>Rupali Luthra</cp:lastModifiedBy>
  <cp:revision>44</cp:revision>
  <dcterms:created xsi:type="dcterms:W3CDTF">2021-05-22T15:11:26Z</dcterms:created>
  <dcterms:modified xsi:type="dcterms:W3CDTF">2021-05-24T03:35:22Z</dcterms:modified>
</cp:coreProperties>
</file>