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7"/>
  </p:notesMasterIdLst>
  <p:sldIdLst>
    <p:sldId id="256" r:id="rId2"/>
    <p:sldId id="257" r:id="rId3"/>
    <p:sldId id="258" r:id="rId4"/>
    <p:sldId id="262" r:id="rId5"/>
    <p:sldId id="263" r:id="rId6"/>
    <p:sldId id="264" r:id="rId7"/>
    <p:sldId id="266" r:id="rId8"/>
    <p:sldId id="267" r:id="rId9"/>
    <p:sldId id="271" r:id="rId10"/>
    <p:sldId id="272" r:id="rId11"/>
    <p:sldId id="268" r:id="rId12"/>
    <p:sldId id="269" r:id="rId13"/>
    <p:sldId id="270" r:id="rId14"/>
    <p:sldId id="26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682C5-EF38-4110-A383-F6B6A8472D80}"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342B9-FFE3-4008-95D2-855D6345725E}" type="slidenum">
              <a:rPr lang="en-US" smtClean="0"/>
              <a:t>‹#›</a:t>
            </a:fld>
            <a:endParaRPr lang="en-US"/>
          </a:p>
        </p:txBody>
      </p:sp>
    </p:spTree>
    <p:extLst>
      <p:ext uri="{BB962C8B-B14F-4D97-AF65-F5344CB8AC3E}">
        <p14:creationId xmlns:p14="http://schemas.microsoft.com/office/powerpoint/2010/main" val="42923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84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36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6094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86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8490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40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8986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969C88-B244-455D-A017-012B25B1ACDD}" type="datetimeFigureOut">
              <a:rPr lang="en-US" smtClean="0"/>
              <a:t>4/6/2021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2537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969C88-B244-455D-A017-012B25B1ACDD}" type="datetimeFigureOut">
              <a:rPr lang="en-US" smtClean="0"/>
              <a:t>4/6/2021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264473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670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969C88-B244-455D-A017-012B25B1ACDD}" type="datetimeFigureOut">
              <a:rPr lang="en-US" smtClean="0"/>
              <a:pPr/>
              <a:t>4/6/2021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E569E-9B7C-4CB9-AB80-C0841F922CF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1504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mcmedinformdecismak.biomedcentral.com/articles/10.1186/s12911-020-1023-5#Tab1" TargetMode="External"/><Relationship Id="rId2" Type="http://schemas.openxmlformats.org/officeDocument/2006/relationships/hyperlink" Target="http://archive.ics.uci.edu/ml/datasets/Heart+failure+clinical+records" TargetMode="External"/><Relationship Id="rId1" Type="http://schemas.openxmlformats.org/officeDocument/2006/relationships/slideLayout" Target="../slideLayouts/slideLayout2.xml"/><Relationship Id="rId6" Type="http://schemas.openxmlformats.org/officeDocument/2006/relationships/hyperlink" Target="https://towardsdatascience.com/heart-disease-uci-diagnosis-prediction-b1943ee835a7#a3db" TargetMode="External"/><Relationship Id="rId5" Type="http://schemas.openxmlformats.org/officeDocument/2006/relationships/hyperlink" Target="https://www.geeksforgeeks.org/learning-model-building-scikit-learn-python-machine-learning-library/" TargetMode="External"/><Relationship Id="rId4" Type="http://schemas.openxmlformats.org/officeDocument/2006/relationships/hyperlink" Target="https://towardsdatascience.com/better-heatmaps-and-correlation-matrix-plots-in-python-41445d0f2bec"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rchive.ics.uci.edu/ml/datasets/Heart+failure+clinical+rec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021A-3124-4C41-B175-73507992EBF8}"/>
              </a:ext>
            </a:extLst>
          </p:cNvPr>
          <p:cNvSpPr>
            <a:spLocks noGrp="1"/>
          </p:cNvSpPr>
          <p:nvPr>
            <p:ph type="ctrTitle"/>
          </p:nvPr>
        </p:nvSpPr>
        <p:spPr>
          <a:xfrm>
            <a:off x="1895907" y="184550"/>
            <a:ext cx="8070273" cy="900613"/>
          </a:xfrm>
        </p:spPr>
        <p:txBody>
          <a:bodyPr>
            <a:normAutofit/>
          </a:bodyPr>
          <a:lstStyle/>
          <a:p>
            <a:pPr algn="ctr"/>
            <a:r>
              <a:rPr lang="en-US" sz="4400" b="1" dirty="0"/>
              <a:t>Capstone Project Assignment</a:t>
            </a:r>
            <a:endParaRPr lang="en-US" sz="4400" dirty="0"/>
          </a:p>
        </p:txBody>
      </p:sp>
      <p:sp>
        <p:nvSpPr>
          <p:cNvPr id="3" name="Subtitle 2">
            <a:extLst>
              <a:ext uri="{FF2B5EF4-FFF2-40B4-BE49-F238E27FC236}">
                <a16:creationId xmlns:a16="http://schemas.microsoft.com/office/drawing/2014/main" id="{87ECC0D2-30DB-4D94-BE20-959DB616D57B}"/>
              </a:ext>
            </a:extLst>
          </p:cNvPr>
          <p:cNvSpPr>
            <a:spLocks noGrp="1"/>
          </p:cNvSpPr>
          <p:nvPr>
            <p:ph type="subTitle" idx="1"/>
          </p:nvPr>
        </p:nvSpPr>
        <p:spPr>
          <a:xfrm>
            <a:off x="2047009" y="1163311"/>
            <a:ext cx="8250382" cy="547254"/>
          </a:xfrm>
        </p:spPr>
        <p:txBody>
          <a:bodyPr anchor="b">
            <a:normAutofit/>
          </a:bodyPr>
          <a:lstStyle/>
          <a:p>
            <a:pPr algn="ctr"/>
            <a:r>
              <a:rPr lang="en-US" sz="2000" b="1" dirty="0">
                <a:solidFill>
                  <a:schemeClr val="tx1">
                    <a:lumMod val="95000"/>
                    <a:lumOff val="5000"/>
                  </a:schemeClr>
                </a:solidFill>
              </a:rPr>
              <a:t>Aly6140:  Analytics system technology</a:t>
            </a:r>
          </a:p>
        </p:txBody>
      </p:sp>
      <p:sp>
        <p:nvSpPr>
          <p:cNvPr id="8" name="TextBox 7">
            <a:extLst>
              <a:ext uri="{FF2B5EF4-FFF2-40B4-BE49-F238E27FC236}">
                <a16:creationId xmlns:a16="http://schemas.microsoft.com/office/drawing/2014/main" id="{DA57BA2D-C6F2-42A8-A9B6-3142BA6D0CE7}"/>
              </a:ext>
            </a:extLst>
          </p:cNvPr>
          <p:cNvSpPr txBox="1"/>
          <p:nvPr/>
        </p:nvSpPr>
        <p:spPr>
          <a:xfrm>
            <a:off x="5166879" y="4476297"/>
            <a:ext cx="2735550" cy="369332"/>
          </a:xfrm>
          <a:prstGeom prst="rect">
            <a:avLst/>
          </a:prstGeom>
          <a:noFill/>
        </p:spPr>
        <p:txBody>
          <a:bodyPr wrap="square" rtlCol="0">
            <a:spAutoFit/>
          </a:bodyPr>
          <a:lstStyle/>
          <a:p>
            <a:r>
              <a:rPr lang="en-US" dirty="0"/>
              <a:t>Team members in group 5</a:t>
            </a:r>
          </a:p>
        </p:txBody>
      </p:sp>
      <p:sp>
        <p:nvSpPr>
          <p:cNvPr id="14" name="TextBox 13">
            <a:extLst>
              <a:ext uri="{FF2B5EF4-FFF2-40B4-BE49-F238E27FC236}">
                <a16:creationId xmlns:a16="http://schemas.microsoft.com/office/drawing/2014/main" id="{2561A9F7-C256-4573-8721-B16BDED9A0EC}"/>
              </a:ext>
            </a:extLst>
          </p:cNvPr>
          <p:cNvSpPr txBox="1"/>
          <p:nvPr/>
        </p:nvSpPr>
        <p:spPr>
          <a:xfrm>
            <a:off x="3629025" y="4931217"/>
            <a:ext cx="5777345" cy="923330"/>
          </a:xfrm>
          <a:prstGeom prst="rect">
            <a:avLst/>
          </a:prstGeom>
          <a:noFill/>
        </p:spPr>
        <p:txBody>
          <a:bodyPr wrap="square" rtlCol="0">
            <a:spAutoFit/>
          </a:bodyPr>
          <a:lstStyle/>
          <a:p>
            <a:pPr marL="342900" indent="-342900">
              <a:buAutoNum type="arabicPeriod"/>
            </a:pPr>
            <a:r>
              <a:rPr lang="en-US" dirty="0"/>
              <a:t>Mayank Kumar Pandey</a:t>
            </a:r>
          </a:p>
          <a:p>
            <a:pPr marL="342900" indent="-342900">
              <a:buAutoNum type="arabicPeriod"/>
            </a:pPr>
            <a:r>
              <a:rPr lang="en-US" dirty="0"/>
              <a:t>Urvashi Sharma</a:t>
            </a:r>
          </a:p>
          <a:p>
            <a:pPr marL="342900" indent="-342900">
              <a:buAutoNum type="arabicPeriod"/>
            </a:pPr>
            <a:r>
              <a:rPr lang="en-US" dirty="0"/>
              <a:t>Rupali Metkari</a:t>
            </a:r>
          </a:p>
        </p:txBody>
      </p:sp>
      <p:sp>
        <p:nvSpPr>
          <p:cNvPr id="20" name="TextBox 19">
            <a:extLst>
              <a:ext uri="{FF2B5EF4-FFF2-40B4-BE49-F238E27FC236}">
                <a16:creationId xmlns:a16="http://schemas.microsoft.com/office/drawing/2014/main" id="{8A222A20-47B2-4D11-83D6-CCB5E0B28099}"/>
              </a:ext>
            </a:extLst>
          </p:cNvPr>
          <p:cNvSpPr txBox="1"/>
          <p:nvPr/>
        </p:nvSpPr>
        <p:spPr>
          <a:xfrm>
            <a:off x="184439" y="5821279"/>
            <a:ext cx="6094268" cy="369332"/>
          </a:xfrm>
          <a:prstGeom prst="rect">
            <a:avLst/>
          </a:prstGeom>
          <a:noFill/>
        </p:spPr>
        <p:txBody>
          <a:bodyPr wrap="square">
            <a:spAutoFit/>
          </a:bodyPr>
          <a:lstStyle/>
          <a:p>
            <a:r>
              <a:rPr lang="en-US" b="1" dirty="0"/>
              <a:t>Date: 6/4/2021</a:t>
            </a:r>
          </a:p>
        </p:txBody>
      </p:sp>
      <p:sp>
        <p:nvSpPr>
          <p:cNvPr id="22" name="TextBox 21">
            <a:extLst>
              <a:ext uri="{FF2B5EF4-FFF2-40B4-BE49-F238E27FC236}">
                <a16:creationId xmlns:a16="http://schemas.microsoft.com/office/drawing/2014/main" id="{79FFE93D-09BD-4746-901B-1465F07290AF}"/>
              </a:ext>
            </a:extLst>
          </p:cNvPr>
          <p:cNvSpPr txBox="1"/>
          <p:nvPr/>
        </p:nvSpPr>
        <p:spPr>
          <a:xfrm>
            <a:off x="9406370" y="5821279"/>
            <a:ext cx="2886075" cy="369332"/>
          </a:xfrm>
          <a:prstGeom prst="rect">
            <a:avLst/>
          </a:prstGeom>
          <a:noFill/>
        </p:spPr>
        <p:txBody>
          <a:bodyPr wrap="square">
            <a:spAutoFit/>
          </a:bodyPr>
          <a:lstStyle/>
          <a:p>
            <a:r>
              <a:rPr lang="en-US" b="1" dirty="0"/>
              <a:t>Professor: Varsha Kulkarni</a:t>
            </a:r>
          </a:p>
        </p:txBody>
      </p:sp>
      <p:sp>
        <p:nvSpPr>
          <p:cNvPr id="24" name="TextBox 23">
            <a:extLst>
              <a:ext uri="{FF2B5EF4-FFF2-40B4-BE49-F238E27FC236}">
                <a16:creationId xmlns:a16="http://schemas.microsoft.com/office/drawing/2014/main" id="{1D86D1D3-4DE0-4647-ABCC-B70C87E9DD40}"/>
              </a:ext>
            </a:extLst>
          </p:cNvPr>
          <p:cNvSpPr txBox="1"/>
          <p:nvPr/>
        </p:nvSpPr>
        <p:spPr>
          <a:xfrm>
            <a:off x="1743507" y="2239019"/>
            <a:ext cx="8704985" cy="707886"/>
          </a:xfrm>
          <a:prstGeom prst="rect">
            <a:avLst/>
          </a:prstGeom>
          <a:noFill/>
        </p:spPr>
        <p:txBody>
          <a:bodyPr wrap="square">
            <a:spAutoFit/>
          </a:bodyPr>
          <a:lstStyle/>
          <a:p>
            <a:pPr algn="ctr"/>
            <a:r>
              <a:rPr lang="en-US" sz="4000" dirty="0"/>
              <a:t>Project Name: Heart Failure Prediction</a:t>
            </a:r>
          </a:p>
        </p:txBody>
      </p:sp>
      <p:pic>
        <p:nvPicPr>
          <p:cNvPr id="1026" name="Picture 2" descr="Northeastern University - Wikipedia">
            <a:extLst>
              <a:ext uri="{FF2B5EF4-FFF2-40B4-BE49-F238E27FC236}">
                <a16:creationId xmlns:a16="http://schemas.microsoft.com/office/drawing/2014/main" id="{1BBD6D2A-A644-408A-B089-DED5A3DAE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83" y="137162"/>
            <a:ext cx="1656826" cy="165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59BE72-A2DD-4D19-9D2F-A4839BFF889C}"/>
              </a:ext>
            </a:extLst>
          </p:cNvPr>
          <p:cNvSpPr txBox="1">
            <a:spLocks/>
          </p:cNvSpPr>
          <p:nvPr/>
        </p:nvSpPr>
        <p:spPr>
          <a:xfrm>
            <a:off x="276244" y="803876"/>
            <a:ext cx="7118786" cy="80151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US" sz="2400" u="sng" dirty="0">
                <a:latin typeface="Roboto"/>
              </a:rPr>
              <a:t>Evaluating Logistic Regression Model Performance</a:t>
            </a:r>
            <a:endParaRPr lang="en-US" sz="2400" u="sng" dirty="0"/>
          </a:p>
        </p:txBody>
      </p:sp>
      <p:pic>
        <p:nvPicPr>
          <p:cNvPr id="6" name="Picture 5">
            <a:extLst>
              <a:ext uri="{FF2B5EF4-FFF2-40B4-BE49-F238E27FC236}">
                <a16:creationId xmlns:a16="http://schemas.microsoft.com/office/drawing/2014/main" id="{3FA725BA-90AC-4137-820B-BAF4E33DE999}"/>
              </a:ext>
            </a:extLst>
          </p:cNvPr>
          <p:cNvPicPr>
            <a:picLocks noChangeAspect="1"/>
          </p:cNvPicPr>
          <p:nvPr/>
        </p:nvPicPr>
        <p:blipFill>
          <a:blip r:embed="rId2"/>
          <a:stretch>
            <a:fillRect/>
          </a:stretch>
        </p:blipFill>
        <p:spPr>
          <a:xfrm>
            <a:off x="276244" y="2070162"/>
            <a:ext cx="5618480" cy="2336800"/>
          </a:xfrm>
          <a:prstGeom prst="rect">
            <a:avLst/>
          </a:prstGeom>
        </p:spPr>
      </p:pic>
      <p:pic>
        <p:nvPicPr>
          <p:cNvPr id="8" name="Picture 7">
            <a:extLst>
              <a:ext uri="{FF2B5EF4-FFF2-40B4-BE49-F238E27FC236}">
                <a16:creationId xmlns:a16="http://schemas.microsoft.com/office/drawing/2014/main" id="{42AD2A22-B131-4EEA-9665-2973A34A00DA}"/>
              </a:ext>
            </a:extLst>
          </p:cNvPr>
          <p:cNvPicPr>
            <a:picLocks noChangeAspect="1"/>
          </p:cNvPicPr>
          <p:nvPr/>
        </p:nvPicPr>
        <p:blipFill>
          <a:blip r:embed="rId3"/>
          <a:stretch>
            <a:fillRect/>
          </a:stretch>
        </p:blipFill>
        <p:spPr>
          <a:xfrm>
            <a:off x="6189724" y="3600059"/>
            <a:ext cx="5965250" cy="2574388"/>
          </a:xfrm>
          <a:prstGeom prst="rect">
            <a:avLst/>
          </a:prstGeom>
        </p:spPr>
      </p:pic>
      <p:pic>
        <p:nvPicPr>
          <p:cNvPr id="9" name="Picture 8">
            <a:extLst>
              <a:ext uri="{FF2B5EF4-FFF2-40B4-BE49-F238E27FC236}">
                <a16:creationId xmlns:a16="http://schemas.microsoft.com/office/drawing/2014/main" id="{21C4CEE8-E77E-43F6-95B7-61CC1E1DE191}"/>
              </a:ext>
            </a:extLst>
          </p:cNvPr>
          <p:cNvPicPr>
            <a:picLocks noChangeAspect="1"/>
          </p:cNvPicPr>
          <p:nvPr/>
        </p:nvPicPr>
        <p:blipFill>
          <a:blip r:embed="rId4"/>
          <a:stretch>
            <a:fillRect/>
          </a:stretch>
        </p:blipFill>
        <p:spPr>
          <a:xfrm>
            <a:off x="7395030" y="196076"/>
            <a:ext cx="3993408" cy="3221098"/>
          </a:xfrm>
          <a:prstGeom prst="rect">
            <a:avLst/>
          </a:prstGeom>
        </p:spPr>
      </p:pic>
    </p:spTree>
    <p:extLst>
      <p:ext uri="{BB962C8B-B14F-4D97-AF65-F5344CB8AC3E}">
        <p14:creationId xmlns:p14="http://schemas.microsoft.com/office/powerpoint/2010/main" val="358262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EC59407-76D5-4AB9-89CC-06F955E80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793" y="220003"/>
            <a:ext cx="3240552" cy="28861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2D39F37-C2A6-4866-B2EC-D8CEC6B48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050" y="3106119"/>
            <a:ext cx="4371706" cy="295479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659BE72-A2DD-4D19-9D2F-A4839BFF889C}"/>
              </a:ext>
            </a:extLst>
          </p:cNvPr>
          <p:cNvSpPr txBox="1">
            <a:spLocks/>
          </p:cNvSpPr>
          <p:nvPr/>
        </p:nvSpPr>
        <p:spPr>
          <a:xfrm>
            <a:off x="276244" y="803876"/>
            <a:ext cx="6837620" cy="801515"/>
          </a:xfrm>
          <a:prstGeom prst="rect">
            <a:avLst/>
          </a:prstGeom>
        </p:spPr>
        <p:txBody>
          <a:bodyPr>
            <a:normAutofit fontScale="5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US" sz="4800" u="sng" dirty="0">
                <a:latin typeface="Roboto"/>
              </a:rPr>
              <a:t>Evaluating Random Forest Model </a:t>
            </a:r>
            <a:r>
              <a:rPr lang="en-US" sz="4400" u="sng" dirty="0">
                <a:latin typeface="Roboto"/>
              </a:rPr>
              <a:t>Performance</a:t>
            </a:r>
            <a:endParaRPr lang="en-US" sz="4800" u="sng" dirty="0"/>
          </a:p>
        </p:txBody>
      </p:sp>
      <p:pic>
        <p:nvPicPr>
          <p:cNvPr id="5" name="Picture 4">
            <a:extLst>
              <a:ext uri="{FF2B5EF4-FFF2-40B4-BE49-F238E27FC236}">
                <a16:creationId xmlns:a16="http://schemas.microsoft.com/office/drawing/2014/main" id="{722CBE44-1FC5-40B3-A846-5145EFB91084}"/>
              </a:ext>
            </a:extLst>
          </p:cNvPr>
          <p:cNvPicPr>
            <a:picLocks noChangeAspect="1"/>
          </p:cNvPicPr>
          <p:nvPr/>
        </p:nvPicPr>
        <p:blipFill rotWithShape="1">
          <a:blip r:embed="rId4"/>
          <a:srcRect r="8304"/>
          <a:stretch/>
        </p:blipFill>
        <p:spPr>
          <a:xfrm>
            <a:off x="276244" y="2378501"/>
            <a:ext cx="6360036" cy="2660362"/>
          </a:xfrm>
          <a:prstGeom prst="rect">
            <a:avLst/>
          </a:prstGeom>
        </p:spPr>
      </p:pic>
      <p:pic>
        <p:nvPicPr>
          <p:cNvPr id="2" name="Picture 1">
            <a:extLst>
              <a:ext uri="{FF2B5EF4-FFF2-40B4-BE49-F238E27FC236}">
                <a16:creationId xmlns:a16="http://schemas.microsoft.com/office/drawing/2014/main" id="{2D2D0C17-5ED7-43BB-ABFC-A4ABFDC6B42D}"/>
              </a:ext>
            </a:extLst>
          </p:cNvPr>
          <p:cNvPicPr>
            <a:picLocks noChangeAspect="1"/>
          </p:cNvPicPr>
          <p:nvPr/>
        </p:nvPicPr>
        <p:blipFill>
          <a:blip r:embed="rId5"/>
          <a:stretch>
            <a:fillRect/>
          </a:stretch>
        </p:blipFill>
        <p:spPr>
          <a:xfrm>
            <a:off x="1327086" y="5131142"/>
            <a:ext cx="4880767" cy="1052204"/>
          </a:xfrm>
          <a:prstGeom prst="rect">
            <a:avLst/>
          </a:prstGeom>
        </p:spPr>
      </p:pic>
    </p:spTree>
    <p:extLst>
      <p:ext uri="{BB962C8B-B14F-4D97-AF65-F5344CB8AC3E}">
        <p14:creationId xmlns:p14="http://schemas.microsoft.com/office/powerpoint/2010/main" val="146136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 name="Straight Connector 6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itle 1">
            <a:extLst>
              <a:ext uri="{FF2B5EF4-FFF2-40B4-BE49-F238E27FC236}">
                <a16:creationId xmlns:a16="http://schemas.microsoft.com/office/drawing/2014/main" id="{AA79C00C-829F-452C-A48F-55E10CC84181}"/>
              </a:ext>
            </a:extLst>
          </p:cNvPr>
          <p:cNvSpPr txBox="1">
            <a:spLocks/>
          </p:cNvSpPr>
          <p:nvPr/>
        </p:nvSpPr>
        <p:spPr>
          <a:xfrm>
            <a:off x="477622" y="789033"/>
            <a:ext cx="3084844" cy="537867"/>
          </a:xfr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3600" u="sng" dirty="0">
                <a:solidFill>
                  <a:srgbClr val="FFFFFF"/>
                </a:solidFill>
              </a:rPr>
              <a:t>Observations</a:t>
            </a:r>
            <a:endParaRPr lang="en-US" sz="3600" dirty="0">
              <a:solidFill>
                <a:srgbClr val="FFFFFF"/>
              </a:solidFill>
            </a:endParaRPr>
          </a:p>
        </p:txBody>
      </p:sp>
      <p:sp>
        <p:nvSpPr>
          <p:cNvPr id="10" name="TextBox 9">
            <a:extLst>
              <a:ext uri="{FF2B5EF4-FFF2-40B4-BE49-F238E27FC236}">
                <a16:creationId xmlns:a16="http://schemas.microsoft.com/office/drawing/2014/main" id="{FD7FCA01-7792-42C4-BF70-9117F26C60A0}"/>
              </a:ext>
            </a:extLst>
          </p:cNvPr>
          <p:cNvSpPr txBox="1"/>
          <p:nvPr/>
        </p:nvSpPr>
        <p:spPr>
          <a:xfrm>
            <a:off x="317289" y="1784636"/>
            <a:ext cx="3580456" cy="3335519"/>
          </a:xfr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b="0" i="0" dirty="0" err="1">
                <a:solidFill>
                  <a:srgbClr val="FFFFFF"/>
                </a:solidFill>
                <a:effectLst/>
              </a:rPr>
              <a:t>time,ejection_fraction</a:t>
            </a:r>
            <a:r>
              <a:rPr lang="en-US" b="0" i="0" dirty="0">
                <a:solidFill>
                  <a:srgbClr val="FFFFFF"/>
                </a:solidFill>
                <a:effectLst/>
              </a:rPr>
              <a:t> and </a:t>
            </a:r>
            <a:r>
              <a:rPr lang="en-US" b="0" i="0" dirty="0" err="1">
                <a:solidFill>
                  <a:srgbClr val="FFFFFF"/>
                </a:solidFill>
                <a:effectLst/>
              </a:rPr>
              <a:t>serum_creatinine</a:t>
            </a:r>
            <a:r>
              <a:rPr lang="en-US" b="0" i="0" dirty="0">
                <a:solidFill>
                  <a:srgbClr val="FFFFFF"/>
                </a:solidFill>
                <a:effectLst/>
              </a:rPr>
              <a:t> are most important feature</a:t>
            </a:r>
          </a:p>
          <a:p>
            <a:pPr defTabSz="914400">
              <a:lnSpc>
                <a:spcPct val="90000"/>
              </a:lnSpc>
              <a:spcAft>
                <a:spcPts val="600"/>
              </a:spcAft>
              <a:buClr>
                <a:schemeClr val="accent1"/>
              </a:buClr>
            </a:pPr>
            <a:endParaRPr lang="en-US" b="0" i="0" dirty="0">
              <a:solidFill>
                <a:srgbClr val="FFFFFF"/>
              </a:solidFill>
              <a:effectLst/>
            </a:endParaRPr>
          </a:p>
          <a:p>
            <a:pPr marL="285750" indent="-285750" defTabSz="914400">
              <a:lnSpc>
                <a:spcPct val="90000"/>
              </a:lnSpc>
              <a:spcAft>
                <a:spcPts val="600"/>
              </a:spcAft>
              <a:buClr>
                <a:schemeClr val="accent1"/>
              </a:buClr>
              <a:buFont typeface="Calibri" panose="020F0502020204030204" pitchFamily="34" charset="0"/>
              <a:buChar char="•"/>
            </a:pPr>
            <a:r>
              <a:rPr lang="en-US" b="0" i="0" dirty="0">
                <a:solidFill>
                  <a:srgbClr val="FFFFFF"/>
                </a:solidFill>
                <a:effectLst/>
              </a:rPr>
              <a:t>training accuracy is 95% and testing accuracy is 83% which seems ok and there is no sign of overfitting</a:t>
            </a:r>
          </a:p>
          <a:p>
            <a:pPr defTabSz="914400">
              <a:lnSpc>
                <a:spcPct val="90000"/>
              </a:lnSpc>
              <a:spcAft>
                <a:spcPts val="600"/>
              </a:spcAft>
              <a:buClr>
                <a:schemeClr val="accent1"/>
              </a:buClr>
            </a:pPr>
            <a:endParaRPr lang="en-US" b="0" i="0" dirty="0">
              <a:solidFill>
                <a:srgbClr val="FFFFFF"/>
              </a:solidFill>
              <a:effectLst/>
            </a:endParaRPr>
          </a:p>
          <a:p>
            <a:pPr marL="285750" indent="-285750" defTabSz="914400">
              <a:lnSpc>
                <a:spcPct val="90000"/>
              </a:lnSpc>
              <a:spcAft>
                <a:spcPts val="600"/>
              </a:spcAft>
              <a:buClr>
                <a:schemeClr val="accent1"/>
              </a:buClr>
              <a:buFont typeface="Calibri" panose="020F0502020204030204" pitchFamily="34" charset="0"/>
              <a:buChar char="•"/>
            </a:pPr>
            <a:r>
              <a:rPr lang="en-US" b="0" i="0" dirty="0">
                <a:solidFill>
                  <a:srgbClr val="FFFFFF"/>
                </a:solidFill>
                <a:effectLst/>
              </a:rPr>
              <a:t>Area under curve is 91%</a:t>
            </a:r>
          </a:p>
        </p:txBody>
      </p:sp>
      <p:sp>
        <p:nvSpPr>
          <p:cNvPr id="67" name="Rectangle 6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6C1E1157-D67F-428E-858E-C18002AC69DD}"/>
              </a:ext>
            </a:extLst>
          </p:cNvPr>
          <p:cNvPicPr>
            <a:picLocks noChangeAspect="1"/>
          </p:cNvPicPr>
          <p:nvPr/>
        </p:nvPicPr>
        <p:blipFill rotWithShape="1">
          <a:blip r:embed="rId2"/>
          <a:srcRect t="990" r="4" b="1851"/>
          <a:stretch/>
        </p:blipFill>
        <p:spPr>
          <a:xfrm>
            <a:off x="4742017" y="1335507"/>
            <a:ext cx="6798082" cy="4186986"/>
          </a:xfrm>
          <a:prstGeom prst="rect">
            <a:avLst/>
          </a:prstGeom>
        </p:spPr>
      </p:pic>
    </p:spTree>
    <p:extLst>
      <p:ext uri="{BB962C8B-B14F-4D97-AF65-F5344CB8AC3E}">
        <p14:creationId xmlns:p14="http://schemas.microsoft.com/office/powerpoint/2010/main" val="7772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57D3-6F33-4CA5-80F2-B87F2DFFB39F}"/>
              </a:ext>
            </a:extLst>
          </p:cNvPr>
          <p:cNvSpPr>
            <a:spLocks noGrp="1"/>
          </p:cNvSpPr>
          <p:nvPr>
            <p:ph type="title"/>
          </p:nvPr>
        </p:nvSpPr>
        <p:spPr>
          <a:xfrm>
            <a:off x="400993" y="988906"/>
            <a:ext cx="9045010" cy="680347"/>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7424B6F0-3021-42AD-86B1-D6B3328DAA65}"/>
              </a:ext>
            </a:extLst>
          </p:cNvPr>
          <p:cNvSpPr>
            <a:spLocks noGrp="1"/>
          </p:cNvSpPr>
          <p:nvPr>
            <p:ph idx="1"/>
          </p:nvPr>
        </p:nvSpPr>
        <p:spPr>
          <a:xfrm>
            <a:off x="335561" y="1845734"/>
            <a:ext cx="8036652" cy="4023360"/>
          </a:xfrm>
        </p:spPr>
        <p:txBody>
          <a:bodyPr>
            <a:noAutofit/>
          </a:bodyPr>
          <a:lstStyle/>
          <a:p>
            <a:pPr algn="just">
              <a:buFont typeface="Wingdings" panose="05000000000000000000" pitchFamily="2" charset="2"/>
              <a:buChar char="Ø"/>
            </a:pPr>
            <a:r>
              <a:rPr lang="en-US" sz="1600" b="0" i="0" dirty="0">
                <a:solidFill>
                  <a:srgbClr val="212121"/>
                </a:solidFill>
                <a:effectLst/>
                <a:latin typeface="Roboto"/>
              </a:rPr>
              <a:t>Most important feature is </a:t>
            </a:r>
            <a:r>
              <a:rPr lang="en-US" sz="1600" b="0" i="0" dirty="0" err="1">
                <a:solidFill>
                  <a:srgbClr val="212121"/>
                </a:solidFill>
                <a:effectLst/>
                <a:latin typeface="Roboto"/>
              </a:rPr>
              <a:t>serum_creatinine</a:t>
            </a:r>
            <a:r>
              <a:rPr lang="en-US" sz="1600" b="0" i="0" dirty="0">
                <a:solidFill>
                  <a:srgbClr val="212121"/>
                </a:solidFill>
                <a:effectLst/>
                <a:latin typeface="Roboto"/>
              </a:rPr>
              <a:t> and </a:t>
            </a:r>
            <a:r>
              <a:rPr lang="en-US" sz="1600" b="0" i="0" dirty="0" err="1">
                <a:solidFill>
                  <a:srgbClr val="212121"/>
                </a:solidFill>
                <a:effectLst/>
                <a:latin typeface="Roboto"/>
              </a:rPr>
              <a:t>ejection_fraction</a:t>
            </a:r>
            <a:r>
              <a:rPr lang="en-US" sz="1600" b="0" i="0" dirty="0">
                <a:solidFill>
                  <a:srgbClr val="212121"/>
                </a:solidFill>
                <a:effectLst/>
                <a:latin typeface="Roboto"/>
              </a:rPr>
              <a:t> after time.</a:t>
            </a:r>
          </a:p>
          <a:p>
            <a:pPr algn="just">
              <a:buFont typeface="Wingdings" panose="05000000000000000000" pitchFamily="2" charset="2"/>
              <a:buChar char="Ø"/>
            </a:pPr>
            <a:r>
              <a:rPr lang="en-US" sz="1600" dirty="0">
                <a:solidFill>
                  <a:srgbClr val="212121"/>
                </a:solidFill>
                <a:latin typeface="Roboto"/>
              </a:rPr>
              <a:t>W</a:t>
            </a:r>
            <a:r>
              <a:rPr lang="en-US" sz="1600" b="0" i="0" dirty="0">
                <a:solidFill>
                  <a:srgbClr val="212121"/>
                </a:solidFill>
                <a:effectLst/>
                <a:latin typeface="Roboto"/>
              </a:rPr>
              <a:t>e can infer that the survival count is more than the death count due to heart fail.</a:t>
            </a:r>
          </a:p>
          <a:p>
            <a:pPr algn="just">
              <a:buFont typeface="Wingdings" panose="05000000000000000000" pitchFamily="2" charset="2"/>
              <a:buChar char="Ø"/>
            </a:pPr>
            <a:r>
              <a:rPr lang="en-US" sz="1600" dirty="0">
                <a:solidFill>
                  <a:srgbClr val="212121"/>
                </a:solidFill>
                <a:latin typeface="Roboto"/>
              </a:rPr>
              <a:t>W</a:t>
            </a:r>
            <a:r>
              <a:rPr lang="en-US" sz="1600" b="0" i="0" dirty="0">
                <a:solidFill>
                  <a:srgbClr val="212121"/>
                </a:solidFill>
                <a:effectLst/>
                <a:latin typeface="Roboto"/>
              </a:rPr>
              <a:t>e can conclude that there are higher number of deaths in male patients as compared to the female patients above 60 years of age. While survival rate of the both the sexes patients are approximately same.</a:t>
            </a:r>
          </a:p>
          <a:p>
            <a:pPr algn="just">
              <a:buFont typeface="Wingdings" panose="05000000000000000000" pitchFamily="2" charset="2"/>
              <a:buChar char="Ø"/>
            </a:pPr>
            <a:r>
              <a:rPr lang="en-US" sz="1600" b="0" i="0" dirty="0">
                <a:solidFill>
                  <a:srgbClr val="212121"/>
                </a:solidFill>
                <a:effectLst/>
                <a:latin typeface="Roboto"/>
              </a:rPr>
              <a:t>We can infer from the above observations that smoking and diabetes does not affect the heart fail of the patients. As patients having diabetes and who smokes survived from the heart attack most than the death.</a:t>
            </a:r>
          </a:p>
          <a:p>
            <a:pPr algn="just">
              <a:buFont typeface="Wingdings" panose="05000000000000000000" pitchFamily="2" charset="2"/>
              <a:buChar char="Ø"/>
            </a:pPr>
            <a:r>
              <a:rPr lang="en-US" sz="1600" b="0" i="0" dirty="0">
                <a:solidFill>
                  <a:srgbClr val="212121"/>
                </a:solidFill>
                <a:effectLst/>
                <a:latin typeface="Roboto"/>
              </a:rPr>
              <a:t>We can observe that patients with ages 50, 60, 70 years are having high heart failure than others and patients with age 87 to 90 years have the minimum heart rate failure.</a:t>
            </a:r>
          </a:p>
          <a:p>
            <a:pPr algn="just">
              <a:buFont typeface="Wingdings" panose="05000000000000000000" pitchFamily="2" charset="2"/>
              <a:buChar char="Ø"/>
            </a:pPr>
            <a:r>
              <a:rPr lang="en-US" sz="1600" b="0" i="0" dirty="0">
                <a:solidFill>
                  <a:srgbClr val="212121"/>
                </a:solidFill>
                <a:effectLst/>
                <a:latin typeface="Roboto"/>
              </a:rPr>
              <a:t>Based on the model prediction and feature importance we can say that doctors may focus on </a:t>
            </a:r>
            <a:r>
              <a:rPr lang="en-US" sz="1600" b="0" i="0" dirty="0" err="1">
                <a:solidFill>
                  <a:srgbClr val="212121"/>
                </a:solidFill>
                <a:effectLst/>
                <a:latin typeface="Roboto"/>
              </a:rPr>
              <a:t>seerum_creatinine</a:t>
            </a:r>
            <a:r>
              <a:rPr lang="en-US" sz="1600" b="0" i="0" dirty="0">
                <a:solidFill>
                  <a:srgbClr val="212121"/>
                </a:solidFill>
                <a:effectLst/>
                <a:latin typeface="Roboto"/>
              </a:rPr>
              <a:t> and ejection fraction</a:t>
            </a:r>
          </a:p>
          <a:p>
            <a:pPr algn="just">
              <a:buFont typeface="Wingdings" panose="05000000000000000000" pitchFamily="2" charset="2"/>
              <a:buChar char="Ø"/>
            </a:pPr>
            <a:r>
              <a:rPr lang="en-US" sz="1600" b="0" i="0" dirty="0">
                <a:solidFill>
                  <a:srgbClr val="212121"/>
                </a:solidFill>
                <a:effectLst/>
                <a:latin typeface="Roboto"/>
              </a:rPr>
              <a:t>Time is also one of the most important feature. This shows timely medical help, and enough observation period may help to reduce death caused by heart failure</a:t>
            </a:r>
          </a:p>
        </p:txBody>
      </p:sp>
      <p:pic>
        <p:nvPicPr>
          <p:cNvPr id="8194" name="Picture 2" descr="Cartoon heart Royalty Free Vector Image - VectorStock">
            <a:extLst>
              <a:ext uri="{FF2B5EF4-FFF2-40B4-BE49-F238E27FC236}">
                <a16:creationId xmlns:a16="http://schemas.microsoft.com/office/drawing/2014/main" id="{72628CE1-7153-4BBA-8222-067FC6E97F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68" b="13378"/>
          <a:stretch/>
        </p:blipFill>
        <p:spPr bwMode="auto">
          <a:xfrm>
            <a:off x="8786524" y="2575420"/>
            <a:ext cx="3069915" cy="294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680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4FBE-F8AC-4F74-AAB3-663206AC37E6}"/>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2ADC5D5-8780-4C23-B024-DFBFBB3229CA}"/>
              </a:ext>
            </a:extLst>
          </p:cNvPr>
          <p:cNvSpPr>
            <a:spLocks noGrp="1"/>
          </p:cNvSpPr>
          <p:nvPr>
            <p:ph idx="1"/>
          </p:nvPr>
        </p:nvSpPr>
        <p:spPr/>
        <p:txBody>
          <a:bodyPr/>
          <a:lstStyle/>
          <a:p>
            <a:pPr marL="342900" indent="-342900">
              <a:buFont typeface="+mj-lt"/>
              <a:buAutoNum type="arabicPeriod"/>
            </a:pPr>
            <a:r>
              <a:rPr lang="en-US" sz="1800" dirty="0"/>
              <a:t>  Dataset, Heart Failure, UCI: </a:t>
            </a:r>
            <a:r>
              <a:rPr lang="en-US" sz="1800" dirty="0">
                <a:hlinkClick r:id="rId2"/>
              </a:rPr>
              <a:t>http://archive.ics.uci.edu/ml/datasets/Heart+failure+clinical+records#</a:t>
            </a:r>
            <a:r>
              <a:rPr lang="en-US" sz="1800" dirty="0"/>
              <a:t> </a:t>
            </a:r>
            <a:endParaRPr lang="en-US" dirty="0"/>
          </a:p>
          <a:p>
            <a:pPr marL="457200" indent="-457200">
              <a:buFont typeface="+mj-lt"/>
              <a:buAutoNum type="arabicPeriod"/>
            </a:pPr>
            <a:r>
              <a:rPr lang="en-US" sz="1800" dirty="0"/>
              <a:t>Heart Failure Prediction(</a:t>
            </a:r>
            <a:r>
              <a:rPr lang="en-US" sz="1800" dirty="0" err="1"/>
              <a:t>artical</a:t>
            </a:r>
            <a:r>
              <a:rPr lang="en-US" sz="1800" dirty="0"/>
              <a:t> number-16), 03 Feb 2020, BMC: </a:t>
            </a:r>
            <a:r>
              <a:rPr lang="en-US" sz="1800" dirty="0">
                <a:hlinkClick r:id="rId3"/>
              </a:rPr>
              <a:t>https://bmcmedinformdecismak.biomedcentral.com/articles/10.1186/s12911-020-1023-5#Tab1</a:t>
            </a:r>
            <a:endParaRPr lang="en-US" sz="1800" dirty="0"/>
          </a:p>
          <a:p>
            <a:pPr marL="457200" indent="-457200">
              <a:buFont typeface="+mj-lt"/>
              <a:buAutoNum type="arabicPeriod"/>
            </a:pPr>
            <a:r>
              <a:rPr lang="en-US" sz="1800" dirty="0"/>
              <a:t>Better Heatmaps and Correlation Matrix Plots in Python(Drazen </a:t>
            </a:r>
            <a:r>
              <a:rPr lang="en-US" sz="1800" dirty="0" err="1"/>
              <a:t>Zaric</a:t>
            </a:r>
            <a:r>
              <a:rPr lang="en-US" sz="1800" dirty="0"/>
              <a:t> 15 Apr, 2019) Towards data science: </a:t>
            </a:r>
            <a:r>
              <a:rPr lang="en-US" sz="1800" dirty="0">
                <a:hlinkClick r:id="rId4"/>
              </a:rPr>
              <a:t>https://towardsdatascience.com/better-heatmaps-and-correlation-matrix-plots-in-python-41445d0f2bec</a:t>
            </a:r>
            <a:r>
              <a:rPr lang="en-US" sz="1800" dirty="0"/>
              <a:t> </a:t>
            </a:r>
          </a:p>
          <a:p>
            <a:pPr marL="457200" indent="-457200">
              <a:buFont typeface="+mj-lt"/>
              <a:buAutoNum type="arabicPeriod"/>
            </a:pPr>
            <a:r>
              <a:rPr lang="en-US" sz="1800" dirty="0"/>
              <a:t>Learning Model Building in Scikit-learn(6 Aug, 2019) </a:t>
            </a:r>
            <a:r>
              <a:rPr lang="en-US" sz="1800" dirty="0" err="1"/>
              <a:t>Geeksforgeeks</a:t>
            </a:r>
            <a:r>
              <a:rPr lang="en-US" sz="1800" dirty="0"/>
              <a:t>: </a:t>
            </a:r>
            <a:r>
              <a:rPr lang="en-US" sz="1800" dirty="0">
                <a:hlinkClick r:id="rId5"/>
              </a:rPr>
              <a:t>https://www.geeksforgeeks.org/learning-model-building-scikit-learn-python-machine-learning-library/</a:t>
            </a:r>
            <a:endParaRPr lang="en-US" sz="1800" dirty="0"/>
          </a:p>
          <a:p>
            <a:pPr marL="457200" indent="-457200">
              <a:buFont typeface="+mj-lt"/>
              <a:buAutoNum type="arabicPeriod"/>
            </a:pPr>
            <a:r>
              <a:rPr lang="en-US" sz="1800" dirty="0"/>
              <a:t>Heart Disease UCI-Diagnosis &amp; Prediction, Hardik Deshmukh(18 Jun,2020) towards data science: </a:t>
            </a:r>
            <a:r>
              <a:rPr lang="en-US" sz="1800" dirty="0">
                <a:hlinkClick r:id="rId6"/>
              </a:rPr>
              <a:t>https://towardsdatascience.com/heart-disease-uci-diagnosis-prediction-b1943ee835a7#a3db</a:t>
            </a:r>
            <a:r>
              <a:rPr lang="en-US" sz="1800" dirty="0"/>
              <a:t>  </a:t>
            </a:r>
          </a:p>
          <a:p>
            <a:endParaRPr lang="en-US" dirty="0"/>
          </a:p>
        </p:txBody>
      </p:sp>
    </p:spTree>
    <p:extLst>
      <p:ext uri="{BB962C8B-B14F-4D97-AF65-F5344CB8AC3E}">
        <p14:creationId xmlns:p14="http://schemas.microsoft.com/office/powerpoint/2010/main" val="6426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8371E6-17D7-4DB9-BBA7-17362AF4BB9C}"/>
              </a:ext>
            </a:extLst>
          </p:cNvPr>
          <p:cNvSpPr txBox="1"/>
          <p:nvPr/>
        </p:nvSpPr>
        <p:spPr>
          <a:xfrm>
            <a:off x="5289754" y="639097"/>
            <a:ext cx="6253317" cy="3686015"/>
          </a:xfrm>
        </p:spPr>
        <p:txBody>
          <a:bodyPr vert="horz" lIns="91440" tIns="45720" rIns="91440" bIns="45720" rtlCol="0" anchor="b">
            <a:normAutofit/>
          </a:bodyPr>
          <a:lstStyle/>
          <a:p>
            <a:pPr defTabSz="914400">
              <a:lnSpc>
                <a:spcPct val="85000"/>
              </a:lnSpc>
              <a:spcBef>
                <a:spcPct val="0"/>
              </a:spcBef>
              <a:spcAft>
                <a:spcPts val="600"/>
              </a:spcAft>
            </a:pPr>
            <a:r>
              <a:rPr lang="en-US" sz="8000" spc="-50">
                <a:solidFill>
                  <a:schemeClr val="tx1">
                    <a:lumMod val="85000"/>
                    <a:lumOff val="15000"/>
                  </a:schemeClr>
                </a:solidFill>
                <a:latin typeface="+mj-lt"/>
                <a:ea typeface="+mj-ea"/>
                <a:cs typeface="+mj-cs"/>
              </a:rPr>
              <a:t>Thank You </a:t>
            </a:r>
          </a:p>
        </p:txBody>
      </p:sp>
      <p:pic>
        <p:nvPicPr>
          <p:cNvPr id="6" name="Graphic 5" descr="Smiling Face with No Fill">
            <a:extLst>
              <a:ext uri="{FF2B5EF4-FFF2-40B4-BE49-F238E27FC236}">
                <a16:creationId xmlns:a16="http://schemas.microsoft.com/office/drawing/2014/main" id="{E79E0237-6FA9-4445-8D33-7C6DF6BF2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7" name="Straight Connector 16">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07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6989-A15F-4020-8199-6045C1206A63}"/>
              </a:ext>
            </a:extLst>
          </p:cNvPr>
          <p:cNvSpPr>
            <a:spLocks noGrp="1"/>
          </p:cNvSpPr>
          <p:nvPr>
            <p:ph type="title"/>
          </p:nvPr>
        </p:nvSpPr>
        <p:spPr>
          <a:xfrm>
            <a:off x="1164392" y="988906"/>
            <a:ext cx="10058400" cy="619789"/>
          </a:xfrm>
        </p:spPr>
        <p:txBody>
          <a:bodyPr>
            <a:normAutofit/>
          </a:bodyPr>
          <a:lstStyle/>
          <a:p>
            <a:r>
              <a:rPr lang="en-US" sz="4000" dirty="0"/>
              <a:t>Index </a:t>
            </a:r>
          </a:p>
        </p:txBody>
      </p:sp>
      <p:sp>
        <p:nvSpPr>
          <p:cNvPr id="3" name="Content Placeholder 2">
            <a:extLst>
              <a:ext uri="{FF2B5EF4-FFF2-40B4-BE49-F238E27FC236}">
                <a16:creationId xmlns:a16="http://schemas.microsoft.com/office/drawing/2014/main" id="{1B1FC1D6-DB4C-4A8C-B710-D14F103ABEAE}"/>
              </a:ext>
            </a:extLst>
          </p:cNvPr>
          <p:cNvSpPr>
            <a:spLocks noGrp="1"/>
          </p:cNvSpPr>
          <p:nvPr>
            <p:ph idx="1"/>
          </p:nvPr>
        </p:nvSpPr>
        <p:spPr/>
        <p:txBody>
          <a:bodyPr/>
          <a:lstStyle/>
          <a:p>
            <a:pPr marL="749808" lvl="1" indent="-457200">
              <a:lnSpc>
                <a:spcPct val="200000"/>
              </a:lnSpc>
              <a:buFont typeface="+mj-lt"/>
              <a:buAutoNum type="arabicPeriod"/>
            </a:pPr>
            <a:r>
              <a:rPr lang="en-US" dirty="0"/>
              <a:t>Problem Statement </a:t>
            </a:r>
          </a:p>
          <a:p>
            <a:pPr marL="749808" lvl="1" indent="-457200">
              <a:lnSpc>
                <a:spcPct val="200000"/>
              </a:lnSpc>
              <a:buFont typeface="+mj-lt"/>
              <a:buAutoNum type="arabicPeriod"/>
            </a:pPr>
            <a:r>
              <a:rPr lang="en-US" dirty="0"/>
              <a:t>Introduction</a:t>
            </a:r>
          </a:p>
          <a:p>
            <a:pPr marL="749808" lvl="1" indent="-457200">
              <a:lnSpc>
                <a:spcPct val="200000"/>
              </a:lnSpc>
              <a:buFont typeface="+mj-lt"/>
              <a:buAutoNum type="arabicPeriod"/>
            </a:pPr>
            <a:r>
              <a:rPr lang="en-US" dirty="0"/>
              <a:t>Steps followed for Data Analysis</a:t>
            </a:r>
          </a:p>
          <a:p>
            <a:pPr marL="749808" lvl="1" indent="-457200">
              <a:lnSpc>
                <a:spcPct val="200000"/>
              </a:lnSpc>
              <a:buFont typeface="+mj-lt"/>
              <a:buAutoNum type="arabicPeriod"/>
            </a:pPr>
            <a:r>
              <a:rPr lang="en-US" dirty="0"/>
              <a:t>Results</a:t>
            </a:r>
          </a:p>
          <a:p>
            <a:pPr marL="749808" lvl="1" indent="-457200">
              <a:lnSpc>
                <a:spcPct val="200000"/>
              </a:lnSpc>
              <a:buFont typeface="+mj-lt"/>
              <a:buAutoNum type="arabicPeriod"/>
            </a:pPr>
            <a:r>
              <a:rPr lang="en-US" dirty="0"/>
              <a:t>Conclusion</a:t>
            </a:r>
          </a:p>
          <a:p>
            <a:pPr marL="749808" lvl="1" indent="-457200">
              <a:lnSpc>
                <a:spcPct val="200000"/>
              </a:lnSpc>
              <a:buFont typeface="+mj-lt"/>
              <a:buAutoNum type="arabicPeriod"/>
            </a:pPr>
            <a:r>
              <a:rPr lang="en-US" dirty="0"/>
              <a:t>Appendix</a:t>
            </a:r>
          </a:p>
        </p:txBody>
      </p:sp>
    </p:spTree>
    <p:extLst>
      <p:ext uri="{BB962C8B-B14F-4D97-AF65-F5344CB8AC3E}">
        <p14:creationId xmlns:p14="http://schemas.microsoft.com/office/powerpoint/2010/main" val="2164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9668-FEDD-4FB8-B1DA-A98714941496}"/>
              </a:ext>
            </a:extLst>
          </p:cNvPr>
          <p:cNvSpPr>
            <a:spLocks noGrp="1"/>
          </p:cNvSpPr>
          <p:nvPr>
            <p:ph type="title"/>
          </p:nvPr>
        </p:nvSpPr>
        <p:spPr>
          <a:xfrm>
            <a:off x="1268688" y="263527"/>
            <a:ext cx="10058400" cy="145075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1C157447-D52F-4ADE-8959-9F53C6907923}"/>
              </a:ext>
            </a:extLst>
          </p:cNvPr>
          <p:cNvSpPr>
            <a:spLocks noGrp="1"/>
          </p:cNvSpPr>
          <p:nvPr>
            <p:ph idx="1"/>
          </p:nvPr>
        </p:nvSpPr>
        <p:spPr>
          <a:xfrm>
            <a:off x="1159630" y="1787011"/>
            <a:ext cx="10058400" cy="4023360"/>
          </a:xfrm>
        </p:spPr>
        <p:txBody>
          <a:bodyPr>
            <a:normAutofit lnSpcReduction="10000"/>
          </a:bodyPr>
          <a:lstStyle/>
          <a:p>
            <a:r>
              <a:rPr lang="en-US" sz="1600" b="0" i="0" dirty="0">
                <a:effectLst/>
                <a:latin typeface="Roboto"/>
              </a:rPr>
              <a:t>Predict the survival of each patient having heart failure symptoms and to detect the most important clinical features (or risk factors) that may lead to heart failure. By applying exploratory data analysis on the heart failure clinical records dataset,</a:t>
            </a:r>
          </a:p>
          <a:p>
            <a:endParaRPr lang="en-US" sz="1600" b="0" i="0" dirty="0">
              <a:effectLst/>
              <a:latin typeface="Roboto"/>
            </a:endParaRPr>
          </a:p>
          <a:p>
            <a:pPr>
              <a:lnSpc>
                <a:spcPct val="150000"/>
              </a:lnSpc>
            </a:pPr>
            <a:r>
              <a:rPr lang="en-US" sz="1600" b="0" i="0" dirty="0">
                <a:effectLst/>
                <a:latin typeface="Roboto"/>
              </a:rPr>
              <a:t> </a:t>
            </a:r>
            <a:r>
              <a:rPr lang="en-US" sz="1600" dirty="0">
                <a:latin typeface="Roboto"/>
              </a:rPr>
              <a:t>B</a:t>
            </a:r>
            <a:r>
              <a:rPr lang="en-US" sz="1600" b="0" i="0" dirty="0">
                <a:effectLst/>
                <a:latin typeface="Roboto"/>
              </a:rPr>
              <a:t>elow are the questions that needs to be considered:                                                </a:t>
            </a:r>
            <a:br>
              <a:rPr lang="en-US" sz="1600" dirty="0"/>
            </a:br>
            <a:br>
              <a:rPr lang="en-US" sz="1600" dirty="0"/>
            </a:br>
            <a:r>
              <a:rPr lang="en-US" sz="1600" b="0" i="0" dirty="0">
                <a:effectLst/>
                <a:latin typeface="Roboto"/>
              </a:rPr>
              <a:t>Q1.  What are the correlations between the different variables of the dataset?</a:t>
            </a:r>
            <a:br>
              <a:rPr lang="en-US" sz="1600" dirty="0"/>
            </a:br>
            <a:r>
              <a:rPr lang="en-US" sz="1600" b="0" i="0" dirty="0">
                <a:effectLst/>
                <a:latin typeface="Roboto"/>
              </a:rPr>
              <a:t>Q2.  What is the number of deaths due to heart failure vs survival of the patient?</a:t>
            </a:r>
            <a:br>
              <a:rPr lang="en-US" sz="1600" dirty="0"/>
            </a:br>
            <a:r>
              <a:rPr lang="en-US" sz="1600" b="0" i="0" dirty="0">
                <a:effectLst/>
                <a:latin typeface="Roboto"/>
              </a:rPr>
              <a:t>Q3. What is the death events of the patients based on Age and sex?</a:t>
            </a:r>
            <a:br>
              <a:rPr lang="en-US" sz="1600" dirty="0"/>
            </a:br>
            <a:r>
              <a:rPr lang="en-US" sz="1600" b="0" i="0" dirty="0">
                <a:effectLst/>
                <a:latin typeface="Roboto"/>
              </a:rPr>
              <a:t>Q4. What is the impact of diabetes on the heart failure of the patients?</a:t>
            </a:r>
            <a:br>
              <a:rPr lang="en-US" sz="1600" dirty="0"/>
            </a:br>
            <a:r>
              <a:rPr lang="en-US" sz="1600" b="0" i="0" dirty="0">
                <a:effectLst/>
                <a:latin typeface="Roboto"/>
              </a:rPr>
              <a:t>Q5. What is the impact of smoking on the heart failure of the patients?</a:t>
            </a:r>
            <a:br>
              <a:rPr lang="en-US" sz="1600" dirty="0"/>
            </a:br>
            <a:endParaRPr lang="en-US" sz="1600" dirty="0"/>
          </a:p>
        </p:txBody>
      </p:sp>
      <p:pic>
        <p:nvPicPr>
          <p:cNvPr id="4100" name="Picture 4" descr="Emerging treatment helps reverse chronic heart failure: Circulation study">
            <a:extLst>
              <a:ext uri="{FF2B5EF4-FFF2-40B4-BE49-F238E27FC236}">
                <a16:creationId xmlns:a16="http://schemas.microsoft.com/office/drawing/2014/main" id="{65E39EE3-ABA6-4FC1-BBD4-3E3CBCE833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35838" y="4367212"/>
            <a:ext cx="2927920" cy="175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9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FD04-430E-4CAC-B280-926BE281DA1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B845FB-A72A-41F0-A8A4-2A8A879AD59D}"/>
              </a:ext>
            </a:extLst>
          </p:cNvPr>
          <p:cNvSpPr>
            <a:spLocks noGrp="1"/>
          </p:cNvSpPr>
          <p:nvPr>
            <p:ph idx="1"/>
          </p:nvPr>
        </p:nvSpPr>
        <p:spPr/>
        <p:txBody>
          <a:bodyPr/>
          <a:lstStyle/>
          <a:p>
            <a:pPr marL="194310" marR="0" indent="-28575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Mangal" panose="02040503050203030202" pitchFamily="18" charset="0"/>
              </a:rPr>
              <a:t>We are using heart failure dataset. We use python for data analysis and machine learning algorithm. We   predict whether a particular person has a heart disease or not based on the attributes of dataset and find various insights from this dataset which could help in predicting the reasons of a heart disease which could led to death.</a:t>
            </a:r>
          </a:p>
          <a:p>
            <a:pPr marL="194310" marR="0" indent="-28575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Mangal" panose="02040503050203030202" pitchFamily="18" charset="0"/>
              </a:rPr>
              <a:t>This is multivariate type of dataset which means providing or involving a variety of separate mathematical or statistical variables and data analysis.</a:t>
            </a:r>
          </a:p>
          <a:p>
            <a:pPr marL="194310" indent="-285750">
              <a:lnSpc>
                <a:spcPct val="107000"/>
              </a:lnSpc>
              <a:spcBef>
                <a:spcPts val="0"/>
              </a:spcBef>
              <a:spcAft>
                <a:spcPts val="800"/>
              </a:spcAft>
              <a:buFont typeface="Wingdings" panose="05000000000000000000" pitchFamily="2" charset="2"/>
              <a:buChar char="Ø"/>
            </a:pPr>
            <a:r>
              <a:rPr lang="fi-FI" sz="2000" dirty="0"/>
              <a:t>Dataset link: </a:t>
            </a:r>
            <a:r>
              <a:rPr lang="fi-FI" sz="2000" dirty="0">
                <a:hlinkClick r:id="rId2"/>
              </a:rPr>
              <a:t>http://archive.ics.uci.edu/ml/datasets/Heart+failure+clinical+records#</a:t>
            </a:r>
            <a:r>
              <a:rPr lang="fi-FI" sz="2000" dirty="0"/>
              <a:t> </a:t>
            </a:r>
            <a:endParaRPr lang="en-US" sz="2000" dirty="0"/>
          </a:p>
          <a:p>
            <a:pPr marL="194310" marR="0" indent="-285750">
              <a:lnSpc>
                <a:spcPct val="107000"/>
              </a:lnSpc>
              <a:spcBef>
                <a:spcPts val="0"/>
              </a:spcBef>
              <a:spcAft>
                <a:spcPts val="800"/>
              </a:spcAft>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103178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B693-5D08-4836-82D2-7DAE6472C5F0}"/>
              </a:ext>
            </a:extLst>
          </p:cNvPr>
          <p:cNvSpPr>
            <a:spLocks noGrp="1"/>
          </p:cNvSpPr>
          <p:nvPr>
            <p:ph type="title"/>
          </p:nvPr>
        </p:nvSpPr>
        <p:spPr>
          <a:xfrm>
            <a:off x="1097280" y="286603"/>
            <a:ext cx="10058400" cy="1450757"/>
          </a:xfrm>
        </p:spPr>
        <p:txBody>
          <a:bodyPr>
            <a:normAutofit/>
          </a:bodyPr>
          <a:lstStyle/>
          <a:p>
            <a:r>
              <a:rPr lang="en-US" dirty="0">
                <a:effectLst/>
                <a:latin typeface="Calibri" panose="020F0502020204030204" pitchFamily="34" charset="0"/>
                <a:ea typeface="Calibri" panose="020F0502020204030204" pitchFamily="34" charset="0"/>
                <a:cs typeface="Mangal" panose="02040503050203030202" pitchFamily="18" charset="0"/>
              </a:rPr>
              <a:t>Steps followed for Data Analysis:</a:t>
            </a:r>
            <a:endParaRPr lang="en-US" dirty="0"/>
          </a:p>
        </p:txBody>
      </p:sp>
      <p:sp>
        <p:nvSpPr>
          <p:cNvPr id="3" name="Content Placeholder 2">
            <a:extLst>
              <a:ext uri="{FF2B5EF4-FFF2-40B4-BE49-F238E27FC236}">
                <a16:creationId xmlns:a16="http://schemas.microsoft.com/office/drawing/2014/main" id="{1A503F14-ACCF-4E76-98FB-8D8AAE2F3F54}"/>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Ø"/>
            </a:pPr>
            <a:r>
              <a:rPr lang="en-US" sz="1600" dirty="0"/>
              <a:t>Install libraries: pandas, </a:t>
            </a:r>
            <a:r>
              <a:rPr lang="en-US" sz="1600" dirty="0" err="1"/>
              <a:t>numpy</a:t>
            </a:r>
            <a:r>
              <a:rPr lang="en-US" sz="1600" dirty="0"/>
              <a:t>, </a:t>
            </a:r>
            <a:r>
              <a:rPr lang="en-US" sz="1600" dirty="0" err="1"/>
              <a:t>matplotliob</a:t>
            </a:r>
            <a:r>
              <a:rPr lang="en-US" sz="1600" dirty="0"/>
              <a:t>, and seaborn </a:t>
            </a:r>
          </a:p>
          <a:p>
            <a:pPr>
              <a:buFont typeface="Wingdings" panose="05000000000000000000" pitchFamily="2" charset="2"/>
              <a:buChar char="Ø"/>
            </a:pPr>
            <a:r>
              <a:rPr lang="en-US" sz="1600" dirty="0"/>
              <a:t>Import Dataset- Here we imported heart_failure_clinical_records.csv.</a:t>
            </a:r>
          </a:p>
          <a:p>
            <a:pPr>
              <a:buFont typeface="Wingdings" panose="05000000000000000000" pitchFamily="2" charset="2"/>
              <a:buChar char="Ø"/>
            </a:pPr>
            <a:r>
              <a:rPr lang="en-US" sz="1600" dirty="0"/>
              <a:t>Clean Data - This dataset having 299 rows and 13 variables. We checked for null/missing or inappropriate values in the dataset.</a:t>
            </a:r>
          </a:p>
          <a:p>
            <a:pPr>
              <a:buFont typeface="Wingdings" panose="05000000000000000000" pitchFamily="2" charset="2"/>
              <a:buChar char="Ø"/>
            </a:pPr>
            <a:r>
              <a:rPr lang="en-US" sz="1600" dirty="0"/>
              <a:t>Creating Correlation Matrix: Correlation indicates how the features are related to each other or to the target variable. Heatmap makes it easy to classify the features are most relevant to the target variable. We plotted the correlation matrix of the dataset and later found which attribute were highly correlated to death event.</a:t>
            </a:r>
          </a:p>
          <a:p>
            <a:pPr>
              <a:buFont typeface="Wingdings" panose="05000000000000000000" pitchFamily="2" charset="2"/>
              <a:buChar char="Ø"/>
            </a:pPr>
            <a:r>
              <a:rPr lang="en-US" sz="1600" dirty="0"/>
              <a:t>Data Visualization: Used seaborn library to create multiple graphs and plot of the dataset which helped us to understand the dataset and draw preliminary conclusions.</a:t>
            </a:r>
          </a:p>
          <a:p>
            <a:endParaRPr lang="en-US" sz="1700" dirty="0"/>
          </a:p>
          <a:p>
            <a:endParaRPr lang="en-US" sz="1700" dirty="0"/>
          </a:p>
        </p:txBody>
      </p:sp>
      <p:pic>
        <p:nvPicPr>
          <p:cNvPr id="6146" name="Picture 2" descr="Advanced Data Analysis Methods You Need to Know - mTab">
            <a:extLst>
              <a:ext uri="{FF2B5EF4-FFF2-40B4-BE49-F238E27FC236}">
                <a16:creationId xmlns:a16="http://schemas.microsoft.com/office/drawing/2014/main" id="{414BF99A-FDFB-40AA-9BFC-171971A202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65" r="26120"/>
          <a:stretch/>
        </p:blipFill>
        <p:spPr bwMode="auto">
          <a:xfrm>
            <a:off x="8020570" y="1916318"/>
            <a:ext cx="3494177" cy="395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34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9471-0A2E-4583-AE7C-3EBD4E48992D}"/>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Mangal" panose="02040503050203030202" pitchFamily="18" charset="0"/>
              </a:rPr>
              <a:t>Steps followed for Data Analysis:</a:t>
            </a:r>
            <a:endParaRPr lang="en-US" dirty="0"/>
          </a:p>
        </p:txBody>
      </p:sp>
      <p:sp>
        <p:nvSpPr>
          <p:cNvPr id="3" name="Content Placeholder 2">
            <a:extLst>
              <a:ext uri="{FF2B5EF4-FFF2-40B4-BE49-F238E27FC236}">
                <a16:creationId xmlns:a16="http://schemas.microsoft.com/office/drawing/2014/main" id="{B860CC69-E6EB-4735-A025-32866EF6901D}"/>
              </a:ext>
            </a:extLst>
          </p:cNvPr>
          <p:cNvSpPr>
            <a:spLocks noGrp="1"/>
          </p:cNvSpPr>
          <p:nvPr>
            <p:ph idx="1"/>
          </p:nvPr>
        </p:nvSpPr>
        <p:spPr/>
        <p:txBody>
          <a:bodyPr/>
          <a:lstStyle/>
          <a:p>
            <a:pPr marL="0" indent="0">
              <a:buNone/>
            </a:pPr>
            <a:r>
              <a:rPr lang="en-US" sz="1800" dirty="0">
                <a:solidFill>
                  <a:schemeClr val="accent1"/>
                </a:solidFill>
                <a:latin typeface="Calibri" panose="020F0502020204030204" pitchFamily="34" charset="0"/>
                <a:ea typeface="Calibri" panose="020F0502020204030204" pitchFamily="34" charset="0"/>
                <a:cs typeface="Mangal" panose="02040503050203030202" pitchFamily="18" charset="0"/>
              </a:rPr>
              <a:t>6.</a:t>
            </a:r>
            <a:r>
              <a:rPr lang="en-US" sz="1800" dirty="0">
                <a:latin typeface="Calibri" panose="020F0502020204030204" pitchFamily="34" charset="0"/>
                <a:ea typeface="Calibri" panose="020F0502020204030204" pitchFamily="34" charset="0"/>
                <a:cs typeface="Mangal" panose="02040503050203030202" pitchFamily="18" charset="0"/>
              </a:rPr>
              <a:t> </a:t>
            </a:r>
            <a:r>
              <a:rPr lang="en-US" sz="1800" dirty="0">
                <a:effectLst/>
                <a:latin typeface="Calibri" panose="020F0502020204030204" pitchFamily="34" charset="0"/>
                <a:ea typeface="Calibri" panose="020F0502020204030204" pitchFamily="34" charset="0"/>
                <a:cs typeface="Mangal" panose="02040503050203030202" pitchFamily="18" charset="0"/>
              </a:rPr>
              <a:t>We finally used </a:t>
            </a:r>
            <a:r>
              <a:rPr lang="en-US" sz="1800" dirty="0" err="1">
                <a:effectLst/>
                <a:latin typeface="Calibri" panose="020F0502020204030204" pitchFamily="34" charset="0"/>
                <a:ea typeface="Calibri" panose="020F0502020204030204" pitchFamily="34" charset="0"/>
                <a:cs typeface="Mangal" panose="02040503050203030202" pitchFamily="18" charset="0"/>
              </a:rPr>
              <a:t>sklearn</a:t>
            </a:r>
            <a:r>
              <a:rPr lang="en-US" sz="1800" dirty="0">
                <a:effectLst/>
                <a:latin typeface="Calibri" panose="020F0502020204030204" pitchFamily="34" charset="0"/>
                <a:ea typeface="Calibri" panose="020F0502020204030204" pitchFamily="34" charset="0"/>
                <a:cs typeface="Mangal" panose="02040503050203030202" pitchFamily="18" charset="0"/>
              </a:rPr>
              <a:t> to create a model of the dataset. We used logistic regression and Random Forest to create the model.</a:t>
            </a:r>
          </a:p>
          <a:p>
            <a:pPr marL="692658" lvl="1" indent="-400050" algn="just">
              <a:lnSpc>
                <a:spcPct val="107000"/>
              </a:lnSpc>
              <a:spcBef>
                <a:spcPts val="0"/>
              </a:spcBef>
              <a:spcAft>
                <a:spcPts val="0"/>
              </a:spcAft>
              <a:buFont typeface="+mj-lt"/>
              <a:buAutoNum type="romanLcPeriod"/>
            </a:pPr>
            <a:r>
              <a:rPr lang="en-US" sz="1600" dirty="0">
                <a:effectLst/>
                <a:latin typeface="Calibri" panose="020F0502020204030204" pitchFamily="34" charset="0"/>
                <a:ea typeface="Calibri" panose="020F0502020204030204" pitchFamily="34" charset="0"/>
                <a:cs typeface="Mangal" panose="02040503050203030202" pitchFamily="18" charset="0"/>
              </a:rPr>
              <a:t>Gathered columns.</a:t>
            </a:r>
          </a:p>
          <a:p>
            <a:pPr marL="692658" lvl="1" indent="-400050" algn="just">
              <a:lnSpc>
                <a:spcPct val="107000"/>
              </a:lnSpc>
              <a:spcBef>
                <a:spcPts val="0"/>
              </a:spcBef>
              <a:spcAft>
                <a:spcPts val="0"/>
              </a:spcAft>
              <a:buFont typeface="+mj-lt"/>
              <a:buAutoNum type="romanLcPeriod"/>
            </a:pPr>
            <a:r>
              <a:rPr lang="en-US" sz="1600" dirty="0">
                <a:effectLst/>
                <a:latin typeface="Calibri" panose="020F0502020204030204" pitchFamily="34" charset="0"/>
                <a:ea typeface="Calibri" panose="020F0502020204030204" pitchFamily="34" charset="0"/>
                <a:cs typeface="Mangal" panose="02040503050203030202" pitchFamily="18" charset="0"/>
              </a:rPr>
              <a:t>Splitting Dataset into train and test data.</a:t>
            </a:r>
          </a:p>
          <a:p>
            <a:pPr marL="692658" lvl="1" indent="-400050" algn="just">
              <a:lnSpc>
                <a:spcPct val="107000"/>
              </a:lnSpc>
              <a:spcBef>
                <a:spcPts val="0"/>
              </a:spcBef>
              <a:spcAft>
                <a:spcPts val="0"/>
              </a:spcAft>
              <a:buFont typeface="+mj-lt"/>
              <a:buAutoNum type="romanLcPeriod"/>
            </a:pPr>
            <a:r>
              <a:rPr lang="en-US" sz="1600" dirty="0">
                <a:effectLst/>
                <a:latin typeface="Calibri" panose="020F0502020204030204" pitchFamily="34" charset="0"/>
                <a:ea typeface="Calibri" panose="020F0502020204030204" pitchFamily="34" charset="0"/>
                <a:cs typeface="Mangal" panose="02040503050203030202" pitchFamily="18" charset="0"/>
              </a:rPr>
              <a:t>Creating the model using logistic regression.</a:t>
            </a:r>
          </a:p>
          <a:p>
            <a:pPr marL="692658" lvl="1" indent="-400050" algn="just">
              <a:lnSpc>
                <a:spcPct val="107000"/>
              </a:lnSpc>
              <a:spcBef>
                <a:spcPts val="0"/>
              </a:spcBef>
              <a:spcAft>
                <a:spcPts val="0"/>
              </a:spcAft>
              <a:buFont typeface="+mj-lt"/>
              <a:buAutoNum type="romanLcPeriod"/>
            </a:pPr>
            <a:r>
              <a:rPr lang="en-US" sz="1600" dirty="0">
                <a:effectLst/>
                <a:latin typeface="Calibri" panose="020F0502020204030204" pitchFamily="34" charset="0"/>
                <a:ea typeface="Calibri" panose="020F0502020204030204" pitchFamily="34" charset="0"/>
                <a:cs typeface="Mangal" panose="02040503050203030202" pitchFamily="18" charset="0"/>
              </a:rPr>
              <a:t>Prediction using the model.</a:t>
            </a:r>
          </a:p>
          <a:p>
            <a:pPr marL="692658" lvl="1" indent="-400050" algn="just">
              <a:lnSpc>
                <a:spcPct val="107000"/>
              </a:lnSpc>
              <a:spcBef>
                <a:spcPts val="0"/>
              </a:spcBef>
              <a:spcAft>
                <a:spcPts val="800"/>
              </a:spcAft>
              <a:buFont typeface="+mj-lt"/>
              <a:buAutoNum type="romanLcPeriod"/>
            </a:pPr>
            <a:r>
              <a:rPr lang="en-US" sz="1600" dirty="0">
                <a:effectLst/>
                <a:latin typeface="Calibri" panose="020F0502020204030204" pitchFamily="34" charset="0"/>
                <a:ea typeface="Calibri" panose="020F0502020204030204" pitchFamily="34" charset="0"/>
                <a:cs typeface="Mangal" panose="02040503050203030202" pitchFamily="18" charset="0"/>
              </a:rPr>
              <a:t>Model Evaluation using Random Forest algorithm.</a:t>
            </a:r>
          </a:p>
          <a:p>
            <a:endParaRPr lang="en-US" dirty="0"/>
          </a:p>
        </p:txBody>
      </p:sp>
      <p:pic>
        <p:nvPicPr>
          <p:cNvPr id="7170" name="Picture 2" descr="Data Analysis: What, How, and Why to Do Data Analysis for Your Organization  | Import.io">
            <a:extLst>
              <a:ext uri="{FF2B5EF4-FFF2-40B4-BE49-F238E27FC236}">
                <a16:creationId xmlns:a16="http://schemas.microsoft.com/office/drawing/2014/main" id="{17394B77-87E5-4A8C-A8D7-B551FF7BF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799" y="2999554"/>
            <a:ext cx="4853709" cy="298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6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12CD0-ABFC-4E16-81FA-263B6FC8991A}"/>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dirty="0">
                <a:solidFill>
                  <a:schemeClr val="tx1">
                    <a:lumMod val="75000"/>
                    <a:lumOff val="25000"/>
                  </a:schemeClr>
                </a:solidFill>
              </a:rPr>
              <a:t>Correlation Matrix</a:t>
            </a:r>
          </a:p>
        </p:txBody>
      </p:sp>
      <p:cxnSp>
        <p:nvCxnSpPr>
          <p:cNvPr id="38" name="Straight Connector 37">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80B8F7D-EBB0-464F-8A73-2818A05735AA}"/>
              </a:ext>
            </a:extLst>
          </p:cNvPr>
          <p:cNvSpPr>
            <a:spLocks noGrp="1"/>
          </p:cNvSpPr>
          <p:nvPr>
            <p:ph type="body" sz="half" idx="2"/>
          </p:nvPr>
        </p:nvSpPr>
        <p:spPr>
          <a:xfrm>
            <a:off x="6411684" y="2198914"/>
            <a:ext cx="5127172" cy="3670180"/>
          </a:xfrm>
        </p:spPr>
        <p:txBody>
          <a:bodyPr vert="horz" lIns="0" tIns="45720" rIns="0" bIns="45720" rtlCol="0">
            <a:normAutofit/>
          </a:bodyPr>
          <a:lstStyle/>
          <a:p>
            <a:pPr marL="285750" indent="-285750">
              <a:buFont typeface="Wingdings" panose="05000000000000000000" pitchFamily="2" charset="2"/>
              <a:buChar char="Ø"/>
            </a:pPr>
            <a:r>
              <a:rPr lang="en-US" sz="2000" dirty="0">
                <a:solidFill>
                  <a:schemeClr val="tx1">
                    <a:lumMod val="75000"/>
                    <a:lumOff val="25000"/>
                  </a:schemeClr>
                </a:solidFill>
              </a:rPr>
              <a:t>There are no signs of multicollinearity among features.</a:t>
            </a:r>
          </a:p>
          <a:p>
            <a:pPr marL="285750" indent="-285750">
              <a:buFont typeface="Wingdings" panose="05000000000000000000" pitchFamily="2" charset="2"/>
              <a:buChar char="Ø"/>
            </a:pPr>
            <a:r>
              <a:rPr lang="en-US" sz="2000" dirty="0">
                <a:solidFill>
                  <a:schemeClr val="tx1">
                    <a:lumMod val="75000"/>
                    <a:lumOff val="25000"/>
                  </a:schemeClr>
                </a:solidFill>
              </a:rPr>
              <a:t>Serum creatinine, Age highest correlation with target feature DEATH_EVENT</a:t>
            </a:r>
          </a:p>
          <a:p>
            <a:pPr marL="285750" indent="-285750">
              <a:buFont typeface="Wingdings" panose="05000000000000000000" pitchFamily="2" charset="2"/>
              <a:buChar char="Ø"/>
            </a:pPr>
            <a:r>
              <a:rPr lang="en-US" sz="2000" dirty="0">
                <a:solidFill>
                  <a:schemeClr val="tx1">
                    <a:lumMod val="75000"/>
                    <a:lumOff val="25000"/>
                  </a:schemeClr>
                </a:solidFill>
              </a:rPr>
              <a:t>Time and ejection fraction is negative relation with target feature DEATH_EVENT.</a:t>
            </a:r>
          </a:p>
          <a:p>
            <a:pPr marL="285750" indent="-285750">
              <a:buFont typeface="Wingdings" panose="05000000000000000000" pitchFamily="2" charset="2"/>
              <a:buChar char="Ø"/>
            </a:pPr>
            <a:endParaRPr lang="en-US" dirty="0">
              <a:solidFill>
                <a:schemeClr val="tx1">
                  <a:lumMod val="75000"/>
                  <a:lumOff val="25000"/>
                </a:schemeClr>
              </a:solidFill>
            </a:endParaRPr>
          </a:p>
        </p:txBody>
      </p:sp>
      <p:sp>
        <p:nvSpPr>
          <p:cNvPr id="47" name="Rectangle 39">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1">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BE664621-A088-449B-85B8-1FF574220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71" y="100668"/>
            <a:ext cx="5984965" cy="624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28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C5DB3-C87D-4A3D-8DEC-51323A9C9276}"/>
              </a:ext>
            </a:extLst>
          </p:cNvPr>
          <p:cNvSpPr>
            <a:spLocks noGrp="1"/>
          </p:cNvSpPr>
          <p:nvPr>
            <p:ph type="title"/>
          </p:nvPr>
        </p:nvSpPr>
        <p:spPr>
          <a:xfrm>
            <a:off x="5144679" y="634946"/>
            <a:ext cx="6405063" cy="1450757"/>
          </a:xfrm>
        </p:spPr>
        <p:txBody>
          <a:bodyPr>
            <a:normAutofit/>
          </a:bodyPr>
          <a:lstStyle/>
          <a:p>
            <a:r>
              <a:rPr lang="en-US" i="0" u="sng" dirty="0">
                <a:effectLst/>
                <a:latin typeface="Roboto"/>
              </a:rPr>
              <a:t>Observations</a:t>
            </a:r>
            <a:endParaRPr lang="en-US" dirty="0"/>
          </a:p>
        </p:txBody>
      </p:sp>
      <p:pic>
        <p:nvPicPr>
          <p:cNvPr id="1040" name="Picture 16">
            <a:extLst>
              <a:ext uri="{FF2B5EF4-FFF2-40B4-BE49-F238E27FC236}">
                <a16:creationId xmlns:a16="http://schemas.microsoft.com/office/drawing/2014/main" id="{2585AC39-FCFA-4EB1-96C4-82A09A0058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852" y="187361"/>
            <a:ext cx="4250589" cy="2847895"/>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Straight Connector 95">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38" name="Picture 14">
            <a:extLst>
              <a:ext uri="{FF2B5EF4-FFF2-40B4-BE49-F238E27FC236}">
                <a16:creationId xmlns:a16="http://schemas.microsoft.com/office/drawing/2014/main" id="{0D76DA2F-6075-4C46-AB68-BAE84AB65F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8046" y="3222617"/>
            <a:ext cx="3824007" cy="304008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7289A6A8-6A09-42DF-9672-31781A6D3EF9}"/>
              </a:ext>
            </a:extLst>
          </p:cNvPr>
          <p:cNvSpPr>
            <a:spLocks noGrp="1"/>
          </p:cNvSpPr>
          <p:nvPr>
            <p:ph idx="1"/>
          </p:nvPr>
        </p:nvSpPr>
        <p:spPr>
          <a:xfrm>
            <a:off x="5144679" y="2198914"/>
            <a:ext cx="6405063" cy="3670180"/>
          </a:xfrm>
        </p:spPr>
        <p:txBody>
          <a:bodyPr>
            <a:normAutofit/>
          </a:bodyPr>
          <a:lstStyle/>
          <a:p>
            <a:pPr>
              <a:buFont typeface="Wingdings" panose="05000000000000000000" pitchFamily="2" charset="2"/>
              <a:buChar char="Ø"/>
            </a:pPr>
            <a:r>
              <a:rPr lang="en-US" sz="1800" b="0" i="0" dirty="0">
                <a:effectLst/>
                <a:latin typeface="Roboto"/>
              </a:rPr>
              <a:t>As shown in fig2, the number of death counts(95) is less than the survival count(210) of the patients. We can interpret that the there are more survival rate of the patients as compared to the death rate.</a:t>
            </a:r>
          </a:p>
          <a:p>
            <a:pPr>
              <a:buFont typeface="Wingdings" panose="05000000000000000000" pitchFamily="2" charset="2"/>
              <a:buChar char="Ø"/>
            </a:pPr>
            <a:r>
              <a:rPr lang="en-US" sz="1800" b="0" i="0" dirty="0">
                <a:effectLst/>
                <a:latin typeface="Roboto"/>
              </a:rPr>
              <a:t>As shown in fig3, there are higher deaths in male(Sex= 1) as compared to the female above 6o years of age. While survival rate of the both the sexes are approximately same.</a:t>
            </a:r>
          </a:p>
          <a:p>
            <a:pPr>
              <a:buFont typeface="Arial" panose="020B0604020202020204" pitchFamily="34" charset="0"/>
              <a:buChar char="•"/>
            </a:pPr>
            <a:endParaRPr lang="en-US" sz="1400" dirty="0"/>
          </a:p>
        </p:txBody>
      </p:sp>
      <p:sp>
        <p:nvSpPr>
          <p:cNvPr id="98" name="Rectangle 97">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6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08700-6CFB-4595-B47B-375BFE2AD063}"/>
              </a:ext>
            </a:extLst>
          </p:cNvPr>
          <p:cNvSpPr>
            <a:spLocks noGrp="1"/>
          </p:cNvSpPr>
          <p:nvPr>
            <p:ph type="title"/>
          </p:nvPr>
        </p:nvSpPr>
        <p:spPr>
          <a:xfrm>
            <a:off x="5144679" y="634946"/>
            <a:ext cx="6405063" cy="1450757"/>
          </a:xfrm>
        </p:spPr>
        <p:txBody>
          <a:bodyPr>
            <a:normAutofit/>
          </a:bodyPr>
          <a:lstStyle/>
          <a:p>
            <a:r>
              <a:rPr lang="en-US" i="0" u="sng" dirty="0">
                <a:effectLst/>
                <a:latin typeface="Roboto"/>
              </a:rPr>
              <a:t>Observations</a:t>
            </a:r>
            <a:endParaRPr lang="en-US" dirty="0"/>
          </a:p>
        </p:txBody>
      </p:sp>
      <p:pic>
        <p:nvPicPr>
          <p:cNvPr id="4" name="Content Placeholder 3">
            <a:extLst>
              <a:ext uri="{FF2B5EF4-FFF2-40B4-BE49-F238E27FC236}">
                <a16:creationId xmlns:a16="http://schemas.microsoft.com/office/drawing/2014/main" id="{AC176893-4645-4380-82AF-7C14FA6CD1F3}"/>
              </a:ext>
            </a:extLst>
          </p:cNvPr>
          <p:cNvPicPr>
            <a:picLocks noChangeAspect="1"/>
          </p:cNvPicPr>
          <p:nvPr/>
        </p:nvPicPr>
        <p:blipFill>
          <a:blip r:embed="rId2"/>
          <a:stretch>
            <a:fillRect/>
          </a:stretch>
        </p:blipFill>
        <p:spPr>
          <a:xfrm>
            <a:off x="873544" y="294770"/>
            <a:ext cx="3628653" cy="2901009"/>
          </a:xfrm>
          <a:prstGeom prst="rect">
            <a:avLst/>
          </a:prstGeom>
        </p:spPr>
      </p:pic>
      <p:cxnSp>
        <p:nvCxnSpPr>
          <p:cNvPr id="14" name="Straight Connector 13">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A11D827-C027-4882-BECF-37452B0DD885}"/>
              </a:ext>
            </a:extLst>
          </p:cNvPr>
          <p:cNvPicPr>
            <a:picLocks noChangeAspect="1"/>
          </p:cNvPicPr>
          <p:nvPr/>
        </p:nvPicPr>
        <p:blipFill>
          <a:blip r:embed="rId3"/>
          <a:stretch>
            <a:fillRect/>
          </a:stretch>
        </p:blipFill>
        <p:spPr>
          <a:xfrm>
            <a:off x="921941" y="3385424"/>
            <a:ext cx="3502277" cy="2882082"/>
          </a:xfrm>
          <a:prstGeom prst="rect">
            <a:avLst/>
          </a:prstGeom>
        </p:spPr>
      </p:pic>
      <p:sp>
        <p:nvSpPr>
          <p:cNvPr id="9" name="Content Placeholder 8">
            <a:extLst>
              <a:ext uri="{FF2B5EF4-FFF2-40B4-BE49-F238E27FC236}">
                <a16:creationId xmlns:a16="http://schemas.microsoft.com/office/drawing/2014/main" id="{B3A417E0-0AE0-4DF7-9A4E-B9256F918A9A}"/>
              </a:ext>
            </a:extLst>
          </p:cNvPr>
          <p:cNvSpPr>
            <a:spLocks noGrp="1"/>
          </p:cNvSpPr>
          <p:nvPr>
            <p:ph idx="1"/>
          </p:nvPr>
        </p:nvSpPr>
        <p:spPr>
          <a:xfrm>
            <a:off x="5144679" y="2198914"/>
            <a:ext cx="6405063" cy="3670180"/>
          </a:xfrm>
        </p:spPr>
        <p:txBody>
          <a:bodyPr>
            <a:normAutofit/>
          </a:bodyPr>
          <a:lstStyle/>
          <a:p>
            <a:pPr>
              <a:buFont typeface="Wingdings" panose="05000000000000000000" pitchFamily="2" charset="2"/>
              <a:buChar char="Ø"/>
            </a:pPr>
            <a:r>
              <a:rPr lang="en-US" sz="1800" b="0" i="0" dirty="0">
                <a:effectLst/>
                <a:latin typeface="Roboto"/>
              </a:rPr>
              <a:t>As shown in fig4, the survival rate of the non-diabetic patients(118) are higher than the diabetic patients(85). While death count of the non-diabetic patients are more than the diabetic patients who died from heart fail. So, we can not say that diabetic patients have higher death count due to heart fail.</a:t>
            </a:r>
          </a:p>
          <a:p>
            <a:pPr>
              <a:buFont typeface="Wingdings" panose="05000000000000000000" pitchFamily="2" charset="2"/>
              <a:buChar char="Ø"/>
            </a:pPr>
            <a:r>
              <a:rPr lang="en-US" sz="1800" b="0" i="0" dirty="0">
                <a:effectLst/>
                <a:latin typeface="Roboto"/>
              </a:rPr>
              <a:t>As shown in fig5, the survival count of the people(138) who does not smokes are higher than the people who smokes(65). While death count of the people(65) who does not smokes are more than the people who smokes and died from heart fail. So, we can say that death rate of the people does not depend upon smoking.</a:t>
            </a:r>
          </a:p>
          <a:p>
            <a:endParaRPr lang="en-US" dirty="0"/>
          </a:p>
        </p:txBody>
      </p:sp>
      <p:sp>
        <p:nvSpPr>
          <p:cNvPr id="16" name="Rectangle 15">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95679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766</TotalTime>
  <Words>1139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Roboto</vt:lpstr>
      <vt:lpstr>Wingdings</vt:lpstr>
      <vt:lpstr>Retrospect</vt:lpstr>
      <vt:lpstr>Capstone Project Assignment</vt:lpstr>
      <vt:lpstr>Index </vt:lpstr>
      <vt:lpstr>Problem Statement</vt:lpstr>
      <vt:lpstr>Introduction</vt:lpstr>
      <vt:lpstr>Steps followed for Data Analysis:</vt:lpstr>
      <vt:lpstr>Steps followed for Data Analysis:</vt:lpstr>
      <vt:lpstr>Correlation Matrix</vt:lpstr>
      <vt:lpstr>Observations</vt:lpstr>
      <vt:lpstr>Observations</vt:lpstr>
      <vt:lpstr>PowerPoint Presentation</vt:lpstr>
      <vt:lpstr>PowerPoint Presentation</vt:lpstr>
      <vt:lpstr>PowerPoint Presentation</vt:lpstr>
      <vt:lpstr>Conclusion</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Assignment</dc:title>
  <dc:creator>Rupali Metkari</dc:creator>
  <cp:lastModifiedBy>Rupali Metkari</cp:lastModifiedBy>
  <cp:revision>70</cp:revision>
  <dcterms:created xsi:type="dcterms:W3CDTF">2021-04-05T01:41:33Z</dcterms:created>
  <dcterms:modified xsi:type="dcterms:W3CDTF">2021-04-06T21:34:08Z</dcterms:modified>
</cp:coreProperties>
</file>