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4"/>
  </p:notesMasterIdLst>
  <p:sldIdLst>
    <p:sldId id="256" r:id="rId2"/>
    <p:sldId id="273" r:id="rId3"/>
    <p:sldId id="263" r:id="rId4"/>
    <p:sldId id="275" r:id="rId5"/>
    <p:sldId id="276" r:id="rId6"/>
    <p:sldId id="281" r:id="rId7"/>
    <p:sldId id="277" r:id="rId8"/>
    <p:sldId id="278" r:id="rId9"/>
    <p:sldId id="279" r:id="rId10"/>
    <p:sldId id="280" r:id="rId11"/>
    <p:sldId id="27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72" d="100"/>
          <a:sy n="7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82C5-EF38-4110-A383-F6B6A8472D80}"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342B9-FFE3-4008-95D2-855D6345725E}" type="slidenum">
              <a:rPr lang="en-US" smtClean="0"/>
              <a:t>‹#›</a:t>
            </a:fld>
            <a:endParaRPr lang="en-US"/>
          </a:p>
        </p:txBody>
      </p:sp>
    </p:spTree>
    <p:extLst>
      <p:ext uri="{BB962C8B-B14F-4D97-AF65-F5344CB8AC3E}">
        <p14:creationId xmlns:p14="http://schemas.microsoft.com/office/powerpoint/2010/main" val="42923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4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36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094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8490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40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8986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969C88-B244-455D-A017-012B25B1ACDD}" type="datetimeFigureOut">
              <a:rPr lang="en-US" smtClean="0"/>
              <a:t>7/26/2021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2537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969C88-B244-455D-A017-012B25B1ACDD}" type="datetimeFigureOut">
              <a:rPr lang="en-US" smtClean="0"/>
              <a:t>7/26/2021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264473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670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969C88-B244-455D-A017-012B25B1ACDD}" type="datetimeFigureOut">
              <a:rPr lang="en-US" smtClean="0"/>
              <a:pPr/>
              <a:t>7/26/2021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1504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unwomen.org/en/news/stories/2020/11/compilation-take-action-to-help-end-violence-against-women" TargetMode="External"/><Relationship Id="rId3" Type="http://schemas.openxmlformats.org/officeDocument/2006/relationships/hyperlink" Target="https://www.datasciencecentral.com/profiles/blogs/7-sins-in-nyc" TargetMode="External"/><Relationship Id="rId7" Type="http://schemas.openxmlformats.org/officeDocument/2006/relationships/hyperlink" Target="https://uc-r.github.io/naive_bayes" TargetMode="External"/><Relationship Id="rId2" Type="http://schemas.openxmlformats.org/officeDocument/2006/relationships/hyperlink" Target="https://opendatanetwork.herokuapp.com/dataset/data.cityofnewyork.us/833y-fsy8" TargetMode="External"/><Relationship Id="rId1" Type="http://schemas.openxmlformats.org/officeDocument/2006/relationships/slideLayout" Target="../slideLayouts/slideLayout2.xml"/><Relationship Id="rId6" Type="http://schemas.openxmlformats.org/officeDocument/2006/relationships/hyperlink" Target="https://www.machinelearningplus.com/machine-learning/complete-introduction-linear-regression-r/" TargetMode="External"/><Relationship Id="rId5" Type="http://schemas.openxmlformats.org/officeDocument/2006/relationships/hyperlink" Target="https://www.edureka.co/blog/support-vector-machine-in-r/" TargetMode="External"/><Relationship Id="rId4" Type="http://schemas.openxmlformats.org/officeDocument/2006/relationships/hyperlink" Target="https://capindex.com/covid-19-crime-new-york-city-crime-study-for-202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021A-3124-4C41-B175-73507992EBF8}"/>
              </a:ext>
            </a:extLst>
          </p:cNvPr>
          <p:cNvSpPr>
            <a:spLocks noGrp="1"/>
          </p:cNvSpPr>
          <p:nvPr>
            <p:ph type="ctrTitle"/>
          </p:nvPr>
        </p:nvSpPr>
        <p:spPr>
          <a:xfrm>
            <a:off x="1895907" y="184550"/>
            <a:ext cx="8070273" cy="900613"/>
          </a:xfrm>
        </p:spPr>
        <p:txBody>
          <a:bodyPr>
            <a:normAutofit/>
          </a:bodyPr>
          <a:lstStyle/>
          <a:p>
            <a:pPr algn="ctr"/>
            <a:r>
              <a:rPr lang="en-US" sz="4400" b="1" dirty="0"/>
              <a:t>Team Project: Presentation</a:t>
            </a:r>
            <a:endParaRPr lang="en-US" sz="4400" dirty="0"/>
          </a:p>
        </p:txBody>
      </p:sp>
      <p:sp>
        <p:nvSpPr>
          <p:cNvPr id="3" name="Subtitle 2">
            <a:extLst>
              <a:ext uri="{FF2B5EF4-FFF2-40B4-BE49-F238E27FC236}">
                <a16:creationId xmlns:a16="http://schemas.microsoft.com/office/drawing/2014/main" id="{87ECC0D2-30DB-4D94-BE20-959DB616D57B}"/>
              </a:ext>
            </a:extLst>
          </p:cNvPr>
          <p:cNvSpPr>
            <a:spLocks noGrp="1"/>
          </p:cNvSpPr>
          <p:nvPr>
            <p:ph type="subTitle" idx="1"/>
          </p:nvPr>
        </p:nvSpPr>
        <p:spPr>
          <a:xfrm>
            <a:off x="2047009" y="1163311"/>
            <a:ext cx="8250382" cy="547254"/>
          </a:xfrm>
        </p:spPr>
        <p:txBody>
          <a:bodyPr anchor="b">
            <a:normAutofit/>
          </a:bodyPr>
          <a:lstStyle/>
          <a:p>
            <a:pPr algn="ctr"/>
            <a:r>
              <a:rPr lang="en-US" sz="2000" b="1" dirty="0">
                <a:solidFill>
                  <a:schemeClr val="tx1">
                    <a:lumMod val="95000"/>
                    <a:lumOff val="5000"/>
                  </a:schemeClr>
                </a:solidFill>
              </a:rPr>
              <a:t>Aly6015: intermediate Analytics</a:t>
            </a:r>
          </a:p>
        </p:txBody>
      </p:sp>
      <p:sp>
        <p:nvSpPr>
          <p:cNvPr id="8" name="TextBox 7">
            <a:extLst>
              <a:ext uri="{FF2B5EF4-FFF2-40B4-BE49-F238E27FC236}">
                <a16:creationId xmlns:a16="http://schemas.microsoft.com/office/drawing/2014/main" id="{DA57BA2D-C6F2-42A8-A9B6-3142BA6D0CE7}"/>
              </a:ext>
            </a:extLst>
          </p:cNvPr>
          <p:cNvSpPr txBox="1"/>
          <p:nvPr/>
        </p:nvSpPr>
        <p:spPr>
          <a:xfrm>
            <a:off x="5166879" y="4476297"/>
            <a:ext cx="2735550" cy="369332"/>
          </a:xfrm>
          <a:prstGeom prst="rect">
            <a:avLst/>
          </a:prstGeom>
          <a:noFill/>
        </p:spPr>
        <p:txBody>
          <a:bodyPr wrap="square" rtlCol="0">
            <a:spAutoFit/>
          </a:bodyPr>
          <a:lstStyle/>
          <a:p>
            <a:r>
              <a:rPr lang="en-US" b="1" dirty="0"/>
              <a:t>Team members in group 5</a:t>
            </a:r>
          </a:p>
        </p:txBody>
      </p:sp>
      <p:sp>
        <p:nvSpPr>
          <p:cNvPr id="14" name="TextBox 13">
            <a:extLst>
              <a:ext uri="{FF2B5EF4-FFF2-40B4-BE49-F238E27FC236}">
                <a16:creationId xmlns:a16="http://schemas.microsoft.com/office/drawing/2014/main" id="{2561A9F7-C256-4573-8721-B16BDED9A0EC}"/>
              </a:ext>
            </a:extLst>
          </p:cNvPr>
          <p:cNvSpPr txBox="1"/>
          <p:nvPr/>
        </p:nvSpPr>
        <p:spPr>
          <a:xfrm>
            <a:off x="3629025" y="4931217"/>
            <a:ext cx="5777345" cy="646331"/>
          </a:xfrm>
          <a:prstGeom prst="rect">
            <a:avLst/>
          </a:prstGeom>
          <a:noFill/>
        </p:spPr>
        <p:txBody>
          <a:bodyPr wrap="square" rtlCol="0">
            <a:spAutoFit/>
          </a:bodyPr>
          <a:lstStyle/>
          <a:p>
            <a:pPr marL="342900" indent="-342900">
              <a:buAutoNum type="arabicPeriod"/>
            </a:pPr>
            <a:r>
              <a:rPr lang="en-US" dirty="0"/>
              <a:t> Rupali Metkari</a:t>
            </a:r>
          </a:p>
          <a:p>
            <a:pPr marL="342900" indent="-342900">
              <a:buAutoNum type="arabicPeriod"/>
            </a:pPr>
            <a:r>
              <a:rPr lang="en-US" dirty="0" err="1"/>
              <a:t>Chandrashekarappa</a:t>
            </a:r>
            <a:r>
              <a:rPr lang="en-US" dirty="0"/>
              <a:t> </a:t>
            </a:r>
            <a:r>
              <a:rPr lang="en-US" dirty="0" err="1"/>
              <a:t>Shivaprasad</a:t>
            </a:r>
            <a:r>
              <a:rPr lang="en-US" dirty="0"/>
              <a:t> </a:t>
            </a:r>
          </a:p>
        </p:txBody>
      </p:sp>
      <p:sp>
        <p:nvSpPr>
          <p:cNvPr id="20" name="TextBox 19">
            <a:extLst>
              <a:ext uri="{FF2B5EF4-FFF2-40B4-BE49-F238E27FC236}">
                <a16:creationId xmlns:a16="http://schemas.microsoft.com/office/drawing/2014/main" id="{8A222A20-47B2-4D11-83D6-CCB5E0B28099}"/>
              </a:ext>
            </a:extLst>
          </p:cNvPr>
          <p:cNvSpPr txBox="1"/>
          <p:nvPr/>
        </p:nvSpPr>
        <p:spPr>
          <a:xfrm>
            <a:off x="184439" y="5821279"/>
            <a:ext cx="6094268" cy="369332"/>
          </a:xfrm>
          <a:prstGeom prst="rect">
            <a:avLst/>
          </a:prstGeom>
          <a:noFill/>
        </p:spPr>
        <p:txBody>
          <a:bodyPr wrap="square">
            <a:spAutoFit/>
          </a:bodyPr>
          <a:lstStyle/>
          <a:p>
            <a:r>
              <a:rPr lang="en-US" b="1" dirty="0"/>
              <a:t>Date: 21/5/2021</a:t>
            </a:r>
          </a:p>
        </p:txBody>
      </p:sp>
      <p:sp>
        <p:nvSpPr>
          <p:cNvPr id="22" name="TextBox 21">
            <a:extLst>
              <a:ext uri="{FF2B5EF4-FFF2-40B4-BE49-F238E27FC236}">
                <a16:creationId xmlns:a16="http://schemas.microsoft.com/office/drawing/2014/main" id="{79FFE93D-09BD-4746-901B-1465F07290AF}"/>
              </a:ext>
            </a:extLst>
          </p:cNvPr>
          <p:cNvSpPr txBox="1"/>
          <p:nvPr/>
        </p:nvSpPr>
        <p:spPr>
          <a:xfrm>
            <a:off x="9406370" y="5821279"/>
            <a:ext cx="2886075" cy="369332"/>
          </a:xfrm>
          <a:prstGeom prst="rect">
            <a:avLst/>
          </a:prstGeom>
          <a:noFill/>
        </p:spPr>
        <p:txBody>
          <a:bodyPr wrap="square">
            <a:spAutoFit/>
          </a:bodyPr>
          <a:lstStyle/>
          <a:p>
            <a:r>
              <a:rPr lang="en-US" b="1" dirty="0"/>
              <a:t>Professor: Vladimir Shapiro</a:t>
            </a:r>
          </a:p>
        </p:txBody>
      </p:sp>
      <p:sp>
        <p:nvSpPr>
          <p:cNvPr id="24" name="TextBox 23">
            <a:extLst>
              <a:ext uri="{FF2B5EF4-FFF2-40B4-BE49-F238E27FC236}">
                <a16:creationId xmlns:a16="http://schemas.microsoft.com/office/drawing/2014/main" id="{1D86D1D3-4DE0-4647-ABCC-B70C87E9DD40}"/>
              </a:ext>
            </a:extLst>
          </p:cNvPr>
          <p:cNvSpPr txBox="1"/>
          <p:nvPr/>
        </p:nvSpPr>
        <p:spPr>
          <a:xfrm>
            <a:off x="1272209" y="2239019"/>
            <a:ext cx="10442713" cy="707886"/>
          </a:xfrm>
          <a:prstGeom prst="rect">
            <a:avLst/>
          </a:prstGeom>
          <a:noFill/>
        </p:spPr>
        <p:txBody>
          <a:bodyPr wrap="square">
            <a:spAutoFit/>
          </a:bodyPr>
          <a:lstStyle/>
          <a:p>
            <a:pPr algn="ctr"/>
            <a:r>
              <a:rPr lang="en-US" sz="4000" dirty="0"/>
              <a:t>Project Name: NYPD Shooting Incident Dataset</a:t>
            </a:r>
          </a:p>
        </p:txBody>
      </p:sp>
      <p:pic>
        <p:nvPicPr>
          <p:cNvPr id="1026" name="Picture 2" descr="Northeastern University - Wikipedia">
            <a:extLst>
              <a:ext uri="{FF2B5EF4-FFF2-40B4-BE49-F238E27FC236}">
                <a16:creationId xmlns:a16="http://schemas.microsoft.com/office/drawing/2014/main" id="{1BBD6D2A-A644-408A-B089-DED5A3DAE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83" y="137162"/>
            <a:ext cx="1656826" cy="165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90">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92">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1B9508-3E8A-FD47-BC01-BEE59760993F}"/>
              </a:ext>
            </a:extLst>
          </p:cNvPr>
          <p:cNvSpPr>
            <a:spLocks noGrp="1"/>
          </p:cNvSpPr>
          <p:nvPr>
            <p:ph type="title"/>
          </p:nvPr>
        </p:nvSpPr>
        <p:spPr>
          <a:xfrm>
            <a:off x="199075" y="122216"/>
            <a:ext cx="5977937" cy="880087"/>
          </a:xfrm>
        </p:spPr>
        <p:txBody>
          <a:bodyPr vert="horz" lIns="91440" tIns="45720" rIns="91440" bIns="45720" rtlCol="0" anchor="b">
            <a:normAutofit/>
          </a:bodyPr>
          <a:lstStyle/>
          <a:p>
            <a:r>
              <a:rPr lang="en-US" sz="4000" dirty="0">
                <a:solidFill>
                  <a:srgbClr val="FFFFFF"/>
                </a:solidFill>
              </a:rPr>
              <a:t>Output of Q3</a:t>
            </a:r>
          </a:p>
        </p:txBody>
      </p:sp>
      <p:sp>
        <p:nvSpPr>
          <p:cNvPr id="34" name="Content Placeholder 11">
            <a:extLst>
              <a:ext uri="{FF2B5EF4-FFF2-40B4-BE49-F238E27FC236}">
                <a16:creationId xmlns:a16="http://schemas.microsoft.com/office/drawing/2014/main" id="{069B3246-9D47-440D-8856-6F2FA50FE4F2}"/>
              </a:ext>
            </a:extLst>
          </p:cNvPr>
          <p:cNvSpPr>
            <a:spLocks noGrp="1"/>
          </p:cNvSpPr>
          <p:nvPr>
            <p:ph sz="half" idx="2"/>
          </p:nvPr>
        </p:nvSpPr>
        <p:spPr>
          <a:xfrm>
            <a:off x="244629" y="732124"/>
            <a:ext cx="5977938" cy="3652667"/>
          </a:xfrm>
        </p:spPr>
        <p:txBody>
          <a:bodyPr vert="horz" lIns="0" tIns="45720" rIns="0" bIns="45720" rtlCol="0">
            <a:normAutofit/>
          </a:bodyPr>
          <a:lstStyle/>
          <a:p>
            <a:pPr marL="457200" indent="-457200">
              <a:buFont typeface="Calibri" panose="020F0502020204030204" pitchFamily="34" charset="0"/>
              <a:buAutoNum type="arabicPeriod"/>
            </a:pPr>
            <a:endParaRPr lang="en-US" sz="1800" dirty="0">
              <a:solidFill>
                <a:srgbClr val="FFFFFF"/>
              </a:solidFill>
            </a:endParaRPr>
          </a:p>
          <a:p>
            <a:pPr marL="457200" indent="-457200">
              <a:buFont typeface="Calibri" panose="020F0502020204030204" pitchFamily="34" charset="0"/>
              <a:buAutoNum type="arabicPeriod"/>
            </a:pPr>
            <a:r>
              <a:rPr lang="en-US" sz="1800" dirty="0">
                <a:solidFill>
                  <a:srgbClr val="FFFFFF"/>
                </a:solidFill>
              </a:rPr>
              <a:t>The accuracy of the model is 90% with 95% C.I</a:t>
            </a:r>
          </a:p>
          <a:p>
            <a:pPr marL="457200" indent="-457200">
              <a:buFont typeface="Calibri" panose="020F0502020204030204" pitchFamily="34" charset="0"/>
              <a:buAutoNum type="arabicPeriod"/>
            </a:pPr>
            <a:r>
              <a:rPr lang="en-US" sz="1800" dirty="0">
                <a:solidFill>
                  <a:srgbClr val="FFFFFF"/>
                </a:solidFill>
              </a:rPr>
              <a:t>We can predict that probability of female sex victims were attacked more in the night from 6 pm to 6 am compared to morning and evening </a:t>
            </a:r>
          </a:p>
          <a:p>
            <a:endParaRPr lang="en-US" sz="1800" dirty="0">
              <a:solidFill>
                <a:srgbClr val="FFFFFF"/>
              </a:solidFill>
            </a:endParaRPr>
          </a:p>
        </p:txBody>
      </p:sp>
      <p:sp>
        <p:nvSpPr>
          <p:cNvPr id="97" name="Rectangle 96">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A6D714C-8A52-487C-9DCF-4122F0C7762D}"/>
              </a:ext>
            </a:extLst>
          </p:cNvPr>
          <p:cNvPicPr>
            <a:picLocks noChangeAspect="1"/>
          </p:cNvPicPr>
          <p:nvPr/>
        </p:nvPicPr>
        <p:blipFill>
          <a:blip r:embed="rId2"/>
          <a:stretch>
            <a:fillRect/>
          </a:stretch>
        </p:blipFill>
        <p:spPr>
          <a:xfrm>
            <a:off x="7613535" y="1207655"/>
            <a:ext cx="4511282" cy="3614335"/>
          </a:xfrm>
          <a:prstGeom prst="rect">
            <a:avLst/>
          </a:prstGeom>
        </p:spPr>
      </p:pic>
      <p:pic>
        <p:nvPicPr>
          <p:cNvPr id="19" name="Picture 18">
            <a:extLst>
              <a:ext uri="{FF2B5EF4-FFF2-40B4-BE49-F238E27FC236}">
                <a16:creationId xmlns:a16="http://schemas.microsoft.com/office/drawing/2014/main" id="{1C7B32EF-06DC-4492-936D-F9C6534C1642}"/>
              </a:ext>
            </a:extLst>
          </p:cNvPr>
          <p:cNvPicPr>
            <a:picLocks noChangeAspect="1"/>
          </p:cNvPicPr>
          <p:nvPr/>
        </p:nvPicPr>
        <p:blipFill>
          <a:blip r:embed="rId3"/>
          <a:stretch>
            <a:fillRect/>
          </a:stretch>
        </p:blipFill>
        <p:spPr>
          <a:xfrm>
            <a:off x="209093" y="2976734"/>
            <a:ext cx="7129723" cy="3652666"/>
          </a:xfrm>
          <a:prstGeom prst="rect">
            <a:avLst/>
          </a:prstGeom>
        </p:spPr>
      </p:pic>
    </p:spTree>
    <p:extLst>
      <p:ext uri="{BB962C8B-B14F-4D97-AF65-F5344CB8AC3E}">
        <p14:creationId xmlns:p14="http://schemas.microsoft.com/office/powerpoint/2010/main" val="298425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3FAB-DC94-4434-AF8C-BD417379E9D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8B22D0-B2CB-40A4-9A79-D75DE719A75A}"/>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Importance of Exploratory data analysis helped in framing the business questions </a:t>
            </a:r>
          </a:p>
          <a:p>
            <a:pPr marL="457200" indent="-457200">
              <a:buFont typeface="+mj-lt"/>
              <a:buAutoNum type="arabicPeriod"/>
            </a:pPr>
            <a:r>
              <a:rPr lang="en-US" dirty="0"/>
              <a:t>There is 60% probability that person will not be shot at with the help of SVM model</a:t>
            </a:r>
          </a:p>
          <a:p>
            <a:pPr marL="457200" indent="-457200">
              <a:buFont typeface="+mj-lt"/>
              <a:buAutoNum type="arabicPeriod"/>
            </a:pPr>
            <a:r>
              <a:rPr lang="en-US" dirty="0"/>
              <a:t>Shooting against black race is reducing over the years</a:t>
            </a:r>
          </a:p>
          <a:p>
            <a:pPr marL="457200" indent="-457200">
              <a:buFont typeface="+mj-lt"/>
              <a:buAutoNum type="arabicPeriod"/>
            </a:pPr>
            <a:r>
              <a:rPr lang="en-US" dirty="0"/>
              <a:t>Shooting against women in the night time is high compared to the morning</a:t>
            </a:r>
          </a:p>
          <a:p>
            <a:pPr marL="0" indent="0">
              <a:buNone/>
            </a:pPr>
            <a:endParaRPr lang="en-US" dirty="0"/>
          </a:p>
          <a:p>
            <a:pPr marL="0" indent="0">
              <a:buNone/>
            </a:pPr>
            <a:r>
              <a:rPr lang="en-US" dirty="0"/>
              <a:t>RECOMMENDATIONS:</a:t>
            </a:r>
          </a:p>
          <a:p>
            <a:pPr marL="457200" indent="-457200">
              <a:buFont typeface="+mj-lt"/>
              <a:buAutoNum type="arabicPeriod"/>
            </a:pPr>
            <a:r>
              <a:rPr lang="en-US" dirty="0"/>
              <a:t>Educate the police officers on not making generalized decisions based on race </a:t>
            </a:r>
          </a:p>
          <a:p>
            <a:pPr marL="457200" indent="-457200">
              <a:buFont typeface="+mj-lt"/>
              <a:buAutoNum type="arabicPeriod"/>
            </a:pPr>
            <a:r>
              <a:rPr lang="en-US" dirty="0"/>
              <a:t>Create a support group and educating women on their personal safety</a:t>
            </a:r>
          </a:p>
          <a:p>
            <a:pPr marL="457200" indent="-457200">
              <a:buFont typeface="+mj-lt"/>
              <a:buAutoNum type="arabicPeriod"/>
            </a:pPr>
            <a:r>
              <a:rPr lang="en-US" dirty="0"/>
              <a:t>Increase the number of women police officers in the night</a:t>
            </a:r>
          </a:p>
          <a:p>
            <a:pPr marL="457200" indent="-457200">
              <a:buFont typeface="+mj-lt"/>
              <a:buAutoNum type="arabicPeriod"/>
            </a:pPr>
            <a:r>
              <a:rPr lang="en-US" dirty="0"/>
              <a:t>Data collection on gender based crimes has to be increased that can help establishing policies and implement crime prevention against women</a:t>
            </a:r>
          </a:p>
          <a:p>
            <a:pPr marL="457200" indent="-457200">
              <a:buFont typeface="+mj-lt"/>
              <a:buAutoNum type="arabicPeriod"/>
            </a:pPr>
            <a:endParaRPr lang="en-US" dirty="0"/>
          </a:p>
        </p:txBody>
      </p:sp>
    </p:spTree>
    <p:extLst>
      <p:ext uri="{BB962C8B-B14F-4D97-AF65-F5344CB8AC3E}">
        <p14:creationId xmlns:p14="http://schemas.microsoft.com/office/powerpoint/2010/main" val="66018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4FBE-F8AC-4F74-AAB3-663206AC37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2ADC5D5-8780-4C23-B024-DFBFBB3229CA}"/>
              </a:ext>
            </a:extLst>
          </p:cNvPr>
          <p:cNvSpPr>
            <a:spLocks noGrp="1"/>
          </p:cNvSpPr>
          <p:nvPr>
            <p:ph idx="1"/>
          </p:nvPr>
        </p:nvSpPr>
        <p:spPr/>
        <p:txBody>
          <a:bodyPr>
            <a:normAutofit fontScale="85000" lnSpcReduction="10000"/>
          </a:bodyPr>
          <a:lstStyle/>
          <a:p>
            <a:pPr marL="342900" indent="-342900">
              <a:buFont typeface="+mj-lt"/>
              <a:buAutoNum type="arabicPeriod"/>
            </a:pPr>
            <a:r>
              <a:rPr lang="en-US" sz="1800" dirty="0"/>
              <a:t> NYPD Shooting Incident Data (Historic) Last Updated 3 May 2021, Open Data Network: </a:t>
            </a:r>
            <a:r>
              <a:rPr lang="en-US" sz="1800" dirty="0">
                <a:hlinkClick r:id="rId2"/>
              </a:rPr>
              <a:t>https://opendatanetwork.herokuapp.com/dataset/data.cityofnewyork.us/833y-fsy8</a:t>
            </a:r>
            <a:r>
              <a:rPr lang="en-US" sz="1800" dirty="0"/>
              <a:t>   </a:t>
            </a:r>
            <a:endParaRPr lang="en-US" dirty="0"/>
          </a:p>
          <a:p>
            <a:pPr marL="457200" indent="-457200">
              <a:buFont typeface="+mj-lt"/>
              <a:buAutoNum type="arabicPeriod"/>
            </a:pPr>
            <a:r>
              <a:rPr lang="en-US" sz="1800" dirty="0"/>
              <a:t>Analyzing crime in NYC: data, visuals, Posted by NYC Data Science Academy on August 18, 2016, Data Science Central: </a:t>
            </a:r>
            <a:r>
              <a:rPr lang="en-US" sz="1800" dirty="0">
                <a:hlinkClick r:id="rId3"/>
              </a:rPr>
              <a:t>https://www.datasciencecentral.com/profiles/blogs/7-sins-in-nyc</a:t>
            </a:r>
            <a:r>
              <a:rPr lang="en-US" sz="1800" dirty="0"/>
              <a:t> </a:t>
            </a:r>
          </a:p>
          <a:p>
            <a:pPr marL="457200" indent="-457200">
              <a:buFont typeface="+mj-lt"/>
              <a:buAutoNum type="arabicPeriod"/>
            </a:pPr>
            <a:r>
              <a:rPr lang="en-US" sz="1800" dirty="0"/>
              <a:t>NEW YORK CITY CRIME STUDY FROM(9/8/2020), CAP INDEX: </a:t>
            </a:r>
            <a:r>
              <a:rPr lang="en-US" sz="1800" dirty="0">
                <a:hlinkClick r:id="rId4"/>
              </a:rPr>
              <a:t>https://capindex.com/covid-19-crime-new-york-city-crime-study-for-2020/</a:t>
            </a:r>
            <a:r>
              <a:rPr lang="en-US" sz="1800" dirty="0"/>
              <a:t>   </a:t>
            </a:r>
          </a:p>
          <a:p>
            <a:pPr marL="457200" indent="-457200">
              <a:buFont typeface="+mj-lt"/>
              <a:buAutoNum type="arabicPeriod"/>
            </a:pPr>
            <a:r>
              <a:rPr lang="en-US" sz="1800" dirty="0"/>
              <a:t>Support Vector Machine In R, by </a:t>
            </a:r>
            <a:r>
              <a:rPr lang="en-US" sz="1800" dirty="0" err="1"/>
              <a:t>Zulaika</a:t>
            </a:r>
            <a:r>
              <a:rPr lang="en-US" sz="1800" dirty="0"/>
              <a:t> Lateef, Last updated on May 15,2020, </a:t>
            </a:r>
            <a:r>
              <a:rPr lang="en-US" sz="1800" dirty="0" err="1"/>
              <a:t>Edureka</a:t>
            </a:r>
            <a:r>
              <a:rPr lang="en-US" sz="1800" dirty="0"/>
              <a:t>: </a:t>
            </a:r>
            <a:r>
              <a:rPr lang="en-US" sz="1800" dirty="0">
                <a:hlinkClick r:id="rId5"/>
              </a:rPr>
              <a:t>https://www.edureka.co/blog/support-vector-machine-in-r/</a:t>
            </a:r>
            <a:r>
              <a:rPr lang="en-US" sz="1800" dirty="0"/>
              <a:t> </a:t>
            </a:r>
          </a:p>
          <a:p>
            <a:pPr marL="457200" indent="-457200">
              <a:buFont typeface="+mj-lt"/>
              <a:buAutoNum type="arabicPeriod"/>
            </a:pPr>
            <a:r>
              <a:rPr lang="en-US" sz="1800" dirty="0"/>
              <a:t>Complete Introduction to Linear Regression in R by Selva Prabhakaran(2019) ML+ Let's </a:t>
            </a:r>
            <a:r>
              <a:rPr lang="en-US" sz="1800" dirty="0" err="1"/>
              <a:t>DataScience</a:t>
            </a:r>
            <a:r>
              <a:rPr lang="en-US" sz="1800" dirty="0"/>
              <a:t>: </a:t>
            </a:r>
            <a:r>
              <a:rPr lang="en-US" sz="1800" dirty="0">
                <a:hlinkClick r:id="rId6"/>
              </a:rPr>
              <a:t>https://www.machinelearningplus.com/machine-learning/complete-introduction-linear-regression-r/</a:t>
            </a:r>
            <a:r>
              <a:rPr lang="en-US" sz="1800" dirty="0"/>
              <a:t> </a:t>
            </a:r>
          </a:p>
          <a:p>
            <a:pPr marL="457200" indent="-457200">
              <a:buFont typeface="+mj-lt"/>
              <a:buAutoNum type="arabicPeriod"/>
            </a:pPr>
            <a:r>
              <a:rPr lang="en-US" sz="1800" dirty="0"/>
              <a:t>Naïve Bayes Classifier, UC Business Analytics R Programming Guide: </a:t>
            </a:r>
            <a:r>
              <a:rPr lang="en-US" sz="1800" dirty="0">
                <a:hlinkClick r:id="rId7"/>
              </a:rPr>
              <a:t>https://uc-r.github.io/naive_bayes</a:t>
            </a:r>
            <a:endParaRPr lang="en-US" sz="1800" dirty="0"/>
          </a:p>
          <a:p>
            <a:pPr marL="457200" indent="-457200">
              <a:buFont typeface="+mj-lt"/>
              <a:buAutoNum type="arabicPeriod"/>
            </a:pPr>
            <a:r>
              <a:rPr lang="en-US" sz="1800" dirty="0"/>
              <a:t>Take action: 10 ways you can help end violence against women, even during a pandemic. (n.d.). Retrieved May 21, 2021, from </a:t>
            </a:r>
            <a:r>
              <a:rPr lang="en-US" sz="1800" dirty="0">
                <a:hlinkClick r:id="rId8"/>
              </a:rPr>
              <a:t>https://www.unwomen.org/en/news/stories/2020/11/compilation-take-action-to-help-end-violence-against-women</a:t>
            </a:r>
            <a:endParaRPr lang="en-US" sz="1800" dirty="0"/>
          </a:p>
          <a:p>
            <a:pPr marL="0" indent="0">
              <a:buNone/>
            </a:pPr>
            <a:r>
              <a:rPr lang="en-US" sz="1800" dirty="0"/>
              <a:t> </a:t>
            </a:r>
          </a:p>
          <a:p>
            <a:endParaRPr lang="en-US" dirty="0"/>
          </a:p>
        </p:txBody>
      </p:sp>
    </p:spTree>
    <p:extLst>
      <p:ext uri="{BB962C8B-B14F-4D97-AF65-F5344CB8AC3E}">
        <p14:creationId xmlns:p14="http://schemas.microsoft.com/office/powerpoint/2010/main" val="6426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70C7-6D15-4BFD-9DFC-B73C02D301B5}"/>
              </a:ext>
            </a:extLst>
          </p:cNvPr>
          <p:cNvSpPr>
            <a:spLocks noGrp="1"/>
          </p:cNvSpPr>
          <p:nvPr>
            <p:ph type="title"/>
          </p:nvPr>
        </p:nvSpPr>
        <p:spPr>
          <a:xfrm>
            <a:off x="457200" y="192668"/>
            <a:ext cx="3200400" cy="720255"/>
          </a:xfrm>
        </p:spPr>
        <p:txBody>
          <a:bodyPr>
            <a:normAutofit/>
          </a:bodyPr>
          <a:lstStyle/>
          <a:p>
            <a:r>
              <a:rPr lang="en-US" sz="4800" dirty="0"/>
              <a:t>Introduction</a:t>
            </a:r>
          </a:p>
        </p:txBody>
      </p:sp>
      <p:sp>
        <p:nvSpPr>
          <p:cNvPr id="4" name="Text Placeholder 3">
            <a:extLst>
              <a:ext uri="{FF2B5EF4-FFF2-40B4-BE49-F238E27FC236}">
                <a16:creationId xmlns:a16="http://schemas.microsoft.com/office/drawing/2014/main" id="{C4631B02-306E-4B26-9330-FBFAC28F6699}"/>
              </a:ext>
            </a:extLst>
          </p:cNvPr>
          <p:cNvSpPr>
            <a:spLocks noGrp="1"/>
          </p:cNvSpPr>
          <p:nvPr>
            <p:ph type="body" sz="half" idx="2"/>
          </p:nvPr>
        </p:nvSpPr>
        <p:spPr>
          <a:xfrm>
            <a:off x="457200" y="1465719"/>
            <a:ext cx="3200400" cy="5392281"/>
          </a:xfrm>
        </p:spPr>
        <p:txBody>
          <a:bodyPr/>
          <a:lstStyle/>
          <a:p>
            <a:pPr marL="194310" marR="0" indent="-28575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Mangal" panose="02040503050203030202" pitchFamily="18" charset="0"/>
              </a:rPr>
              <a:t>In this dataset listing of every shooting incident that occurred in NYC going back to 2006 to 2019 year.</a:t>
            </a:r>
          </a:p>
          <a:p>
            <a:pPr marL="194310" marR="0" indent="-28575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Mangal" panose="02040503050203030202" pitchFamily="18" charset="0"/>
              </a:rPr>
              <a:t>Each record represents a shooting incident in NYC and includes information about the event, the location and time of occurrence. In addition, information related to suspect and victim demographics is also included. </a:t>
            </a:r>
          </a:p>
          <a:p>
            <a:pPr marL="194310" marR="0" indent="-285750">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Mangal" panose="02040503050203030202" pitchFamily="18" charset="0"/>
              </a:rPr>
              <a:t>We mainly used variables Time, Date, </a:t>
            </a:r>
            <a:r>
              <a:rPr lang="en-US" dirty="0" err="1">
                <a:latin typeface="Calibri" panose="020F0502020204030204" pitchFamily="34" charset="0"/>
                <a:ea typeface="Calibri" panose="020F0502020204030204" pitchFamily="34" charset="0"/>
                <a:cs typeface="Mangal" panose="02040503050203030202" pitchFamily="18" charset="0"/>
              </a:rPr>
              <a:t>Boro</a:t>
            </a:r>
            <a:r>
              <a:rPr lang="en-US" dirty="0">
                <a:latin typeface="Calibri" panose="020F0502020204030204" pitchFamily="34" charset="0"/>
                <a:ea typeface="Calibri" panose="020F0502020204030204" pitchFamily="34" charset="0"/>
                <a:cs typeface="Mangal" panose="02040503050203030202" pitchFamily="18" charset="0"/>
              </a:rPr>
              <a:t>, Murder Flag, Victim gender, Victim race.</a:t>
            </a:r>
            <a:endParaRPr lang="en-US"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16" name="Content Placeholder 15">
            <a:extLst>
              <a:ext uri="{FF2B5EF4-FFF2-40B4-BE49-F238E27FC236}">
                <a16:creationId xmlns:a16="http://schemas.microsoft.com/office/drawing/2014/main" id="{D7682FF6-4816-41E0-93F2-BB3ED3D3EA22}"/>
              </a:ext>
            </a:extLst>
          </p:cNvPr>
          <p:cNvPicPr>
            <a:picLocks noGrp="1" noChangeAspect="1"/>
          </p:cNvPicPr>
          <p:nvPr>
            <p:ph idx="1"/>
          </p:nvPr>
        </p:nvPicPr>
        <p:blipFill>
          <a:blip r:embed="rId2"/>
          <a:stretch>
            <a:fillRect/>
          </a:stretch>
        </p:blipFill>
        <p:spPr>
          <a:xfrm>
            <a:off x="4946650" y="1489075"/>
            <a:ext cx="6200775" cy="3743325"/>
          </a:xfrm>
        </p:spPr>
      </p:pic>
      <p:sp>
        <p:nvSpPr>
          <p:cNvPr id="17" name="TextBox 16">
            <a:extLst>
              <a:ext uri="{FF2B5EF4-FFF2-40B4-BE49-F238E27FC236}">
                <a16:creationId xmlns:a16="http://schemas.microsoft.com/office/drawing/2014/main" id="{08BF6025-D4F4-4C6F-B030-928CC4032234}"/>
              </a:ext>
            </a:extLst>
          </p:cNvPr>
          <p:cNvSpPr txBox="1"/>
          <p:nvPr/>
        </p:nvSpPr>
        <p:spPr>
          <a:xfrm>
            <a:off x="5297211" y="589757"/>
            <a:ext cx="5499652" cy="646331"/>
          </a:xfrm>
          <a:prstGeom prst="rect">
            <a:avLst/>
          </a:prstGeom>
          <a:noFill/>
        </p:spPr>
        <p:txBody>
          <a:bodyPr wrap="square" rtlCol="0">
            <a:spAutoFit/>
          </a:bodyPr>
          <a:lstStyle/>
          <a:p>
            <a:pPr algn="ctr"/>
            <a:r>
              <a:rPr lang="en-US" sz="3600" dirty="0"/>
              <a:t>Structure of the dataset</a:t>
            </a:r>
          </a:p>
        </p:txBody>
      </p:sp>
    </p:spTree>
    <p:extLst>
      <p:ext uri="{BB962C8B-B14F-4D97-AF65-F5344CB8AC3E}">
        <p14:creationId xmlns:p14="http://schemas.microsoft.com/office/powerpoint/2010/main" val="327532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693-5D08-4836-82D2-7DAE6472C5F0}"/>
              </a:ext>
            </a:extLst>
          </p:cNvPr>
          <p:cNvSpPr>
            <a:spLocks noGrp="1"/>
          </p:cNvSpPr>
          <p:nvPr>
            <p:ph type="title"/>
          </p:nvPr>
        </p:nvSpPr>
        <p:spPr>
          <a:xfrm>
            <a:off x="1037484" y="939948"/>
            <a:ext cx="10058400" cy="680349"/>
          </a:xfrm>
        </p:spPr>
        <p:txBody>
          <a:bodyPr>
            <a:normAutofit fontScale="90000"/>
          </a:bodyPr>
          <a:lstStyle/>
          <a:p>
            <a:r>
              <a:rPr lang="en-US" dirty="0"/>
              <a:t>Exploratory Data Analysis-1</a:t>
            </a:r>
          </a:p>
        </p:txBody>
      </p:sp>
      <p:pic>
        <p:nvPicPr>
          <p:cNvPr id="7" name="Picture 6">
            <a:extLst>
              <a:ext uri="{FF2B5EF4-FFF2-40B4-BE49-F238E27FC236}">
                <a16:creationId xmlns:a16="http://schemas.microsoft.com/office/drawing/2014/main" id="{16357B28-3374-489E-A587-110570DE09EF}"/>
              </a:ext>
            </a:extLst>
          </p:cNvPr>
          <p:cNvPicPr>
            <a:picLocks noChangeAspect="1"/>
          </p:cNvPicPr>
          <p:nvPr/>
        </p:nvPicPr>
        <p:blipFill rotWithShape="1">
          <a:blip r:embed="rId2"/>
          <a:srcRect t="2623" r="3" b="3"/>
          <a:stretch/>
        </p:blipFill>
        <p:spPr>
          <a:xfrm>
            <a:off x="204796" y="2492885"/>
            <a:ext cx="5861888" cy="3610389"/>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9" name="Picture 8" descr="Chart, pie chart&#10;&#10;Description automatically generated">
            <a:extLst>
              <a:ext uri="{FF2B5EF4-FFF2-40B4-BE49-F238E27FC236}">
                <a16:creationId xmlns:a16="http://schemas.microsoft.com/office/drawing/2014/main" id="{101645BB-2121-8944-8629-22AC3D99D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81" y="2524418"/>
            <a:ext cx="5515167" cy="3399374"/>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27" name="TextBox 26">
            <a:extLst>
              <a:ext uri="{FF2B5EF4-FFF2-40B4-BE49-F238E27FC236}">
                <a16:creationId xmlns:a16="http://schemas.microsoft.com/office/drawing/2014/main" id="{96535C31-3BF1-9745-9877-E35C66CE12D4}"/>
              </a:ext>
            </a:extLst>
          </p:cNvPr>
          <p:cNvSpPr txBox="1"/>
          <p:nvPr/>
        </p:nvSpPr>
        <p:spPr>
          <a:xfrm>
            <a:off x="1587078" y="1851174"/>
            <a:ext cx="3097323" cy="369332"/>
          </a:xfrm>
          <a:prstGeom prst="rect">
            <a:avLst/>
          </a:prstGeom>
          <a:noFill/>
        </p:spPr>
        <p:txBody>
          <a:bodyPr wrap="none" rtlCol="0">
            <a:spAutoFit/>
          </a:bodyPr>
          <a:lstStyle/>
          <a:p>
            <a:r>
              <a:rPr lang="en-US" dirty="0"/>
              <a:t>Crime frequency in each </a:t>
            </a:r>
            <a:r>
              <a:rPr lang="en-US" dirty="0" err="1"/>
              <a:t>Boro’s</a:t>
            </a:r>
            <a:endParaRPr lang="en-US" dirty="0"/>
          </a:p>
        </p:txBody>
      </p:sp>
      <p:sp>
        <p:nvSpPr>
          <p:cNvPr id="35" name="TextBox 34">
            <a:extLst>
              <a:ext uri="{FF2B5EF4-FFF2-40B4-BE49-F238E27FC236}">
                <a16:creationId xmlns:a16="http://schemas.microsoft.com/office/drawing/2014/main" id="{A3FE14D8-89B0-6B4C-A6FF-21EAAEF9D259}"/>
              </a:ext>
            </a:extLst>
          </p:cNvPr>
          <p:cNvSpPr txBox="1"/>
          <p:nvPr/>
        </p:nvSpPr>
        <p:spPr>
          <a:xfrm>
            <a:off x="8116978" y="1851174"/>
            <a:ext cx="2331151" cy="369332"/>
          </a:xfrm>
          <a:prstGeom prst="rect">
            <a:avLst/>
          </a:prstGeom>
          <a:noFill/>
        </p:spPr>
        <p:txBody>
          <a:bodyPr wrap="none" rtlCol="0">
            <a:spAutoFit/>
          </a:bodyPr>
          <a:lstStyle/>
          <a:p>
            <a:pPr algn="ctr"/>
            <a:r>
              <a:rPr lang="en-US" dirty="0"/>
              <a:t>Pie chart of victim race</a:t>
            </a:r>
          </a:p>
        </p:txBody>
      </p:sp>
    </p:spTree>
    <p:extLst>
      <p:ext uri="{BB962C8B-B14F-4D97-AF65-F5344CB8AC3E}">
        <p14:creationId xmlns:p14="http://schemas.microsoft.com/office/powerpoint/2010/main" val="5453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6CCA-221E-A745-AA6F-4696BC8D9BAB}"/>
              </a:ext>
            </a:extLst>
          </p:cNvPr>
          <p:cNvSpPr>
            <a:spLocks noGrp="1"/>
          </p:cNvSpPr>
          <p:nvPr>
            <p:ph type="title"/>
          </p:nvPr>
        </p:nvSpPr>
        <p:spPr/>
        <p:txBody>
          <a:bodyPr/>
          <a:lstStyle/>
          <a:p>
            <a:r>
              <a:rPr lang="en-US" dirty="0"/>
              <a:t>Exploratory Data Analysis- 2</a:t>
            </a:r>
          </a:p>
        </p:txBody>
      </p:sp>
      <p:pic>
        <p:nvPicPr>
          <p:cNvPr id="21" name="Content Placeholder 20" descr="Chart, bubble chart&#10;&#10;Description automatically generated">
            <a:extLst>
              <a:ext uri="{FF2B5EF4-FFF2-40B4-BE49-F238E27FC236}">
                <a16:creationId xmlns:a16="http://schemas.microsoft.com/office/drawing/2014/main" id="{6BAF50BA-4206-674A-954D-EA660FAFEA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334811"/>
            <a:ext cx="5747416" cy="3545484"/>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9" name="Content Placeholder 18" descr="Chart, bar chart&#10;&#10;Description automatically generated">
            <a:extLst>
              <a:ext uri="{FF2B5EF4-FFF2-40B4-BE49-F238E27FC236}">
                <a16:creationId xmlns:a16="http://schemas.microsoft.com/office/drawing/2014/main" id="{FDCDA849-C28F-C84C-B6B3-1B10BBD248C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223" y="2334321"/>
            <a:ext cx="5953452" cy="3672584"/>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22" name="TextBox 21">
            <a:extLst>
              <a:ext uri="{FF2B5EF4-FFF2-40B4-BE49-F238E27FC236}">
                <a16:creationId xmlns:a16="http://schemas.microsoft.com/office/drawing/2014/main" id="{D3935886-D9D4-104B-AA0D-2E23AD076688}"/>
              </a:ext>
            </a:extLst>
          </p:cNvPr>
          <p:cNvSpPr txBox="1"/>
          <p:nvPr/>
        </p:nvSpPr>
        <p:spPr>
          <a:xfrm>
            <a:off x="1015761" y="1851174"/>
            <a:ext cx="4086375" cy="369332"/>
          </a:xfrm>
          <a:prstGeom prst="rect">
            <a:avLst/>
          </a:prstGeom>
          <a:noFill/>
        </p:spPr>
        <p:txBody>
          <a:bodyPr wrap="none" rtlCol="0">
            <a:spAutoFit/>
          </a:bodyPr>
          <a:lstStyle/>
          <a:p>
            <a:r>
              <a:rPr lang="en-US" dirty="0"/>
              <a:t>Frequency of Male and Female Victim sex</a:t>
            </a:r>
          </a:p>
        </p:txBody>
      </p:sp>
      <p:sp>
        <p:nvSpPr>
          <p:cNvPr id="23" name="TextBox 22">
            <a:extLst>
              <a:ext uri="{FF2B5EF4-FFF2-40B4-BE49-F238E27FC236}">
                <a16:creationId xmlns:a16="http://schemas.microsoft.com/office/drawing/2014/main" id="{4D30A6DD-8DF8-D945-AE15-45056A69DC6A}"/>
              </a:ext>
            </a:extLst>
          </p:cNvPr>
          <p:cNvSpPr txBox="1"/>
          <p:nvPr/>
        </p:nvSpPr>
        <p:spPr>
          <a:xfrm>
            <a:off x="6910547" y="1851174"/>
            <a:ext cx="4362797" cy="369332"/>
          </a:xfrm>
          <a:prstGeom prst="rect">
            <a:avLst/>
          </a:prstGeom>
          <a:noFill/>
        </p:spPr>
        <p:txBody>
          <a:bodyPr wrap="none" rtlCol="0">
            <a:spAutoFit/>
          </a:bodyPr>
          <a:lstStyle/>
          <a:p>
            <a:r>
              <a:rPr lang="en-US" dirty="0"/>
              <a:t>Correlation between the numerical variables</a:t>
            </a:r>
          </a:p>
        </p:txBody>
      </p:sp>
    </p:spTree>
    <p:extLst>
      <p:ext uri="{BB962C8B-B14F-4D97-AF65-F5344CB8AC3E}">
        <p14:creationId xmlns:p14="http://schemas.microsoft.com/office/powerpoint/2010/main" val="47492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C533-5A0A-4740-A250-9E91EF16F78E}"/>
              </a:ext>
            </a:extLst>
          </p:cNvPr>
          <p:cNvSpPr>
            <a:spLocks noGrp="1"/>
          </p:cNvSpPr>
          <p:nvPr>
            <p:ph type="title"/>
          </p:nvPr>
        </p:nvSpPr>
        <p:spPr/>
        <p:txBody>
          <a:bodyPr/>
          <a:lstStyle/>
          <a:p>
            <a:r>
              <a:rPr lang="en-US" dirty="0"/>
              <a:t>Business Question 1</a:t>
            </a:r>
          </a:p>
        </p:txBody>
      </p:sp>
      <p:sp>
        <p:nvSpPr>
          <p:cNvPr id="3" name="Content Placeholder 2">
            <a:extLst>
              <a:ext uri="{FF2B5EF4-FFF2-40B4-BE49-F238E27FC236}">
                <a16:creationId xmlns:a16="http://schemas.microsoft.com/office/drawing/2014/main" id="{677AF0C5-5845-FC41-8BC6-605340D122CE}"/>
              </a:ext>
            </a:extLst>
          </p:cNvPr>
          <p:cNvSpPr>
            <a:spLocks noGrp="1"/>
          </p:cNvSpPr>
          <p:nvPr>
            <p:ph idx="1"/>
          </p:nvPr>
        </p:nvSpPr>
        <p:spPr/>
        <p:txBody>
          <a:bodyPr>
            <a:normAutofit lnSpcReduction="10000"/>
          </a:bodyPr>
          <a:lstStyle/>
          <a:p>
            <a:r>
              <a:rPr lang="en-US" b="1" dirty="0"/>
              <a:t>Q1: In a shootout for a person in a given year and race what are the chances of person getting shot</a:t>
            </a:r>
          </a:p>
          <a:p>
            <a:r>
              <a:rPr lang="en-US" u="sng" dirty="0"/>
              <a:t>Justification</a:t>
            </a:r>
            <a:r>
              <a:rPr lang="en-US" dirty="0"/>
              <a:t>: </a:t>
            </a:r>
            <a:r>
              <a:rPr lang="en-US" dirty="0" err="1"/>
              <a:t>Statistical_Murder_Flag</a:t>
            </a:r>
            <a:r>
              <a:rPr lang="en-US" dirty="0"/>
              <a:t> column is binomial and we see many cases where the murder has been registered but actually murder not happened by using a confusion matrix. </a:t>
            </a:r>
          </a:p>
          <a:p>
            <a:pPr marL="0" indent="0">
              <a:buNone/>
            </a:pPr>
            <a:r>
              <a:rPr lang="en-US" dirty="0"/>
              <a:t> Steps Done: </a:t>
            </a:r>
          </a:p>
          <a:p>
            <a:pPr marL="457200" indent="-457200">
              <a:buFont typeface="+mj-lt"/>
              <a:buAutoNum type="arabicPeriod"/>
            </a:pPr>
            <a:r>
              <a:rPr lang="en-US" dirty="0"/>
              <a:t>From the OCCUR_DATE column: Year data is extracted</a:t>
            </a:r>
          </a:p>
          <a:p>
            <a:pPr marL="457200" indent="-457200">
              <a:buFont typeface="+mj-lt"/>
              <a:buAutoNum type="arabicPeriod"/>
            </a:pPr>
            <a:r>
              <a:rPr lang="en-US" dirty="0" err="1"/>
              <a:t>VIC_Race</a:t>
            </a:r>
            <a:r>
              <a:rPr lang="en-US" dirty="0"/>
              <a:t> column- Each race is renamed in to number 1 to 7</a:t>
            </a:r>
          </a:p>
          <a:p>
            <a:pPr marL="457200" indent="-457200">
              <a:buFont typeface="+mj-lt"/>
              <a:buAutoNum type="arabicPeriod"/>
            </a:pPr>
            <a:r>
              <a:rPr lang="en-US" dirty="0" err="1"/>
              <a:t>Statistical_Murder_Flag</a:t>
            </a:r>
            <a:r>
              <a:rPr lang="en-US" dirty="0"/>
              <a:t> column: Subset of TRUE and FALSE is created</a:t>
            </a:r>
          </a:p>
          <a:p>
            <a:pPr marL="457200" indent="-457200">
              <a:buFont typeface="+mj-lt"/>
              <a:buAutoNum type="arabicPeriod"/>
            </a:pPr>
            <a:r>
              <a:rPr lang="en-US" dirty="0"/>
              <a:t>Data is split to 70:30 ratio</a:t>
            </a:r>
          </a:p>
          <a:p>
            <a:pPr marL="457200" indent="-457200">
              <a:buFont typeface="+mj-lt"/>
              <a:buAutoNum type="arabicPeriod"/>
            </a:pPr>
            <a:r>
              <a:rPr lang="en-US" dirty="0"/>
              <a:t>Support Vector Machine model is run on the train data and predicted with test data</a:t>
            </a:r>
          </a:p>
          <a:p>
            <a:pPr marL="0" indent="0">
              <a:buNone/>
            </a:pPr>
            <a:endParaRPr lang="en-US" dirty="0"/>
          </a:p>
          <a:p>
            <a:pPr marL="0" indent="0">
              <a:buNone/>
            </a:pPr>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29686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B9508-3E8A-FD47-BC01-BEE5976099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Output of Q1</a:t>
            </a:r>
          </a:p>
        </p:txBody>
      </p:sp>
      <p:pic>
        <p:nvPicPr>
          <p:cNvPr id="3" name="Picture 2">
            <a:extLst>
              <a:ext uri="{FF2B5EF4-FFF2-40B4-BE49-F238E27FC236}">
                <a16:creationId xmlns:a16="http://schemas.microsoft.com/office/drawing/2014/main" id="{12BC0EEA-8BBA-914D-92EE-9D407AE019F2}"/>
              </a:ext>
            </a:extLst>
          </p:cNvPr>
          <p:cNvPicPr>
            <a:picLocks noChangeAspect="1"/>
          </p:cNvPicPr>
          <p:nvPr/>
        </p:nvPicPr>
        <p:blipFill>
          <a:blip r:embed="rId2"/>
          <a:stretch>
            <a:fillRect/>
          </a:stretch>
        </p:blipFill>
        <p:spPr>
          <a:xfrm>
            <a:off x="1836920" y="640081"/>
            <a:ext cx="4503959" cy="5314406"/>
          </a:xfrm>
          <a:prstGeom prst="rect">
            <a:avLst/>
          </a:prstGeom>
        </p:spPr>
      </p:pic>
      <p:cxnSp>
        <p:nvCxnSpPr>
          <p:cNvPr id="47" name="Straight Connector 4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11">
            <a:extLst>
              <a:ext uri="{FF2B5EF4-FFF2-40B4-BE49-F238E27FC236}">
                <a16:creationId xmlns:a16="http://schemas.microsoft.com/office/drawing/2014/main" id="{069B3246-9D47-440D-8856-6F2FA50FE4F2}"/>
              </a:ext>
            </a:extLst>
          </p:cNvPr>
          <p:cNvSpPr>
            <a:spLocks noGrp="1"/>
          </p:cNvSpPr>
          <p:nvPr>
            <p:ph sz="half" idx="2"/>
          </p:nvPr>
        </p:nvSpPr>
        <p:spPr>
          <a:xfrm>
            <a:off x="7859485" y="2198914"/>
            <a:ext cx="3690257" cy="3670180"/>
          </a:xfrm>
        </p:spPr>
        <p:txBody>
          <a:bodyPr vert="horz" lIns="0" tIns="45720" rIns="0" bIns="45720" rtlCol="0">
            <a:normAutofit/>
          </a:bodyPr>
          <a:lstStyle/>
          <a:p>
            <a:pPr marL="457200" indent="-457200">
              <a:buFont typeface="Calibri" panose="020F0502020204030204" pitchFamily="34" charset="0"/>
              <a:buAutoNum type="arabicPeriod"/>
            </a:pPr>
            <a:r>
              <a:rPr lang="en-US" sz="1700" dirty="0"/>
              <a:t>The accuracy of the model is 45% with 95% C.I</a:t>
            </a:r>
          </a:p>
          <a:p>
            <a:pPr marL="457200" indent="-457200">
              <a:buFont typeface="Calibri" panose="020F0502020204030204" pitchFamily="34" charset="0"/>
              <a:buAutoNum type="arabicPeriod"/>
            </a:pPr>
            <a:r>
              <a:rPr lang="en-US" sz="1700" dirty="0"/>
              <a:t>3526 times the in the data set murders were classified correctly as TRUE and 691 time were correctly predicted as false. 4557 times classified as true but termed as false and 602 times where the murder did not occur but classified as murder. </a:t>
            </a:r>
          </a:p>
          <a:p>
            <a:pPr marL="457200" indent="-457200">
              <a:buFont typeface="Calibri" panose="020F0502020204030204" pitchFamily="34" charset="0"/>
              <a:buAutoNum type="arabicPeriod"/>
            </a:pPr>
            <a:endParaRPr lang="en-US" sz="1700" dirty="0"/>
          </a:p>
        </p:txBody>
      </p:sp>
      <p:sp>
        <p:nvSpPr>
          <p:cNvPr id="49" name="Rectangle 4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953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C533-5A0A-4740-A250-9E91EF16F78E}"/>
              </a:ext>
            </a:extLst>
          </p:cNvPr>
          <p:cNvSpPr>
            <a:spLocks noGrp="1"/>
          </p:cNvSpPr>
          <p:nvPr>
            <p:ph type="title"/>
          </p:nvPr>
        </p:nvSpPr>
        <p:spPr/>
        <p:txBody>
          <a:bodyPr/>
          <a:lstStyle/>
          <a:p>
            <a:r>
              <a:rPr lang="en-US" dirty="0"/>
              <a:t>Business Question 2 </a:t>
            </a:r>
          </a:p>
        </p:txBody>
      </p:sp>
      <p:sp>
        <p:nvSpPr>
          <p:cNvPr id="3" name="Content Placeholder 2">
            <a:extLst>
              <a:ext uri="{FF2B5EF4-FFF2-40B4-BE49-F238E27FC236}">
                <a16:creationId xmlns:a16="http://schemas.microsoft.com/office/drawing/2014/main" id="{677AF0C5-5845-FC41-8BC6-605340D122CE}"/>
              </a:ext>
            </a:extLst>
          </p:cNvPr>
          <p:cNvSpPr>
            <a:spLocks noGrp="1"/>
          </p:cNvSpPr>
          <p:nvPr>
            <p:ph idx="1"/>
          </p:nvPr>
        </p:nvSpPr>
        <p:spPr>
          <a:xfrm>
            <a:off x="1216550" y="1737360"/>
            <a:ext cx="10058400" cy="4023360"/>
          </a:xfrm>
        </p:spPr>
        <p:txBody>
          <a:bodyPr>
            <a:normAutofit/>
          </a:bodyPr>
          <a:lstStyle/>
          <a:p>
            <a:pPr marL="0" indent="0">
              <a:buNone/>
            </a:pPr>
            <a:r>
              <a:rPr lang="en-US" sz="1800" b="1" dirty="0"/>
              <a:t>Q2: As safety and protection of the black race, we would like to find out that can we predict if New York City is safer for the black race over the years</a:t>
            </a:r>
          </a:p>
          <a:p>
            <a:r>
              <a:rPr lang="en-US" sz="1800" u="sng" dirty="0"/>
              <a:t>Method to use</a:t>
            </a:r>
            <a:r>
              <a:rPr lang="en-US" sz="1800" dirty="0"/>
              <a:t>: Naive Bayes model</a:t>
            </a:r>
          </a:p>
          <a:p>
            <a:r>
              <a:rPr lang="en-US" sz="1800" u="sng" dirty="0"/>
              <a:t>Justification</a:t>
            </a:r>
            <a:r>
              <a:rPr lang="en-US" sz="1800" dirty="0"/>
              <a:t>: We use the Occur date, victim race in the prediction model. This is an important societal question to solve and predict if New York City is safe for the black race. The target variable is victim race</a:t>
            </a:r>
          </a:p>
          <a:p>
            <a:pPr marL="457200" indent="-457200">
              <a:lnSpc>
                <a:spcPct val="100000"/>
              </a:lnSpc>
              <a:buFont typeface="+mj-lt"/>
              <a:buAutoNum type="arabicPeriod"/>
            </a:pPr>
            <a:r>
              <a:rPr lang="en-US" sz="1800" dirty="0"/>
              <a:t>From Occur date – year data is extracted</a:t>
            </a:r>
          </a:p>
          <a:p>
            <a:pPr marL="457200" indent="-457200">
              <a:lnSpc>
                <a:spcPct val="100000"/>
              </a:lnSpc>
              <a:buFont typeface="+mj-lt"/>
              <a:buAutoNum type="arabicPeriod"/>
            </a:pPr>
            <a:r>
              <a:rPr lang="en-US" sz="1800" dirty="0"/>
              <a:t>All the races apart from Black race has been grouped as Other</a:t>
            </a:r>
          </a:p>
          <a:p>
            <a:pPr marL="457200" indent="-457200">
              <a:lnSpc>
                <a:spcPct val="100000"/>
              </a:lnSpc>
              <a:buFont typeface="+mj-lt"/>
              <a:buAutoNum type="arabicPeriod"/>
            </a:pPr>
            <a:r>
              <a:rPr lang="en-US" sz="1800" dirty="0"/>
              <a:t>Dataset is created with year and race</a:t>
            </a:r>
          </a:p>
          <a:p>
            <a:pPr marL="457200" indent="-457200">
              <a:lnSpc>
                <a:spcPct val="100000"/>
              </a:lnSpc>
              <a:buFont typeface="+mj-lt"/>
              <a:buAutoNum type="arabicPeriod"/>
            </a:pPr>
            <a:r>
              <a:rPr lang="en-US" sz="1800" dirty="0"/>
              <a:t>The new dataset is split in to train and test data set with 70:30 ratio</a:t>
            </a:r>
          </a:p>
          <a:p>
            <a:pPr marL="457200" indent="-457200">
              <a:lnSpc>
                <a:spcPct val="100000"/>
              </a:lnSpc>
              <a:buFont typeface="+mj-lt"/>
              <a:buAutoNum type="arabicPeriod"/>
            </a:pPr>
            <a:r>
              <a:rPr lang="en-US" sz="1800" dirty="0"/>
              <a:t>Naive Bayes program is used to create a model</a:t>
            </a:r>
          </a:p>
          <a:p>
            <a:pPr marL="457200" indent="-457200">
              <a:lnSpc>
                <a:spcPct val="100000"/>
              </a:lnSpc>
              <a:buFont typeface="+mj-lt"/>
              <a:buAutoNum type="arabicPeriod"/>
            </a:pPr>
            <a:endParaRPr lang="en-US" sz="1800" dirty="0"/>
          </a:p>
          <a:p>
            <a:pPr marL="457200" indent="-457200">
              <a:buFont typeface="+mj-lt"/>
              <a:buAutoNum type="arabicPeriod"/>
            </a:pPr>
            <a:endParaRPr lang="en-US" sz="1400" dirty="0"/>
          </a:p>
          <a:p>
            <a:endParaRPr lang="en-US" sz="1400" dirty="0"/>
          </a:p>
          <a:p>
            <a:endParaRPr lang="en-US" sz="1400" b="1" dirty="0"/>
          </a:p>
          <a:p>
            <a:endParaRPr lang="en-US" sz="1400" b="1" dirty="0"/>
          </a:p>
          <a:p>
            <a:endParaRPr lang="en-US" sz="1400" dirty="0"/>
          </a:p>
        </p:txBody>
      </p:sp>
    </p:spTree>
    <p:extLst>
      <p:ext uri="{BB962C8B-B14F-4D97-AF65-F5344CB8AC3E}">
        <p14:creationId xmlns:p14="http://schemas.microsoft.com/office/powerpoint/2010/main" val="360829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B9508-3E8A-FD47-BC01-BEE5976099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Output of Q2</a:t>
            </a:r>
          </a:p>
        </p:txBody>
      </p:sp>
      <p:pic>
        <p:nvPicPr>
          <p:cNvPr id="8" name="Content Placeholder 7" descr="Chart, bar chart&#10;&#10;Description automatically generated">
            <a:extLst>
              <a:ext uri="{FF2B5EF4-FFF2-40B4-BE49-F238E27FC236}">
                <a16:creationId xmlns:a16="http://schemas.microsoft.com/office/drawing/2014/main" id="{9F7D0ABB-D08F-3742-8131-3B78DB592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5977700"/>
            <a:ext cx="6387232" cy="3679469"/>
          </a:xfrm>
          <a:prstGeom prst="rect">
            <a:avLst/>
          </a:prstGeom>
        </p:spPr>
      </p:pic>
      <p:cxnSp>
        <p:nvCxnSpPr>
          <p:cNvPr id="3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11">
            <a:extLst>
              <a:ext uri="{FF2B5EF4-FFF2-40B4-BE49-F238E27FC236}">
                <a16:creationId xmlns:a16="http://schemas.microsoft.com/office/drawing/2014/main" id="{069B3246-9D47-440D-8856-6F2FA50FE4F2}"/>
              </a:ext>
            </a:extLst>
          </p:cNvPr>
          <p:cNvSpPr>
            <a:spLocks noGrp="1"/>
          </p:cNvSpPr>
          <p:nvPr>
            <p:ph sz="half" idx="2"/>
          </p:nvPr>
        </p:nvSpPr>
        <p:spPr>
          <a:xfrm>
            <a:off x="7859485" y="2198914"/>
            <a:ext cx="3690257" cy="3670180"/>
          </a:xfrm>
        </p:spPr>
        <p:txBody>
          <a:bodyPr vert="horz" lIns="0" tIns="45720" rIns="0" bIns="45720" rtlCol="0">
            <a:normAutofit fontScale="92500" lnSpcReduction="10000"/>
          </a:bodyPr>
          <a:lstStyle/>
          <a:p>
            <a:pPr marL="457200" indent="-457200">
              <a:buFont typeface="+mj-lt"/>
              <a:buAutoNum type="arabicPeriod"/>
            </a:pPr>
            <a:r>
              <a:rPr lang="en-US" dirty="0"/>
              <a:t> We can see that in the years 2008, 2011, 2014 were higher victims compared to all other races combined. </a:t>
            </a:r>
          </a:p>
          <a:p>
            <a:pPr marL="457200" indent="-457200">
              <a:buFont typeface="+mj-lt"/>
              <a:buAutoNum type="arabicPeriod"/>
            </a:pPr>
            <a:r>
              <a:rPr lang="en-US" dirty="0"/>
              <a:t>Over the years, the probability of black race victims has reduced compared to other races</a:t>
            </a:r>
          </a:p>
          <a:p>
            <a:pPr marL="457200" indent="-457200">
              <a:buFont typeface="+mj-lt"/>
              <a:buAutoNum type="arabicPeriod"/>
            </a:pPr>
            <a:r>
              <a:rPr lang="en-US" dirty="0"/>
              <a:t>The accuracy of the model is 71% with 95% C.I</a:t>
            </a:r>
          </a:p>
          <a:p>
            <a:pPr marL="457200" indent="-457200">
              <a:buFont typeface="+mj-lt"/>
              <a:buAutoNum type="arabicPeriod"/>
            </a:pPr>
            <a:r>
              <a:rPr lang="en-US" dirty="0"/>
              <a:t>We can predict that black race victims is reducing over the years in New York</a:t>
            </a:r>
          </a:p>
          <a:p>
            <a:pPr marL="0" indent="0">
              <a:buNone/>
            </a:pPr>
            <a:endParaRPr lang="en-US" dirty="0"/>
          </a:p>
          <a:p>
            <a:endParaRPr lang="en-US" dirty="0"/>
          </a:p>
        </p:txBody>
      </p:sp>
      <p:sp>
        <p:nvSpPr>
          <p:cNvPr id="3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A picture containing text, receipt, screenshot&#10;&#10;Description automatically generated">
            <a:extLst>
              <a:ext uri="{FF2B5EF4-FFF2-40B4-BE49-F238E27FC236}">
                <a16:creationId xmlns:a16="http://schemas.microsoft.com/office/drawing/2014/main" id="{F0CF2AFD-02CD-6E42-9A8B-432D7046C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835" y="127506"/>
            <a:ext cx="3937391" cy="2667000"/>
          </a:xfrm>
          <a:prstGeom prst="rect">
            <a:avLst/>
          </a:prstGeom>
        </p:spPr>
      </p:pic>
    </p:spTree>
    <p:extLst>
      <p:ext uri="{BB962C8B-B14F-4D97-AF65-F5344CB8AC3E}">
        <p14:creationId xmlns:p14="http://schemas.microsoft.com/office/powerpoint/2010/main" val="117534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C533-5A0A-4740-A250-9E91EF16F78E}"/>
              </a:ext>
            </a:extLst>
          </p:cNvPr>
          <p:cNvSpPr>
            <a:spLocks noGrp="1"/>
          </p:cNvSpPr>
          <p:nvPr>
            <p:ph type="title"/>
          </p:nvPr>
        </p:nvSpPr>
        <p:spPr/>
        <p:txBody>
          <a:bodyPr/>
          <a:lstStyle/>
          <a:p>
            <a:r>
              <a:rPr lang="en-US"/>
              <a:t>Business Question 3 </a:t>
            </a:r>
            <a:endParaRPr lang="en-US" dirty="0"/>
          </a:p>
        </p:txBody>
      </p:sp>
      <p:sp>
        <p:nvSpPr>
          <p:cNvPr id="3" name="Content Placeholder 2">
            <a:extLst>
              <a:ext uri="{FF2B5EF4-FFF2-40B4-BE49-F238E27FC236}">
                <a16:creationId xmlns:a16="http://schemas.microsoft.com/office/drawing/2014/main" id="{677AF0C5-5845-FC41-8BC6-605340D122CE}"/>
              </a:ext>
            </a:extLst>
          </p:cNvPr>
          <p:cNvSpPr>
            <a:spLocks noGrp="1"/>
          </p:cNvSpPr>
          <p:nvPr>
            <p:ph idx="1"/>
          </p:nvPr>
        </p:nvSpPr>
        <p:spPr>
          <a:xfrm>
            <a:off x="1269558" y="1845734"/>
            <a:ext cx="10058400" cy="4023360"/>
          </a:xfrm>
        </p:spPr>
        <p:txBody>
          <a:bodyPr>
            <a:normAutofit/>
          </a:bodyPr>
          <a:lstStyle/>
          <a:p>
            <a:pPr marL="0" indent="0">
              <a:buNone/>
            </a:pPr>
            <a:r>
              <a:rPr lang="en-US" sz="1800" b="1"/>
              <a:t>Q3: </a:t>
            </a:r>
            <a:r>
              <a:rPr lang="en-US" sz="1800" b="1">
                <a:solidFill>
                  <a:schemeClr val="tx1">
                    <a:lumMod val="85000"/>
                    <a:lumOff val="15000"/>
                  </a:schemeClr>
                </a:solidFill>
              </a:rPr>
              <a:t>Can we predict, if New York City is safer for women at the night compared to the day?</a:t>
            </a:r>
          </a:p>
          <a:p>
            <a:pPr marL="0" indent="0">
              <a:buNone/>
            </a:pPr>
            <a:r>
              <a:rPr lang="en-US" sz="1800" u="sng"/>
              <a:t>Justification</a:t>
            </a:r>
            <a:r>
              <a:rPr lang="en-US" sz="1800" dirty="0"/>
              <a:t>: We use the victim sex, time variables and location in the prediction model. This will help in predicting the specific prediction between the associated variables. It also includes categorical variables in its system. The target variable is victim sex</a:t>
            </a:r>
          </a:p>
          <a:p>
            <a:pPr marL="457200" indent="-457200">
              <a:lnSpc>
                <a:spcPct val="100000"/>
              </a:lnSpc>
              <a:buFont typeface="+mj-lt"/>
              <a:buAutoNum type="arabicPeriod"/>
            </a:pPr>
            <a:r>
              <a:rPr lang="en-US" sz="1800"/>
              <a:t>From occur time – Morning, Evening and Night has been divided into 3 categories</a:t>
            </a:r>
          </a:p>
          <a:p>
            <a:pPr marL="457200" indent="-457200">
              <a:lnSpc>
                <a:spcPct val="100000"/>
              </a:lnSpc>
              <a:buFont typeface="+mj-lt"/>
              <a:buAutoNum type="arabicPeriod"/>
            </a:pPr>
            <a:r>
              <a:rPr lang="en-US" sz="1800"/>
              <a:t>Victim Sex- U- unknown M men is removed form the dataset</a:t>
            </a:r>
          </a:p>
          <a:p>
            <a:pPr marL="457200" indent="-457200">
              <a:lnSpc>
                <a:spcPct val="100000"/>
              </a:lnSpc>
              <a:buFont typeface="+mj-lt"/>
              <a:buAutoNum type="arabicPeriod"/>
            </a:pPr>
            <a:r>
              <a:rPr lang="en-US" sz="1800"/>
              <a:t>Dataset is created with Victim sex and Time is created</a:t>
            </a:r>
          </a:p>
          <a:p>
            <a:pPr marL="457200" indent="-457200">
              <a:lnSpc>
                <a:spcPct val="100000"/>
              </a:lnSpc>
              <a:buFont typeface="+mj-lt"/>
              <a:buAutoNum type="arabicPeriod"/>
            </a:pPr>
            <a:r>
              <a:rPr lang="en-US" sz="1800"/>
              <a:t>The new dataset is split in to train and test data set with 70:30 ratio</a:t>
            </a:r>
          </a:p>
          <a:p>
            <a:pPr marL="457200" indent="-457200">
              <a:lnSpc>
                <a:spcPct val="100000"/>
              </a:lnSpc>
              <a:buFont typeface="+mj-lt"/>
              <a:buAutoNum type="arabicPeriod"/>
            </a:pPr>
            <a:r>
              <a:rPr lang="en-US" sz="1800"/>
              <a:t>Naive Bayes model program is used to create a model</a:t>
            </a:r>
          </a:p>
          <a:p>
            <a:pPr marL="457200" indent="-457200">
              <a:lnSpc>
                <a:spcPct val="100000"/>
              </a:lnSpc>
              <a:buFont typeface="+mj-lt"/>
              <a:buAutoNum type="arabicPeriod"/>
            </a:pPr>
            <a:endParaRPr lang="en-US" sz="1800"/>
          </a:p>
          <a:p>
            <a:pPr marL="457200" indent="-457200">
              <a:buFont typeface="+mj-lt"/>
              <a:buAutoNum type="arabicPeriod"/>
            </a:pPr>
            <a:endParaRPr lang="en-US" sz="1400"/>
          </a:p>
          <a:p>
            <a:endParaRPr lang="en-US" sz="1400"/>
          </a:p>
          <a:p>
            <a:endParaRPr lang="en-US" sz="1400" b="1"/>
          </a:p>
          <a:p>
            <a:endParaRPr lang="en-US" sz="1400" b="1"/>
          </a:p>
          <a:p>
            <a:endParaRPr lang="en-US" sz="1400" dirty="0"/>
          </a:p>
        </p:txBody>
      </p:sp>
    </p:spTree>
    <p:extLst>
      <p:ext uri="{BB962C8B-B14F-4D97-AF65-F5344CB8AC3E}">
        <p14:creationId xmlns:p14="http://schemas.microsoft.com/office/powerpoint/2010/main" val="37998518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1714</TotalTime>
  <Words>1038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Team Project: Presentation</vt:lpstr>
      <vt:lpstr>Introduction</vt:lpstr>
      <vt:lpstr>Exploratory Data Analysis-1</vt:lpstr>
      <vt:lpstr>Exploratory Data Analysis- 2</vt:lpstr>
      <vt:lpstr>Business Question 1</vt:lpstr>
      <vt:lpstr>Output of Q1</vt:lpstr>
      <vt:lpstr>Business Question 2 </vt:lpstr>
      <vt:lpstr>Output of Q2</vt:lpstr>
      <vt:lpstr>Business Question 3 </vt:lpstr>
      <vt:lpstr>Output of Q3</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Assignment</dc:title>
  <dc:creator>Rupali Metkari</dc:creator>
  <cp:lastModifiedBy>Rupali Metkari</cp:lastModifiedBy>
  <cp:revision>112</cp:revision>
  <dcterms:created xsi:type="dcterms:W3CDTF">2021-04-05T01:41:33Z</dcterms:created>
  <dcterms:modified xsi:type="dcterms:W3CDTF">2021-07-26T17:28:58Z</dcterms:modified>
</cp:coreProperties>
</file>