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2" r:id="rId5"/>
    <p:sldId id="261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4" r:id="rId14"/>
    <p:sldId id="272" r:id="rId15"/>
    <p:sldId id="275" r:id="rId16"/>
    <p:sldId id="276" r:id="rId17"/>
    <p:sldId id="277" r:id="rId18"/>
    <p:sldId id="278" r:id="rId19"/>
    <p:sldId id="279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\Documents\Codebasics%20Project\request2.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\Documents\Codebasics%20Project\request3.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\Documents\Codebasics%20Project\request4.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\Documents\Codebasics%20Project\request6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\Documents\Codebasics%20Project\request7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\Documents\Codebasics%20Project\request9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\Documents\Codebasics%20Project\request10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E:\user\Documents\Codebasics%20Project\request8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Unique Product increase in 2021  v/s 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'request2.'!$A$1:$B$1</c:f>
              <c:strCache>
                <c:ptCount val="2"/>
                <c:pt idx="0">
                  <c:v>unique_product_2020</c:v>
                </c:pt>
                <c:pt idx="1">
                  <c:v>unique_product_2021</c:v>
                </c:pt>
              </c:strCache>
            </c:strRef>
          </c:cat>
          <c:val>
            <c:numRef>
              <c:f>'request2.'!$A$2:$B$2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A0-4019-B17B-97F7776B6B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913197455"/>
        <c:axId val="917877807"/>
      </c:barChart>
      <c:catAx>
        <c:axId val="9131974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877807"/>
        <c:crosses val="autoZero"/>
        <c:auto val="1"/>
        <c:lblAlgn val="ctr"/>
        <c:lblOffset val="100"/>
        <c:noMultiLvlLbl val="0"/>
      </c:catAx>
      <c:valAx>
        <c:axId val="917877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197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Unique product count for each segment</a:t>
            </a:r>
          </a:p>
        </c:rich>
      </c:tx>
      <c:layout>
        <c:manualLayout>
          <c:xMode val="edge"/>
          <c:yMode val="edge"/>
          <c:x val="0.2337825653737727"/>
          <c:y val="5.27466647279072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'request3.'!$B$1</c:f>
              <c:strCache>
                <c:ptCount val="1"/>
                <c:pt idx="0">
                  <c:v>product_count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'request3.'!$A$2:$A$7</c:f>
              <c:strCache>
                <c:ptCount val="6"/>
                <c:pt idx="0">
                  <c:v>Accessories</c:v>
                </c:pt>
                <c:pt idx="1">
                  <c:v>Peripherals</c:v>
                </c:pt>
                <c:pt idx="2">
                  <c:v>Notebook</c:v>
                </c:pt>
                <c:pt idx="3">
                  <c:v>Storage</c:v>
                </c:pt>
                <c:pt idx="4">
                  <c:v>Desktop</c:v>
                </c:pt>
                <c:pt idx="5">
                  <c:v>Networking</c:v>
                </c:pt>
              </c:strCache>
            </c:strRef>
          </c:cat>
          <c:val>
            <c:numRef>
              <c:f>'request3.'!$B$2:$B$7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17</c:v>
                </c:pt>
                <c:pt idx="3">
                  <c:v>9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4-4BB5-9420-D6F84511B0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130672"/>
        <c:axId val="27305088"/>
      </c:barChart>
      <c:catAx>
        <c:axId val="2813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05088"/>
        <c:crosses val="autoZero"/>
        <c:auto val="1"/>
        <c:lblAlgn val="ctr"/>
        <c:lblOffset val="100"/>
        <c:noMultiLvlLbl val="0"/>
      </c:catAx>
      <c:valAx>
        <c:axId val="27305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30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Segment wise increase in unique product in 2021 v/s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'request4.'!$B$1</c:f>
              <c:strCache>
                <c:ptCount val="1"/>
                <c:pt idx="0">
                  <c:v>product_count_2020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'request4.'!$A$2:$A$7</c:f>
              <c:strCache>
                <c:ptCount val="6"/>
                <c:pt idx="0">
                  <c:v>Accessories</c:v>
                </c:pt>
                <c:pt idx="1">
                  <c:v>Peripherals</c:v>
                </c:pt>
                <c:pt idx="2">
                  <c:v>Notebook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'request4.'!$B$2:$B$7</c:f>
              <c:numCache>
                <c:formatCode>General</c:formatCode>
                <c:ptCount val="6"/>
                <c:pt idx="0">
                  <c:v>69</c:v>
                </c:pt>
                <c:pt idx="1">
                  <c:v>59</c:v>
                </c:pt>
                <c:pt idx="2">
                  <c:v>92</c:v>
                </c:pt>
                <c:pt idx="3">
                  <c:v>7</c:v>
                </c:pt>
                <c:pt idx="4">
                  <c:v>12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C-49C3-9EC9-1F9067113E99}"/>
            </c:ext>
          </c:extLst>
        </c:ser>
        <c:ser>
          <c:idx val="1"/>
          <c:order val="1"/>
          <c:tx>
            <c:strRef>
              <c:f>'request4.'!$C$1</c:f>
              <c:strCache>
                <c:ptCount val="1"/>
                <c:pt idx="0">
                  <c:v>product_count_2021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'request4.'!$A$2:$A$7</c:f>
              <c:strCache>
                <c:ptCount val="6"/>
                <c:pt idx="0">
                  <c:v>Accessories</c:v>
                </c:pt>
                <c:pt idx="1">
                  <c:v>Peripherals</c:v>
                </c:pt>
                <c:pt idx="2">
                  <c:v>Notebook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'request4.'!$C$2:$C$7</c:f>
              <c:numCache>
                <c:formatCode>General</c:formatCode>
                <c:ptCount val="6"/>
                <c:pt idx="0">
                  <c:v>103</c:v>
                </c:pt>
                <c:pt idx="1">
                  <c:v>75</c:v>
                </c:pt>
                <c:pt idx="2">
                  <c:v>108</c:v>
                </c:pt>
                <c:pt idx="3">
                  <c:v>22</c:v>
                </c:pt>
                <c:pt idx="4">
                  <c:v>17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1C-49C3-9EC9-1F9067113E99}"/>
            </c:ext>
          </c:extLst>
        </c:ser>
        <c:ser>
          <c:idx val="2"/>
          <c:order val="2"/>
          <c:tx>
            <c:strRef>
              <c:f>'request4.'!$D$1</c:f>
              <c:strCache>
                <c:ptCount val="1"/>
                <c:pt idx="0">
                  <c:v>difference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'request4.'!$A$2:$A$7</c:f>
              <c:strCache>
                <c:ptCount val="6"/>
                <c:pt idx="0">
                  <c:v>Accessories</c:v>
                </c:pt>
                <c:pt idx="1">
                  <c:v>Peripherals</c:v>
                </c:pt>
                <c:pt idx="2">
                  <c:v>Notebook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'request4.'!$D$2:$D$7</c:f>
              <c:numCache>
                <c:formatCode>General</c:formatCode>
                <c:ptCount val="6"/>
                <c:pt idx="0">
                  <c:v>34</c:v>
                </c:pt>
                <c:pt idx="1">
                  <c:v>16</c:v>
                </c:pt>
                <c:pt idx="2">
                  <c:v>16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1C-49C3-9EC9-1F9067113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7030752"/>
        <c:axId val="2105240240"/>
      </c:barChart>
      <c:catAx>
        <c:axId val="2703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240240"/>
        <c:crosses val="autoZero"/>
        <c:auto val="1"/>
        <c:lblAlgn val="ctr"/>
        <c:lblOffset val="100"/>
        <c:noMultiLvlLbl val="0"/>
      </c:catAx>
      <c:valAx>
        <c:axId val="2105240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3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request6!$C$1</c:f>
              <c:strCache>
                <c:ptCount val="1"/>
                <c:pt idx="0">
                  <c:v>Average_discount_percentage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961-4046-84D0-0D3561D79A6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961-4046-84D0-0D3561D79A6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961-4046-84D0-0D3561D79A6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961-4046-84D0-0D3561D79A6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6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961-4046-84D0-0D3561D79A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request6!$B$2:$B$6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 </c:v>
                </c:pt>
              </c:strCache>
            </c:strRef>
          </c:cat>
          <c:val>
            <c:numRef>
              <c:f>request6!$C$2:$C$6</c:f>
              <c:numCache>
                <c:formatCode>General</c:formatCode>
                <c:ptCount val="5"/>
                <c:pt idx="0">
                  <c:v>30.83</c:v>
                </c:pt>
                <c:pt idx="1">
                  <c:v>30.38</c:v>
                </c:pt>
                <c:pt idx="2">
                  <c:v>30.28</c:v>
                </c:pt>
                <c:pt idx="3">
                  <c:v>30.25</c:v>
                </c:pt>
                <c:pt idx="4">
                  <c:v>29.33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961-4046-84D0-0D3561D79A6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Gross sales Amoun</a:t>
            </a:r>
            <a:r>
              <a:rPr lang="en-US" sz="16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 for the customer “Atliq Exclusive”</a:t>
            </a:r>
            <a:endParaRPr lang="en-US" dirty="0"/>
          </a:p>
        </c:rich>
      </c:tx>
      <c:layout>
        <c:manualLayout>
          <c:xMode val="edge"/>
          <c:yMode val="edge"/>
          <c:x val="0.28497222222222224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request7!$C$1</c:f>
              <c:strCache>
                <c:ptCount val="1"/>
                <c:pt idx="0">
                  <c:v>Gross sales Amount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request7!$A$2:$A$25</c:f>
              <c:strCache>
                <c:ptCount val="2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  <c:pt idx="4">
                  <c:v>January</c:v>
                </c:pt>
                <c:pt idx="5">
                  <c:v>February</c:v>
                </c:pt>
                <c:pt idx="6">
                  <c:v>March</c:v>
                </c:pt>
                <c:pt idx="7">
                  <c:v>April</c:v>
                </c:pt>
                <c:pt idx="8">
                  <c:v>May</c:v>
                </c:pt>
                <c:pt idx="9">
                  <c:v>June</c:v>
                </c:pt>
                <c:pt idx="10">
                  <c:v>July</c:v>
                </c:pt>
                <c:pt idx="11">
                  <c:v>August</c:v>
                </c:pt>
                <c:pt idx="12">
                  <c:v>September</c:v>
                </c:pt>
                <c:pt idx="13">
                  <c:v>October</c:v>
                </c:pt>
                <c:pt idx="14">
                  <c:v>November</c:v>
                </c:pt>
                <c:pt idx="15">
                  <c:v>December</c:v>
                </c:pt>
                <c:pt idx="16">
                  <c:v>January</c:v>
                </c:pt>
                <c:pt idx="17">
                  <c:v>February</c:v>
                </c:pt>
                <c:pt idx="18">
                  <c:v>March</c:v>
                </c:pt>
                <c:pt idx="19">
                  <c:v>April</c:v>
                </c:pt>
                <c:pt idx="20">
                  <c:v>May</c:v>
                </c:pt>
                <c:pt idx="21">
                  <c:v>June</c:v>
                </c:pt>
                <c:pt idx="22">
                  <c:v>July</c:v>
                </c:pt>
                <c:pt idx="23">
                  <c:v>August</c:v>
                </c:pt>
              </c:strCache>
              <c:extLst/>
            </c:strRef>
          </c:cat>
          <c:val>
            <c:numRef>
              <c:f>request7!$C$2:$C$25</c:f>
              <c:numCache>
                <c:formatCode>General</c:formatCode>
                <c:ptCount val="24"/>
                <c:pt idx="0">
                  <c:v>9092670.3399999999</c:v>
                </c:pt>
                <c:pt idx="1">
                  <c:v>10378637.6</c:v>
                </c:pt>
                <c:pt idx="2">
                  <c:v>15231894.970000001</c:v>
                </c:pt>
                <c:pt idx="3">
                  <c:v>9755795.0600000005</c:v>
                </c:pt>
                <c:pt idx="4">
                  <c:v>9584951.9399999995</c:v>
                </c:pt>
                <c:pt idx="5">
                  <c:v>8083995.5499999998</c:v>
                </c:pt>
                <c:pt idx="6">
                  <c:v>766976.45</c:v>
                </c:pt>
                <c:pt idx="7">
                  <c:v>800071.95</c:v>
                </c:pt>
                <c:pt idx="8">
                  <c:v>1586964.48</c:v>
                </c:pt>
                <c:pt idx="9">
                  <c:v>3429736.57</c:v>
                </c:pt>
                <c:pt idx="10">
                  <c:v>5151815.4000000004</c:v>
                </c:pt>
                <c:pt idx="11">
                  <c:v>5638281.8300000001</c:v>
                </c:pt>
                <c:pt idx="12">
                  <c:v>19530271.300000001</c:v>
                </c:pt>
                <c:pt idx="13">
                  <c:v>21016218.210000001</c:v>
                </c:pt>
                <c:pt idx="14">
                  <c:v>32247289.789999999</c:v>
                </c:pt>
                <c:pt idx="15">
                  <c:v>20409063.18</c:v>
                </c:pt>
                <c:pt idx="16">
                  <c:v>19570701.710000001</c:v>
                </c:pt>
                <c:pt idx="17">
                  <c:v>15986603.890000001</c:v>
                </c:pt>
                <c:pt idx="18">
                  <c:v>19149624.920000002</c:v>
                </c:pt>
                <c:pt idx="19">
                  <c:v>11483530.300000001</c:v>
                </c:pt>
                <c:pt idx="20">
                  <c:v>19204309.41</c:v>
                </c:pt>
                <c:pt idx="21">
                  <c:v>15457579.66</c:v>
                </c:pt>
                <c:pt idx="22">
                  <c:v>19044968.82</c:v>
                </c:pt>
                <c:pt idx="23">
                  <c:v>11324548.34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5F-492D-8EE9-5FFB94F82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0797984"/>
        <c:axId val="2026263424"/>
      </c:lineChart>
      <c:catAx>
        <c:axId val="25079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263424"/>
        <c:crosses val="autoZero"/>
        <c:auto val="1"/>
        <c:lblAlgn val="ctr"/>
        <c:lblOffset val="100"/>
        <c:noMultiLvlLbl val="0"/>
      </c:catAx>
      <c:valAx>
        <c:axId val="202626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79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Channel wise Gross sales in the fiscal year 2021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request9!$B$1</c:f>
              <c:strCache>
                <c:ptCount val="1"/>
                <c:pt idx="0">
                  <c:v>grosssale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4D3-490E-8155-37092A83015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4D3-490E-8155-37092A83015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4D3-490E-8155-37092A83015D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request9!$A$2:$A$4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request9!$B$2:$B$4</c:f>
              <c:numCache>
                <c:formatCode>General</c:formatCode>
                <c:ptCount val="3"/>
                <c:pt idx="0">
                  <c:v>1924.17</c:v>
                </c:pt>
                <c:pt idx="1">
                  <c:v>406.69</c:v>
                </c:pt>
                <c:pt idx="2">
                  <c:v>297.18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D3-490E-8155-37092A8301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Top 3 products in each division that have a high total_sold_quantity in the fiscal_year 2021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request10!$C$1</c:f>
              <c:strCache>
                <c:ptCount val="1"/>
                <c:pt idx="0">
                  <c:v>total_sold_quantity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multiLvlStrRef>
              <c:f>request10!$A$2:$B$10</c:f>
              <c:multiLvlStrCache>
                <c:ptCount val="9"/>
                <c:lvl>
                  <c:pt idx="0">
                    <c:v>AQ Pen Drive DRC</c:v>
                  </c:pt>
                  <c:pt idx="1">
                    <c:v>AQ Clx1</c:v>
                  </c:pt>
                  <c:pt idx="2">
                    <c:v>AQ Digit SSD</c:v>
                  </c:pt>
                  <c:pt idx="3">
                    <c:v>AQ Gamers Ms</c:v>
                  </c:pt>
                  <c:pt idx="4">
                    <c:v>AQ Master wired x1 Ms</c:v>
                  </c:pt>
                  <c:pt idx="5">
                    <c:v>AQ Master wireless x1 Ms</c:v>
                  </c:pt>
                  <c:pt idx="6">
                    <c:v>AQ Digit</c:v>
                  </c:pt>
                  <c:pt idx="7">
                    <c:v>AQ Elite</c:v>
                  </c:pt>
                  <c:pt idx="8">
                    <c:v>AQ Gen X</c:v>
                  </c:pt>
                </c:lvl>
                <c:lvl>
                  <c:pt idx="0">
                    <c:v>N &amp; S</c:v>
                  </c:pt>
                  <c:pt idx="1">
                    <c:v>N &amp; S</c:v>
                  </c:pt>
                  <c:pt idx="2">
                    <c:v>N &amp; S</c:v>
                  </c:pt>
                  <c:pt idx="3">
                    <c:v>P &amp; A</c:v>
                  </c:pt>
                  <c:pt idx="4">
                    <c:v>P &amp; A</c:v>
                  </c:pt>
                  <c:pt idx="5">
                    <c:v>P &amp; A</c:v>
                  </c:pt>
                  <c:pt idx="6">
                    <c:v>PC</c:v>
                  </c:pt>
                  <c:pt idx="7">
                    <c:v>PC</c:v>
                  </c:pt>
                  <c:pt idx="8">
                    <c:v>PC</c:v>
                  </c:pt>
                </c:lvl>
              </c:multiLvlStrCache>
            </c:multiLvlStrRef>
          </c:cat>
          <c:val>
            <c:numRef>
              <c:f>request10!$C$2:$C$10</c:f>
              <c:numCache>
                <c:formatCode>General</c:formatCode>
                <c:ptCount val="9"/>
                <c:pt idx="0">
                  <c:v>2492352</c:v>
                </c:pt>
                <c:pt idx="1">
                  <c:v>2173811</c:v>
                </c:pt>
                <c:pt idx="2">
                  <c:v>2160254</c:v>
                </c:pt>
                <c:pt idx="3">
                  <c:v>4043543</c:v>
                </c:pt>
                <c:pt idx="4">
                  <c:v>4025721</c:v>
                </c:pt>
                <c:pt idx="5">
                  <c:v>4012628</c:v>
                </c:pt>
                <c:pt idx="6">
                  <c:v>203954</c:v>
                </c:pt>
                <c:pt idx="7">
                  <c:v>202272</c:v>
                </c:pt>
                <c:pt idx="8">
                  <c:v>168489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4-4326-8342-C4B592F35CC3}"/>
            </c:ext>
          </c:extLst>
        </c:ser>
        <c:ser>
          <c:idx val="1"/>
          <c:order val="1"/>
          <c:tx>
            <c:strRef>
              <c:f>request10!$D$1</c:f>
              <c:strCache>
                <c:ptCount val="1"/>
                <c:pt idx="0">
                  <c:v>rank_order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request10!$A$2:$B$10</c:f>
              <c:multiLvlStrCache>
                <c:ptCount val="9"/>
                <c:lvl>
                  <c:pt idx="0">
                    <c:v>AQ Pen Drive DRC</c:v>
                  </c:pt>
                  <c:pt idx="1">
                    <c:v>AQ Clx1</c:v>
                  </c:pt>
                  <c:pt idx="2">
                    <c:v>AQ Digit SSD</c:v>
                  </c:pt>
                  <c:pt idx="3">
                    <c:v>AQ Gamers Ms</c:v>
                  </c:pt>
                  <c:pt idx="4">
                    <c:v>AQ Master wired x1 Ms</c:v>
                  </c:pt>
                  <c:pt idx="5">
                    <c:v>AQ Master wireless x1 Ms</c:v>
                  </c:pt>
                  <c:pt idx="6">
                    <c:v>AQ Digit</c:v>
                  </c:pt>
                  <c:pt idx="7">
                    <c:v>AQ Elite</c:v>
                  </c:pt>
                  <c:pt idx="8">
                    <c:v>AQ Gen X</c:v>
                  </c:pt>
                </c:lvl>
                <c:lvl>
                  <c:pt idx="0">
                    <c:v>N &amp; S</c:v>
                  </c:pt>
                  <c:pt idx="1">
                    <c:v>N &amp; S</c:v>
                  </c:pt>
                  <c:pt idx="2">
                    <c:v>N &amp; S</c:v>
                  </c:pt>
                  <c:pt idx="3">
                    <c:v>P &amp; A</c:v>
                  </c:pt>
                  <c:pt idx="4">
                    <c:v>P &amp; A</c:v>
                  </c:pt>
                  <c:pt idx="5">
                    <c:v>P &amp; A</c:v>
                  </c:pt>
                  <c:pt idx="6">
                    <c:v>PC</c:v>
                  </c:pt>
                  <c:pt idx="7">
                    <c:v>PC</c:v>
                  </c:pt>
                  <c:pt idx="8">
                    <c:v>PC</c:v>
                  </c:pt>
                </c:lvl>
              </c:multiLvlStrCache>
            </c:multiLvlStrRef>
          </c:cat>
          <c:val>
            <c:numRef>
              <c:f>request10!$D$2:$D$10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D4-4326-8342-C4B592F35C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4386896"/>
        <c:axId val="18120608"/>
      </c:barChart>
      <c:catAx>
        <c:axId val="16438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0608"/>
        <c:crosses val="autoZero"/>
        <c:auto val="1"/>
        <c:lblAlgn val="ctr"/>
        <c:lblOffset val="100"/>
        <c:noMultiLvlLbl val="0"/>
      </c:catAx>
      <c:valAx>
        <c:axId val="1812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8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request8!$A$2:$A$5</cx:f>
        <cx:lvl ptCount="4">
          <cx:pt idx="0">Quarter 1</cx:pt>
          <cx:pt idx="1">Quarter 2</cx:pt>
          <cx:pt idx="2">Quarter 4</cx:pt>
          <cx:pt idx="3">Quarter 3</cx:pt>
        </cx:lvl>
      </cx:strDim>
      <cx:numDim type="val">
        <cx:f>request8!$B$2:$B$5</cx:f>
        <cx:lvl ptCount="4" formatCode="General">
          <cx:pt idx="0">7005619</cx:pt>
          <cx:pt idx="1">6649642</cx:pt>
          <cx:pt idx="2">5042541</cx:pt>
          <cx:pt idx="3">2075087</cx:pt>
        </cx:lvl>
      </cx:numDim>
    </cx:data>
  </cx:chartData>
  <cx:chart>
    <cx:title pos="t" align="ctr" overlay="0">
      <cx:tx>
        <cx:txData>
          <cx:v>Total sold quantity in Quarter 2020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Total sold quantity in Quarter 2020</a:t>
          </a:r>
        </a:p>
      </cx:txPr>
    </cx:title>
    <cx:plotArea>
      <cx:plotAreaRegion>
        <cx:series layoutId="funnel" uniqueId="{90D7D554-A2BA-457B-AA0F-AF9F91DDFCE7}">
          <cx:tx>
            <cx:txData>
              <cx:f>request8!$B$1</cx:f>
              <cx:v>total_sold_quantity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5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27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0F3D-A9BE-451F-9927-FF8B7AD0DB4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20DB-5440-4BFF-ACB9-C73D340A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13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0F3D-A9BE-451F-9927-FF8B7AD0DB4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20DB-5440-4BFF-ACB9-C73D340A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43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0F3D-A9BE-451F-9927-FF8B7AD0DB4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20DB-5440-4BFF-ACB9-C73D340A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0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0F3D-A9BE-451F-9927-FF8B7AD0DB4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20DB-5440-4BFF-ACB9-C73D340A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0F3D-A9BE-451F-9927-FF8B7AD0DB4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20DB-5440-4BFF-ACB9-C73D340A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7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0F3D-A9BE-451F-9927-FF8B7AD0DB4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20DB-5440-4BFF-ACB9-C73D340A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5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0F3D-A9BE-451F-9927-FF8B7AD0DB4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20DB-5440-4BFF-ACB9-C73D340A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28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0F3D-A9BE-451F-9927-FF8B7AD0DB4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20DB-5440-4BFF-ACB9-C73D340A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03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0F3D-A9BE-451F-9927-FF8B7AD0DB4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20DB-5440-4BFF-ACB9-C73D340A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3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0F3D-A9BE-451F-9927-FF8B7AD0DB4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20DB-5440-4BFF-ACB9-C73D340A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8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0F3D-A9BE-451F-9927-FF8B7AD0DB4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20DB-5440-4BFF-ACB9-C73D340A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99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0F3D-A9BE-451F-9927-FF8B7AD0DB4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20DB-5440-4BFF-ACB9-C73D340AF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87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BACCF-1553-7C95-33FB-5E5D61920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3556" y1="13778" x2="3111" y2="7556"/>
                        <a14:backgroundMark x1="3111" y1="7556" x2="55111" y2="7556"/>
                        <a14:backgroundMark x1="55111" y1="7556" x2="89778" y2="23556"/>
                        <a14:backgroundMark x1="89778" y1="23556" x2="92889" y2="90667"/>
                        <a14:backgroundMark x1="92889" y1="90667" x2="21778" y2="92000"/>
                        <a14:backgroundMark x1="21778" y1="92000" x2="5778" y2="53778"/>
                        <a14:backgroundMark x1="5778" y1="53778" x2="6667" y2="1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9667" cy="1630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C4D4D-683A-E93E-D55C-1D7D4AC45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10" y="0"/>
            <a:ext cx="1443790" cy="1472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B3F3C-D97A-486E-7A10-F9EF05610BF3}"/>
              </a:ext>
            </a:extLst>
          </p:cNvPr>
          <p:cNvSpPr txBox="1"/>
          <p:nvPr/>
        </p:nvSpPr>
        <p:spPr>
          <a:xfrm>
            <a:off x="779647" y="2377440"/>
            <a:ext cx="10693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8000" b="1" dirty="0"/>
              <a:t>Consumer Goods </a:t>
            </a:r>
          </a:p>
          <a:p>
            <a:pPr algn="ctr"/>
            <a:r>
              <a:rPr lang="en-US" sz="8000" b="1" dirty="0"/>
              <a:t>Ad_hoc Insights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13461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1EE-583B-F3F7-812D-BD399CC5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134"/>
            <a:ext cx="10515600" cy="2325956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REQUEST 6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2400" b="1" dirty="0">
                <a:solidFill>
                  <a:srgbClr val="FFC000"/>
                </a:solidFill>
                <a:latin typeface="+mn-lt"/>
              </a:rPr>
            </a:br>
            <a:r>
              <a:rPr lang="en-US" sz="2400" dirty="0">
                <a:latin typeface="+mn-lt"/>
              </a:rPr>
              <a:t>Generate a report which contains the top 5 customers who received an average high pre_invoice_discount_pct for the fiscal year 2021 and in the Indian market.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The final output contains these fields,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customer_code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customer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average_discount_percentage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OUTPUT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24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F3FC5-F4B0-729A-9B3C-C77F9220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6732"/>
            <a:ext cx="6934867" cy="23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2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5032-CC52-765D-5050-1ABABF9C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21"/>
            <a:ext cx="10515600" cy="76103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C000"/>
                </a:solidFill>
                <a:latin typeface="+mn-lt"/>
              </a:rPr>
              <a:t>Conversion of Output to Visualisation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05D80-D7A1-2385-6980-A761191BA97B}"/>
              </a:ext>
            </a:extLst>
          </p:cNvPr>
          <p:cNvSpPr txBox="1"/>
          <p:nvPr/>
        </p:nvSpPr>
        <p:spPr>
          <a:xfrm>
            <a:off x="838201" y="4410777"/>
            <a:ext cx="105155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INSIGHTS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top 5 customers who received an average high pre_invoice_discount_pct for the fiscal year 2021 and in the Indian market are Flipkart, Viveks, Ezone, Croma and Amazon.</a:t>
            </a: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For the fiscal year 2021, the top 1 Indian customer who received an average high pre_invoice_ discount_pct is Flipkart with a 30.28% share.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CAC9E30-DE7B-00EF-2A5E-22DCA11610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445605"/>
              </p:ext>
            </p:extLst>
          </p:nvPr>
        </p:nvGraphicFramePr>
        <p:xfrm>
          <a:off x="1973179" y="1075623"/>
          <a:ext cx="7796463" cy="2957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309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1EE-583B-F3F7-812D-BD399CC5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134"/>
            <a:ext cx="10515600" cy="2325956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REQUEST 7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2400" b="1" dirty="0">
                <a:solidFill>
                  <a:srgbClr val="FFC000"/>
                </a:solidFill>
                <a:latin typeface="+mn-lt"/>
              </a:rPr>
            </a:br>
            <a:r>
              <a:rPr lang="en-US" sz="2400" dirty="0">
                <a:latin typeface="+mn-lt"/>
              </a:rPr>
              <a:t>Get the complete report of the Gross sales amount for the customer “Atliq Exclusive” for each month. This analysis helps to get an idea of low and high-performing months and take strategic decisions. 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The final report contains these columns: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Month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Year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Gross sales Amount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OUTPUT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24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85B6D6-F695-7D62-E1FE-3E41C5985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32525"/>
              </p:ext>
            </p:extLst>
          </p:nvPr>
        </p:nvGraphicFramePr>
        <p:xfrm>
          <a:off x="7084195" y="1846829"/>
          <a:ext cx="4044276" cy="4735175"/>
        </p:xfrm>
        <a:graphic>
          <a:graphicData uri="http://schemas.openxmlformats.org/drawingml/2006/table">
            <a:tbl>
              <a:tblPr/>
              <a:tblGrid>
                <a:gridCol w="1129112">
                  <a:extLst>
                    <a:ext uri="{9D8B030D-6E8A-4147-A177-3AD203B41FA5}">
                      <a16:colId xmlns:a16="http://schemas.microsoft.com/office/drawing/2014/main" val="747500795"/>
                    </a:ext>
                  </a:extLst>
                </a:gridCol>
                <a:gridCol w="739056">
                  <a:extLst>
                    <a:ext uri="{9D8B030D-6E8A-4147-A177-3AD203B41FA5}">
                      <a16:colId xmlns:a16="http://schemas.microsoft.com/office/drawing/2014/main" val="1364696512"/>
                    </a:ext>
                  </a:extLst>
                </a:gridCol>
                <a:gridCol w="2176108">
                  <a:extLst>
                    <a:ext uri="{9D8B030D-6E8A-4147-A177-3AD203B41FA5}">
                      <a16:colId xmlns:a16="http://schemas.microsoft.com/office/drawing/2014/main" val="595775109"/>
                    </a:ext>
                  </a:extLst>
                </a:gridCol>
              </a:tblGrid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Gross sales Amount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89010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9092670.34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873759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10378637.6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46422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15231894.97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274803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9755795.06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73988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9584951.94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19643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8083995.55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82905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766976.45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49345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800071.95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893349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1586964.48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71109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3429736.57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67501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5151815.4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8430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5638281.83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189053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19530271.3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21798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21016218.21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739059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32247289.79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56286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20409063.18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25489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19570701.71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61589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15986603.89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13300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19149624.92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36714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11483530.3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42168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19204309.41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759162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15457579.66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287736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19044968.82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536849"/>
                  </a:ext>
                </a:extLst>
              </a:tr>
              <a:tr h="1892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11324548.34</a:t>
                      </a:r>
                    </a:p>
                  </a:txBody>
                  <a:tcPr marL="6527" marR="6527" marT="6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0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78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5032-CC52-765D-5050-1ABABF9C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21"/>
            <a:ext cx="10515600" cy="76103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C000"/>
                </a:solidFill>
                <a:latin typeface="+mn-lt"/>
              </a:rPr>
              <a:t>Conversion of Output to Visualisation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05D80-D7A1-2385-6980-A761191BA97B}"/>
              </a:ext>
            </a:extLst>
          </p:cNvPr>
          <p:cNvSpPr txBox="1"/>
          <p:nvPr/>
        </p:nvSpPr>
        <p:spPr>
          <a:xfrm>
            <a:off x="838201" y="4410777"/>
            <a:ext cx="10515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INSIGHTS </a:t>
            </a:r>
            <a:endParaRPr lang="en-US" sz="2200" b="1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The Gross sales report for the </a:t>
            </a:r>
            <a:r>
              <a:rPr lang="en-US" sz="2000" dirty="0">
                <a:latin typeface="+mn-lt"/>
              </a:rPr>
              <a:t>“Atliq Exclusive” for each month and year-wise is given in the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From the graph, the highest gross sales </a:t>
            </a:r>
            <a:r>
              <a:rPr lang="en-US" sz="2200" dirty="0"/>
              <a:t>for the </a:t>
            </a:r>
            <a:r>
              <a:rPr lang="en-US" sz="2000" dirty="0">
                <a:latin typeface="+mn-lt"/>
              </a:rPr>
              <a:t>“Atliq Exclusive” is in the month of </a:t>
            </a:r>
            <a:r>
              <a:rPr lang="en-US" sz="2000" b="1" u="sng" dirty="0">
                <a:latin typeface="+mn-lt"/>
              </a:rPr>
              <a:t>November 2021.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There is a drop in sales in and after March 2020 because of Covid.</a:t>
            </a:r>
            <a:endParaRPr lang="en-US" sz="28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9F1E1D-51E5-A784-C601-2F6B102584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709793"/>
              </p:ext>
            </p:extLst>
          </p:nvPr>
        </p:nvGraphicFramePr>
        <p:xfrm>
          <a:off x="838200" y="972151"/>
          <a:ext cx="10515599" cy="3137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411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1EE-583B-F3F7-812D-BD399CC5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134"/>
            <a:ext cx="10515600" cy="2325956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REQUEST 8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r>
              <a:rPr lang="en-US" sz="2400" dirty="0">
                <a:latin typeface="+mn-lt"/>
              </a:rPr>
              <a:t>In which quarter of 2020, got the maximum total_sold_quantity? 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The final output contains these fields sorted by the total_sold_quantity,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Quarter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total_sold_quantity</a:t>
            </a:r>
            <a:br>
              <a:rPr lang="en-US" sz="2400" b="1" dirty="0">
                <a:solidFill>
                  <a:srgbClr val="FFC000"/>
                </a:solidFill>
                <a:latin typeface="+mn-lt"/>
              </a:rPr>
            </a:br>
            <a:br>
              <a:rPr lang="en-US" sz="2400" b="1" dirty="0">
                <a:solidFill>
                  <a:srgbClr val="FFC000"/>
                </a:solidFill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OUTPUT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24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65FEF-34D2-3CC2-2523-2D2E2645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0973"/>
            <a:ext cx="5035710" cy="26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1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5032-CC52-765D-5050-1ABABF9C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21"/>
            <a:ext cx="10515600" cy="76103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C000"/>
                </a:solidFill>
                <a:latin typeface="+mn-lt"/>
              </a:rPr>
              <a:t>Conversion of Output to Visualisation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05D80-D7A1-2385-6980-A761191BA97B}"/>
              </a:ext>
            </a:extLst>
          </p:cNvPr>
          <p:cNvSpPr txBox="1"/>
          <p:nvPr/>
        </p:nvSpPr>
        <p:spPr>
          <a:xfrm>
            <a:off x="838201" y="4410777"/>
            <a:ext cx="105155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INSIGHTS </a:t>
            </a:r>
            <a:endParaRPr lang="en-US" sz="2200" b="1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maximum total_sold_quantity occurred in </a:t>
            </a:r>
            <a:r>
              <a:rPr lang="en-US" sz="2200" b="1" u="sng" dirty="0"/>
              <a:t>Quarter 1</a:t>
            </a:r>
            <a:r>
              <a:rPr lang="en-US" sz="2200" dirty="0"/>
              <a:t>  which accounts for </a:t>
            </a:r>
            <a:r>
              <a:rPr lang="en-US" sz="2200" b="1" u="sng" dirty="0"/>
              <a:t>7005619</a:t>
            </a:r>
            <a:r>
              <a:rPr lang="en-US" sz="2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minimum total_sold_quantity occurred in </a:t>
            </a:r>
            <a:r>
              <a:rPr lang="en-US" sz="2200" b="1" u="sng" dirty="0"/>
              <a:t>Quarter 3</a:t>
            </a:r>
            <a:r>
              <a:rPr lang="en-US" sz="2200" dirty="0"/>
              <a:t>  which accounts for </a:t>
            </a:r>
            <a:r>
              <a:rPr lang="en-US" sz="2200" b="1" u="sng" dirty="0"/>
              <a:t>2075087.</a:t>
            </a:r>
            <a:r>
              <a:rPr lang="en-US" sz="2200" dirty="0"/>
              <a:t> </a:t>
            </a:r>
          </a:p>
          <a:p>
            <a:endParaRPr lang="en-US" sz="2200" dirty="0"/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425A599-364F-239A-FD8C-5AE8DCA79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06722701"/>
                  </p:ext>
                </p:extLst>
              </p:nvPr>
            </p:nvGraphicFramePr>
            <p:xfrm>
              <a:off x="2839454" y="939118"/>
              <a:ext cx="6333422" cy="33568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1425A599-364F-239A-FD8C-5AE8DCA79A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9454" y="939118"/>
                <a:ext cx="6333422" cy="33568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51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1EE-583B-F3F7-812D-BD399CC5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70" y="818149"/>
            <a:ext cx="10515600" cy="2325956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REQUEST 9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r>
              <a:rPr lang="en-US" sz="2400" dirty="0">
                <a:latin typeface="+mn-lt"/>
              </a:rPr>
              <a:t>Which channel helped to bring more gross sales in the fiscal year 2021 and the percentage of contribution? 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The final output contains these fields,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channel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gross_sales_mln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percentage</a:t>
            </a:r>
            <a:br>
              <a:rPr lang="en-US" sz="2400" b="1" dirty="0">
                <a:solidFill>
                  <a:srgbClr val="FFC000"/>
                </a:solidFill>
                <a:latin typeface="+mn-lt"/>
              </a:rPr>
            </a:br>
            <a:br>
              <a:rPr lang="en-US" sz="2400" b="1" dirty="0">
                <a:solidFill>
                  <a:srgbClr val="FFC000"/>
                </a:solidFill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OUTPUT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24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A8264-8FCF-D0C7-5C28-D440C006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0" y="4485372"/>
            <a:ext cx="4703337" cy="199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6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5032-CC52-765D-5050-1ABABF9C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21"/>
            <a:ext cx="10515600" cy="76103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C000"/>
                </a:solidFill>
                <a:latin typeface="+mn-lt"/>
              </a:rPr>
              <a:t>Conversion of Output to Visualisation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05D80-D7A1-2385-6980-A761191BA97B}"/>
              </a:ext>
            </a:extLst>
          </p:cNvPr>
          <p:cNvSpPr txBox="1"/>
          <p:nvPr/>
        </p:nvSpPr>
        <p:spPr>
          <a:xfrm>
            <a:off x="838201" y="4410777"/>
            <a:ext cx="1051559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INSIGHTS </a:t>
            </a:r>
            <a:endParaRPr lang="en-US" sz="2200" b="1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Retailer channel helped to bring more gross sales in the fiscal year 2021 and the percentage of contribution is 73.22%.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Distributor channel helped to bring more gross sales in the fiscal year 2021 and the percentage of contribution is 11.31%.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D2B4302-0C1B-37C8-B315-F7688AFDCD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288251"/>
              </p:ext>
            </p:extLst>
          </p:nvPr>
        </p:nvGraphicFramePr>
        <p:xfrm>
          <a:off x="1713297" y="972152"/>
          <a:ext cx="7940842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729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1EE-583B-F3F7-812D-BD399CC5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70" y="818149"/>
            <a:ext cx="10515600" cy="2325956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REQUEST 10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r>
              <a:rPr lang="en-US" sz="2400" dirty="0">
                <a:latin typeface="+mn-lt"/>
              </a:rPr>
              <a:t>Get the Top 3 products in each division that have a high total_sold_quantity in the fiscal_year 2021.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The final output contains these fields,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division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product_code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product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total_sold_quantity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rank_order</a:t>
            </a:r>
            <a:br>
              <a:rPr lang="en-US" sz="2400" b="1" dirty="0">
                <a:solidFill>
                  <a:srgbClr val="FFC000"/>
                </a:solidFill>
                <a:latin typeface="+mn-lt"/>
              </a:rPr>
            </a:br>
            <a:br>
              <a:rPr lang="en-US" sz="2400" b="1" dirty="0">
                <a:solidFill>
                  <a:srgbClr val="FFC000"/>
                </a:solidFill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OUTPUT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24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11FCF-426C-33C5-BA82-9AE970B4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9" y="4417996"/>
            <a:ext cx="7547889" cy="22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4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5032-CC52-765D-5050-1ABABF9C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21"/>
            <a:ext cx="10515600" cy="76103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C000"/>
                </a:solidFill>
                <a:latin typeface="+mn-lt"/>
              </a:rPr>
              <a:t>Conversion of Output to Visualisation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05D80-D7A1-2385-6980-A761191BA97B}"/>
              </a:ext>
            </a:extLst>
          </p:cNvPr>
          <p:cNvSpPr txBox="1"/>
          <p:nvPr/>
        </p:nvSpPr>
        <p:spPr>
          <a:xfrm>
            <a:off x="838201" y="4410777"/>
            <a:ext cx="105155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INSIGHTS </a:t>
            </a:r>
            <a:endParaRPr lang="en-US" sz="2200" b="1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As we can see, there are 3 divisions – N&amp;S, P &amp; A and PC.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 N&amp;S division AQ Pen Drive DRC, in P &amp; A AQ Games Ms and in PC AQ Digit are one in Rank order.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E9666B4-D398-9E6F-CA51-254DED94D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1340447"/>
              </p:ext>
            </p:extLst>
          </p:nvPr>
        </p:nvGraphicFramePr>
        <p:xfrm>
          <a:off x="1607419" y="972152"/>
          <a:ext cx="8884117" cy="3128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78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1EE-583B-F3F7-812D-BD399CC5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134"/>
            <a:ext cx="10515600" cy="2325956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REQUEST 1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Provide the list of markets in which customer "Atliq Exclusive" operates its business in the APAC region.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OUTPUT :</a:t>
            </a:r>
            <a:br>
              <a:rPr lang="en-US" sz="24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EF5BE-85F3-0165-1CC8-61ECEF850A5B}"/>
              </a:ext>
            </a:extLst>
          </p:cNvPr>
          <p:cNvSpPr txBox="1"/>
          <p:nvPr/>
        </p:nvSpPr>
        <p:spPr>
          <a:xfrm>
            <a:off x="5226518" y="2967335"/>
            <a:ext cx="612728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INSIGHTS :</a:t>
            </a:r>
          </a:p>
          <a:p>
            <a:endParaRPr lang="en-US" dirty="0"/>
          </a:p>
          <a:p>
            <a:r>
              <a:rPr lang="en-US" sz="2200" dirty="0">
                <a:latin typeface="+mn-lt"/>
              </a:rPr>
              <a:t>Atliq Exclusive customer operates its business in the APAC region in 8 markets. They are India, Indonesia, Japan, Philippines, South Korea, Australia, New Zealand, and Bangladesh.</a:t>
            </a:r>
            <a:endParaRPr lang="en-US" sz="22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43954-2E3D-4467-15B0-1405303B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7335"/>
            <a:ext cx="1951784" cy="32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0335C-E50A-4BC3-1BEB-706C3F2EBD06}"/>
              </a:ext>
            </a:extLst>
          </p:cNvPr>
          <p:cNvSpPr txBox="1"/>
          <p:nvPr/>
        </p:nvSpPr>
        <p:spPr>
          <a:xfrm>
            <a:off x="3511617" y="2875002"/>
            <a:ext cx="51687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C000"/>
                </a:solidFill>
              </a:rPr>
              <a:t>THANK YOU</a:t>
            </a:r>
            <a:endParaRPr lang="en-IN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1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1EE-583B-F3F7-812D-BD399CC5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134"/>
            <a:ext cx="10515600" cy="2325956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REQUEST 2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What is the percentage of unique product increase in 2021 vs. 2020? 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The final output contains these fields,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unique_products_2020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unique_products_2021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percentage_chg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OUTPUT :</a:t>
            </a:r>
            <a:br>
              <a:rPr lang="en-US" sz="24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59376-2310-E921-4A06-4CCCC8F2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3453"/>
            <a:ext cx="5920296" cy="11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10B1-5020-B1B3-0FD6-594D9ADA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365126"/>
            <a:ext cx="11126003" cy="693654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C000"/>
                </a:solidFill>
                <a:latin typeface="+mn-lt"/>
              </a:rPr>
              <a:t>Conversion of Output to Visualisation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A93448-B74B-E0DB-FADC-C175FBD4EC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857130"/>
              </p:ext>
            </p:extLst>
          </p:nvPr>
        </p:nvGraphicFramePr>
        <p:xfrm>
          <a:off x="1827596" y="1058780"/>
          <a:ext cx="8536807" cy="3447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6BB8EE-7080-CB1D-FA60-1A82448B99A2}"/>
              </a:ext>
            </a:extLst>
          </p:cNvPr>
          <p:cNvSpPr txBox="1"/>
          <p:nvPr/>
        </p:nvSpPr>
        <p:spPr>
          <a:xfrm>
            <a:off x="501315" y="4466124"/>
            <a:ext cx="1112600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INSIGHTS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Based on results comparing fiscal years 2020 and 2021, </a:t>
            </a:r>
            <a:r>
              <a:rPr lang="en-US" sz="2200" b="1" u="sng" dirty="0"/>
              <a:t>the number of products increased in 2021 is 89.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percentage of unique products increased in 2021 v/s 2020 is  </a:t>
            </a:r>
            <a:r>
              <a:rPr lang="en-US" sz="2200" b="1" u="sng" dirty="0"/>
              <a:t>36.33%</a:t>
            </a:r>
            <a:r>
              <a:rPr lang="en-US" sz="22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03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1EE-583B-F3F7-812D-BD399CC5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134"/>
            <a:ext cx="10515600" cy="2325956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REQUEST 3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r>
              <a:rPr lang="en-US" sz="2400" dirty="0">
                <a:latin typeface="+mn-lt"/>
              </a:rPr>
              <a:t>Provide a report with all the unique product counts for each segment and sort them in descending order of product counts. 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The final output contains 2 fields,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segment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product_count 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OUTPUT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24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70FE1-671D-9B64-3097-265E270F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1147"/>
            <a:ext cx="3262162" cy="293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1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5032-CC52-765D-5050-1ABABF9C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21"/>
            <a:ext cx="10515600" cy="76103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C000"/>
                </a:solidFill>
                <a:latin typeface="+mn-lt"/>
              </a:rPr>
              <a:t>Conversion of Output to Visualisation </a:t>
            </a:r>
            <a:endParaRPr lang="en-IN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CD4DA8-BA30-20B8-D62D-DF4BED9DD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869256"/>
              </p:ext>
            </p:extLst>
          </p:nvPr>
        </p:nvGraphicFramePr>
        <p:xfrm>
          <a:off x="1981200" y="972152"/>
          <a:ext cx="8229600" cy="3438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405D80-D7A1-2385-6980-A761191BA97B}"/>
              </a:ext>
            </a:extLst>
          </p:cNvPr>
          <p:cNvSpPr txBox="1"/>
          <p:nvPr/>
        </p:nvSpPr>
        <p:spPr>
          <a:xfrm>
            <a:off x="838201" y="4410777"/>
            <a:ext cx="105155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INSIGHTS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There are 6 segments in Atliq Hardware based on the results. They are Accessories, Peripherals, Notebook,Storage, Desktops and Networking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Among the 6 segments, Accessories and Peripherals contributed the most for unique product count, i.e. 20; the lowest contributing segment is Networking, which has a unique product count of 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28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1EE-583B-F3F7-812D-BD399CC5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134"/>
            <a:ext cx="10515600" cy="2325956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REQUEST 4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2400" b="1" dirty="0">
                <a:solidFill>
                  <a:srgbClr val="FFC000"/>
                </a:solidFill>
                <a:latin typeface="+mn-lt"/>
              </a:rPr>
            </a:br>
            <a:r>
              <a:rPr lang="en-US" sz="2400" dirty="0">
                <a:latin typeface="+mn-lt"/>
              </a:rPr>
              <a:t>Which segment had the most increase in unique products in 2021 vs 2020? 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The final output contains these fields,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segment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product_count_2020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product_count_2021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difference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OUTPUT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24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E685D-1FAA-1B49-5232-3B103AC3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5646"/>
            <a:ext cx="6714222" cy="22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6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5032-CC52-765D-5050-1ABABF9C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21"/>
            <a:ext cx="10515600" cy="76103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C000"/>
                </a:solidFill>
                <a:latin typeface="+mn-lt"/>
              </a:rPr>
              <a:t>Conversion of Output to Visualisation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05D80-D7A1-2385-6980-A761191BA97B}"/>
              </a:ext>
            </a:extLst>
          </p:cNvPr>
          <p:cNvSpPr txBox="1"/>
          <p:nvPr/>
        </p:nvSpPr>
        <p:spPr>
          <a:xfrm>
            <a:off x="838201" y="4410777"/>
            <a:ext cx="105155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INSIGHTS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From the results, we can see that there is an increase in the unique product count in each segment in the fiscal year 2021 as compared to 2020.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Segment Accessories have the maximum increase in the unique product and Networking has the minimum increase in the unique product.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2084150-F4AB-4DB2-84ED-D395E03F3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257569"/>
              </p:ext>
            </p:extLst>
          </p:nvPr>
        </p:nvGraphicFramePr>
        <p:xfrm>
          <a:off x="1703671" y="972152"/>
          <a:ext cx="8749365" cy="3128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638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1EE-583B-F3F7-812D-BD399CC5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134"/>
            <a:ext cx="10515600" cy="2325956"/>
          </a:xfrm>
        </p:spPr>
        <p:txBody>
          <a:bodyPr>
            <a:normAutofit fontScale="90000"/>
          </a:bodyPr>
          <a:lstStyle/>
          <a:p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REQUEST 5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r>
              <a:rPr lang="en-US" sz="2400" dirty="0">
                <a:latin typeface="+mn-lt"/>
              </a:rPr>
              <a:t>Get the products that have the highest and lowest manufacturing costs. 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The final output should contain these fields,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product_code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product manufacturing_cost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3100" b="1" dirty="0">
                <a:solidFill>
                  <a:srgbClr val="FFC000"/>
                </a:solidFill>
                <a:latin typeface="+mn-lt"/>
              </a:rPr>
              <a:t>OUTPUT :</a:t>
            </a: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3100" b="1" dirty="0">
                <a:solidFill>
                  <a:srgbClr val="FFC000"/>
                </a:solidFill>
                <a:latin typeface="+mn-lt"/>
              </a:rPr>
            </a:br>
            <a:br>
              <a:rPr lang="en-US" sz="24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C0136-9E75-DF12-860A-58ADDEA7C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8761"/>
            <a:ext cx="5968021" cy="1288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335FEB-6C3C-9D80-FB2D-6907AB94021F}"/>
              </a:ext>
            </a:extLst>
          </p:cNvPr>
          <p:cNvSpPr txBox="1"/>
          <p:nvPr/>
        </p:nvSpPr>
        <p:spPr>
          <a:xfrm>
            <a:off x="838199" y="5224649"/>
            <a:ext cx="1051559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INSIGHTS :</a:t>
            </a:r>
          </a:p>
          <a:p>
            <a:r>
              <a:rPr lang="en-US" sz="2200" dirty="0"/>
              <a:t>We have product “AQ HOME Allin 1 Gen 2 ” having the highest manufacturing cost of 240.5364 and product “AQ Master wired x1 Ms” having the lowest manufacturing cost of 0.8920.  </a:t>
            </a:r>
          </a:p>
        </p:txBody>
      </p:sp>
    </p:spTree>
    <p:extLst>
      <p:ext uri="{BB962C8B-B14F-4D97-AF65-F5344CB8AC3E}">
        <p14:creationId xmlns:p14="http://schemas.microsoft.com/office/powerpoint/2010/main" val="95855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292</TotalTime>
  <Words>1294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  REQUEST 1 :  Provide the list of markets in which customer "Atliq Exclusive" operates its business in the APAC region.  OUTPUT : </vt:lpstr>
      <vt:lpstr>     REQUEST 2 :  What is the percentage of unique product increase in 2021 vs. 2020?   The final output contains these fields, unique_products_2020  unique_products_2021 percentage_chg  OUTPUT : </vt:lpstr>
      <vt:lpstr>Conversion of Output to Visualisation </vt:lpstr>
      <vt:lpstr>        REQUEST 3 :  Provide a report with all the unique product counts for each segment and sort them in descending order of product counts.   The final output contains 2 fields, segment  product_count   OUTPUT :   </vt:lpstr>
      <vt:lpstr>Conversion of Output to Visualisation </vt:lpstr>
      <vt:lpstr>       REQUEST 4 :  Which segment had the most increase in unique products in 2021 vs 2020?   The final output contains these fields,  segment  product_count_2020  product_count_2021  difference  OUTPUT :   </vt:lpstr>
      <vt:lpstr>Conversion of Output to Visualisation </vt:lpstr>
      <vt:lpstr>       REQUEST 5 :  Get the products that have the highest and lowest manufacturing costs.   The final output should contain these fields,  product_code  product manufacturing_cost  OUTPUT :   </vt:lpstr>
      <vt:lpstr>       REQUEST 6 :  Generate a report which contains the top 5 customers who received an average high pre_invoice_discount_pct for the fiscal year 2021 and in the Indian market.  The final output contains these fields,  customer_code  customer  average_discount_percentage  OUTPUT :   </vt:lpstr>
      <vt:lpstr>Conversion of Output to Visualisation </vt:lpstr>
      <vt:lpstr>        REQUEST 7 :  Get the complete report of the Gross sales amount for the customer “Atliq Exclusive” for each month. This analysis helps to get an idea of low and high-performing months and take strategic decisions.   The final report contains these columns:  Month  Year Gross sales Amount  OUTPUT :   </vt:lpstr>
      <vt:lpstr>Conversion of Output to Visualisation </vt:lpstr>
      <vt:lpstr>         REQUEST 8 :  In which quarter of 2020, got the maximum total_sold_quantity?   The final output contains these fields sorted by the total_sold_quantity,  Quarter  total_sold_quantity  OUTPUT :     </vt:lpstr>
      <vt:lpstr>Conversion of Output to Visualisation </vt:lpstr>
      <vt:lpstr>            REQUEST 9 :  Which channel helped to bring more gross sales in the fiscal year 2021 and the percentage of contribution?   The final output contains these fields,  channel  gross_sales_mln  percentage  OUTPUT :         </vt:lpstr>
      <vt:lpstr>Conversion of Output to Visualisation </vt:lpstr>
      <vt:lpstr>              REQUEST 10 :  Get the Top 3 products in each division that have a high total_sold_quantity in the fiscal_year 2021.  The final output contains these fields,  division  product_code  product  total_sold_quantity  rank_order  OUTPUT :         </vt:lpstr>
      <vt:lpstr>Conversion of Output to Visualisation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rupal nigotia</dc:creator>
  <cp:lastModifiedBy>rupal nigotia</cp:lastModifiedBy>
  <cp:revision>8</cp:revision>
  <dcterms:created xsi:type="dcterms:W3CDTF">2023-03-05T11:59:09Z</dcterms:created>
  <dcterms:modified xsi:type="dcterms:W3CDTF">2023-03-05T16:51:37Z</dcterms:modified>
</cp:coreProperties>
</file>