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25" r:id="rId1"/>
  </p:sldMasterIdLst>
  <p:notesMasterIdLst>
    <p:notesMasterId r:id="rId7"/>
  </p:notesMasterIdLst>
  <p:handoutMasterIdLst>
    <p:handoutMasterId r:id="rId8"/>
  </p:handoutMasterIdLst>
  <p:sldIdLst>
    <p:sldId id="647" r:id="rId2"/>
    <p:sldId id="768" r:id="rId3"/>
    <p:sldId id="782" r:id="rId4"/>
    <p:sldId id="779" r:id="rId5"/>
    <p:sldId id="784" r:id="rId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 Neu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042">
          <p15:clr>
            <a:srgbClr val="A4A3A4"/>
          </p15:clr>
        </p15:guide>
        <p15:guide id="4" pos="5624">
          <p15:clr>
            <a:srgbClr val="A4A3A4"/>
          </p15:clr>
        </p15:guide>
        <p15:guide id="5" pos="158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CC"/>
    <a:srgbClr val="14ACFF"/>
    <a:srgbClr val="C0C0C0"/>
    <a:srgbClr val="41BEFF"/>
    <a:srgbClr val="FF8000"/>
    <a:srgbClr val="CB6C1D"/>
    <a:srgbClr val="ECE8C2"/>
    <a:srgbClr val="91AC6B"/>
    <a:srgbClr val="074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24" autoAdjust="0"/>
    <p:restoredTop sz="86976" autoAdjust="0"/>
  </p:normalViewPr>
  <p:slideViewPr>
    <p:cSldViewPr>
      <p:cViewPr varScale="1">
        <p:scale>
          <a:sx n="84" d="100"/>
          <a:sy n="84" d="100"/>
        </p:scale>
        <p:origin x="1432" y="184"/>
      </p:cViewPr>
      <p:guideLst>
        <p:guide orient="horz" pos="2160"/>
        <p:guide orient="horz" pos="618"/>
        <p:guide orient="horz" pos="4042"/>
        <p:guide pos="5624"/>
        <p:guide pos="158"/>
        <p:guide pos="2880"/>
      </p:guideLst>
    </p:cSldViewPr>
  </p:slideViewPr>
  <p:outlineViewPr>
    <p:cViewPr>
      <p:scale>
        <a:sx n="33" d="100"/>
        <a:sy n="33" d="100"/>
      </p:scale>
      <p:origin x="0" y="39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253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509285-4B77-49A0-A4EB-F4BADA7271F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18161E-FC00-451F-A2E2-0AF1EE2BA26F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IN" sz="4800" dirty="0" smtClean="0"/>
            <a:t>What</a:t>
          </a:r>
          <a:endParaRPr lang="en-IN" sz="4800" dirty="0"/>
        </a:p>
      </dgm:t>
    </dgm:pt>
    <dgm:pt modelId="{CACE5168-1CDA-46D6-B4FD-5A1B1D59F6D8}" type="parTrans" cxnId="{1B0E8A86-1BA3-47C5-9BEA-B0EE12379B24}">
      <dgm:prSet/>
      <dgm:spPr/>
      <dgm:t>
        <a:bodyPr/>
        <a:lstStyle/>
        <a:p>
          <a:endParaRPr lang="en-IN"/>
        </a:p>
      </dgm:t>
    </dgm:pt>
    <dgm:pt modelId="{6D172E7F-1BC9-4274-8865-8699B7CF75CA}" type="sibTrans" cxnId="{1B0E8A86-1BA3-47C5-9BEA-B0EE12379B24}">
      <dgm:prSet/>
      <dgm:spPr/>
      <dgm:t>
        <a:bodyPr/>
        <a:lstStyle/>
        <a:p>
          <a:endParaRPr lang="en-IN"/>
        </a:p>
      </dgm:t>
    </dgm:pt>
    <dgm:pt modelId="{35E2C1AF-58C0-41E1-B995-01EBFAFBD107}">
      <dgm:prSet phldrT="[Text]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en-IN" dirty="0" smtClean="0"/>
            <a:t>Turn ON in-house devices such as thermostat / air-purifier before stepping in the house</a:t>
          </a:r>
          <a:endParaRPr lang="en-IN" dirty="0"/>
        </a:p>
      </dgm:t>
    </dgm:pt>
    <dgm:pt modelId="{258FED1B-7370-4FAF-87FC-6EF46AFC6EF7}" type="parTrans" cxnId="{354B4CF4-CC25-4068-B106-12C4417400A5}">
      <dgm:prSet/>
      <dgm:spPr/>
      <dgm:t>
        <a:bodyPr/>
        <a:lstStyle/>
        <a:p>
          <a:endParaRPr lang="en-IN"/>
        </a:p>
      </dgm:t>
    </dgm:pt>
    <dgm:pt modelId="{9ECAB2DC-93E0-49AB-A180-DF23CAC27D0C}" type="sibTrans" cxnId="{354B4CF4-CC25-4068-B106-12C4417400A5}">
      <dgm:prSet/>
      <dgm:spPr/>
      <dgm:t>
        <a:bodyPr/>
        <a:lstStyle/>
        <a:p>
          <a:endParaRPr lang="en-IN"/>
        </a:p>
      </dgm:t>
    </dgm:pt>
    <dgm:pt modelId="{9B911F50-CDD8-492B-9EB8-F33CAAF16859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IN" sz="4800" dirty="0" smtClean="0"/>
            <a:t>Why</a:t>
          </a:r>
          <a:endParaRPr lang="en-IN" sz="4800" dirty="0"/>
        </a:p>
      </dgm:t>
    </dgm:pt>
    <dgm:pt modelId="{18595895-4DF9-4D3D-8404-E8951080DE9C}" type="parTrans" cxnId="{8F501FF4-AF6A-4D3D-A729-9772684B0FDD}">
      <dgm:prSet/>
      <dgm:spPr/>
      <dgm:t>
        <a:bodyPr/>
        <a:lstStyle/>
        <a:p>
          <a:endParaRPr lang="en-IN"/>
        </a:p>
      </dgm:t>
    </dgm:pt>
    <dgm:pt modelId="{6486ED4F-85A4-4490-B4AA-143F5196FDE0}" type="sibTrans" cxnId="{8F501FF4-AF6A-4D3D-A729-9772684B0FDD}">
      <dgm:prSet/>
      <dgm:spPr/>
      <dgm:t>
        <a:bodyPr/>
        <a:lstStyle/>
        <a:p>
          <a:endParaRPr lang="en-IN"/>
        </a:p>
      </dgm:t>
    </dgm:pt>
    <dgm:pt modelId="{AC764135-FF01-4875-9805-F95221672EB4}">
      <dgm:prSet phldrT="[Text]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en-IN" dirty="0" smtClean="0"/>
            <a:t>Do away with device warm up duration/delay</a:t>
          </a:r>
          <a:endParaRPr lang="en-IN" dirty="0"/>
        </a:p>
      </dgm:t>
    </dgm:pt>
    <dgm:pt modelId="{5E802774-5F9F-43FC-AEDD-2477DFA2847C}" type="parTrans" cxnId="{A94DD26C-6251-4644-9CCF-FB8FC7CC1EA2}">
      <dgm:prSet/>
      <dgm:spPr/>
      <dgm:t>
        <a:bodyPr/>
        <a:lstStyle/>
        <a:p>
          <a:endParaRPr lang="en-IN"/>
        </a:p>
      </dgm:t>
    </dgm:pt>
    <dgm:pt modelId="{1EFAC0CE-4444-4EC5-9ED2-8EB7BDB73807}" type="sibTrans" cxnId="{A94DD26C-6251-4644-9CCF-FB8FC7CC1EA2}">
      <dgm:prSet/>
      <dgm:spPr/>
      <dgm:t>
        <a:bodyPr/>
        <a:lstStyle/>
        <a:p>
          <a:endParaRPr lang="en-IN"/>
        </a:p>
      </dgm:t>
    </dgm:pt>
    <dgm:pt modelId="{2C343DB4-4B24-4350-85E8-B72ABFD588B4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IN" sz="4800" dirty="0" smtClean="0"/>
            <a:t>How</a:t>
          </a:r>
          <a:endParaRPr lang="en-IN" sz="4800" dirty="0"/>
        </a:p>
      </dgm:t>
    </dgm:pt>
    <dgm:pt modelId="{15332423-27D3-4D8B-9753-87684EA2D936}" type="parTrans" cxnId="{3EB682CB-B763-4756-B08C-A16BEC425B8A}">
      <dgm:prSet/>
      <dgm:spPr/>
      <dgm:t>
        <a:bodyPr/>
        <a:lstStyle/>
        <a:p>
          <a:endParaRPr lang="en-IN"/>
        </a:p>
      </dgm:t>
    </dgm:pt>
    <dgm:pt modelId="{E5EF7DBE-8AC9-42FA-9B09-382961E6D084}" type="sibTrans" cxnId="{3EB682CB-B763-4756-B08C-A16BEC425B8A}">
      <dgm:prSet/>
      <dgm:spPr/>
      <dgm:t>
        <a:bodyPr/>
        <a:lstStyle/>
        <a:p>
          <a:endParaRPr lang="en-IN"/>
        </a:p>
      </dgm:t>
    </dgm:pt>
    <dgm:pt modelId="{B7E10618-339E-47CC-A41C-FD1BDFDA6283}">
      <dgm:prSet phldrT="[Text]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r>
            <a:rPr lang="en-IN" b="1" dirty="0" smtClean="0">
              <a:solidFill>
                <a:schemeClr val="tx1"/>
              </a:solidFill>
            </a:rPr>
            <a:t>Switch ON/OFF in-house devices using user’s location </a:t>
          </a:r>
          <a:endParaRPr lang="en-IN" b="1" dirty="0">
            <a:solidFill>
              <a:schemeClr val="tx1"/>
            </a:solidFill>
          </a:endParaRPr>
        </a:p>
      </dgm:t>
    </dgm:pt>
    <dgm:pt modelId="{A8D675A0-1F8A-4838-84FF-A38496AB25BA}" type="parTrans" cxnId="{9B96C81A-BC2F-4F08-A78D-E5125FF3D794}">
      <dgm:prSet/>
      <dgm:spPr/>
      <dgm:t>
        <a:bodyPr/>
        <a:lstStyle/>
        <a:p>
          <a:endParaRPr lang="en-IN"/>
        </a:p>
      </dgm:t>
    </dgm:pt>
    <dgm:pt modelId="{A8DC3F22-D33D-4BA0-A72B-0A3E0F6726AC}" type="sibTrans" cxnId="{9B96C81A-BC2F-4F08-A78D-E5125FF3D794}">
      <dgm:prSet/>
      <dgm:spPr/>
      <dgm:t>
        <a:bodyPr/>
        <a:lstStyle/>
        <a:p>
          <a:endParaRPr lang="en-IN"/>
        </a:p>
      </dgm:t>
    </dgm:pt>
    <dgm:pt modelId="{E2E27B8D-6992-42C8-90D0-12902A1437F9}" type="pres">
      <dgm:prSet presAssocID="{27509285-4B77-49A0-A4EB-F4BADA7271F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CD2B3EB-88FF-4F4D-9B5C-55C6F6A9D4C4}" type="pres">
      <dgm:prSet presAssocID="{B618161E-FC00-451F-A2E2-0AF1EE2BA26F}" presName="linNode" presStyleCnt="0"/>
      <dgm:spPr/>
    </dgm:pt>
    <dgm:pt modelId="{9700B9F0-C6F0-4B53-8F8C-4527252FA2ED}" type="pres">
      <dgm:prSet presAssocID="{B618161E-FC00-451F-A2E2-0AF1EE2BA26F}" presName="parentText" presStyleLbl="node1" presStyleIdx="0" presStyleCnt="3" custLinFactNeighborX="-57335" custLinFactNeighborY="-63287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F4F4957-9246-43B8-AE75-D2A711F876D8}" type="pres">
      <dgm:prSet presAssocID="{B618161E-FC00-451F-A2E2-0AF1EE2BA26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BB5C5D-CFC3-4F7A-8591-8B3FC8F49A60}" type="pres">
      <dgm:prSet presAssocID="{6D172E7F-1BC9-4274-8865-8699B7CF75CA}" presName="sp" presStyleCnt="0"/>
      <dgm:spPr/>
    </dgm:pt>
    <dgm:pt modelId="{C5084879-5B4A-48C8-A953-0F0648EBF385}" type="pres">
      <dgm:prSet presAssocID="{9B911F50-CDD8-492B-9EB8-F33CAAF16859}" presName="linNode" presStyleCnt="0"/>
      <dgm:spPr/>
    </dgm:pt>
    <dgm:pt modelId="{25E91B6E-4084-4ECA-BEA8-21CEA7CC70ED}" type="pres">
      <dgm:prSet presAssocID="{9B911F50-CDD8-492B-9EB8-F33CAAF1685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71912E-54E3-4247-843B-2CA5E7317A2B}" type="pres">
      <dgm:prSet presAssocID="{9B911F50-CDD8-492B-9EB8-F33CAAF1685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4ED5A8-DA29-4ED5-990A-C4677F19FC0A}" type="pres">
      <dgm:prSet presAssocID="{6486ED4F-85A4-4490-B4AA-143F5196FDE0}" presName="sp" presStyleCnt="0"/>
      <dgm:spPr/>
    </dgm:pt>
    <dgm:pt modelId="{23419A9E-C470-4B99-9F85-5EA26E086832}" type="pres">
      <dgm:prSet presAssocID="{2C343DB4-4B24-4350-85E8-B72ABFD588B4}" presName="linNode" presStyleCnt="0"/>
      <dgm:spPr/>
    </dgm:pt>
    <dgm:pt modelId="{EAF293E3-25C5-4E81-895A-A5821883B465}" type="pres">
      <dgm:prSet presAssocID="{2C343DB4-4B24-4350-85E8-B72ABFD588B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69A9A77-BF58-4A7A-884B-440A999539D1}" type="pres">
      <dgm:prSet presAssocID="{2C343DB4-4B24-4350-85E8-B72ABFD588B4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EB682CB-B763-4756-B08C-A16BEC425B8A}" srcId="{27509285-4B77-49A0-A4EB-F4BADA7271FB}" destId="{2C343DB4-4B24-4350-85E8-B72ABFD588B4}" srcOrd="2" destOrd="0" parTransId="{15332423-27D3-4D8B-9753-87684EA2D936}" sibTransId="{E5EF7DBE-8AC9-42FA-9B09-382961E6D084}"/>
    <dgm:cxn modelId="{8F501FF4-AF6A-4D3D-A729-9772684B0FDD}" srcId="{27509285-4B77-49A0-A4EB-F4BADA7271FB}" destId="{9B911F50-CDD8-492B-9EB8-F33CAAF16859}" srcOrd="1" destOrd="0" parTransId="{18595895-4DF9-4D3D-8404-E8951080DE9C}" sibTransId="{6486ED4F-85A4-4490-B4AA-143F5196FDE0}"/>
    <dgm:cxn modelId="{BC1421FA-7090-4E2F-99CE-0263C18EF953}" type="presOf" srcId="{AC764135-FF01-4875-9805-F95221672EB4}" destId="{0371912E-54E3-4247-843B-2CA5E7317A2B}" srcOrd="0" destOrd="0" presId="urn:microsoft.com/office/officeart/2005/8/layout/vList5"/>
    <dgm:cxn modelId="{354B4CF4-CC25-4068-B106-12C4417400A5}" srcId="{B618161E-FC00-451F-A2E2-0AF1EE2BA26F}" destId="{35E2C1AF-58C0-41E1-B995-01EBFAFBD107}" srcOrd="0" destOrd="0" parTransId="{258FED1B-7370-4FAF-87FC-6EF46AFC6EF7}" sibTransId="{9ECAB2DC-93E0-49AB-A180-DF23CAC27D0C}"/>
    <dgm:cxn modelId="{32DC394F-BCC2-4D34-B151-05456451B5EC}" type="presOf" srcId="{2C343DB4-4B24-4350-85E8-B72ABFD588B4}" destId="{EAF293E3-25C5-4E81-895A-A5821883B465}" srcOrd="0" destOrd="0" presId="urn:microsoft.com/office/officeart/2005/8/layout/vList5"/>
    <dgm:cxn modelId="{D6E79B7E-5F08-4248-B994-1382EBB43B4C}" type="presOf" srcId="{9B911F50-CDD8-492B-9EB8-F33CAAF16859}" destId="{25E91B6E-4084-4ECA-BEA8-21CEA7CC70ED}" srcOrd="0" destOrd="0" presId="urn:microsoft.com/office/officeart/2005/8/layout/vList5"/>
    <dgm:cxn modelId="{CC3758BB-BFB1-4D5F-9D30-877511C30DC7}" type="presOf" srcId="{B618161E-FC00-451F-A2E2-0AF1EE2BA26F}" destId="{9700B9F0-C6F0-4B53-8F8C-4527252FA2ED}" srcOrd="0" destOrd="0" presId="urn:microsoft.com/office/officeart/2005/8/layout/vList5"/>
    <dgm:cxn modelId="{9B96C81A-BC2F-4F08-A78D-E5125FF3D794}" srcId="{2C343DB4-4B24-4350-85E8-B72ABFD588B4}" destId="{B7E10618-339E-47CC-A41C-FD1BDFDA6283}" srcOrd="0" destOrd="0" parTransId="{A8D675A0-1F8A-4838-84FF-A38496AB25BA}" sibTransId="{A8DC3F22-D33D-4BA0-A72B-0A3E0F6726AC}"/>
    <dgm:cxn modelId="{A94DD26C-6251-4644-9CCF-FB8FC7CC1EA2}" srcId="{9B911F50-CDD8-492B-9EB8-F33CAAF16859}" destId="{AC764135-FF01-4875-9805-F95221672EB4}" srcOrd="0" destOrd="0" parTransId="{5E802774-5F9F-43FC-AEDD-2477DFA2847C}" sibTransId="{1EFAC0CE-4444-4EC5-9ED2-8EB7BDB73807}"/>
    <dgm:cxn modelId="{4A1A720E-661C-4CEC-A41C-83BF990A1C33}" type="presOf" srcId="{27509285-4B77-49A0-A4EB-F4BADA7271FB}" destId="{E2E27B8D-6992-42C8-90D0-12902A1437F9}" srcOrd="0" destOrd="0" presId="urn:microsoft.com/office/officeart/2005/8/layout/vList5"/>
    <dgm:cxn modelId="{3DB655E0-482A-4852-9271-9FA607E91E3E}" type="presOf" srcId="{B7E10618-339E-47CC-A41C-FD1BDFDA6283}" destId="{769A9A77-BF58-4A7A-884B-440A999539D1}" srcOrd="0" destOrd="0" presId="urn:microsoft.com/office/officeart/2005/8/layout/vList5"/>
    <dgm:cxn modelId="{DE1F7727-AEB2-4612-A804-18828D917473}" type="presOf" srcId="{35E2C1AF-58C0-41E1-B995-01EBFAFBD107}" destId="{9F4F4957-9246-43B8-AE75-D2A711F876D8}" srcOrd="0" destOrd="0" presId="urn:microsoft.com/office/officeart/2005/8/layout/vList5"/>
    <dgm:cxn modelId="{1B0E8A86-1BA3-47C5-9BEA-B0EE12379B24}" srcId="{27509285-4B77-49A0-A4EB-F4BADA7271FB}" destId="{B618161E-FC00-451F-A2E2-0AF1EE2BA26F}" srcOrd="0" destOrd="0" parTransId="{CACE5168-1CDA-46D6-B4FD-5A1B1D59F6D8}" sibTransId="{6D172E7F-1BC9-4274-8865-8699B7CF75CA}"/>
    <dgm:cxn modelId="{E6123513-3C35-43F6-9D8F-15A12C563BDC}" type="presParOf" srcId="{E2E27B8D-6992-42C8-90D0-12902A1437F9}" destId="{7CD2B3EB-88FF-4F4D-9B5C-55C6F6A9D4C4}" srcOrd="0" destOrd="0" presId="urn:microsoft.com/office/officeart/2005/8/layout/vList5"/>
    <dgm:cxn modelId="{DA93B443-845F-4DAF-B6BB-4718F4E9C599}" type="presParOf" srcId="{7CD2B3EB-88FF-4F4D-9B5C-55C6F6A9D4C4}" destId="{9700B9F0-C6F0-4B53-8F8C-4527252FA2ED}" srcOrd="0" destOrd="0" presId="urn:microsoft.com/office/officeart/2005/8/layout/vList5"/>
    <dgm:cxn modelId="{BDEBCDB7-4D7F-4D0E-9E4D-AE1468E3979A}" type="presParOf" srcId="{7CD2B3EB-88FF-4F4D-9B5C-55C6F6A9D4C4}" destId="{9F4F4957-9246-43B8-AE75-D2A711F876D8}" srcOrd="1" destOrd="0" presId="urn:microsoft.com/office/officeart/2005/8/layout/vList5"/>
    <dgm:cxn modelId="{DE37D665-99EE-4CC0-AF9A-0124880731AD}" type="presParOf" srcId="{E2E27B8D-6992-42C8-90D0-12902A1437F9}" destId="{6CBB5C5D-CFC3-4F7A-8591-8B3FC8F49A60}" srcOrd="1" destOrd="0" presId="urn:microsoft.com/office/officeart/2005/8/layout/vList5"/>
    <dgm:cxn modelId="{5CF6AE30-B9D5-446C-A308-A1A691250867}" type="presParOf" srcId="{E2E27B8D-6992-42C8-90D0-12902A1437F9}" destId="{C5084879-5B4A-48C8-A953-0F0648EBF385}" srcOrd="2" destOrd="0" presId="urn:microsoft.com/office/officeart/2005/8/layout/vList5"/>
    <dgm:cxn modelId="{E3B50EEA-88C3-40D2-8BBB-D1683734BD41}" type="presParOf" srcId="{C5084879-5B4A-48C8-A953-0F0648EBF385}" destId="{25E91B6E-4084-4ECA-BEA8-21CEA7CC70ED}" srcOrd="0" destOrd="0" presId="urn:microsoft.com/office/officeart/2005/8/layout/vList5"/>
    <dgm:cxn modelId="{3DCCF938-7AA7-4467-BC5D-8461CDC1D7B8}" type="presParOf" srcId="{C5084879-5B4A-48C8-A953-0F0648EBF385}" destId="{0371912E-54E3-4247-843B-2CA5E7317A2B}" srcOrd="1" destOrd="0" presId="urn:microsoft.com/office/officeart/2005/8/layout/vList5"/>
    <dgm:cxn modelId="{DF5458B4-9683-4874-B575-D1B42B5E4D7E}" type="presParOf" srcId="{E2E27B8D-6992-42C8-90D0-12902A1437F9}" destId="{334ED5A8-DA29-4ED5-990A-C4677F19FC0A}" srcOrd="3" destOrd="0" presId="urn:microsoft.com/office/officeart/2005/8/layout/vList5"/>
    <dgm:cxn modelId="{7C73C0D2-F0C8-4D8D-85F7-10A77397170B}" type="presParOf" srcId="{E2E27B8D-6992-42C8-90D0-12902A1437F9}" destId="{23419A9E-C470-4B99-9F85-5EA26E086832}" srcOrd="4" destOrd="0" presId="urn:microsoft.com/office/officeart/2005/8/layout/vList5"/>
    <dgm:cxn modelId="{F99B5BD6-D2A9-463F-8512-9603A4BA6B42}" type="presParOf" srcId="{23419A9E-C470-4B99-9F85-5EA26E086832}" destId="{EAF293E3-25C5-4E81-895A-A5821883B465}" srcOrd="0" destOrd="0" presId="urn:microsoft.com/office/officeart/2005/8/layout/vList5"/>
    <dgm:cxn modelId="{2718CC20-3FBA-4CC7-BE52-66A0854F9FC8}" type="presParOf" srcId="{23419A9E-C470-4B99-9F85-5EA26E086832}" destId="{769A9A77-BF58-4A7A-884B-440A999539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F4957-9246-43B8-AE75-D2A711F876D8}">
      <dsp:nvSpPr>
        <dsp:cNvPr id="0" name=""/>
        <dsp:cNvSpPr/>
      </dsp:nvSpPr>
      <dsp:spPr>
        <a:xfrm rot="5400000">
          <a:off x="5370754" y="-2207539"/>
          <a:ext cx="816840" cy="5439223"/>
        </a:xfrm>
        <a:prstGeom prst="round2SameRect">
          <a:avLst/>
        </a:prstGeom>
        <a:solidFill>
          <a:schemeClr val="tx2">
            <a:lumMod val="10000"/>
            <a:lumOff val="90000"/>
            <a:alpha val="9000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Turn ON in-house devices such as thermostat / air-purifier before stepping in the house</a:t>
          </a:r>
          <a:endParaRPr lang="en-IN" sz="1900" kern="1200" dirty="0"/>
        </a:p>
      </dsp:txBody>
      <dsp:txXfrm rot="-5400000">
        <a:off x="3059563" y="143527"/>
        <a:ext cx="5399348" cy="737090"/>
      </dsp:txXfrm>
    </dsp:sp>
    <dsp:sp modelId="{9700B9F0-C6F0-4B53-8F8C-4527252FA2ED}">
      <dsp:nvSpPr>
        <dsp:cNvPr id="0" name=""/>
        <dsp:cNvSpPr/>
      </dsp:nvSpPr>
      <dsp:spPr>
        <a:xfrm>
          <a:off x="0" y="0"/>
          <a:ext cx="3059563" cy="1021050"/>
        </a:xfrm>
        <a:prstGeom prst="roundRect">
          <a:avLst/>
        </a:prstGeom>
        <a:solidFill>
          <a:schemeClr val="accent5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What</a:t>
          </a:r>
          <a:endParaRPr lang="en-IN" sz="4800" kern="1200" dirty="0"/>
        </a:p>
      </dsp:txBody>
      <dsp:txXfrm>
        <a:off x="49844" y="49844"/>
        <a:ext cx="2959875" cy="921362"/>
      </dsp:txXfrm>
    </dsp:sp>
    <dsp:sp modelId="{0371912E-54E3-4247-843B-2CA5E7317A2B}">
      <dsp:nvSpPr>
        <dsp:cNvPr id="0" name=""/>
        <dsp:cNvSpPr/>
      </dsp:nvSpPr>
      <dsp:spPr>
        <a:xfrm rot="5400000">
          <a:off x="5370754" y="-1135435"/>
          <a:ext cx="816840" cy="5439223"/>
        </a:xfrm>
        <a:prstGeom prst="round2SameRect">
          <a:avLst/>
        </a:prstGeom>
        <a:solidFill>
          <a:schemeClr val="tx2">
            <a:lumMod val="10000"/>
            <a:lumOff val="90000"/>
            <a:alpha val="9000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kern="1200" dirty="0" smtClean="0"/>
            <a:t>Do away with device warm up duration/delay</a:t>
          </a:r>
          <a:endParaRPr lang="en-IN" sz="1900" kern="1200" dirty="0"/>
        </a:p>
      </dsp:txBody>
      <dsp:txXfrm rot="-5400000">
        <a:off x="3059563" y="1215631"/>
        <a:ext cx="5399348" cy="737090"/>
      </dsp:txXfrm>
    </dsp:sp>
    <dsp:sp modelId="{25E91B6E-4084-4ECA-BEA8-21CEA7CC70ED}">
      <dsp:nvSpPr>
        <dsp:cNvPr id="0" name=""/>
        <dsp:cNvSpPr/>
      </dsp:nvSpPr>
      <dsp:spPr>
        <a:xfrm>
          <a:off x="0" y="1073650"/>
          <a:ext cx="3059563" cy="1021050"/>
        </a:xfrm>
        <a:prstGeom prst="roundRect">
          <a:avLst/>
        </a:prstGeom>
        <a:solidFill>
          <a:schemeClr val="accent5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Why</a:t>
          </a:r>
          <a:endParaRPr lang="en-IN" sz="4800" kern="1200" dirty="0"/>
        </a:p>
      </dsp:txBody>
      <dsp:txXfrm>
        <a:off x="49844" y="1123494"/>
        <a:ext cx="2959875" cy="921362"/>
      </dsp:txXfrm>
    </dsp:sp>
    <dsp:sp modelId="{769A9A77-BF58-4A7A-884B-440A999539D1}">
      <dsp:nvSpPr>
        <dsp:cNvPr id="0" name=""/>
        <dsp:cNvSpPr/>
      </dsp:nvSpPr>
      <dsp:spPr>
        <a:xfrm rot="5400000">
          <a:off x="5370754" y="-63332"/>
          <a:ext cx="816840" cy="5439223"/>
        </a:xfrm>
        <a:prstGeom prst="round2SameRect">
          <a:avLst/>
        </a:prstGeom>
        <a:solidFill>
          <a:schemeClr val="tx2">
            <a:lumMod val="10000"/>
            <a:lumOff val="90000"/>
            <a:alpha val="9000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900" b="1" kern="1200" dirty="0" smtClean="0">
              <a:solidFill>
                <a:schemeClr val="tx1"/>
              </a:solidFill>
            </a:rPr>
            <a:t>Switch ON/OFF in-house devices using user’s location </a:t>
          </a:r>
          <a:endParaRPr lang="en-IN" sz="1900" b="1" kern="1200" dirty="0">
            <a:solidFill>
              <a:schemeClr val="tx1"/>
            </a:solidFill>
          </a:endParaRPr>
        </a:p>
      </dsp:txBody>
      <dsp:txXfrm rot="-5400000">
        <a:off x="3059563" y="2287734"/>
        <a:ext cx="5399348" cy="737090"/>
      </dsp:txXfrm>
    </dsp:sp>
    <dsp:sp modelId="{EAF293E3-25C5-4E81-895A-A5821883B465}">
      <dsp:nvSpPr>
        <dsp:cNvPr id="0" name=""/>
        <dsp:cNvSpPr/>
      </dsp:nvSpPr>
      <dsp:spPr>
        <a:xfrm>
          <a:off x="0" y="2145754"/>
          <a:ext cx="3059563" cy="1021050"/>
        </a:xfrm>
        <a:prstGeom prst="roundRect">
          <a:avLst/>
        </a:prstGeom>
        <a:solidFill>
          <a:schemeClr val="accent5">
            <a:lumMod val="50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800" kern="1200" dirty="0" smtClean="0"/>
            <a:t>How</a:t>
          </a:r>
          <a:endParaRPr lang="en-IN" sz="4800" kern="1200" dirty="0"/>
        </a:p>
      </dsp:txBody>
      <dsp:txXfrm>
        <a:off x="49844" y="2195598"/>
        <a:ext cx="2959875" cy="921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03239" y="184121"/>
            <a:ext cx="3348037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54488" y="184121"/>
            <a:ext cx="211455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831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 Unicode MS" pitchFamily="34" charset="-128"/>
            </a:endParaRP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831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UM Neue Helvetica 55 Regular" charset="0"/>
                <a:cs typeface="+mn-cs"/>
              </a:defRPr>
            </a:lvl1pPr>
          </a:lstStyle>
          <a:p>
            <a:pPr>
              <a:defRPr/>
            </a:pPr>
            <a:fld id="{6F17E718-27D7-4FA6-ACF7-4EB047CCD802}" type="slidenum">
              <a:rPr lang="de-DE">
                <a:latin typeface="Arial Unicode MS" pitchFamily="34" charset="-128"/>
              </a:rPr>
              <a:pPr>
                <a:defRPr/>
              </a:pPr>
              <a:t>‹#›</a:t>
            </a:fld>
            <a:endParaRPr lang="de-DE" dirty="0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1959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5710"/>
            <a:ext cx="4984750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831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831"/>
            <a:ext cx="2946400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8" rIns="95554" bIns="4777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 Unicode MS" pitchFamily="34" charset="-128"/>
                <a:cs typeface="+mn-cs"/>
              </a:defRPr>
            </a:lvl1pPr>
          </a:lstStyle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2447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85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162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BFA17-2001-43FC-BD93-086B619BC2A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matthes.in.tum.de" TargetMode="External"/><Relationship Id="rId4" Type="http://schemas.openxmlformats.org/officeDocument/2006/relationships/hyperlink" Target="http://www.in.tum.dehttps/www4.in.tum.de/" TargetMode="External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07" y="864066"/>
            <a:ext cx="9144508" cy="5993934"/>
          </a:xfrm>
          <a:prstGeom prst="rect">
            <a:avLst/>
          </a:prstGeom>
        </p:spPr>
      </p:pic>
      <p:sp>
        <p:nvSpPr>
          <p:cNvPr id="15" name="Rechteck 14"/>
          <p:cNvSpPr/>
          <p:nvPr userDrawn="1"/>
        </p:nvSpPr>
        <p:spPr>
          <a:xfrm>
            <a:off x="457199" y="2465917"/>
            <a:ext cx="8722802" cy="13022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latin typeface="+mn-lt"/>
            </a:endParaRPr>
          </a:p>
        </p:txBody>
      </p:sp>
      <p:sp>
        <p:nvSpPr>
          <p:cNvPr id="16" name="Textfeld 15">
            <a:hlinkClick r:id="rId3"/>
          </p:cNvPr>
          <p:cNvSpPr txBox="1"/>
          <p:nvPr userDrawn="1"/>
        </p:nvSpPr>
        <p:spPr>
          <a:xfrm>
            <a:off x="0" y="4821509"/>
            <a:ext cx="8133646" cy="1360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540000" tIns="140400" rIns="144000" bIns="140400" rtlCol="0">
            <a:spAutoFit/>
          </a:bodyPr>
          <a:lstStyle/>
          <a:p>
            <a:pPr marL="18000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sz="1400" b="0" i="0" kern="1200" dirty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/>
              </a:rPr>
              <a:t>Software- and Systems Engineering Research Group </a:t>
            </a:r>
          </a:p>
          <a:p>
            <a:pPr marL="180000"/>
            <a:r>
              <a:rPr lang="de-DE" sz="1400" b="0" i="0" noProof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Fakultät für Informatik</a:t>
            </a:r>
          </a:p>
          <a:p>
            <a:pPr marL="180000"/>
            <a:r>
              <a:rPr lang="de-DE" sz="1400" b="0" i="0" noProof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Technische Universität München</a:t>
            </a:r>
          </a:p>
          <a:p>
            <a:pPr marL="180000"/>
            <a:endParaRPr lang="de-DE" sz="1400" b="0" i="0" noProof="1">
              <a:solidFill>
                <a:schemeClr val="tx1">
                  <a:lumMod val="60000"/>
                  <a:lumOff val="40000"/>
                </a:schemeClr>
              </a:solidFill>
              <a:latin typeface="+mn-lt"/>
              <a:cs typeface="Arial"/>
            </a:endParaRPr>
          </a:p>
          <a:p>
            <a:pPr marL="180000"/>
            <a:r>
              <a:rPr lang="de-DE" sz="1400" b="0" i="0" u="none" noProof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4"/>
              </a:rPr>
              <a:t>www4.in.tum.de/</a:t>
            </a:r>
            <a:r>
              <a:rPr lang="de-DE" sz="1400" b="0" i="0" u="none" noProof="1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cs typeface="Arial"/>
              </a:rPr>
              <a:t> </a:t>
            </a:r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465387"/>
            <a:ext cx="8686800" cy="1302763"/>
          </a:xfrm>
          <a:prstGeom prst="rect">
            <a:avLst/>
          </a:prstGeom>
          <a:noFill/>
          <a:ln>
            <a:noFill/>
          </a:ln>
        </p:spPr>
        <p:txBody>
          <a:bodyPr anchor="b" anchorCtr="0">
            <a:normAutofit/>
          </a:bodyPr>
          <a:lstStyle>
            <a:lvl1pPr marL="180000" algn="l">
              <a:defRPr sz="3200" b="1" i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de-DE" noProof="0" dirty="0"/>
              <a:t>&lt;Titel&gt;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766608"/>
            <a:ext cx="8722802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>
            <a:lvl1pPr marL="180000" indent="0">
              <a:buFontTx/>
              <a:buNone/>
              <a:defRPr sz="1800" b="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&lt;Vortragender&gt; &lt;Datum&gt; &lt;Ort&gt;</a:t>
            </a:r>
          </a:p>
        </p:txBody>
      </p:sp>
      <p:pic>
        <p:nvPicPr>
          <p:cNvPr id="23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089"/>
          <a:stretch/>
        </p:blipFill>
        <p:spPr>
          <a:xfrm>
            <a:off x="6268888" y="397986"/>
            <a:ext cx="1830684" cy="36271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de-DE" noProof="0" dirty="0"/>
              <a:t>&lt;Titel&gt;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Thesis Title 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037388" y="6570615"/>
            <a:ext cx="1606550" cy="288925"/>
          </a:xfrm>
        </p:spPr>
        <p:txBody>
          <a:bodyPr/>
          <a:lstStyle/>
          <a:p>
            <a:r>
              <a:rPr lang="de-DE" smtClean="0"/>
              <a:t>Software- and Systems Engineering Research Group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81212"/>
            <a:ext cx="7535885" cy="360535"/>
          </a:xfrm>
        </p:spPr>
        <p:txBody>
          <a:bodyPr/>
          <a:lstStyle>
            <a:lvl1pPr>
              <a:defRPr lang="de-DE" sz="2400" b="0" baseline="0" smtClean="0">
                <a:solidFill>
                  <a:schemeClr val="bg1"/>
                </a:solidFill>
                <a:latin typeface="+mj-lt"/>
                <a:ea typeface="+mj-ea"/>
                <a:cs typeface="Arial Unicode MS" pitchFamily="34" charset="-128"/>
              </a:defRPr>
            </a:lvl1pPr>
          </a:lstStyle>
          <a:p>
            <a:r>
              <a:rPr lang="de-DE" noProof="0" dirty="0"/>
              <a:t>&lt;Titel&gt;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3pPr>
              <a:defRPr/>
            </a:lvl3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Software- and Systems Engineering Research Group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Thesis Title 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FAB-BDC1-47C0-A8BB-6E12A8205D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41425"/>
            <a:ext cx="7561263" cy="395287"/>
          </a:xfrm>
        </p:spPr>
        <p:txBody>
          <a:bodyPr/>
          <a:lstStyle>
            <a:lvl1pPr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 dirty="0"/>
              <a:t>&lt;</a:t>
            </a:r>
            <a:r>
              <a:rPr lang="en-US" noProof="0" dirty="0" err="1"/>
              <a:t>Untertitel</a:t>
            </a:r>
            <a:r>
              <a:rPr lang="en-US" noProof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179347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/>
              <a:t>&lt;Titel&gt;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7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1" y="981076"/>
            <a:ext cx="4244975" cy="540067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Software- and Systems Engineering Research Group</a:t>
            </a: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Thesis Title </a:t>
            </a:r>
            <a:endParaRPr lang="de-D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9E22-1B76-46A8-871B-C48D8E59C6F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0827" y="981074"/>
            <a:ext cx="4246563" cy="661976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</a:t>
            </a:r>
            <a:r>
              <a:rPr lang="en-US" noProof="0" dirty="0" err="1"/>
              <a:t>Titel</a:t>
            </a:r>
            <a:r>
              <a:rPr lang="en-US" noProof="0" dirty="0"/>
              <a:t>&gt;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0827" y="1643049"/>
            <a:ext cx="4246563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981078"/>
            <a:ext cx="4248150" cy="661975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&lt;</a:t>
            </a:r>
            <a:r>
              <a:rPr lang="en-US" noProof="0" dirty="0" err="1"/>
              <a:t>Titel</a:t>
            </a:r>
            <a:r>
              <a:rPr lang="en-US" noProof="0" dirty="0"/>
              <a:t>&gt;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43049"/>
            <a:ext cx="4248150" cy="4773625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/>
          <a:p>
            <a:r>
              <a:rPr lang="de-DE" noProof="0" dirty="0"/>
              <a:t>&lt;Titel&gt;</a:t>
            </a:r>
            <a:endParaRPr lang="en-US" noProof="0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 smtClean="0"/>
              <a:t>Software- and Systems Engineering Research Group</a:t>
            </a:r>
            <a:endParaRPr lang="en-US" noProof="0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Thesis Title </a:t>
            </a:r>
            <a:endParaRPr lang="en-US" noProof="0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2CCB4-7108-4850-98BC-50E3A501EADB}" type="slidenum">
              <a:rPr lang="en-US" noProof="0" smtClean="0"/>
              <a:pPr>
                <a:defRPr/>
              </a:pPr>
              <a:t>‹#›</a:t>
            </a:fld>
            <a:endParaRPr lang="en-US" noProof="0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 dirty="0"/>
              <a:t>&lt;Titel&gt;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noProof="0" smtClean="0"/>
              <a:t>Software- and Systems Engineering Research Group</a:t>
            </a:r>
            <a:endParaRPr lang="de-DE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noProof="0" smtClean="0"/>
              <a:t>Thesis Title </a:t>
            </a:r>
            <a:endParaRPr lang="de-DE" noProof="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79391-FD8B-4951-B07A-A389C4C7CA7B}" type="slidenum">
              <a:rPr lang="de-DE" noProof="0"/>
              <a:pPr>
                <a:defRPr/>
              </a:pPr>
              <a:t>‹#›</a:t>
            </a:fld>
            <a:endParaRPr lang="de-DE" noProof="0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Software- and Systems Engineering Research Group</a:t>
            </a:r>
            <a:endParaRPr lang="de-DE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Thesis Title </a:t>
            </a:r>
            <a:endParaRPr lang="de-DE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77BDD-BB6C-4858-BC45-195633B2F28C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50826" y="981076"/>
            <a:ext cx="8642351" cy="5400675"/>
          </a:xfrm>
        </p:spPr>
        <p:txBody>
          <a:bodyPr>
            <a:normAutofit/>
          </a:bodyPr>
          <a:lstStyle>
            <a:lvl1pPr>
              <a:defRPr>
                <a:latin typeface="+mn-lt"/>
              </a:defRPr>
            </a:lvl1pPr>
            <a:lvl2pPr>
              <a:buClr>
                <a:schemeClr val="tx2"/>
              </a:buClr>
              <a:defRPr lang="de-DE" sz="1800" dirty="0" smtClean="0">
                <a:solidFill>
                  <a:schemeClr val="tx1"/>
                </a:solidFill>
                <a:latin typeface="+mn-lt"/>
                <a:cs typeface="Arial Unicode MS" pitchFamily="34" charset="-128"/>
              </a:defRPr>
            </a:lvl2pPr>
            <a:lvl3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2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0827" y="44451"/>
            <a:ext cx="7535885" cy="7207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noProof="0" dirty="0"/>
              <a:t>&lt;Titel&gt;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de-DE" smtClean="0"/>
              <a:t>Software- and Systems Engineering Research Group</a:t>
            </a:r>
            <a:endParaRPr 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Thesis Title </a:t>
            </a:r>
            <a:endParaRPr 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E201E5CB-5EE0-4EA4-87FF-7D8A79A61969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auto">
          <a:xfrm>
            <a:off x="0" y="6597352"/>
            <a:ext cx="9143492" cy="26064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noProof="0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" name="Rechteck 4"/>
          <p:cNvSpPr/>
          <p:nvPr/>
        </p:nvSpPr>
        <p:spPr bwMode="auto">
          <a:xfrm>
            <a:off x="-508" y="8620"/>
            <a:ext cx="9144000" cy="87271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noProof="0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4450"/>
            <a:ext cx="753586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0" rIns="9000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&lt;Titel&gt;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&lt;Text&gt;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37388" y="6570615"/>
            <a:ext cx="16065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Software- and Systems Engineering Research Group</a:t>
            </a: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677" y="6569075"/>
            <a:ext cx="43211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noProof="0" smtClean="0"/>
              <a:t>Thesis Title </a:t>
            </a:r>
            <a:endParaRPr lang="de-DE" noProof="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3938" y="6570615"/>
            <a:ext cx="2492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4FF76D-8657-43F1-929B-F6D2FAB2741A}" type="slidenum">
              <a:rPr lang="de-DE" noProof="0" smtClean="0"/>
              <a:pPr>
                <a:defRPr/>
              </a:pPr>
              <a:t>‹#›</a:t>
            </a:fld>
            <a:endParaRPr lang="de-DE" noProof="0" dirty="0"/>
          </a:p>
        </p:txBody>
      </p:sp>
      <p:pic>
        <p:nvPicPr>
          <p:cNvPr id="10" name="Bild 6" descr="TUMLogo_mZ_L_Vollflaeche_negativ_RGB (1)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2400" y="377716"/>
            <a:ext cx="680487" cy="362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5" r:id="rId2"/>
    <p:sldLayoutId id="2147483778" r:id="rId3"/>
    <p:sldLayoutId id="2147483766" r:id="rId4"/>
    <p:sldLayoutId id="2147483767" r:id="rId5"/>
    <p:sldLayoutId id="2147483768" r:id="rId6"/>
    <p:sldLayoutId id="2147483769" r:id="rId7"/>
    <p:sldLayoutId id="2147483771" r:id="rId8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baseline="0">
          <a:solidFill>
            <a:schemeClr val="bg1"/>
          </a:solidFill>
          <a:latin typeface="+mn-lt"/>
          <a:ea typeface="+mj-ea"/>
          <a:cs typeface="Arial Unicode MS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1588" indent="-15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358775" indent="-2603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2pPr>
      <a:lvl3pPr marL="625475" indent="-176213" algn="l" defTabSz="803275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baseline="0">
          <a:solidFill>
            <a:schemeClr val="tx1"/>
          </a:solidFill>
          <a:latin typeface="+mn-lt"/>
          <a:cs typeface="Arial Unicode MS" pitchFamily="34" charset="-128"/>
        </a:defRPr>
      </a:lvl3pPr>
      <a:lvl4pPr marL="982663" indent="-17462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4pPr>
      <a:lvl5pPr marL="1257300" indent="-18256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Arial Unicode MS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465387"/>
            <a:ext cx="8686800" cy="1035621"/>
          </a:xfrm>
        </p:spPr>
        <p:txBody>
          <a:bodyPr>
            <a:normAutofit/>
          </a:bodyPr>
          <a:lstStyle/>
          <a:p>
            <a:r>
              <a:rPr lang="de-DE" dirty="0" smtClean="0"/>
              <a:t>Smart </a:t>
            </a:r>
            <a:r>
              <a:rPr lang="de-DE" dirty="0" smtClean="0"/>
              <a:t>Thermostat / Air Purifier</a:t>
            </a:r>
            <a:endParaRPr lang="de-DE" sz="2000" b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Arial Unicode MS" pitchFamily="34" charset="-128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457199" y="3573016"/>
            <a:ext cx="8722802" cy="103412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Jasjeet</a:t>
            </a:r>
            <a:r>
              <a:rPr lang="en-US" dirty="0" smtClean="0"/>
              <a:t> Kaur, Rupal Jain</a:t>
            </a:r>
          </a:p>
          <a:p>
            <a:r>
              <a:rPr lang="en-US" dirty="0" smtClean="0"/>
              <a:t>January 12,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24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44451"/>
            <a:ext cx="9036496" cy="720725"/>
          </a:xfrm>
        </p:spPr>
        <p:txBody>
          <a:bodyPr/>
          <a:lstStyle/>
          <a:p>
            <a:r>
              <a:rPr lang="en-IN" dirty="0"/>
              <a:t>Internet of Things (</a:t>
            </a:r>
            <a:r>
              <a:rPr lang="en-IN" dirty="0" err="1"/>
              <a:t>IoT</a:t>
            </a:r>
            <a:r>
              <a:rPr lang="en-IN" dirty="0"/>
              <a:t>) &amp; Application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Thesis Title 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Software- and Systems Engineering Research Group</a:t>
            </a:r>
            <a:endParaRPr lang="de-DE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90406269"/>
              </p:ext>
            </p:extLst>
          </p:nvPr>
        </p:nvGraphicFramePr>
        <p:xfrm>
          <a:off x="188717" y="1044352"/>
          <a:ext cx="8498787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-96053" y="4388053"/>
            <a:ext cx="9443611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/>
            <a:r>
              <a:rPr lang="en-IN" sz="2400" b="1" dirty="0"/>
              <a:t>Sensor </a:t>
            </a:r>
            <a:r>
              <a:rPr lang="en-IN" sz="2400" b="1" dirty="0" smtClean="0"/>
              <a:t>To be used</a:t>
            </a:r>
            <a:r>
              <a:rPr lang="en-IN" sz="2400" dirty="0" smtClean="0"/>
              <a:t>: GPS </a:t>
            </a:r>
            <a:r>
              <a:rPr lang="en-IN" sz="2400" dirty="0"/>
              <a:t>Sensor from User’s mobile </a:t>
            </a:r>
            <a:r>
              <a:rPr lang="en-IN" sz="2400" dirty="0" smtClean="0"/>
              <a:t>device</a:t>
            </a:r>
          </a:p>
          <a:p>
            <a:pPr marL="0" indent="0"/>
            <a:endParaRPr lang="en-IN" sz="2400" dirty="0"/>
          </a:p>
          <a:p>
            <a:pPr marL="0" indent="0"/>
            <a:r>
              <a:rPr lang="en-IN" sz="2400" b="1" dirty="0" smtClean="0"/>
              <a:t>Concept for prototype </a:t>
            </a:r>
            <a:r>
              <a:rPr lang="en-IN" sz="2400" dirty="0" smtClean="0"/>
              <a:t>: </a:t>
            </a:r>
            <a:r>
              <a:rPr lang="en-IN" sz="2400" dirty="0"/>
              <a:t>Location co-ordinates are readily available</a:t>
            </a:r>
          </a:p>
          <a:p>
            <a:pPr marL="0" indent="0"/>
            <a:r>
              <a:rPr lang="en-IN" sz="2400" dirty="0"/>
              <a:t> nowadays since GPS Sensors are present in our smart mobile </a:t>
            </a:r>
          </a:p>
          <a:p>
            <a:pPr marL="0" indent="0"/>
            <a:r>
              <a:rPr lang="en-IN" sz="2400" dirty="0"/>
              <a:t>Devices. Hence for prototype, we are using Location co-ordinates</a:t>
            </a:r>
          </a:p>
          <a:p>
            <a:pPr marL="0" indent="0"/>
            <a:r>
              <a:rPr lang="en-IN" sz="2400" dirty="0"/>
              <a:t> directly as perceived by any mobile device.</a:t>
            </a:r>
          </a:p>
        </p:txBody>
      </p:sp>
    </p:spTree>
    <p:extLst>
      <p:ext uri="{BB962C8B-B14F-4D97-AF65-F5344CB8AC3E}">
        <p14:creationId xmlns:p14="http://schemas.microsoft.com/office/powerpoint/2010/main" val="30936718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661" y="945344"/>
            <a:ext cx="5257045" cy="5580000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 bwMode="auto">
          <a:xfrm>
            <a:off x="-972616" y="945344"/>
            <a:ext cx="5580000" cy="55800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Main Idea of Prototype</a:t>
            </a:r>
            <a:endParaRPr lang="en-US" sz="2800" dirty="0"/>
          </a:p>
        </p:txBody>
      </p:sp>
      <p:pic>
        <p:nvPicPr>
          <p:cNvPr id="1028" name="Picture 4" descr="Image result for house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14" y="3409545"/>
            <a:ext cx="1671740" cy="115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ifi router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162" y="4184996"/>
            <a:ext cx="392444" cy="32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data centre clip ar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961" y="951077"/>
            <a:ext cx="2914650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Up Arrow 18"/>
          <p:cNvSpPr/>
          <p:nvPr/>
        </p:nvSpPr>
        <p:spPr bwMode="auto">
          <a:xfrm>
            <a:off x="4930339" y="2276872"/>
            <a:ext cx="308679" cy="1010572"/>
          </a:xfrm>
          <a:prstGeom prst="upArrow">
            <a:avLst/>
          </a:prstGeom>
          <a:solidFill>
            <a:schemeClr val="accent4">
              <a:lumMod val="90000"/>
              <a:lumOff val="1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4128" y="1052736"/>
            <a:ext cx="63350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smtClean="0">
                <a:latin typeface="Arial" pitchFamily="34" charset="0"/>
              </a:rPr>
              <a:t>App</a:t>
            </a:r>
            <a:endParaRPr lang="en-IN" b="1" dirty="0" smtClean="0">
              <a:latin typeface="Arial" pitchFamily="34" charset="0"/>
            </a:endParaRPr>
          </a:p>
        </p:txBody>
      </p:sp>
      <p:sp>
        <p:nvSpPr>
          <p:cNvPr id="21" name="Cloud Callout 20"/>
          <p:cNvSpPr/>
          <p:nvPr/>
        </p:nvSpPr>
        <p:spPr bwMode="auto">
          <a:xfrm>
            <a:off x="7126610" y="945344"/>
            <a:ext cx="1981894" cy="1104968"/>
          </a:xfrm>
          <a:prstGeom prst="cloudCallout">
            <a:avLst>
              <a:gd name="adj1" fmla="val -65893"/>
              <a:gd name="adj2" fmla="val 58681"/>
            </a:avLst>
          </a:prstGeom>
          <a:solidFill>
            <a:srgbClr val="FFFFCC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Rupal</a:t>
            </a:r>
            <a:r>
              <a:rPr lang="en-IN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might be reaching home!</a:t>
            </a:r>
          </a:p>
        </p:txBody>
      </p:sp>
      <p:sp>
        <p:nvSpPr>
          <p:cNvPr id="25" name="Bent Arrow 24"/>
          <p:cNvSpPr/>
          <p:nvPr/>
        </p:nvSpPr>
        <p:spPr bwMode="auto">
          <a:xfrm rot="16200000" flipH="1">
            <a:off x="2050956" y="979965"/>
            <a:ext cx="1513697" cy="2952328"/>
          </a:xfrm>
          <a:prstGeom prst="bentArrow">
            <a:avLst>
              <a:gd name="adj1" fmla="val 25000"/>
              <a:gd name="adj2" fmla="val 29480"/>
              <a:gd name="adj3" fmla="val 25000"/>
              <a:gd name="adj4" fmla="val 43750"/>
            </a:avLst>
          </a:prstGeom>
          <a:solidFill>
            <a:schemeClr val="accent4">
              <a:lumMod val="90000"/>
              <a:lumOff val="1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endParaRPr lang="en-IN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51156" y="1742535"/>
            <a:ext cx="238712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400" b="1" dirty="0" smtClean="0">
                <a:solidFill>
                  <a:schemeClr val="bg1"/>
                </a:solidFill>
                <a:latin typeface="Arial" pitchFamily="34" charset="0"/>
              </a:rPr>
              <a:t>Time to turn on the heater</a:t>
            </a:r>
          </a:p>
        </p:txBody>
      </p:sp>
      <p:sp>
        <p:nvSpPr>
          <p:cNvPr id="27" name="Flowchart: Process 26"/>
          <p:cNvSpPr/>
          <p:nvPr/>
        </p:nvSpPr>
        <p:spPr bwMode="auto">
          <a:xfrm>
            <a:off x="1113526" y="3824956"/>
            <a:ext cx="1370242" cy="720080"/>
          </a:xfrm>
          <a:prstGeom prst="flowChartProcess">
            <a:avLst/>
          </a:prstGeom>
          <a:solidFill>
            <a:schemeClr val="bg1">
              <a:alpha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8" name="Picture 14" descr="Image result for raspberry pi clip 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432" y="3653362"/>
            <a:ext cx="487903" cy="48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Thesis Title 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Software- and Systems Engineering Research Group</a:t>
            </a:r>
            <a:endParaRPr lang="de-DE" dirty="0"/>
          </a:p>
        </p:txBody>
      </p:sp>
      <p:pic>
        <p:nvPicPr>
          <p:cNvPr id="1026" name="Picture 2" descr="Image result for car clip ar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3536924"/>
            <a:ext cx="2121175" cy="1129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Summing Junction 10"/>
          <p:cNvSpPr/>
          <p:nvPr/>
        </p:nvSpPr>
        <p:spPr bwMode="auto">
          <a:xfrm>
            <a:off x="7092280" y="4232573"/>
            <a:ext cx="360000" cy="3600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lowchart: Summing Junction 13"/>
          <p:cNvSpPr/>
          <p:nvPr/>
        </p:nvSpPr>
        <p:spPr bwMode="auto">
          <a:xfrm>
            <a:off x="8244408" y="4232573"/>
            <a:ext cx="360000" cy="360000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4678782" y="2731055"/>
            <a:ext cx="86655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Arial" pitchFamily="34" charset="0"/>
              </a:rPr>
              <a:t>LOCATION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213582" y="4232573"/>
            <a:ext cx="144016" cy="276547"/>
          </a:xfrm>
          <a:prstGeom prst="ellipse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Cloud Callout 23"/>
          <p:cNvSpPr/>
          <p:nvPr/>
        </p:nvSpPr>
        <p:spPr bwMode="auto">
          <a:xfrm>
            <a:off x="7126610" y="954815"/>
            <a:ext cx="1981894" cy="1104968"/>
          </a:xfrm>
          <a:prstGeom prst="cloudCallout">
            <a:avLst>
              <a:gd name="adj1" fmla="val -65893"/>
              <a:gd name="adj2" fmla="val 58681"/>
            </a:avLst>
          </a:pr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6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Rupal is reaching home!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40506" y="5551571"/>
            <a:ext cx="4367998" cy="94523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Point from which </a:t>
            </a:r>
          </a:p>
          <a:p>
            <a:r>
              <a:rPr lang="en-US" dirty="0" smtClean="0">
                <a:latin typeface="Arial" pitchFamily="34" charset="0"/>
              </a:rPr>
              <a:t>Time to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</a:rPr>
              <a:t>reach</a:t>
            </a:r>
            <a:r>
              <a:rPr lang="en-US" dirty="0" smtClean="0">
                <a:latin typeface="Arial" pitchFamily="34" charset="0"/>
              </a:rPr>
              <a:t> home = Time to switch on in-house device</a:t>
            </a:r>
          </a:p>
        </p:txBody>
      </p:sp>
      <p:cxnSp>
        <p:nvCxnSpPr>
          <p:cNvPr id="13" name="Straight Arrow Connector 12"/>
          <p:cNvCxnSpPr>
            <a:stCxn id="9" idx="5"/>
          </p:cNvCxnSpPr>
          <p:nvPr/>
        </p:nvCxnSpPr>
        <p:spPr bwMode="auto">
          <a:xfrm>
            <a:off x="3336506" y="4468620"/>
            <a:ext cx="1404000" cy="1044000"/>
          </a:xfrm>
          <a:prstGeom prst="straightConnector1">
            <a:avLst/>
          </a:prstGeom>
          <a:ln w="12700">
            <a:solidFill>
              <a:schemeClr val="tx2">
                <a:alpha val="50000"/>
              </a:schemeClr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 flipH="1">
            <a:off x="827584" y="4005064"/>
            <a:ext cx="1008112" cy="2304256"/>
          </a:xfrm>
          <a:prstGeom prst="line">
            <a:avLst/>
          </a:prstGeom>
          <a:ln w="76200">
            <a:solidFill>
              <a:srgbClr val="000000"/>
            </a:solidFill>
            <a:headEnd type="triangle" w="med" len="med"/>
            <a:tailEnd type="triangle" w="med" len="med"/>
          </a:ln>
          <a:effectLst>
            <a:softEdge rad="1270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0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-0.41528 3.33333E-6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6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41337 2.96296E-6 " pathEditMode="relative" rAng="0" ptsTypes="AA">
                                      <p:cBhvr>
                                        <p:cTn id="8" dur="3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1000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61111E-6 0.00648 L -0.00087 -0.079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3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repeatCount="1000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2.77778E-6 3.7037E-6 L 0.00018 -0.07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8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L -0.41736 2.96296E-6 " pathEditMode="relative" rAng="0" ptsTypes="AA">
                                      <p:cBhvr>
                                        <p:cTn id="16" dur="3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6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3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3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1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28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9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1" nodeType="withEffect">
                                  <p:stCondLst>
                                    <p:cond delay="2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23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23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42" dur="1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3" dur="1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1" grpId="0" animBg="1"/>
      <p:bldP spid="21" grpId="1" animBg="1"/>
      <p:bldP spid="25" grpId="0" animBg="1"/>
      <p:bldP spid="26" grpId="0"/>
      <p:bldP spid="27" grpId="0" animBg="1"/>
      <p:bldP spid="11" grpId="0" animBg="1"/>
      <p:bldP spid="11" grpId="1" animBg="1"/>
      <p:bldP spid="14" grpId="0" animBg="1"/>
      <p:bldP spid="14" grpId="1" animBg="1"/>
      <p:bldP spid="8" grpId="0" build="allAtOnce"/>
      <p:bldP spid="9" grpId="0" animBg="1"/>
      <p:bldP spid="24" grpId="0" animBg="1"/>
      <p:bldP spid="2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Conceptual Approach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Thesis Title 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C9FAB-BDC1-47C0-A8BB-6E12A8205D33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Software- and Systems Engineering Research Group</a:t>
            </a:r>
            <a:endParaRPr lang="de-D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1799853"/>
          </a:xfr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49677" y="1340768"/>
            <a:ext cx="86434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IN" b="1" dirty="0" smtClean="0"/>
              <a:t>Information Required</a:t>
            </a:r>
            <a:r>
              <a:rPr lang="en-IN" dirty="0" smtClean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IN" dirty="0" smtClean="0"/>
              <a:t>Time take by in-house system to switch ON or OFF and do its intended task (T</a:t>
            </a:r>
            <a:r>
              <a:rPr lang="en-IN" baseline="-25000" dirty="0"/>
              <a:t>1</a:t>
            </a:r>
            <a:r>
              <a:rPr lang="en-IN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IN" dirty="0" smtClean="0"/>
              <a:t>Time take by Raspberry pi to relay the signal to the </a:t>
            </a:r>
            <a:r>
              <a:rPr lang="en-IN" dirty="0"/>
              <a:t>in-house system </a:t>
            </a:r>
            <a:r>
              <a:rPr lang="en-IN" dirty="0" smtClean="0"/>
              <a:t>(T</a:t>
            </a:r>
            <a:r>
              <a:rPr lang="en-IN" baseline="-25000" dirty="0"/>
              <a:t>2</a:t>
            </a:r>
            <a:r>
              <a:rPr lang="en-IN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IN" dirty="0" smtClean="0"/>
              <a:t>User’s house location (</a:t>
            </a:r>
            <a:r>
              <a:rPr lang="en-IN" b="1" dirty="0" smtClean="0"/>
              <a:t>H</a:t>
            </a:r>
            <a:r>
              <a:rPr lang="en-IN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IN" dirty="0" smtClean="0"/>
              <a:t>[Total delay, </a:t>
            </a:r>
            <a:r>
              <a:rPr lang="en-IN" b="1" dirty="0" smtClean="0"/>
              <a:t>T</a:t>
            </a:r>
            <a:r>
              <a:rPr lang="en-IN" b="1" baseline="-25000" dirty="0" smtClean="0"/>
              <a:t>0</a:t>
            </a:r>
            <a:r>
              <a:rPr lang="en-IN" b="1" dirty="0" smtClean="0"/>
              <a:t> = T</a:t>
            </a:r>
            <a:r>
              <a:rPr lang="en-IN" b="1" baseline="-25000" dirty="0" smtClean="0"/>
              <a:t>1</a:t>
            </a:r>
            <a:r>
              <a:rPr lang="en-IN" b="1" dirty="0" smtClean="0"/>
              <a:t> + T</a:t>
            </a:r>
            <a:r>
              <a:rPr lang="en-IN" b="1" baseline="-25000" dirty="0" smtClean="0"/>
              <a:t>2</a:t>
            </a:r>
            <a:r>
              <a:rPr lang="en-IN" dirty="0" smtClean="0"/>
              <a:t>]</a:t>
            </a:r>
          </a:p>
          <a:p>
            <a:pPr marL="0" indent="0"/>
            <a:endParaRPr lang="en-IN" dirty="0"/>
          </a:p>
          <a:p>
            <a:pPr marL="0" indent="0"/>
            <a:r>
              <a:rPr lang="en-IN" b="1" dirty="0" smtClean="0"/>
              <a:t>Concept</a:t>
            </a:r>
            <a:r>
              <a:rPr lang="en-IN" dirty="0" smtClean="0"/>
              <a:t> :</a:t>
            </a:r>
          </a:p>
          <a:p>
            <a:pPr marL="285750" indent="-285750">
              <a:buFont typeface="Arial" charset="0"/>
              <a:buChar char="•"/>
            </a:pPr>
            <a:r>
              <a:rPr lang="en-IN" dirty="0" smtClean="0"/>
              <a:t>Calculate maximum distance ,</a:t>
            </a:r>
            <a:r>
              <a:rPr lang="en-IN" b="1" dirty="0" smtClean="0"/>
              <a:t>D</a:t>
            </a:r>
            <a:r>
              <a:rPr lang="en-IN" dirty="0" smtClean="0"/>
              <a:t>, user can travel starting from </a:t>
            </a:r>
            <a:r>
              <a:rPr lang="en-IN" b="1" dirty="0" smtClean="0"/>
              <a:t>H</a:t>
            </a:r>
            <a:r>
              <a:rPr lang="en-IN" dirty="0" smtClean="0"/>
              <a:t> in time </a:t>
            </a:r>
            <a:r>
              <a:rPr lang="en-IN" dirty="0"/>
              <a:t>(</a:t>
            </a:r>
            <a:r>
              <a:rPr lang="en-IN" b="1" dirty="0"/>
              <a:t>T</a:t>
            </a:r>
            <a:r>
              <a:rPr lang="en-IN" b="1" baseline="-25000" dirty="0"/>
              <a:t>0</a:t>
            </a:r>
            <a:r>
              <a:rPr lang="en-IN" dirty="0"/>
              <a:t> )</a:t>
            </a:r>
            <a:endParaRPr lang="en-IN" dirty="0" smtClean="0"/>
          </a:p>
          <a:p>
            <a:pPr marL="285750" indent="-285750">
              <a:buFont typeface="Arial" charset="0"/>
              <a:buChar char="•"/>
            </a:pPr>
            <a:r>
              <a:rPr lang="en-IN" dirty="0" smtClean="0"/>
              <a:t>Mark the </a:t>
            </a:r>
            <a:r>
              <a:rPr lang="en-IN" b="1" dirty="0" smtClean="0"/>
              <a:t>circle, C</a:t>
            </a:r>
            <a:r>
              <a:rPr lang="en-IN" dirty="0" smtClean="0"/>
              <a:t>,  of </a:t>
            </a:r>
            <a:r>
              <a:rPr lang="en-IN" b="1" dirty="0" smtClean="0"/>
              <a:t>radius ‘D’  </a:t>
            </a:r>
            <a:r>
              <a:rPr lang="en-IN" dirty="0" smtClean="0"/>
              <a:t>with </a:t>
            </a:r>
            <a:r>
              <a:rPr lang="en-IN" b="1" dirty="0" smtClean="0"/>
              <a:t>centre ‘H’</a:t>
            </a:r>
          </a:p>
          <a:p>
            <a:pPr marL="285750" indent="-285750">
              <a:buFont typeface="Arial" charset="0"/>
              <a:buChar char="•"/>
            </a:pPr>
            <a:r>
              <a:rPr lang="en-IN" dirty="0" smtClean="0"/>
              <a:t>When user enters ‘C’, calculate the time to reach home (T)</a:t>
            </a:r>
          </a:p>
          <a:p>
            <a:pPr marL="285750" indent="-285750">
              <a:buFont typeface="Arial" charset="0"/>
              <a:buChar char="•"/>
            </a:pPr>
            <a:r>
              <a:rPr lang="en-IN" dirty="0" smtClean="0"/>
              <a:t>When T = T</a:t>
            </a:r>
            <a:r>
              <a:rPr lang="en-IN" baseline="-25000" dirty="0" smtClean="0"/>
              <a:t>0</a:t>
            </a:r>
            <a:r>
              <a:rPr lang="en-IN" dirty="0" smtClean="0"/>
              <a:t>, send signal to in-house device through raspberry pi</a:t>
            </a:r>
          </a:p>
          <a:p>
            <a:pPr marL="0" indent="0"/>
            <a:endParaRPr lang="en-IN" dirty="0"/>
          </a:p>
          <a:p>
            <a:pPr marL="0" indent="0"/>
            <a:r>
              <a:rPr lang="en-IN" b="1" dirty="0" smtClean="0"/>
              <a:t>Implementation </a:t>
            </a:r>
            <a:r>
              <a:rPr lang="en-IN" b="1" dirty="0"/>
              <a:t>Highlights</a:t>
            </a:r>
            <a:r>
              <a:rPr lang="en-IN" dirty="0"/>
              <a:t>:</a:t>
            </a:r>
          </a:p>
          <a:p>
            <a:pPr marL="342900" indent="-342900">
              <a:buFont typeface="Arial" charset="0"/>
              <a:buChar char="•"/>
            </a:pPr>
            <a:r>
              <a:rPr lang="en-IN" dirty="0" err="1"/>
              <a:t>NodeRed</a:t>
            </a:r>
            <a:r>
              <a:rPr lang="en-IN" dirty="0"/>
              <a:t> along with </a:t>
            </a:r>
            <a:r>
              <a:rPr lang="en-IN" dirty="0" err="1"/>
              <a:t>Javascript</a:t>
            </a:r>
            <a:r>
              <a:rPr lang="en-IN" dirty="0"/>
              <a:t> for application </a:t>
            </a:r>
            <a:r>
              <a:rPr lang="en-IN" dirty="0" smtClean="0"/>
              <a:t>mashup</a:t>
            </a:r>
          </a:p>
          <a:p>
            <a:pPr marL="342900" indent="-342900">
              <a:buFont typeface="Arial" charset="0"/>
              <a:buChar char="•"/>
            </a:pPr>
            <a:r>
              <a:rPr lang="en-IN" dirty="0" smtClean="0"/>
              <a:t>OverviewPathPoints </a:t>
            </a:r>
            <a:r>
              <a:rPr lang="en-IN" smtClean="0"/>
              <a:t>of google’s </a:t>
            </a:r>
            <a:r>
              <a:rPr lang="en-IN" dirty="0" smtClean="0"/>
              <a:t>direction API used for getting points on a path to simulate a GPS sensor.</a:t>
            </a:r>
          </a:p>
          <a:p>
            <a:pPr marL="342900" indent="-342900">
              <a:buFont typeface="Arial" charset="0"/>
              <a:buChar char="•"/>
            </a:pPr>
            <a:r>
              <a:rPr lang="en-IN" dirty="0" smtClean="0"/>
              <a:t>Moving marker used to simulate a moving car</a:t>
            </a:r>
          </a:p>
          <a:p>
            <a:pPr marL="342900" indent="-342900">
              <a:buFont typeface="Arial" charset="0"/>
              <a:buChar char="•"/>
            </a:pPr>
            <a:r>
              <a:rPr lang="en-IN" dirty="0" smtClean="0"/>
              <a:t>Raspberry </a:t>
            </a:r>
            <a:r>
              <a:rPr lang="en-IN" dirty="0"/>
              <a:t>for sending </a:t>
            </a:r>
            <a:r>
              <a:rPr lang="en-IN" dirty="0" smtClean="0"/>
              <a:t>signal </a:t>
            </a:r>
            <a:r>
              <a:rPr lang="en-IN" dirty="0"/>
              <a:t>to in-house system</a:t>
            </a:r>
          </a:p>
        </p:txBody>
      </p:sp>
    </p:spTree>
    <p:extLst>
      <p:ext uri="{BB962C8B-B14F-4D97-AF65-F5344CB8AC3E}">
        <p14:creationId xmlns:p14="http://schemas.microsoft.com/office/powerpoint/2010/main" val="1522559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Thank You!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Software- and Systems Engineering Research Group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Thesis Title 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01E5CB-5EE0-4EA4-87FF-7D8A79A6196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403691"/>
            <a:ext cx="2143125" cy="2143125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 bwMode="auto">
          <a:xfrm>
            <a:off x="2123728" y="2060848"/>
            <a:ext cx="2497447" cy="799218"/>
          </a:xfrm>
          <a:prstGeom prst="cloudCallout">
            <a:avLst>
              <a:gd name="adj1" fmla="val -12264"/>
              <a:gd name="adj2" fmla="val 176912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Questions</a:t>
            </a:r>
          </a:p>
        </p:txBody>
      </p:sp>
      <p:sp>
        <p:nvSpPr>
          <p:cNvPr id="12" name="Cloud Callout 11"/>
          <p:cNvSpPr/>
          <p:nvPr/>
        </p:nvSpPr>
        <p:spPr bwMode="auto">
          <a:xfrm>
            <a:off x="3533183" y="2770590"/>
            <a:ext cx="2497447" cy="799218"/>
          </a:xfrm>
          <a:prstGeom prst="cloudCallout">
            <a:avLst>
              <a:gd name="adj1" fmla="val -66405"/>
              <a:gd name="adj2" fmla="val 94146"/>
            </a:avLst>
          </a:prstGeom>
          <a:solidFill>
            <a:schemeClr val="bg1">
              <a:lumMod val="9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Thoughts</a:t>
            </a:r>
          </a:p>
        </p:txBody>
      </p:sp>
    </p:spTree>
    <p:extLst>
      <p:ext uri="{BB962C8B-B14F-4D97-AF65-F5344CB8AC3E}">
        <p14:creationId xmlns:p14="http://schemas.microsoft.com/office/powerpoint/2010/main" val="689146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0123 Matthes Folien sebis 2014">
  <a:themeElements>
    <a:clrScheme name="Benutzerdefiniert 2">
      <a:dk1>
        <a:srgbClr val="000000"/>
      </a:dk1>
      <a:lt1>
        <a:srgbClr val="FFFFFF"/>
      </a:lt1>
      <a:dk2>
        <a:srgbClr val="002143"/>
      </a:dk2>
      <a:lt2>
        <a:srgbClr val="EEECE1"/>
      </a:lt2>
      <a:accent1>
        <a:srgbClr val="91A02F"/>
      </a:accent1>
      <a:accent2>
        <a:srgbClr val="E37C4D"/>
      </a:accent2>
      <a:accent3>
        <a:srgbClr val="DAD7CB"/>
      </a:accent3>
      <a:accent4>
        <a:srgbClr val="003359"/>
      </a:accent4>
      <a:accent5>
        <a:srgbClr val="0073CF"/>
      </a:accent5>
      <a:accent6>
        <a:srgbClr val="98C6EA"/>
      </a:accent6>
      <a:hlink>
        <a:srgbClr val="64A0C8"/>
      </a:hlink>
      <a:folHlink>
        <a:srgbClr val="64A0C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ln>
          <a:headEnd type="none" w="med" len="med"/>
          <a:tailEnd type="none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none" rtlCol="0">
        <a:spAutoFit/>
      </a:bodyPr>
      <a:lstStyle>
        <a:defPPr>
          <a:defRPr dirty="0" smtClean="0">
            <a:latin typeface="Arial" pitchFamily="34" charset="0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</Words>
  <Application>Microsoft Macintosh PowerPoint</Application>
  <PresentationFormat>On-screen Show (4:3)</PresentationFormat>
  <Paragraphs>62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Helvetica Neue</vt:lpstr>
      <vt:lpstr>TUM Neue Helvetica 75 Bold</vt:lpstr>
      <vt:lpstr>Wingdings</vt:lpstr>
      <vt:lpstr>140123 Matthes Folien sebis 2014</vt:lpstr>
      <vt:lpstr>Smart Thermostat / Air Purifier</vt:lpstr>
      <vt:lpstr>Internet of Things (IoT) &amp; Application Development</vt:lpstr>
      <vt:lpstr>Main Idea of Prototype</vt:lpstr>
      <vt:lpstr>Conceptual Approach</vt:lpstr>
      <vt:lpstr>Thank You!</vt:lpstr>
    </vt:vector>
  </TitlesOfParts>
  <Manager/>
  <Company/>
  <LinksUpToDate>false</LinksUpToDate>
  <SharedDoc>false</SharedDoc>
  <HyperlinkBase/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cp:lastPrinted>2015-09-08T12:30:02Z</cp:lastPrinted>
  <dcterms:created xsi:type="dcterms:W3CDTF">2014-12-17T12:44:59Z</dcterms:created>
  <dcterms:modified xsi:type="dcterms:W3CDTF">2017-04-29T20:39:37Z</dcterms:modified>
  <cp:category/>
</cp:coreProperties>
</file>