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60" r:id="rId5"/>
    <p:sldId id="261" r:id="rId6"/>
    <p:sldId id="263" r:id="rId7"/>
    <p:sldId id="262" r:id="rId8"/>
    <p:sldId id="266" r:id="rId9"/>
    <p:sldId id="267" r:id="rId10"/>
    <p:sldId id="268" r:id="rId11"/>
    <p:sldId id="271" r:id="rId12"/>
    <p:sldId id="272" r:id="rId13"/>
    <p:sldId id="274" r:id="rId14"/>
    <p:sldId id="273"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1BE72-B898-47D7-ADDD-8A1CF5101187}">
          <p14:sldIdLst>
            <p14:sldId id="256"/>
            <p14:sldId id="259"/>
            <p14:sldId id="260"/>
            <p14:sldId id="261"/>
            <p14:sldId id="263"/>
            <p14:sldId id="262"/>
            <p14:sldId id="266"/>
            <p14:sldId id="267"/>
            <p14:sldId id="268"/>
            <p14:sldId id="271"/>
            <p14:sldId id="272"/>
            <p14:sldId id="274"/>
            <p14:sldId id="273"/>
            <p14:sldId id="275"/>
            <p14:sldId id="276"/>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7BA"/>
    <a:srgbClr val="4E4E4D"/>
    <a:srgbClr val="111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280" y="-4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5A5AF0-9729-4FD2-BD43-E76B3313FE4D}"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D175561B-7382-4470-93A5-D39C357FCEB7}">
      <dgm:prSet phldrT="[Text]" custT="1"/>
      <dgm:spPr>
        <a:solidFill>
          <a:schemeClr val="bg1">
            <a:alpha val="10000"/>
          </a:schemeClr>
        </a:solidFill>
      </dgm:spPr>
      <dgm:t>
        <a:bodyPr/>
        <a:lstStyle/>
        <a:p>
          <a:r>
            <a:rPr lang="en-US" sz="3200" dirty="0" smtClean="0"/>
            <a:t>Flight delay analysis</a:t>
          </a:r>
          <a:endParaRPr lang="en-US" sz="3200" dirty="0"/>
        </a:p>
      </dgm:t>
    </dgm:pt>
    <dgm:pt modelId="{CFE4CA8F-F95F-42A1-BAAB-844ED3FF0A78}" type="parTrans" cxnId="{1941767F-2D31-4729-96D5-D36C19DD8483}">
      <dgm:prSet/>
      <dgm:spPr/>
      <dgm:t>
        <a:bodyPr/>
        <a:lstStyle/>
        <a:p>
          <a:endParaRPr lang="en-US"/>
        </a:p>
      </dgm:t>
    </dgm:pt>
    <dgm:pt modelId="{F0136708-D6B5-49CF-8906-80A86383E712}" type="sibTrans" cxnId="{1941767F-2D31-4729-96D5-D36C19DD8483}">
      <dgm:prSet/>
      <dgm:spPr/>
      <dgm:t>
        <a:bodyPr/>
        <a:lstStyle/>
        <a:p>
          <a:endParaRPr lang="en-US"/>
        </a:p>
      </dgm:t>
    </dgm:pt>
    <dgm:pt modelId="{0D11D41F-5214-46B2-BC31-8E0306648592}">
      <dgm:prSet phldrT="[Text]" custT="1"/>
      <dgm:spPr>
        <a:solidFill>
          <a:schemeClr val="tx1">
            <a:alpha val="50000"/>
          </a:schemeClr>
        </a:solidFill>
      </dgm:spPr>
      <dgm:t>
        <a:bodyPr/>
        <a:lstStyle/>
        <a:p>
          <a:r>
            <a:rPr lang="en-US" sz="1600" b="1" dirty="0" smtClean="0"/>
            <a:t>Introduction</a:t>
          </a:r>
          <a:endParaRPr lang="en-US" sz="1600" b="1" dirty="0"/>
        </a:p>
      </dgm:t>
    </dgm:pt>
    <dgm:pt modelId="{2F41260D-4AE7-40B9-A2A4-A00BB09A3D9A}" type="parTrans" cxnId="{51ADF8A9-A296-441F-955C-74C7DB89A4C0}">
      <dgm:prSet/>
      <dgm:spPr/>
      <dgm:t>
        <a:bodyPr/>
        <a:lstStyle/>
        <a:p>
          <a:endParaRPr lang="en-US"/>
        </a:p>
      </dgm:t>
    </dgm:pt>
    <dgm:pt modelId="{8D27162F-A623-437E-8E68-8A11847307FC}" type="sibTrans" cxnId="{51ADF8A9-A296-441F-955C-74C7DB89A4C0}">
      <dgm:prSet/>
      <dgm:spPr>
        <a:solidFill>
          <a:schemeClr val="tx1"/>
        </a:solidFill>
      </dgm:spPr>
      <dgm:t>
        <a:bodyPr/>
        <a:lstStyle/>
        <a:p>
          <a:endParaRPr lang="en-US"/>
        </a:p>
      </dgm:t>
    </dgm:pt>
    <dgm:pt modelId="{DF34F173-4AED-4AF4-BAA4-46EC8848562D}">
      <dgm:prSet phldrT="[Text]" custT="1"/>
      <dgm:spPr>
        <a:solidFill>
          <a:schemeClr val="tx1">
            <a:alpha val="50000"/>
          </a:schemeClr>
        </a:solidFill>
      </dgm:spPr>
      <dgm:t>
        <a:bodyPr/>
        <a:lstStyle/>
        <a:p>
          <a:r>
            <a:rPr lang="en-US" sz="1600" b="1" dirty="0" smtClean="0"/>
            <a:t>KPI’s</a:t>
          </a:r>
          <a:endParaRPr lang="en-US" sz="1600" b="1" dirty="0"/>
        </a:p>
      </dgm:t>
    </dgm:pt>
    <dgm:pt modelId="{3B4EC488-5CD1-4572-AC12-9E9872538B85}" type="parTrans" cxnId="{32900947-B271-41BA-8AAA-06816182EB43}">
      <dgm:prSet/>
      <dgm:spPr/>
      <dgm:t>
        <a:bodyPr/>
        <a:lstStyle/>
        <a:p>
          <a:endParaRPr lang="en-US"/>
        </a:p>
      </dgm:t>
    </dgm:pt>
    <dgm:pt modelId="{050B5D10-3971-49F9-8196-B860D249CB9F}" type="sibTrans" cxnId="{32900947-B271-41BA-8AAA-06816182EB43}">
      <dgm:prSet/>
      <dgm:spPr>
        <a:solidFill>
          <a:schemeClr val="tx1"/>
        </a:solidFill>
      </dgm:spPr>
      <dgm:t>
        <a:bodyPr/>
        <a:lstStyle/>
        <a:p>
          <a:endParaRPr lang="en-US"/>
        </a:p>
      </dgm:t>
    </dgm:pt>
    <dgm:pt modelId="{29C49511-8F41-4C01-B1FD-73A6D25A8968}">
      <dgm:prSet phldrT="[Text]" custT="1"/>
      <dgm:spPr>
        <a:solidFill>
          <a:schemeClr val="tx1">
            <a:alpha val="50000"/>
          </a:schemeClr>
        </a:solidFill>
      </dgm:spPr>
      <dgm:t>
        <a:bodyPr/>
        <a:lstStyle/>
        <a:p>
          <a:r>
            <a:rPr lang="en-US" sz="1600" b="1" dirty="0" smtClean="0"/>
            <a:t>Analysis</a:t>
          </a:r>
          <a:endParaRPr lang="en-US" sz="1600" b="1" dirty="0"/>
        </a:p>
      </dgm:t>
    </dgm:pt>
    <dgm:pt modelId="{6A2438C6-EFE8-4C85-A81D-15A304DE5C27}" type="parTrans" cxnId="{9D0B54F8-AE3C-4CBB-958F-D09E4F7DC3F9}">
      <dgm:prSet/>
      <dgm:spPr/>
      <dgm:t>
        <a:bodyPr/>
        <a:lstStyle/>
        <a:p>
          <a:endParaRPr lang="en-US"/>
        </a:p>
      </dgm:t>
    </dgm:pt>
    <dgm:pt modelId="{E4258D8D-989A-4CA0-B898-8371BE415C77}" type="sibTrans" cxnId="{9D0B54F8-AE3C-4CBB-958F-D09E4F7DC3F9}">
      <dgm:prSet/>
      <dgm:spPr>
        <a:solidFill>
          <a:schemeClr val="tx1"/>
        </a:solidFill>
      </dgm:spPr>
      <dgm:t>
        <a:bodyPr/>
        <a:lstStyle/>
        <a:p>
          <a:endParaRPr lang="en-US"/>
        </a:p>
      </dgm:t>
    </dgm:pt>
    <dgm:pt modelId="{0119D5CB-84C1-4F4C-AEDF-24A428F2A31E}">
      <dgm:prSet phldrT="[Text]" custT="1"/>
      <dgm:spPr>
        <a:solidFill>
          <a:schemeClr val="tx1">
            <a:alpha val="50000"/>
          </a:schemeClr>
        </a:solidFill>
      </dgm:spPr>
      <dgm:t>
        <a:bodyPr/>
        <a:lstStyle/>
        <a:p>
          <a:r>
            <a:rPr lang="en-US" sz="1600" b="1" dirty="0" smtClean="0"/>
            <a:t>Conclusion</a:t>
          </a:r>
          <a:endParaRPr lang="en-US" sz="1600" b="1" dirty="0"/>
        </a:p>
      </dgm:t>
    </dgm:pt>
    <dgm:pt modelId="{0EAB4738-48D2-40E4-BF39-E5EC683D6F43}" type="parTrans" cxnId="{A66CEE76-3D09-432C-9398-F00C75503BA9}">
      <dgm:prSet/>
      <dgm:spPr/>
      <dgm:t>
        <a:bodyPr/>
        <a:lstStyle/>
        <a:p>
          <a:endParaRPr lang="en-US"/>
        </a:p>
      </dgm:t>
    </dgm:pt>
    <dgm:pt modelId="{9A72336D-8D04-4159-8A45-8847472D6EA5}" type="sibTrans" cxnId="{A66CEE76-3D09-432C-9398-F00C75503BA9}">
      <dgm:prSet/>
      <dgm:spPr>
        <a:solidFill>
          <a:schemeClr val="tx1"/>
        </a:solidFill>
      </dgm:spPr>
      <dgm:t>
        <a:bodyPr/>
        <a:lstStyle/>
        <a:p>
          <a:endParaRPr lang="en-US"/>
        </a:p>
      </dgm:t>
    </dgm:pt>
    <dgm:pt modelId="{6A6C3B2B-554E-441B-B2E6-F698D3DB8B69}">
      <dgm:prSet phldrT="[Text]" custT="1"/>
      <dgm:spPr>
        <a:solidFill>
          <a:schemeClr val="tx1">
            <a:alpha val="50000"/>
          </a:schemeClr>
        </a:solidFill>
      </dgm:spPr>
      <dgm:t>
        <a:bodyPr/>
        <a:lstStyle/>
        <a:p>
          <a:endParaRPr lang="en-US" sz="1600" b="1" dirty="0"/>
        </a:p>
      </dgm:t>
    </dgm:pt>
    <dgm:pt modelId="{B4C6329F-626B-4FB9-9842-92991EDB1C6A}" type="parTrans" cxnId="{348778B7-46A9-4826-BCB9-3764E3F8B654}">
      <dgm:prSet/>
      <dgm:spPr/>
      <dgm:t>
        <a:bodyPr/>
        <a:lstStyle/>
        <a:p>
          <a:endParaRPr lang="en-US"/>
        </a:p>
      </dgm:t>
    </dgm:pt>
    <dgm:pt modelId="{27FB7F35-14A0-4EC0-9E04-5FA929EFDD17}" type="sibTrans" cxnId="{348778B7-46A9-4826-BCB9-3764E3F8B654}">
      <dgm:prSet/>
      <dgm:spPr/>
      <dgm:t>
        <a:bodyPr/>
        <a:lstStyle/>
        <a:p>
          <a:endParaRPr lang="en-US"/>
        </a:p>
      </dgm:t>
    </dgm:pt>
    <dgm:pt modelId="{263977CB-D475-43EC-86A6-9BDAC16A09ED}">
      <dgm:prSet custT="1"/>
      <dgm:spPr>
        <a:solidFill>
          <a:schemeClr val="tx1">
            <a:alpha val="50000"/>
          </a:schemeClr>
        </a:solidFill>
      </dgm:spPr>
      <dgm:t>
        <a:bodyPr/>
        <a:lstStyle/>
        <a:p>
          <a:r>
            <a:rPr lang="en-US" sz="1600" b="1" dirty="0" smtClean="0"/>
            <a:t>Members</a:t>
          </a:r>
          <a:endParaRPr lang="en-US" sz="1600" b="1" dirty="0"/>
        </a:p>
      </dgm:t>
    </dgm:pt>
    <dgm:pt modelId="{EC4EA38A-A9C2-4322-8345-A9447C616607}" type="parTrans" cxnId="{25E8EA65-44A7-4D44-9311-F770A5ABE33C}">
      <dgm:prSet/>
      <dgm:spPr/>
      <dgm:t>
        <a:bodyPr/>
        <a:lstStyle/>
        <a:p>
          <a:endParaRPr lang="en-US"/>
        </a:p>
      </dgm:t>
    </dgm:pt>
    <dgm:pt modelId="{DF59C78D-0BB7-4521-9090-06C875F5B8DD}" type="sibTrans" cxnId="{25E8EA65-44A7-4D44-9311-F770A5ABE33C}">
      <dgm:prSet/>
      <dgm:spPr>
        <a:solidFill>
          <a:schemeClr val="tx1"/>
        </a:solidFill>
      </dgm:spPr>
      <dgm:t>
        <a:bodyPr/>
        <a:lstStyle/>
        <a:p>
          <a:endParaRPr lang="en-US"/>
        </a:p>
      </dgm:t>
    </dgm:pt>
    <dgm:pt modelId="{37D6FE45-0FAD-470A-98AC-82692198018F}" type="pres">
      <dgm:prSet presAssocID="{955A5AF0-9729-4FD2-BD43-E76B3313FE4D}" presName="Name0" presStyleCnt="0">
        <dgm:presLayoutVars>
          <dgm:chMax val="1"/>
          <dgm:dir/>
          <dgm:animLvl val="ctr"/>
          <dgm:resizeHandles val="exact"/>
        </dgm:presLayoutVars>
      </dgm:prSet>
      <dgm:spPr/>
      <dgm:t>
        <a:bodyPr/>
        <a:lstStyle/>
        <a:p>
          <a:endParaRPr lang="en-US"/>
        </a:p>
      </dgm:t>
    </dgm:pt>
    <dgm:pt modelId="{32DA489E-2133-4E2C-987B-052E0D2F94A2}" type="pres">
      <dgm:prSet presAssocID="{D175561B-7382-4470-93A5-D39C357FCEB7}" presName="centerShape" presStyleLbl="node0" presStyleIdx="0" presStyleCnt="1"/>
      <dgm:spPr/>
      <dgm:t>
        <a:bodyPr/>
        <a:lstStyle/>
        <a:p>
          <a:endParaRPr lang="en-US"/>
        </a:p>
      </dgm:t>
    </dgm:pt>
    <dgm:pt modelId="{836D9802-CD1C-406D-9D1B-E00136ABFFA6}" type="pres">
      <dgm:prSet presAssocID="{263977CB-D475-43EC-86A6-9BDAC16A09ED}" presName="node" presStyleLbl="node1" presStyleIdx="0" presStyleCnt="5">
        <dgm:presLayoutVars>
          <dgm:bulletEnabled val="1"/>
        </dgm:presLayoutVars>
      </dgm:prSet>
      <dgm:spPr/>
      <dgm:t>
        <a:bodyPr/>
        <a:lstStyle/>
        <a:p>
          <a:endParaRPr lang="en-US"/>
        </a:p>
      </dgm:t>
    </dgm:pt>
    <dgm:pt modelId="{1EA67B9E-9FB5-41CF-88EF-B7B26C7B0C3C}" type="pres">
      <dgm:prSet presAssocID="{263977CB-D475-43EC-86A6-9BDAC16A09ED}" presName="dummy" presStyleCnt="0"/>
      <dgm:spPr/>
    </dgm:pt>
    <dgm:pt modelId="{C2833634-5A01-4766-A34E-241AFB6694E5}" type="pres">
      <dgm:prSet presAssocID="{DF59C78D-0BB7-4521-9090-06C875F5B8DD}" presName="sibTrans" presStyleLbl="sibTrans2D1" presStyleIdx="0" presStyleCnt="5"/>
      <dgm:spPr/>
      <dgm:t>
        <a:bodyPr/>
        <a:lstStyle/>
        <a:p>
          <a:endParaRPr lang="en-US"/>
        </a:p>
      </dgm:t>
    </dgm:pt>
    <dgm:pt modelId="{3B94C0D4-0643-423D-9FF4-180F612B6A1E}" type="pres">
      <dgm:prSet presAssocID="{0D11D41F-5214-46B2-BC31-8E0306648592}" presName="node" presStyleLbl="node1" presStyleIdx="1" presStyleCnt="5">
        <dgm:presLayoutVars>
          <dgm:bulletEnabled val="1"/>
        </dgm:presLayoutVars>
      </dgm:prSet>
      <dgm:spPr/>
      <dgm:t>
        <a:bodyPr/>
        <a:lstStyle/>
        <a:p>
          <a:endParaRPr lang="en-US"/>
        </a:p>
      </dgm:t>
    </dgm:pt>
    <dgm:pt modelId="{3DFBBFC2-0D20-4C07-A2B4-0292FB6820FC}" type="pres">
      <dgm:prSet presAssocID="{0D11D41F-5214-46B2-BC31-8E0306648592}" presName="dummy" presStyleCnt="0"/>
      <dgm:spPr/>
    </dgm:pt>
    <dgm:pt modelId="{7594AECC-2F7E-4016-B534-4DC585EEC192}" type="pres">
      <dgm:prSet presAssocID="{8D27162F-A623-437E-8E68-8A11847307FC}" presName="sibTrans" presStyleLbl="sibTrans2D1" presStyleIdx="1" presStyleCnt="5" custLinFactNeighborX="-1801" custLinFactNeighborY="-2251"/>
      <dgm:spPr/>
      <dgm:t>
        <a:bodyPr/>
        <a:lstStyle/>
        <a:p>
          <a:endParaRPr lang="en-US"/>
        </a:p>
      </dgm:t>
    </dgm:pt>
    <dgm:pt modelId="{6AAAB478-27E2-46BB-8EA7-2CF226CD9CBE}" type="pres">
      <dgm:prSet presAssocID="{DF34F173-4AED-4AF4-BAA4-46EC8848562D}" presName="node" presStyleLbl="node1" presStyleIdx="2" presStyleCnt="5">
        <dgm:presLayoutVars>
          <dgm:bulletEnabled val="1"/>
        </dgm:presLayoutVars>
      </dgm:prSet>
      <dgm:spPr/>
      <dgm:t>
        <a:bodyPr/>
        <a:lstStyle/>
        <a:p>
          <a:endParaRPr lang="en-US"/>
        </a:p>
      </dgm:t>
    </dgm:pt>
    <dgm:pt modelId="{DBDA3E30-920D-43B8-B7D1-307B86AE4DD0}" type="pres">
      <dgm:prSet presAssocID="{DF34F173-4AED-4AF4-BAA4-46EC8848562D}" presName="dummy" presStyleCnt="0"/>
      <dgm:spPr/>
    </dgm:pt>
    <dgm:pt modelId="{612E1C62-DF3B-47A3-B7FC-ECF00E474E0F}" type="pres">
      <dgm:prSet presAssocID="{050B5D10-3971-49F9-8196-B860D249CB9F}" presName="sibTrans" presStyleLbl="sibTrans2D1" presStyleIdx="2" presStyleCnt="5"/>
      <dgm:spPr/>
      <dgm:t>
        <a:bodyPr/>
        <a:lstStyle/>
        <a:p>
          <a:endParaRPr lang="en-US"/>
        </a:p>
      </dgm:t>
    </dgm:pt>
    <dgm:pt modelId="{C539F68B-94EB-4821-864E-540BD3BA785E}" type="pres">
      <dgm:prSet presAssocID="{29C49511-8F41-4C01-B1FD-73A6D25A8968}" presName="node" presStyleLbl="node1" presStyleIdx="3" presStyleCnt="5">
        <dgm:presLayoutVars>
          <dgm:bulletEnabled val="1"/>
        </dgm:presLayoutVars>
      </dgm:prSet>
      <dgm:spPr/>
      <dgm:t>
        <a:bodyPr/>
        <a:lstStyle/>
        <a:p>
          <a:endParaRPr lang="en-US"/>
        </a:p>
      </dgm:t>
    </dgm:pt>
    <dgm:pt modelId="{69DB5AF4-BE3A-4A48-B41D-47F56CB0CC7F}" type="pres">
      <dgm:prSet presAssocID="{29C49511-8F41-4C01-B1FD-73A6D25A8968}" presName="dummy" presStyleCnt="0"/>
      <dgm:spPr/>
    </dgm:pt>
    <dgm:pt modelId="{E31C21E9-0588-4701-AD65-5AE5559DD595}" type="pres">
      <dgm:prSet presAssocID="{E4258D8D-989A-4CA0-B898-8371BE415C77}" presName="sibTrans" presStyleLbl="sibTrans2D1" presStyleIdx="3" presStyleCnt="5"/>
      <dgm:spPr/>
      <dgm:t>
        <a:bodyPr/>
        <a:lstStyle/>
        <a:p>
          <a:endParaRPr lang="en-US"/>
        </a:p>
      </dgm:t>
    </dgm:pt>
    <dgm:pt modelId="{B464BE11-D75E-41A8-B293-845321589B0A}" type="pres">
      <dgm:prSet presAssocID="{0119D5CB-84C1-4F4C-AEDF-24A428F2A31E}" presName="node" presStyleLbl="node1" presStyleIdx="4" presStyleCnt="5">
        <dgm:presLayoutVars>
          <dgm:bulletEnabled val="1"/>
        </dgm:presLayoutVars>
      </dgm:prSet>
      <dgm:spPr/>
      <dgm:t>
        <a:bodyPr/>
        <a:lstStyle/>
        <a:p>
          <a:endParaRPr lang="en-US"/>
        </a:p>
      </dgm:t>
    </dgm:pt>
    <dgm:pt modelId="{DDD3BE55-81E5-4779-AF15-D1E9E595245C}" type="pres">
      <dgm:prSet presAssocID="{0119D5CB-84C1-4F4C-AEDF-24A428F2A31E}" presName="dummy" presStyleCnt="0"/>
      <dgm:spPr/>
    </dgm:pt>
    <dgm:pt modelId="{814D71DD-CCB4-4BD4-A432-87943E870C96}" type="pres">
      <dgm:prSet presAssocID="{9A72336D-8D04-4159-8A45-8847472D6EA5}" presName="sibTrans" presStyleLbl="sibTrans2D1" presStyleIdx="4" presStyleCnt="5"/>
      <dgm:spPr/>
      <dgm:t>
        <a:bodyPr/>
        <a:lstStyle/>
        <a:p>
          <a:endParaRPr lang="en-US"/>
        </a:p>
      </dgm:t>
    </dgm:pt>
  </dgm:ptLst>
  <dgm:cxnLst>
    <dgm:cxn modelId="{5A6418C7-1AE4-4B33-B65C-E755D303D054}" type="presOf" srcId="{050B5D10-3971-49F9-8196-B860D249CB9F}" destId="{612E1C62-DF3B-47A3-B7FC-ECF00E474E0F}" srcOrd="0" destOrd="0" presId="urn:microsoft.com/office/officeart/2005/8/layout/radial6"/>
    <dgm:cxn modelId="{5057C961-3D77-4A19-8AB0-0DC987A021C8}" type="presOf" srcId="{D175561B-7382-4470-93A5-D39C357FCEB7}" destId="{32DA489E-2133-4E2C-987B-052E0D2F94A2}" srcOrd="0" destOrd="0" presId="urn:microsoft.com/office/officeart/2005/8/layout/radial6"/>
    <dgm:cxn modelId="{95AE0629-B77E-4DEC-90DD-6DCC0D56C75A}" type="presOf" srcId="{9A72336D-8D04-4159-8A45-8847472D6EA5}" destId="{814D71DD-CCB4-4BD4-A432-87943E870C96}" srcOrd="0" destOrd="0" presId="urn:microsoft.com/office/officeart/2005/8/layout/radial6"/>
    <dgm:cxn modelId="{25E8EA65-44A7-4D44-9311-F770A5ABE33C}" srcId="{D175561B-7382-4470-93A5-D39C357FCEB7}" destId="{263977CB-D475-43EC-86A6-9BDAC16A09ED}" srcOrd="0" destOrd="0" parTransId="{EC4EA38A-A9C2-4322-8345-A9447C616607}" sibTransId="{DF59C78D-0BB7-4521-9090-06C875F5B8DD}"/>
    <dgm:cxn modelId="{CDC384BB-C5EA-49BE-85D8-7AA7B4001961}" type="presOf" srcId="{955A5AF0-9729-4FD2-BD43-E76B3313FE4D}" destId="{37D6FE45-0FAD-470A-98AC-82692198018F}" srcOrd="0" destOrd="0" presId="urn:microsoft.com/office/officeart/2005/8/layout/radial6"/>
    <dgm:cxn modelId="{556B333E-30BD-44A9-BA59-92E5338F8354}" type="presOf" srcId="{DF34F173-4AED-4AF4-BAA4-46EC8848562D}" destId="{6AAAB478-27E2-46BB-8EA7-2CF226CD9CBE}" srcOrd="0" destOrd="0" presId="urn:microsoft.com/office/officeart/2005/8/layout/radial6"/>
    <dgm:cxn modelId="{783A7ED9-70C3-4282-AF0D-58A7F58C861B}" type="presOf" srcId="{29C49511-8F41-4C01-B1FD-73A6D25A8968}" destId="{C539F68B-94EB-4821-864E-540BD3BA785E}" srcOrd="0" destOrd="0" presId="urn:microsoft.com/office/officeart/2005/8/layout/radial6"/>
    <dgm:cxn modelId="{1364F24D-5742-47E6-B862-DD76AAA4F3A6}" type="presOf" srcId="{8D27162F-A623-437E-8E68-8A11847307FC}" destId="{7594AECC-2F7E-4016-B534-4DC585EEC192}" srcOrd="0" destOrd="0" presId="urn:microsoft.com/office/officeart/2005/8/layout/radial6"/>
    <dgm:cxn modelId="{32900947-B271-41BA-8AAA-06816182EB43}" srcId="{D175561B-7382-4470-93A5-D39C357FCEB7}" destId="{DF34F173-4AED-4AF4-BAA4-46EC8848562D}" srcOrd="2" destOrd="0" parTransId="{3B4EC488-5CD1-4572-AC12-9E9872538B85}" sibTransId="{050B5D10-3971-49F9-8196-B860D249CB9F}"/>
    <dgm:cxn modelId="{51ADF8A9-A296-441F-955C-74C7DB89A4C0}" srcId="{D175561B-7382-4470-93A5-D39C357FCEB7}" destId="{0D11D41F-5214-46B2-BC31-8E0306648592}" srcOrd="1" destOrd="0" parTransId="{2F41260D-4AE7-40B9-A2A4-A00BB09A3D9A}" sibTransId="{8D27162F-A623-437E-8E68-8A11847307FC}"/>
    <dgm:cxn modelId="{900D7AA2-1D43-4963-9CC6-8D7A896EF365}" type="presOf" srcId="{0119D5CB-84C1-4F4C-AEDF-24A428F2A31E}" destId="{B464BE11-D75E-41A8-B293-845321589B0A}" srcOrd="0" destOrd="0" presId="urn:microsoft.com/office/officeart/2005/8/layout/radial6"/>
    <dgm:cxn modelId="{348778B7-46A9-4826-BCB9-3764E3F8B654}" srcId="{955A5AF0-9729-4FD2-BD43-E76B3313FE4D}" destId="{6A6C3B2B-554E-441B-B2E6-F698D3DB8B69}" srcOrd="1" destOrd="0" parTransId="{B4C6329F-626B-4FB9-9842-92991EDB1C6A}" sibTransId="{27FB7F35-14A0-4EC0-9E04-5FA929EFDD17}"/>
    <dgm:cxn modelId="{2CBE1506-B2B2-477E-B635-137C372C390C}" type="presOf" srcId="{0D11D41F-5214-46B2-BC31-8E0306648592}" destId="{3B94C0D4-0643-423D-9FF4-180F612B6A1E}" srcOrd="0" destOrd="0" presId="urn:microsoft.com/office/officeart/2005/8/layout/radial6"/>
    <dgm:cxn modelId="{9D0B54F8-AE3C-4CBB-958F-D09E4F7DC3F9}" srcId="{D175561B-7382-4470-93A5-D39C357FCEB7}" destId="{29C49511-8F41-4C01-B1FD-73A6D25A8968}" srcOrd="3" destOrd="0" parTransId="{6A2438C6-EFE8-4C85-A81D-15A304DE5C27}" sibTransId="{E4258D8D-989A-4CA0-B898-8371BE415C77}"/>
    <dgm:cxn modelId="{A66CEE76-3D09-432C-9398-F00C75503BA9}" srcId="{D175561B-7382-4470-93A5-D39C357FCEB7}" destId="{0119D5CB-84C1-4F4C-AEDF-24A428F2A31E}" srcOrd="4" destOrd="0" parTransId="{0EAB4738-48D2-40E4-BF39-E5EC683D6F43}" sibTransId="{9A72336D-8D04-4159-8A45-8847472D6EA5}"/>
    <dgm:cxn modelId="{9360695D-31A0-4FE8-A1A7-94EC6394D78E}" type="presOf" srcId="{DF59C78D-0BB7-4521-9090-06C875F5B8DD}" destId="{C2833634-5A01-4766-A34E-241AFB6694E5}" srcOrd="0" destOrd="0" presId="urn:microsoft.com/office/officeart/2005/8/layout/radial6"/>
    <dgm:cxn modelId="{3112CD4F-BCDC-4AF1-A1F8-568EDB0D243A}" type="presOf" srcId="{263977CB-D475-43EC-86A6-9BDAC16A09ED}" destId="{836D9802-CD1C-406D-9D1B-E00136ABFFA6}" srcOrd="0" destOrd="0" presId="urn:microsoft.com/office/officeart/2005/8/layout/radial6"/>
    <dgm:cxn modelId="{1941767F-2D31-4729-96D5-D36C19DD8483}" srcId="{955A5AF0-9729-4FD2-BD43-E76B3313FE4D}" destId="{D175561B-7382-4470-93A5-D39C357FCEB7}" srcOrd="0" destOrd="0" parTransId="{CFE4CA8F-F95F-42A1-BAAB-844ED3FF0A78}" sibTransId="{F0136708-D6B5-49CF-8906-80A86383E712}"/>
    <dgm:cxn modelId="{461EA1C9-4ECA-46F3-9A3C-2422BA1B5BB4}" type="presOf" srcId="{E4258D8D-989A-4CA0-B898-8371BE415C77}" destId="{E31C21E9-0588-4701-AD65-5AE5559DD595}" srcOrd="0" destOrd="0" presId="urn:microsoft.com/office/officeart/2005/8/layout/radial6"/>
    <dgm:cxn modelId="{1F0F70AA-F4B2-4F82-9B19-AABD803420E9}" type="presParOf" srcId="{37D6FE45-0FAD-470A-98AC-82692198018F}" destId="{32DA489E-2133-4E2C-987B-052E0D2F94A2}" srcOrd="0" destOrd="0" presId="urn:microsoft.com/office/officeart/2005/8/layout/radial6"/>
    <dgm:cxn modelId="{F32F8B00-28F3-4064-B521-A0FA36EC5645}" type="presParOf" srcId="{37D6FE45-0FAD-470A-98AC-82692198018F}" destId="{836D9802-CD1C-406D-9D1B-E00136ABFFA6}" srcOrd="1" destOrd="0" presId="urn:microsoft.com/office/officeart/2005/8/layout/radial6"/>
    <dgm:cxn modelId="{1208850C-BD9F-4AA1-B297-FAB698F44192}" type="presParOf" srcId="{37D6FE45-0FAD-470A-98AC-82692198018F}" destId="{1EA67B9E-9FB5-41CF-88EF-B7B26C7B0C3C}" srcOrd="2" destOrd="0" presId="urn:microsoft.com/office/officeart/2005/8/layout/radial6"/>
    <dgm:cxn modelId="{215D1866-9598-487C-AB38-C72F31C7EB50}" type="presParOf" srcId="{37D6FE45-0FAD-470A-98AC-82692198018F}" destId="{C2833634-5A01-4766-A34E-241AFB6694E5}" srcOrd="3" destOrd="0" presId="urn:microsoft.com/office/officeart/2005/8/layout/radial6"/>
    <dgm:cxn modelId="{2ED99EF0-7426-428D-82C5-66BC6B132601}" type="presParOf" srcId="{37D6FE45-0FAD-470A-98AC-82692198018F}" destId="{3B94C0D4-0643-423D-9FF4-180F612B6A1E}" srcOrd="4" destOrd="0" presId="urn:microsoft.com/office/officeart/2005/8/layout/radial6"/>
    <dgm:cxn modelId="{C175B680-B06B-496A-A591-C7941569B8F1}" type="presParOf" srcId="{37D6FE45-0FAD-470A-98AC-82692198018F}" destId="{3DFBBFC2-0D20-4C07-A2B4-0292FB6820FC}" srcOrd="5" destOrd="0" presId="urn:microsoft.com/office/officeart/2005/8/layout/radial6"/>
    <dgm:cxn modelId="{9EE5528F-2DF3-48BC-BF1F-6636CEB2B8F7}" type="presParOf" srcId="{37D6FE45-0FAD-470A-98AC-82692198018F}" destId="{7594AECC-2F7E-4016-B534-4DC585EEC192}" srcOrd="6" destOrd="0" presId="urn:microsoft.com/office/officeart/2005/8/layout/radial6"/>
    <dgm:cxn modelId="{132BCFB6-EE13-46D6-98CB-694BF50FC1EF}" type="presParOf" srcId="{37D6FE45-0FAD-470A-98AC-82692198018F}" destId="{6AAAB478-27E2-46BB-8EA7-2CF226CD9CBE}" srcOrd="7" destOrd="0" presId="urn:microsoft.com/office/officeart/2005/8/layout/radial6"/>
    <dgm:cxn modelId="{6F0BDDF8-3EA7-4CF9-846F-6F05E624B7E8}" type="presParOf" srcId="{37D6FE45-0FAD-470A-98AC-82692198018F}" destId="{DBDA3E30-920D-43B8-B7D1-307B86AE4DD0}" srcOrd="8" destOrd="0" presId="urn:microsoft.com/office/officeart/2005/8/layout/radial6"/>
    <dgm:cxn modelId="{D2171773-17B2-4A85-95C7-4D66E2A318A1}" type="presParOf" srcId="{37D6FE45-0FAD-470A-98AC-82692198018F}" destId="{612E1C62-DF3B-47A3-B7FC-ECF00E474E0F}" srcOrd="9" destOrd="0" presId="urn:microsoft.com/office/officeart/2005/8/layout/radial6"/>
    <dgm:cxn modelId="{3858BCBD-4E1B-40B4-B70B-A225A29D5484}" type="presParOf" srcId="{37D6FE45-0FAD-470A-98AC-82692198018F}" destId="{C539F68B-94EB-4821-864E-540BD3BA785E}" srcOrd="10" destOrd="0" presId="urn:microsoft.com/office/officeart/2005/8/layout/radial6"/>
    <dgm:cxn modelId="{CFD99FEF-0CE4-4FEE-986E-0D0100D1C28A}" type="presParOf" srcId="{37D6FE45-0FAD-470A-98AC-82692198018F}" destId="{69DB5AF4-BE3A-4A48-B41D-47F56CB0CC7F}" srcOrd="11" destOrd="0" presId="urn:microsoft.com/office/officeart/2005/8/layout/radial6"/>
    <dgm:cxn modelId="{A21A25ED-06B7-4BE7-8569-B1DA439584D8}" type="presParOf" srcId="{37D6FE45-0FAD-470A-98AC-82692198018F}" destId="{E31C21E9-0588-4701-AD65-5AE5559DD595}" srcOrd="12" destOrd="0" presId="urn:microsoft.com/office/officeart/2005/8/layout/radial6"/>
    <dgm:cxn modelId="{B2FC91A0-E215-411E-9C5C-877A2923A0D7}" type="presParOf" srcId="{37D6FE45-0FAD-470A-98AC-82692198018F}" destId="{B464BE11-D75E-41A8-B293-845321589B0A}" srcOrd="13" destOrd="0" presId="urn:microsoft.com/office/officeart/2005/8/layout/radial6"/>
    <dgm:cxn modelId="{9F667EBA-56AA-44AE-977D-E17BA9E5DFE4}" type="presParOf" srcId="{37D6FE45-0FAD-470A-98AC-82692198018F}" destId="{DDD3BE55-81E5-4779-AF15-D1E9E595245C}" srcOrd="14" destOrd="0" presId="urn:microsoft.com/office/officeart/2005/8/layout/radial6"/>
    <dgm:cxn modelId="{A84340F8-C87A-4790-887C-B67218382296}" type="presParOf" srcId="{37D6FE45-0FAD-470A-98AC-82692198018F}" destId="{814D71DD-CCB4-4BD4-A432-87943E870C9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DCE25-4780-4B8A-9CF0-2360D955A48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EB4DBF43-FDAA-4B84-B0C0-1619DB67685F}">
      <dgm:prSet phldrT="[Text]"/>
      <dgm:spPr>
        <a:solidFill>
          <a:schemeClr val="tx1">
            <a:alpha val="50000"/>
          </a:schemeClr>
        </a:solidFill>
      </dgm:spPr>
      <dgm:t>
        <a:bodyPr/>
        <a:lstStyle/>
        <a:p>
          <a:r>
            <a:rPr lang="en-IN" dirty="0" smtClean="0">
              <a:solidFill>
                <a:srgbClr val="FFFFFF"/>
              </a:solidFill>
              <a:latin typeface="Canva Sans"/>
            </a:rPr>
            <a:t>Week wise , state wise and city wise statistics of delay of flights  with airline details</a:t>
          </a:r>
          <a:endParaRPr lang="en-US" dirty="0"/>
        </a:p>
      </dgm:t>
    </dgm:pt>
    <dgm:pt modelId="{BBBEAEBF-2BC4-48EF-B079-B990E8D2DFB9}" type="parTrans" cxnId="{318E6837-30D6-4A0C-8A10-B8D5186FC393}">
      <dgm:prSet/>
      <dgm:spPr/>
      <dgm:t>
        <a:bodyPr/>
        <a:lstStyle/>
        <a:p>
          <a:endParaRPr lang="en-US"/>
        </a:p>
      </dgm:t>
    </dgm:pt>
    <dgm:pt modelId="{DB7531E9-2B23-497E-B47D-07563C390269}" type="sibTrans" cxnId="{318E6837-30D6-4A0C-8A10-B8D5186FC393}">
      <dgm:prSet/>
      <dgm:spPr/>
      <dgm:t>
        <a:bodyPr/>
        <a:lstStyle/>
        <a:p>
          <a:endParaRPr lang="en-US"/>
        </a:p>
      </dgm:t>
    </dgm:pt>
    <dgm:pt modelId="{C3773371-51AD-446A-BF22-524AEBEC91F0}">
      <dgm:prSet/>
      <dgm:spPr>
        <a:solidFill>
          <a:schemeClr val="tx1">
            <a:alpha val="50000"/>
          </a:schemeClr>
        </a:solidFill>
      </dgm:spPr>
      <dgm:t>
        <a:bodyPr/>
        <a:lstStyle/>
        <a:p>
          <a:r>
            <a:rPr lang="en-IN" dirty="0" smtClean="0">
              <a:solidFill>
                <a:srgbClr val="FFFFFF"/>
              </a:solidFill>
              <a:latin typeface="Canva Sans"/>
            </a:rPr>
            <a:t>Number of airlines with no departure/ arrival delay with distance covered between 2500 and 3000</a:t>
          </a:r>
          <a:endParaRPr lang="en-US" dirty="0"/>
        </a:p>
      </dgm:t>
    </dgm:pt>
    <dgm:pt modelId="{EC6D803B-F3C0-449D-888C-C0FF1A71D2D3}" type="parTrans" cxnId="{0CDD4EEE-9685-41C1-9FA7-742913AAF03E}">
      <dgm:prSet/>
      <dgm:spPr/>
      <dgm:t>
        <a:bodyPr/>
        <a:lstStyle/>
        <a:p>
          <a:endParaRPr lang="en-US"/>
        </a:p>
      </dgm:t>
    </dgm:pt>
    <dgm:pt modelId="{5071E2F8-8DDC-4544-8D0B-3B35354EC67B}" type="sibTrans" cxnId="{0CDD4EEE-9685-41C1-9FA7-742913AAF03E}">
      <dgm:prSet/>
      <dgm:spPr/>
      <dgm:t>
        <a:bodyPr/>
        <a:lstStyle/>
        <a:p>
          <a:endParaRPr lang="en-US"/>
        </a:p>
      </dgm:t>
    </dgm:pt>
    <dgm:pt modelId="{4C720C2E-1BBC-4669-AEE8-F9093653D48A}">
      <dgm:prSet phldrT="[Text]"/>
      <dgm:spPr>
        <a:solidFill>
          <a:schemeClr val="tx1">
            <a:alpha val="50000"/>
          </a:schemeClr>
        </a:solidFill>
      </dgm:spPr>
      <dgm:t>
        <a:bodyPr/>
        <a:lstStyle/>
        <a:p>
          <a:r>
            <a:rPr lang="en-IN" dirty="0" smtClean="0">
              <a:solidFill>
                <a:srgbClr val="FFFFFF"/>
              </a:solidFill>
              <a:latin typeface="Canva Sans"/>
            </a:rPr>
            <a:t>Total number of cancelled flights for jet blue Airways on first date       of every month</a:t>
          </a:r>
          <a:endParaRPr lang="en-US" dirty="0"/>
        </a:p>
      </dgm:t>
    </dgm:pt>
    <dgm:pt modelId="{27198998-C55D-471E-AE33-9926A8506709}" type="parTrans" cxnId="{350771FE-2869-47B3-B3D6-C9379A25A172}">
      <dgm:prSet/>
      <dgm:spPr/>
      <dgm:t>
        <a:bodyPr/>
        <a:lstStyle/>
        <a:p>
          <a:endParaRPr lang="en-US"/>
        </a:p>
      </dgm:t>
    </dgm:pt>
    <dgm:pt modelId="{2FF2E133-C04E-408E-B65C-8944CE78DCCA}" type="sibTrans" cxnId="{350771FE-2869-47B3-B3D6-C9379A25A172}">
      <dgm:prSet/>
      <dgm:spPr/>
      <dgm:t>
        <a:bodyPr/>
        <a:lstStyle/>
        <a:p>
          <a:endParaRPr lang="en-US"/>
        </a:p>
      </dgm:t>
    </dgm:pt>
    <dgm:pt modelId="{31F09B20-830E-4FCC-9714-A186585D7ADD}">
      <dgm:prSet phldrT="[Text]"/>
      <dgm:spPr>
        <a:solidFill>
          <a:schemeClr val="tx1">
            <a:alpha val="50000"/>
          </a:schemeClr>
        </a:solidFill>
        <a:ln>
          <a:solidFill>
            <a:schemeClr val="lt1">
              <a:hueOff val="0"/>
              <a:satOff val="0"/>
              <a:lumOff val="0"/>
            </a:schemeClr>
          </a:solidFill>
        </a:ln>
      </dgm:spPr>
      <dgm:t>
        <a:bodyPr/>
        <a:lstStyle/>
        <a:p>
          <a:r>
            <a:rPr lang="en-IN" dirty="0" smtClean="0">
              <a:solidFill>
                <a:srgbClr val="FFFFFF"/>
              </a:solidFill>
              <a:latin typeface="Canva Sans"/>
            </a:rPr>
            <a:t>Weekday </a:t>
          </a:r>
          <a:r>
            <a:rPr lang="en-IN" dirty="0" err="1" smtClean="0">
              <a:solidFill>
                <a:srgbClr val="FFFFFF"/>
              </a:solidFill>
              <a:latin typeface="Canva Sans"/>
            </a:rPr>
            <a:t>vs</a:t>
          </a:r>
          <a:r>
            <a:rPr lang="en-IN" dirty="0" smtClean="0">
              <a:solidFill>
                <a:srgbClr val="FFFFFF"/>
              </a:solidFill>
              <a:latin typeface="Canva Sans"/>
            </a:rPr>
            <a:t> Weekend total flights statistics</a:t>
          </a:r>
          <a:endParaRPr lang="en-US" dirty="0">
            <a:latin typeface="Canva Sans"/>
          </a:endParaRPr>
        </a:p>
      </dgm:t>
    </dgm:pt>
    <dgm:pt modelId="{F7B5685E-5F88-4FD0-B8F4-B009FD6A6CBD}" type="sibTrans" cxnId="{3C33DA71-1E14-4D98-9046-CDC3AE992D5A}">
      <dgm:prSet/>
      <dgm:spPr/>
      <dgm:t>
        <a:bodyPr/>
        <a:lstStyle/>
        <a:p>
          <a:endParaRPr lang="en-US"/>
        </a:p>
      </dgm:t>
    </dgm:pt>
    <dgm:pt modelId="{F8DAC604-B553-4CF5-A125-07A661113866}" type="parTrans" cxnId="{3C33DA71-1E14-4D98-9046-CDC3AE992D5A}">
      <dgm:prSet/>
      <dgm:spPr/>
      <dgm:t>
        <a:bodyPr/>
        <a:lstStyle/>
        <a:p>
          <a:endParaRPr lang="en-US"/>
        </a:p>
      </dgm:t>
    </dgm:pt>
    <dgm:pt modelId="{95F64D80-B96B-4FE4-B688-BA7C7B7EF8F6}" type="pres">
      <dgm:prSet presAssocID="{2B7DCE25-4780-4B8A-9CF0-2360D955A481}" presName="Name0" presStyleCnt="0">
        <dgm:presLayoutVars>
          <dgm:dir/>
          <dgm:resizeHandles val="exact"/>
        </dgm:presLayoutVars>
      </dgm:prSet>
      <dgm:spPr/>
      <dgm:t>
        <a:bodyPr/>
        <a:lstStyle/>
        <a:p>
          <a:endParaRPr lang="en-US"/>
        </a:p>
      </dgm:t>
    </dgm:pt>
    <dgm:pt modelId="{267A2B6A-D0A8-4006-BCCF-01A3DF30A74F}" type="pres">
      <dgm:prSet presAssocID="{31F09B20-830E-4FCC-9714-A186585D7ADD}" presName="node" presStyleLbl="node1" presStyleIdx="0" presStyleCnt="4" custLinFactNeighborX="9628" custLinFactNeighborY="-816">
        <dgm:presLayoutVars>
          <dgm:bulletEnabled val="1"/>
        </dgm:presLayoutVars>
      </dgm:prSet>
      <dgm:spPr/>
      <dgm:t>
        <a:bodyPr/>
        <a:lstStyle/>
        <a:p>
          <a:endParaRPr lang="en-US"/>
        </a:p>
      </dgm:t>
    </dgm:pt>
    <dgm:pt modelId="{477238BF-2AFB-41AE-8838-50992296FAF8}" type="pres">
      <dgm:prSet presAssocID="{F7B5685E-5F88-4FD0-B8F4-B009FD6A6CBD}" presName="sibTrans" presStyleCnt="0"/>
      <dgm:spPr/>
    </dgm:pt>
    <dgm:pt modelId="{07208EB6-E779-4717-B839-4E17D813A8E4}" type="pres">
      <dgm:prSet presAssocID="{4C720C2E-1BBC-4669-AEE8-F9093653D48A}" presName="node" presStyleLbl="node1" presStyleIdx="1" presStyleCnt="4">
        <dgm:presLayoutVars>
          <dgm:bulletEnabled val="1"/>
        </dgm:presLayoutVars>
      </dgm:prSet>
      <dgm:spPr/>
      <dgm:t>
        <a:bodyPr/>
        <a:lstStyle/>
        <a:p>
          <a:endParaRPr lang="en-US"/>
        </a:p>
      </dgm:t>
    </dgm:pt>
    <dgm:pt modelId="{6BFA4735-CE6B-4AFD-8BE2-E39CDC37FC7E}" type="pres">
      <dgm:prSet presAssocID="{2FF2E133-C04E-408E-B65C-8944CE78DCCA}" presName="sibTrans" presStyleCnt="0"/>
      <dgm:spPr/>
    </dgm:pt>
    <dgm:pt modelId="{EEFD84DE-2167-49F6-928E-9E17B84625B4}" type="pres">
      <dgm:prSet presAssocID="{EB4DBF43-FDAA-4B84-B0C0-1619DB67685F}" presName="node" presStyleLbl="node1" presStyleIdx="2" presStyleCnt="4">
        <dgm:presLayoutVars>
          <dgm:bulletEnabled val="1"/>
        </dgm:presLayoutVars>
      </dgm:prSet>
      <dgm:spPr/>
      <dgm:t>
        <a:bodyPr/>
        <a:lstStyle/>
        <a:p>
          <a:endParaRPr lang="en-US"/>
        </a:p>
      </dgm:t>
    </dgm:pt>
    <dgm:pt modelId="{85F4DB2A-D946-4E1A-BDBE-18A6BBBCE010}" type="pres">
      <dgm:prSet presAssocID="{DB7531E9-2B23-497E-B47D-07563C390269}" presName="sibTrans" presStyleCnt="0"/>
      <dgm:spPr/>
    </dgm:pt>
    <dgm:pt modelId="{13D6555A-CD2D-44E4-BA19-BCD2EE07BFB9}" type="pres">
      <dgm:prSet presAssocID="{C3773371-51AD-446A-BF22-524AEBEC91F0}" presName="node" presStyleLbl="node1" presStyleIdx="3" presStyleCnt="4">
        <dgm:presLayoutVars>
          <dgm:bulletEnabled val="1"/>
        </dgm:presLayoutVars>
      </dgm:prSet>
      <dgm:spPr/>
      <dgm:t>
        <a:bodyPr/>
        <a:lstStyle/>
        <a:p>
          <a:endParaRPr lang="en-US"/>
        </a:p>
      </dgm:t>
    </dgm:pt>
  </dgm:ptLst>
  <dgm:cxnLst>
    <dgm:cxn modelId="{318E6837-30D6-4A0C-8A10-B8D5186FC393}" srcId="{2B7DCE25-4780-4B8A-9CF0-2360D955A481}" destId="{EB4DBF43-FDAA-4B84-B0C0-1619DB67685F}" srcOrd="2" destOrd="0" parTransId="{BBBEAEBF-2BC4-48EF-B079-B990E8D2DFB9}" sibTransId="{DB7531E9-2B23-497E-B47D-07563C390269}"/>
    <dgm:cxn modelId="{0CDD4EEE-9685-41C1-9FA7-742913AAF03E}" srcId="{2B7DCE25-4780-4B8A-9CF0-2360D955A481}" destId="{C3773371-51AD-446A-BF22-524AEBEC91F0}" srcOrd="3" destOrd="0" parTransId="{EC6D803B-F3C0-449D-888C-C0FF1A71D2D3}" sibTransId="{5071E2F8-8DDC-4544-8D0B-3B35354EC67B}"/>
    <dgm:cxn modelId="{59783F21-DB54-44EC-ABC6-61DC5C6292A5}" type="presOf" srcId="{EB4DBF43-FDAA-4B84-B0C0-1619DB67685F}" destId="{EEFD84DE-2167-49F6-928E-9E17B84625B4}" srcOrd="0" destOrd="0" presId="urn:microsoft.com/office/officeart/2005/8/layout/hList6"/>
    <dgm:cxn modelId="{B5EEB220-3E42-4C99-9889-0BCCB637968D}" type="presOf" srcId="{C3773371-51AD-446A-BF22-524AEBEC91F0}" destId="{13D6555A-CD2D-44E4-BA19-BCD2EE07BFB9}" srcOrd="0" destOrd="0" presId="urn:microsoft.com/office/officeart/2005/8/layout/hList6"/>
    <dgm:cxn modelId="{592393FD-D798-4CD0-8860-521795405039}" type="presOf" srcId="{4C720C2E-1BBC-4669-AEE8-F9093653D48A}" destId="{07208EB6-E779-4717-B839-4E17D813A8E4}" srcOrd="0" destOrd="0" presId="urn:microsoft.com/office/officeart/2005/8/layout/hList6"/>
    <dgm:cxn modelId="{C91A633C-9DC5-45C5-B3C1-53397AAC40D0}" type="presOf" srcId="{2B7DCE25-4780-4B8A-9CF0-2360D955A481}" destId="{95F64D80-B96B-4FE4-B688-BA7C7B7EF8F6}" srcOrd="0" destOrd="0" presId="urn:microsoft.com/office/officeart/2005/8/layout/hList6"/>
    <dgm:cxn modelId="{012F9C85-3749-4BEB-A9CC-8427FE44D0CA}" type="presOf" srcId="{31F09B20-830E-4FCC-9714-A186585D7ADD}" destId="{267A2B6A-D0A8-4006-BCCF-01A3DF30A74F}" srcOrd="0" destOrd="0" presId="urn:microsoft.com/office/officeart/2005/8/layout/hList6"/>
    <dgm:cxn modelId="{3C33DA71-1E14-4D98-9046-CDC3AE992D5A}" srcId="{2B7DCE25-4780-4B8A-9CF0-2360D955A481}" destId="{31F09B20-830E-4FCC-9714-A186585D7ADD}" srcOrd="0" destOrd="0" parTransId="{F8DAC604-B553-4CF5-A125-07A661113866}" sibTransId="{F7B5685E-5F88-4FD0-B8F4-B009FD6A6CBD}"/>
    <dgm:cxn modelId="{350771FE-2869-47B3-B3D6-C9379A25A172}" srcId="{2B7DCE25-4780-4B8A-9CF0-2360D955A481}" destId="{4C720C2E-1BBC-4669-AEE8-F9093653D48A}" srcOrd="1" destOrd="0" parTransId="{27198998-C55D-471E-AE33-9926A8506709}" sibTransId="{2FF2E133-C04E-408E-B65C-8944CE78DCCA}"/>
    <dgm:cxn modelId="{18DFA51D-799F-44E1-BD4F-7B2CFC0A2AC9}" type="presParOf" srcId="{95F64D80-B96B-4FE4-B688-BA7C7B7EF8F6}" destId="{267A2B6A-D0A8-4006-BCCF-01A3DF30A74F}" srcOrd="0" destOrd="0" presId="urn:microsoft.com/office/officeart/2005/8/layout/hList6"/>
    <dgm:cxn modelId="{1E2C0A26-D3A6-48EC-93C0-8BE3484A114C}" type="presParOf" srcId="{95F64D80-B96B-4FE4-B688-BA7C7B7EF8F6}" destId="{477238BF-2AFB-41AE-8838-50992296FAF8}" srcOrd="1" destOrd="0" presId="urn:microsoft.com/office/officeart/2005/8/layout/hList6"/>
    <dgm:cxn modelId="{6712DE18-BAE2-40FD-942D-5D7847675553}" type="presParOf" srcId="{95F64D80-B96B-4FE4-B688-BA7C7B7EF8F6}" destId="{07208EB6-E779-4717-B839-4E17D813A8E4}" srcOrd="2" destOrd="0" presId="urn:microsoft.com/office/officeart/2005/8/layout/hList6"/>
    <dgm:cxn modelId="{19F950C9-8374-4FB8-94FC-6EFAD2213BA3}" type="presParOf" srcId="{95F64D80-B96B-4FE4-B688-BA7C7B7EF8F6}" destId="{6BFA4735-CE6B-4AFD-8BE2-E39CDC37FC7E}" srcOrd="3" destOrd="0" presId="urn:microsoft.com/office/officeart/2005/8/layout/hList6"/>
    <dgm:cxn modelId="{4C858650-A60A-4D39-BCAF-96E0BA9F9DAC}" type="presParOf" srcId="{95F64D80-B96B-4FE4-B688-BA7C7B7EF8F6}" destId="{EEFD84DE-2167-49F6-928E-9E17B84625B4}" srcOrd="4" destOrd="0" presId="urn:microsoft.com/office/officeart/2005/8/layout/hList6"/>
    <dgm:cxn modelId="{88E216E6-6191-4F11-8E97-3FA157B07153}" type="presParOf" srcId="{95F64D80-B96B-4FE4-B688-BA7C7B7EF8F6}" destId="{85F4DB2A-D946-4E1A-BDBE-18A6BBBCE010}" srcOrd="5" destOrd="0" presId="urn:microsoft.com/office/officeart/2005/8/layout/hList6"/>
    <dgm:cxn modelId="{23F8748C-B1C8-4845-867B-F36F95DF2D05}" type="presParOf" srcId="{95F64D80-B96B-4FE4-B688-BA7C7B7EF8F6}" destId="{13D6555A-CD2D-44E4-BA19-BCD2EE07BFB9}"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D71DD-CCB4-4BD4-A432-87943E870C96}">
      <dsp:nvSpPr>
        <dsp:cNvPr id="0" name=""/>
        <dsp:cNvSpPr/>
      </dsp:nvSpPr>
      <dsp:spPr>
        <a:xfrm>
          <a:off x="3274689" y="846074"/>
          <a:ext cx="5642621" cy="5642621"/>
        </a:xfrm>
        <a:prstGeom prst="blockArc">
          <a:avLst>
            <a:gd name="adj1" fmla="val 11880000"/>
            <a:gd name="adj2" fmla="val 1620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31C21E9-0588-4701-AD65-5AE5559DD595}">
      <dsp:nvSpPr>
        <dsp:cNvPr id="0" name=""/>
        <dsp:cNvSpPr/>
      </dsp:nvSpPr>
      <dsp:spPr>
        <a:xfrm>
          <a:off x="3274689" y="846074"/>
          <a:ext cx="5642621" cy="5642621"/>
        </a:xfrm>
        <a:prstGeom prst="blockArc">
          <a:avLst>
            <a:gd name="adj1" fmla="val 7560000"/>
            <a:gd name="adj2" fmla="val 1188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12E1C62-DF3B-47A3-B7FC-ECF00E474E0F}">
      <dsp:nvSpPr>
        <dsp:cNvPr id="0" name=""/>
        <dsp:cNvSpPr/>
      </dsp:nvSpPr>
      <dsp:spPr>
        <a:xfrm>
          <a:off x="3274689" y="846074"/>
          <a:ext cx="5642621" cy="5642621"/>
        </a:xfrm>
        <a:prstGeom prst="blockArc">
          <a:avLst>
            <a:gd name="adj1" fmla="val 3240000"/>
            <a:gd name="adj2" fmla="val 756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594AECC-2F7E-4016-B534-4DC585EEC192}">
      <dsp:nvSpPr>
        <dsp:cNvPr id="0" name=""/>
        <dsp:cNvSpPr/>
      </dsp:nvSpPr>
      <dsp:spPr>
        <a:xfrm>
          <a:off x="3173066" y="719059"/>
          <a:ext cx="5642621" cy="5642621"/>
        </a:xfrm>
        <a:prstGeom prst="blockArc">
          <a:avLst>
            <a:gd name="adj1" fmla="val 20520000"/>
            <a:gd name="adj2" fmla="val 324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2833634-5A01-4766-A34E-241AFB6694E5}">
      <dsp:nvSpPr>
        <dsp:cNvPr id="0" name=""/>
        <dsp:cNvSpPr/>
      </dsp:nvSpPr>
      <dsp:spPr>
        <a:xfrm>
          <a:off x="3274689" y="846074"/>
          <a:ext cx="5642621" cy="5642621"/>
        </a:xfrm>
        <a:prstGeom prst="blockArc">
          <a:avLst>
            <a:gd name="adj1" fmla="val 16200000"/>
            <a:gd name="adj2" fmla="val 2052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2DA489E-2133-4E2C-987B-052E0D2F94A2}">
      <dsp:nvSpPr>
        <dsp:cNvPr id="0" name=""/>
        <dsp:cNvSpPr/>
      </dsp:nvSpPr>
      <dsp:spPr>
        <a:xfrm>
          <a:off x="4796730" y="2368115"/>
          <a:ext cx="2598539" cy="2598539"/>
        </a:xfrm>
        <a:prstGeom prst="ellipse">
          <a:avLst/>
        </a:prstGeom>
        <a:solidFill>
          <a:schemeClr val="bg1">
            <a:alpha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Flight delay analysis</a:t>
          </a:r>
          <a:endParaRPr lang="en-US" sz="3200" kern="1200" dirty="0"/>
        </a:p>
      </dsp:txBody>
      <dsp:txXfrm>
        <a:off x="5177277" y="2748662"/>
        <a:ext cx="1837445" cy="1837445"/>
      </dsp:txXfrm>
    </dsp:sp>
    <dsp:sp modelId="{836D9802-CD1C-406D-9D1B-E00136ABFFA6}">
      <dsp:nvSpPr>
        <dsp:cNvPr id="0" name=""/>
        <dsp:cNvSpPr/>
      </dsp:nvSpPr>
      <dsp:spPr>
        <a:xfrm>
          <a:off x="5186511" y="2069"/>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Members</a:t>
          </a:r>
          <a:endParaRPr lang="en-US" sz="1600" b="1" kern="1200" dirty="0"/>
        </a:p>
      </dsp:txBody>
      <dsp:txXfrm>
        <a:off x="5452894" y="268452"/>
        <a:ext cx="1286211" cy="1286211"/>
      </dsp:txXfrm>
    </dsp:sp>
    <dsp:sp modelId="{3B94C0D4-0643-423D-9FF4-180F612B6A1E}">
      <dsp:nvSpPr>
        <dsp:cNvPr id="0" name=""/>
        <dsp:cNvSpPr/>
      </dsp:nvSpPr>
      <dsp:spPr>
        <a:xfrm>
          <a:off x="7807459" y="1906299"/>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Introduction</a:t>
          </a:r>
          <a:endParaRPr lang="en-US" sz="1600" b="1" kern="1200" dirty="0"/>
        </a:p>
      </dsp:txBody>
      <dsp:txXfrm>
        <a:off x="8073842" y="2172682"/>
        <a:ext cx="1286211" cy="1286211"/>
      </dsp:txXfrm>
    </dsp:sp>
    <dsp:sp modelId="{6AAAB478-27E2-46BB-8EA7-2CF226CD9CBE}">
      <dsp:nvSpPr>
        <dsp:cNvPr id="0" name=""/>
        <dsp:cNvSpPr/>
      </dsp:nvSpPr>
      <dsp:spPr>
        <a:xfrm>
          <a:off x="6806346" y="4987407"/>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KPI’s</a:t>
          </a:r>
          <a:endParaRPr lang="en-US" sz="1600" b="1" kern="1200" dirty="0"/>
        </a:p>
      </dsp:txBody>
      <dsp:txXfrm>
        <a:off x="7072729" y="5253790"/>
        <a:ext cx="1286211" cy="1286211"/>
      </dsp:txXfrm>
    </dsp:sp>
    <dsp:sp modelId="{C539F68B-94EB-4821-864E-540BD3BA785E}">
      <dsp:nvSpPr>
        <dsp:cNvPr id="0" name=""/>
        <dsp:cNvSpPr/>
      </dsp:nvSpPr>
      <dsp:spPr>
        <a:xfrm>
          <a:off x="3566677" y="4987407"/>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Analysis</a:t>
          </a:r>
          <a:endParaRPr lang="en-US" sz="1600" b="1" kern="1200" dirty="0"/>
        </a:p>
      </dsp:txBody>
      <dsp:txXfrm>
        <a:off x="3833060" y="5253790"/>
        <a:ext cx="1286211" cy="1286211"/>
      </dsp:txXfrm>
    </dsp:sp>
    <dsp:sp modelId="{B464BE11-D75E-41A8-B293-845321589B0A}">
      <dsp:nvSpPr>
        <dsp:cNvPr id="0" name=""/>
        <dsp:cNvSpPr/>
      </dsp:nvSpPr>
      <dsp:spPr>
        <a:xfrm>
          <a:off x="2565564" y="1906299"/>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Conclusion</a:t>
          </a:r>
          <a:endParaRPr lang="en-US" sz="1600" b="1" kern="1200" dirty="0"/>
        </a:p>
      </dsp:txBody>
      <dsp:txXfrm>
        <a:off x="2831947" y="2172682"/>
        <a:ext cx="1286211" cy="1286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A2B6A-D0A8-4006-BCCF-01A3DF30A74F}">
      <dsp:nvSpPr>
        <dsp:cNvPr id="0" name=""/>
        <dsp:cNvSpPr/>
      </dsp:nvSpPr>
      <dsp:spPr>
        <a:xfrm rot="16200000">
          <a:off x="-984659" y="1006532"/>
          <a:ext cx="4667513" cy="2654447"/>
        </a:xfrm>
        <a:prstGeom prst="flowChartManualOperation">
          <a:avLst/>
        </a:prstGeom>
        <a:solidFill>
          <a:schemeClr val="tx1">
            <a:alpha val="50000"/>
          </a:scheme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207" bIns="0" numCol="1" spcCol="1270" anchor="ctr" anchorCtr="0">
          <a:noAutofit/>
        </a:bodyPr>
        <a:lstStyle/>
        <a:p>
          <a:pPr lvl="0" algn="ctr" defTabSz="1155700">
            <a:lnSpc>
              <a:spcPct val="90000"/>
            </a:lnSpc>
            <a:spcBef>
              <a:spcPct val="0"/>
            </a:spcBef>
            <a:spcAft>
              <a:spcPct val="35000"/>
            </a:spcAft>
          </a:pPr>
          <a:r>
            <a:rPr lang="en-IN" sz="2600" kern="1200" dirty="0" smtClean="0">
              <a:solidFill>
                <a:srgbClr val="FFFFFF"/>
              </a:solidFill>
              <a:latin typeface="Canva Sans"/>
            </a:rPr>
            <a:t>Weekday </a:t>
          </a:r>
          <a:r>
            <a:rPr lang="en-IN" sz="2600" kern="1200" dirty="0" err="1" smtClean="0">
              <a:solidFill>
                <a:srgbClr val="FFFFFF"/>
              </a:solidFill>
              <a:latin typeface="Canva Sans"/>
            </a:rPr>
            <a:t>vs</a:t>
          </a:r>
          <a:r>
            <a:rPr lang="en-IN" sz="2600" kern="1200" dirty="0" smtClean="0">
              <a:solidFill>
                <a:srgbClr val="FFFFFF"/>
              </a:solidFill>
              <a:latin typeface="Canva Sans"/>
            </a:rPr>
            <a:t> Weekend total flights statistics</a:t>
          </a:r>
          <a:endParaRPr lang="en-US" sz="2600" kern="1200" dirty="0">
            <a:latin typeface="Canva Sans"/>
          </a:endParaRPr>
        </a:p>
      </dsp:txBody>
      <dsp:txXfrm rot="5400000">
        <a:off x="21874" y="933502"/>
        <a:ext cx="2654447" cy="2800507"/>
      </dsp:txXfrm>
    </dsp:sp>
    <dsp:sp modelId="{07208EB6-E779-4717-B839-4E17D813A8E4}">
      <dsp:nvSpPr>
        <dsp:cNvPr id="0" name=""/>
        <dsp:cNvSpPr/>
      </dsp:nvSpPr>
      <dsp:spPr>
        <a:xfrm rot="16200000">
          <a:off x="1849703" y="1006532"/>
          <a:ext cx="4667513" cy="2654447"/>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207" bIns="0" numCol="1" spcCol="1270" anchor="ctr" anchorCtr="0">
          <a:noAutofit/>
        </a:bodyPr>
        <a:lstStyle/>
        <a:p>
          <a:pPr lvl="0" algn="ctr" defTabSz="1155700">
            <a:lnSpc>
              <a:spcPct val="90000"/>
            </a:lnSpc>
            <a:spcBef>
              <a:spcPct val="0"/>
            </a:spcBef>
            <a:spcAft>
              <a:spcPct val="35000"/>
            </a:spcAft>
          </a:pPr>
          <a:r>
            <a:rPr lang="en-IN" sz="2600" kern="1200" dirty="0" smtClean="0">
              <a:solidFill>
                <a:srgbClr val="FFFFFF"/>
              </a:solidFill>
              <a:latin typeface="Canva Sans"/>
            </a:rPr>
            <a:t>Total number of cancelled flights for jet blue Airways on first date       of every month</a:t>
          </a:r>
          <a:endParaRPr lang="en-US" sz="2600" kern="1200" dirty="0"/>
        </a:p>
      </dsp:txBody>
      <dsp:txXfrm rot="5400000">
        <a:off x="2856236" y="933502"/>
        <a:ext cx="2654447" cy="2800507"/>
      </dsp:txXfrm>
    </dsp:sp>
    <dsp:sp modelId="{EEFD84DE-2167-49F6-928E-9E17B84625B4}">
      <dsp:nvSpPr>
        <dsp:cNvPr id="0" name=""/>
        <dsp:cNvSpPr/>
      </dsp:nvSpPr>
      <dsp:spPr>
        <a:xfrm rot="16200000">
          <a:off x="4703233" y="1006532"/>
          <a:ext cx="4667513" cy="2654447"/>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207" bIns="0" numCol="1" spcCol="1270" anchor="ctr" anchorCtr="0">
          <a:noAutofit/>
        </a:bodyPr>
        <a:lstStyle/>
        <a:p>
          <a:pPr lvl="0" algn="ctr" defTabSz="1155700">
            <a:lnSpc>
              <a:spcPct val="90000"/>
            </a:lnSpc>
            <a:spcBef>
              <a:spcPct val="0"/>
            </a:spcBef>
            <a:spcAft>
              <a:spcPct val="35000"/>
            </a:spcAft>
          </a:pPr>
          <a:r>
            <a:rPr lang="en-IN" sz="2600" kern="1200" dirty="0" smtClean="0">
              <a:solidFill>
                <a:srgbClr val="FFFFFF"/>
              </a:solidFill>
              <a:latin typeface="Canva Sans"/>
            </a:rPr>
            <a:t>Week wise , state wise and city wise statistics of delay of flights  with airline details</a:t>
          </a:r>
          <a:endParaRPr lang="en-US" sz="2600" kern="1200" dirty="0"/>
        </a:p>
      </dsp:txBody>
      <dsp:txXfrm rot="5400000">
        <a:off x="5709766" y="933502"/>
        <a:ext cx="2654447" cy="2800507"/>
      </dsp:txXfrm>
    </dsp:sp>
    <dsp:sp modelId="{13D6555A-CD2D-44E4-BA19-BCD2EE07BFB9}">
      <dsp:nvSpPr>
        <dsp:cNvPr id="0" name=""/>
        <dsp:cNvSpPr/>
      </dsp:nvSpPr>
      <dsp:spPr>
        <a:xfrm rot="16200000">
          <a:off x="7556764" y="1006532"/>
          <a:ext cx="4667513" cy="2654447"/>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207" bIns="0" numCol="1" spcCol="1270" anchor="ctr" anchorCtr="0">
          <a:noAutofit/>
        </a:bodyPr>
        <a:lstStyle/>
        <a:p>
          <a:pPr lvl="0" algn="ctr" defTabSz="1155700">
            <a:lnSpc>
              <a:spcPct val="90000"/>
            </a:lnSpc>
            <a:spcBef>
              <a:spcPct val="0"/>
            </a:spcBef>
            <a:spcAft>
              <a:spcPct val="35000"/>
            </a:spcAft>
          </a:pPr>
          <a:r>
            <a:rPr lang="en-IN" sz="2600" kern="1200" dirty="0" smtClean="0">
              <a:solidFill>
                <a:srgbClr val="FFFFFF"/>
              </a:solidFill>
              <a:latin typeface="Canva Sans"/>
            </a:rPr>
            <a:t>Number of airlines with no departure/ arrival delay with distance covered between 2500 and 3000</a:t>
          </a:r>
          <a:endParaRPr lang="en-US" sz="2600" kern="1200" dirty="0"/>
        </a:p>
      </dsp:txBody>
      <dsp:txXfrm rot="5400000">
        <a:off x="8563297" y="933502"/>
        <a:ext cx="2654447" cy="280050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152132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47806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116613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0397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648075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470591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96572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9113979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2359195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547019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281010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799823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7581111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7669983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0329663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2767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2BC958-C632-471E-9FD8-8849A3BB2CDB}"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90877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2BC958-C632-471E-9FD8-8849A3BB2CDB}"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0375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2BC958-C632-471E-9FD8-8849A3BB2CDB}"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31682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2BC958-C632-471E-9FD8-8849A3BB2CDB}"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71781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BC958-C632-471E-9FD8-8849A3BB2CDB}"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65804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2BC958-C632-471E-9FD8-8849A3BB2CDB}"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13836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2BC958-C632-471E-9FD8-8849A3BB2CDB}"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343668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BC958-C632-471E-9FD8-8849A3BB2CDB}" type="datetimeFigureOut">
              <a:rPr lang="en-IN" smtClean="0"/>
              <a:t>20-05-2023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BF481-42E0-4B2C-8C18-EFEB8F9F6FAC}" type="slidenum">
              <a:rPr lang="en-IN" smtClean="0"/>
              <a:t>‹#›</a:t>
            </a:fld>
            <a:endParaRPr lang="en-IN"/>
          </a:p>
        </p:txBody>
      </p:sp>
    </p:spTree>
    <p:extLst>
      <p:ext uri="{BB962C8B-B14F-4D97-AF65-F5344CB8AC3E}">
        <p14:creationId xmlns:p14="http://schemas.microsoft.com/office/powerpoint/2010/main" val="262813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5/20/2023</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extLst>
      <p:ext uri="{BB962C8B-B14F-4D97-AF65-F5344CB8AC3E}">
        <p14:creationId xmlns:p14="http://schemas.microsoft.com/office/powerpoint/2010/main" val="382307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7698" y="2490281"/>
            <a:ext cx="10896600" cy="523220"/>
          </a:xfrm>
          <a:prstGeom prst="rect">
            <a:avLst/>
          </a:prstGeom>
          <a:noFill/>
        </p:spPr>
        <p:txBody>
          <a:bodyPr wrap="square" rtlCol="0">
            <a:spAutoFit/>
          </a:bodyPr>
          <a:lstStyle/>
          <a:p>
            <a:endParaRPr lang="en-IN" sz="2800" b="1" dirty="0">
              <a:solidFill>
                <a:schemeClr val="bg1"/>
              </a:solidFill>
              <a:latin typeface="Rockwell Extra Bold" panose="02060903040505020403" pitchFamily="18" charset="0"/>
            </a:endParaRPr>
          </a:p>
        </p:txBody>
      </p:sp>
      <p:sp>
        <p:nvSpPr>
          <p:cNvPr id="6" name="TextBox 5"/>
          <p:cNvSpPr txBox="1"/>
          <p:nvPr/>
        </p:nvSpPr>
        <p:spPr>
          <a:xfrm>
            <a:off x="647698" y="1055281"/>
            <a:ext cx="10886100" cy="4247317"/>
          </a:xfrm>
          <a:prstGeom prst="rect">
            <a:avLst/>
          </a:prstGeom>
          <a:noFill/>
          <a:effectLst>
            <a:outerShdw blurRad="50800" dist="50800" dir="5400000" algn="ctr" rotWithShape="0">
              <a:srgbClr val="40B7BA"/>
            </a:outerShdw>
          </a:effectLst>
        </p:spPr>
        <p:txBody>
          <a:bodyPr wrap="square" rtlCol="0">
            <a:spAutoFit/>
          </a:bodyPr>
          <a:lstStyle/>
          <a:p>
            <a:pPr algn="ctr">
              <a:lnSpc>
                <a:spcPct val="150000"/>
              </a:lnSpc>
            </a:pPr>
            <a:r>
              <a:rPr lang="en-IN" sz="6600" b="1" dirty="0" smtClean="0">
                <a:solidFill>
                  <a:schemeClr val="bg1"/>
                </a:solidFill>
                <a:latin typeface="Rockwell Extra Bold" panose="02060903040505020403" pitchFamily="18" charset="0"/>
              </a:rPr>
              <a:t>FLIGHT DELAY ANALYSIS</a:t>
            </a:r>
            <a:endParaRPr lang="en-IN" sz="6600" b="1" dirty="0" smtClean="0">
              <a:solidFill>
                <a:schemeClr val="bg1"/>
              </a:solidFill>
              <a:latin typeface="Rockwell Extra Bold" panose="02060903040505020403" pitchFamily="18" charset="0"/>
            </a:endParaRPr>
          </a:p>
          <a:p>
            <a:pPr algn="ctr">
              <a:lnSpc>
                <a:spcPct val="150000"/>
              </a:lnSpc>
            </a:pPr>
            <a:r>
              <a:rPr lang="en-IN" sz="4800" b="1" dirty="0" smtClean="0">
                <a:solidFill>
                  <a:schemeClr val="bg1"/>
                </a:solidFill>
                <a:latin typeface="Rockwell Extra Bold" panose="02060903040505020403" pitchFamily="18" charset="0"/>
              </a:rPr>
              <a:t>BY GROUP </a:t>
            </a:r>
            <a:r>
              <a:rPr lang="en-IN" sz="4800" b="1" dirty="0" smtClean="0">
                <a:solidFill>
                  <a:schemeClr val="bg1"/>
                </a:solidFill>
                <a:latin typeface="Rockwell Extra Bold" panose="02060903040505020403" pitchFamily="18" charset="0"/>
              </a:rPr>
              <a:t>1</a:t>
            </a:r>
            <a:endParaRPr lang="en-IN" sz="4800" b="1" dirty="0">
              <a:solidFill>
                <a:schemeClr val="bg1"/>
              </a:solidFill>
              <a:latin typeface="Rockwell Extra Bold" panose="02060903040505020403" pitchFamily="18" charset="0"/>
            </a:endParaRPr>
          </a:p>
        </p:txBody>
      </p:sp>
    </p:spTree>
    <p:extLst>
      <p:ext uri="{BB962C8B-B14F-4D97-AF65-F5344CB8AC3E}">
        <p14:creationId xmlns:p14="http://schemas.microsoft.com/office/powerpoint/2010/main" val="1918703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EXCEL DASHBOARD</a:t>
            </a:r>
            <a:endParaRPr lang="en-IN" sz="4400" b="1" dirty="0">
              <a:solidFill>
                <a:schemeClr val="bg1"/>
              </a:solidFill>
              <a:sym typeface="+mn-ea"/>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917" t="31295" r="24583" b="13149"/>
          <a:stretch/>
        </p:blipFill>
        <p:spPr bwMode="auto">
          <a:xfrm>
            <a:off x="972059" y="1244601"/>
            <a:ext cx="10247882" cy="5018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37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TABLEAU DASHBOARD</a:t>
            </a:r>
            <a:endParaRPr lang="en-IN" sz="4400" b="1" dirty="0">
              <a:solidFill>
                <a:schemeClr val="bg1"/>
              </a:solidFill>
              <a:sym typeface="+mn-ea"/>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998539"/>
            <a:ext cx="10312400" cy="522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32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POWER BI DASHBOARD</a:t>
            </a:r>
            <a:endParaRPr lang="en-IN" sz="4400" b="1" dirty="0">
              <a:solidFill>
                <a:schemeClr val="bg1"/>
              </a:solidFill>
              <a:sym typeface="+mn-ea"/>
            </a:endParaRP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938" t="22015" r="20104" b="13993"/>
          <a:stretch/>
        </p:blipFill>
        <p:spPr bwMode="auto">
          <a:xfrm>
            <a:off x="1079500" y="936634"/>
            <a:ext cx="10033000" cy="5498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789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CONCLUSION </a:t>
            </a:r>
            <a:endParaRPr lang="en-IN" sz="4400" b="1" dirty="0">
              <a:solidFill>
                <a:schemeClr val="bg1"/>
              </a:solidFill>
              <a:sym typeface="+mn-ea"/>
            </a:endParaRPr>
          </a:p>
        </p:txBody>
      </p:sp>
      <p:sp>
        <p:nvSpPr>
          <p:cNvPr id="3" name="TextBox 2"/>
          <p:cNvSpPr txBox="1"/>
          <p:nvPr/>
        </p:nvSpPr>
        <p:spPr>
          <a:xfrm>
            <a:off x="295275" y="940891"/>
            <a:ext cx="11601450" cy="3970318"/>
          </a:xfrm>
          <a:prstGeom prst="rect">
            <a:avLst/>
          </a:prstGeom>
          <a:noFill/>
        </p:spPr>
        <p:txBody>
          <a:bodyPr wrap="square" rtlCol="0">
            <a:spAutoFit/>
          </a:bodyPr>
          <a:lstStyle/>
          <a:p>
            <a:pPr marL="285750" indent="-285750">
              <a:buFont typeface="Wingdings" panose="05000000000000000000" pitchFamily="2" charset="2"/>
              <a:buChar char="v"/>
            </a:pPr>
            <a:r>
              <a:rPr lang="en-IN" sz="2800" dirty="0" smtClean="0">
                <a:solidFill>
                  <a:schemeClr val="bg1"/>
                </a:solidFill>
              </a:rPr>
              <a:t>As we can see that weekend has the more flight run than weekdays so that will be more commercial for the airline industries.</a:t>
            </a:r>
          </a:p>
          <a:p>
            <a:pPr marL="285750" indent="-285750">
              <a:buFont typeface="Wingdings" panose="05000000000000000000" pitchFamily="2" charset="2"/>
              <a:buChar char="v"/>
            </a:pPr>
            <a:r>
              <a:rPr lang="en-US" sz="2800" dirty="0">
                <a:solidFill>
                  <a:schemeClr val="bg1"/>
                </a:solidFill>
              </a:rPr>
              <a:t>By understanding the causes of flight delays, airlines can make informed decisions and implement strategies to minimize disruptions and enhance customer experience. It also provides valuable information for passengers to plan their travel better and manage </a:t>
            </a:r>
            <a:r>
              <a:rPr lang="en-US" sz="2800" dirty="0" smtClean="0">
                <a:solidFill>
                  <a:schemeClr val="bg1"/>
                </a:solidFill>
              </a:rPr>
              <a:t>expectations</a:t>
            </a:r>
          </a:p>
          <a:p>
            <a:pPr marL="285750" indent="-285750">
              <a:buFont typeface="Wingdings" panose="05000000000000000000" pitchFamily="2" charset="2"/>
              <a:buChar char="v"/>
            </a:pPr>
            <a:r>
              <a:rPr lang="en-US" sz="2800" dirty="0">
                <a:solidFill>
                  <a:schemeClr val="bg1"/>
                </a:solidFill>
              </a:rPr>
              <a:t>The project also highlighted the importance of effective communication between airlines and passengers during delays, as well as the impact of </a:t>
            </a:r>
            <a:r>
              <a:rPr lang="en-US" sz="2800" dirty="0" smtClean="0">
                <a:solidFill>
                  <a:schemeClr val="bg1"/>
                </a:solidFill>
              </a:rPr>
              <a:t>delay flights.</a:t>
            </a:r>
            <a:endParaRPr lang="en-IN" sz="2500" dirty="0">
              <a:solidFill>
                <a:schemeClr val="bg1"/>
              </a:solidFill>
            </a:endParaRPr>
          </a:p>
        </p:txBody>
      </p:sp>
    </p:spTree>
    <p:extLst>
      <p:ext uri="{BB962C8B-B14F-4D97-AF65-F5344CB8AC3E}">
        <p14:creationId xmlns:p14="http://schemas.microsoft.com/office/powerpoint/2010/main" val="3486585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60000"/>
                <a:lumOff val="40000"/>
              </a:schemeClr>
            </a:gs>
          </a:gsLst>
          <a:lin ang="5400000" scaled="0"/>
        </a:gradFill>
        <a:effectLst/>
      </p:bgPr>
    </p:bg>
    <p:spTree>
      <p:nvGrpSpPr>
        <p:cNvPr id="1" name=""/>
        <p:cNvGrpSpPr/>
        <p:nvPr/>
      </p:nvGrpSpPr>
      <p:grpSpPr>
        <a:xfrm>
          <a:off x="0" y="0"/>
          <a:ext cx="0" cy="0"/>
          <a:chOff x="0" y="0"/>
          <a:chExt cx="0" cy="0"/>
        </a:xfrm>
      </p:grpSpPr>
      <p:pic>
        <p:nvPicPr>
          <p:cNvPr id="20"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nvSpPr>
        <p:spPr>
          <a:xfrm>
            <a:off x="-60960" y="0"/>
            <a:ext cx="12192000" cy="761365"/>
          </a:xfrm>
          <a:prstGeom prst="rect">
            <a:avLst/>
          </a:prstGeom>
          <a:solidFill>
            <a:schemeClr val="tx1">
              <a:alpha val="50000"/>
            </a:schemeClr>
          </a:solidFill>
          <a:ln w="9525">
            <a:noFill/>
          </a:ln>
        </p:spPr>
        <p:txBody>
          <a:bodyPr lIns="136525" tIns="136525" rIns="136525" bIns="136525" anchor="ctr" anchorCtr="1">
            <a:scene3d>
              <a:camera prst="orthographicFront"/>
              <a:lightRig rig="soft" dir="t">
                <a:rot lat="0" lon="0" rev="15600000"/>
              </a:lightRig>
            </a:scene3d>
            <a:sp3d extrusionH="57150" prstMaterial="softEdge">
              <a:bevelT w="25400" h="38100"/>
            </a:sp3d>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N" sz="4800" b="1" i="0" strike="noStrike" kern="1200" cap="none" spc="0" normalizeH="0" baseline="0" noProof="0" dirty="0">
                <a:ln>
                  <a:noFill/>
                </a:ln>
                <a:solidFill>
                  <a:schemeClr val="bg1"/>
                </a:solidFill>
                <a:effectLst/>
                <a:uLnTx/>
                <a:uFillTx/>
                <a:latin typeface="Arial"/>
                <a:cs typeface="+mj-cs"/>
                <a:sym typeface="+mn-ea"/>
              </a:rPr>
              <a:t>SWOT Analysis</a:t>
            </a:r>
          </a:p>
        </p:txBody>
      </p:sp>
      <p:sp>
        <p:nvSpPr>
          <p:cNvPr id="6" name="Text Box 5"/>
          <p:cNvSpPr txBox="1"/>
          <p:nvPr/>
        </p:nvSpPr>
        <p:spPr>
          <a:xfrm>
            <a:off x="1287145" y="2273300"/>
            <a:ext cx="4803775" cy="178371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1200"/>
              </a:spcBef>
              <a:spcAft>
                <a:spcPts val="0"/>
              </a:spcAft>
              <a:buClr>
                <a:srgbClr val="000000"/>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Using Power BI and Tableau was very efficient in generating the required analytics to meet the required KPIs </a:t>
            </a:r>
            <a:endPar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endParaRPr>
          </a:p>
          <a:p>
            <a:pPr marL="171450" marR="0" lvl="0" indent="-171450" algn="l" defTabSz="914400" rtl="0" eaLnBrk="1" fontAlgn="auto" latinLnBrk="0" hangingPunct="1">
              <a:lnSpc>
                <a:spcPct val="100000"/>
              </a:lnSpc>
              <a:spcBef>
                <a:spcPts val="1200"/>
              </a:spcBef>
              <a:spcAft>
                <a:spcPts val="0"/>
              </a:spcAft>
              <a:buClr>
                <a:srgbClr val="000000"/>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Using Maps to compare geographical data for better statistics and representation</a:t>
            </a:r>
            <a:r>
              <a:rPr kumimoji="0" lang="en-US" sz="18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a:t>
            </a:r>
            <a:endParaRPr kumimoji="0" lang="en-US" sz="18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rial"/>
              <a:cs typeface="+mn-cs"/>
            </a:endParaRPr>
          </a:p>
        </p:txBody>
      </p:sp>
      <p:cxnSp>
        <p:nvCxnSpPr>
          <p:cNvPr id="7" name="Straight Connector 6"/>
          <p:cNvCxnSpPr/>
          <p:nvPr/>
        </p:nvCxnSpPr>
        <p:spPr>
          <a:xfrm flipV="1">
            <a:off x="1200743" y="3895725"/>
            <a:ext cx="10020935" cy="95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0920" y="1238250"/>
            <a:ext cx="10160" cy="531495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Rounded Corners 1"/>
          <p:cNvSpPr/>
          <p:nvPr/>
        </p:nvSpPr>
        <p:spPr>
          <a:xfrm>
            <a:off x="1287145" y="1080135"/>
            <a:ext cx="4521835" cy="532130"/>
          </a:xfrm>
          <a:prstGeom prst="round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POSITIVE</a:t>
            </a:r>
          </a:p>
        </p:txBody>
      </p:sp>
      <p:sp>
        <p:nvSpPr>
          <p:cNvPr id="10" name="Rectangle: Rounded Corners 1"/>
          <p:cNvSpPr/>
          <p:nvPr/>
        </p:nvSpPr>
        <p:spPr>
          <a:xfrm>
            <a:off x="6485572" y="1121097"/>
            <a:ext cx="4521835" cy="532130"/>
          </a:xfrm>
          <a:prstGeom prst="round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NEGATIVE</a:t>
            </a:r>
          </a:p>
        </p:txBody>
      </p:sp>
      <p:sp>
        <p:nvSpPr>
          <p:cNvPr id="12" name="Rectangle: Rounded Corners 27"/>
          <p:cNvSpPr/>
          <p:nvPr/>
        </p:nvSpPr>
        <p:spPr>
          <a:xfrm rot="16200000">
            <a:off x="-172605" y="2444683"/>
            <a:ext cx="1972763" cy="664797"/>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INTERNAL</a:t>
            </a:r>
          </a:p>
        </p:txBody>
      </p:sp>
      <p:sp>
        <p:nvSpPr>
          <p:cNvPr id="13" name="Rectangle: Rounded Corners 26"/>
          <p:cNvSpPr/>
          <p:nvPr/>
        </p:nvSpPr>
        <p:spPr>
          <a:xfrm rot="16200000">
            <a:off x="-138122" y="4899593"/>
            <a:ext cx="1972763" cy="664797"/>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EXTERNAL</a:t>
            </a:r>
          </a:p>
        </p:txBody>
      </p:sp>
      <p:sp>
        <p:nvSpPr>
          <p:cNvPr id="14" name="Text Box 13"/>
          <p:cNvSpPr txBox="1"/>
          <p:nvPr/>
        </p:nvSpPr>
        <p:spPr>
          <a:xfrm>
            <a:off x="2063749" y="1790700"/>
            <a:ext cx="2968625"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STRENGTH</a:t>
            </a:r>
            <a:endParaRPr kumimoji="0" lang="en-US" sz="2000" b="0" i="0" u="none" strike="noStrike" kern="1200" cap="none" spc="0" normalizeH="0" baseline="0" noProof="0" dirty="0">
              <a:ln>
                <a:noFill/>
              </a:ln>
              <a:solidFill>
                <a:schemeClr val="bg1"/>
              </a:solidFill>
              <a:effectLst/>
              <a:uLnTx/>
              <a:uFillTx/>
              <a:latin typeface="Arial"/>
            </a:endParaRPr>
          </a:p>
        </p:txBody>
      </p:sp>
      <p:sp>
        <p:nvSpPr>
          <p:cNvPr id="15" name="Text Box 14"/>
          <p:cNvSpPr txBox="1"/>
          <p:nvPr/>
        </p:nvSpPr>
        <p:spPr>
          <a:xfrm>
            <a:off x="7747676" y="1790700"/>
            <a:ext cx="2191385"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WEAKNESS</a:t>
            </a:r>
            <a:endParaRPr kumimoji="0" lang="en-US" sz="2000" b="0" i="0" u="none" strike="noStrike" kern="1200" cap="none" spc="0" normalizeH="0" baseline="0" noProof="0" dirty="0">
              <a:ln>
                <a:noFill/>
              </a:ln>
              <a:solidFill>
                <a:schemeClr val="bg1"/>
              </a:solidFill>
              <a:effectLst/>
              <a:uLnTx/>
              <a:uFillTx/>
              <a:latin typeface="Arial"/>
            </a:endParaRPr>
          </a:p>
        </p:txBody>
      </p:sp>
      <p:sp>
        <p:nvSpPr>
          <p:cNvPr id="16" name="Text Box 15"/>
          <p:cNvSpPr txBox="1"/>
          <p:nvPr/>
        </p:nvSpPr>
        <p:spPr>
          <a:xfrm>
            <a:off x="6383020" y="2202815"/>
            <a:ext cx="4649470" cy="1077218"/>
          </a:xfrm>
          <a:prstGeom prst="rect">
            <a:avLst/>
          </a:prstGeom>
          <a:noFill/>
        </p:spPr>
        <p:txBody>
          <a:bodyPr wrap="square" rtlCol="0" anchor="t">
            <a:spAutoFit/>
          </a:bodyPr>
          <a:lstStyle/>
          <a:p>
            <a:pPr marL="171450" lvl="0" indent="-171450">
              <a:spcBef>
                <a:spcPts val="1200"/>
              </a:spcBef>
              <a:buClr>
                <a:srgbClr val="000000"/>
              </a:buClr>
              <a:buFont typeface="Segoe UI Light" panose="020B0502040204020203" pitchFamily="34" charset="0"/>
              <a:buChar char="›"/>
              <a:defRPr/>
            </a:pPr>
            <a:r>
              <a:rPr lang="en-US" sz="1600" dirty="0">
                <a:solidFill>
                  <a:schemeClr val="bg1"/>
                </a:solidFill>
              </a:rPr>
              <a:t>Certain regions may have limited airport capacity or outdated facilities, which can pose challenges in terms of scheduling and passenger experience.</a:t>
            </a:r>
            <a:endParaRPr kumimoji="0" lang="en-US" sz="1600" b="0" i="0" u="none" strike="noStrike" kern="1200" cap="none" spc="0" normalizeH="0" baseline="0" noProof="0" dirty="0">
              <a:ln>
                <a:noFill/>
              </a:ln>
              <a:solidFill>
                <a:schemeClr val="bg1"/>
              </a:solidFill>
              <a:effectLst/>
              <a:uLnTx/>
              <a:uFillTx/>
              <a:latin typeface="Arial"/>
            </a:endParaRPr>
          </a:p>
        </p:txBody>
      </p:sp>
      <p:sp>
        <p:nvSpPr>
          <p:cNvPr id="17" name="Text Box 16"/>
          <p:cNvSpPr txBox="1"/>
          <p:nvPr/>
        </p:nvSpPr>
        <p:spPr>
          <a:xfrm>
            <a:off x="2309729" y="4046220"/>
            <a:ext cx="2235835"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OPPORTUNITY</a:t>
            </a:r>
            <a:endParaRPr kumimoji="0" lang="en-US" sz="2000" b="0" i="0" u="none" strike="noStrike" kern="1200" cap="none" spc="0" normalizeH="0" baseline="0" noProof="0" dirty="0">
              <a:ln>
                <a:noFill/>
              </a:ln>
              <a:solidFill>
                <a:schemeClr val="bg1"/>
              </a:solidFill>
              <a:effectLst/>
              <a:uLnTx/>
              <a:uFillTx/>
              <a:latin typeface="Arial"/>
            </a:endParaRPr>
          </a:p>
        </p:txBody>
      </p:sp>
      <p:sp>
        <p:nvSpPr>
          <p:cNvPr id="18" name="Text Box 17"/>
          <p:cNvSpPr txBox="1"/>
          <p:nvPr/>
        </p:nvSpPr>
        <p:spPr>
          <a:xfrm>
            <a:off x="1266783" y="4449445"/>
            <a:ext cx="4721225" cy="1477328"/>
          </a:xfrm>
          <a:prstGeom prst="rect">
            <a:avLst/>
          </a:prstGeom>
          <a:noFill/>
        </p:spPr>
        <p:txBody>
          <a:bodyPr wrap="square" rtlCol="0" anchor="t">
            <a:spAutoFit/>
          </a:bodyPr>
          <a:lstStyle/>
          <a:p>
            <a:pPr marL="285750" lvl="0" indent="-285750">
              <a:spcBef>
                <a:spcPts val="1200"/>
              </a:spcBef>
              <a:buClr>
                <a:srgbClr val="585858"/>
              </a:buClr>
              <a:buFont typeface="Arial" pitchFamily="34" charset="0"/>
              <a:buChar char="•"/>
              <a:defRPr/>
            </a:pPr>
            <a:r>
              <a:rPr lang="en-US" sz="1600" dirty="0">
                <a:solidFill>
                  <a:schemeClr val="bg1"/>
                </a:solidFill>
              </a:rPr>
              <a:t>Leveraging new technologies, such as big data analytics, artificial intelligence, and </a:t>
            </a:r>
            <a:r>
              <a:rPr lang="en-US" sz="1600" dirty="0" err="1" smtClean="0">
                <a:solidFill>
                  <a:schemeClr val="bg1"/>
                </a:solidFill>
              </a:rPr>
              <a:t>Iot</a:t>
            </a:r>
            <a:r>
              <a:rPr lang="en-US" sz="1600" dirty="0" smtClean="0">
                <a:solidFill>
                  <a:schemeClr val="bg1"/>
                </a:solidFill>
              </a:rPr>
              <a:t> can </a:t>
            </a:r>
            <a:r>
              <a:rPr lang="en-US" sz="1600" dirty="0">
                <a:solidFill>
                  <a:schemeClr val="bg1"/>
                </a:solidFill>
              </a:rPr>
              <a:t>improve operational efficiency, customer experience, and safety</a:t>
            </a:r>
            <a:r>
              <a:rPr lang="en-US" sz="1600" dirty="0" smtClean="0">
                <a:solidFill>
                  <a:schemeClr val="bg1"/>
                </a:solidFill>
              </a:rPr>
              <a:t>.</a:t>
            </a:r>
          </a:p>
          <a:p>
            <a:pPr marL="285750" lvl="0" indent="-285750">
              <a:spcBef>
                <a:spcPts val="1200"/>
              </a:spcBef>
              <a:buClr>
                <a:srgbClr val="585858"/>
              </a:buClr>
              <a:buFont typeface="Arial" pitchFamily="34" charset="0"/>
              <a:buChar char="•"/>
              <a:defRPr/>
            </a:pPr>
            <a:endParaRPr kumimoji="0" lang="en-US" sz="1600" b="0" i="0" u="none" strike="noStrike" kern="1200" cap="none" spc="0" normalizeH="0" baseline="0" noProof="0" dirty="0">
              <a:ln>
                <a:noFill/>
              </a:ln>
              <a:solidFill>
                <a:schemeClr val="bg1"/>
              </a:solidFill>
              <a:effectLst/>
              <a:uLnTx/>
              <a:uFillTx/>
              <a:latin typeface="Arial"/>
            </a:endParaRPr>
          </a:p>
        </p:txBody>
      </p:sp>
      <p:sp>
        <p:nvSpPr>
          <p:cNvPr id="19" name="Rectangle 17"/>
          <p:cNvSpPr/>
          <p:nvPr/>
        </p:nvSpPr>
        <p:spPr>
          <a:xfrm>
            <a:off x="7334249" y="4091940"/>
            <a:ext cx="2824480" cy="307340"/>
          </a:xfrm>
          <a:prstGeom prst="rect">
            <a:avLst/>
          </a:prstGeom>
        </p:spPr>
        <p:txBody>
          <a:bodyPr wrap="square" lIns="0" tIns="0" rIns="0" bIns="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rPr>
              <a:t>THREAT</a:t>
            </a:r>
          </a:p>
        </p:txBody>
      </p:sp>
      <p:sp>
        <p:nvSpPr>
          <p:cNvPr id="21" name="Text Box 20"/>
          <p:cNvSpPr txBox="1"/>
          <p:nvPr/>
        </p:nvSpPr>
        <p:spPr>
          <a:xfrm>
            <a:off x="6383020" y="4509770"/>
            <a:ext cx="4763135" cy="2062103"/>
          </a:xfrm>
          <a:prstGeom prst="rect">
            <a:avLst/>
          </a:prstGeom>
          <a:noFill/>
        </p:spPr>
        <p:txBody>
          <a:bodyPr wrap="square" rtlCol="0" anchor="t">
            <a:spAutoFit/>
          </a:bodyPr>
          <a:lstStyle/>
          <a:p>
            <a:pPr marL="285750" indent="-285750">
              <a:buFont typeface="Arial" pitchFamily="34" charset="0"/>
              <a:buChar char="•"/>
            </a:pPr>
            <a:r>
              <a:rPr lang="en-US" sz="1600" dirty="0">
                <a:solidFill>
                  <a:schemeClr val="bg1"/>
                </a:solidFill>
              </a:rPr>
              <a:t>Security concerns: Heightened security measures and potential threats to aviation security can disrupt operations and create additional costs for compliance.</a:t>
            </a:r>
          </a:p>
          <a:p>
            <a:pPr marL="285750" indent="-285750">
              <a:buFont typeface="Arial" pitchFamily="34" charset="0"/>
              <a:buChar char="•"/>
            </a:pPr>
            <a:r>
              <a:rPr lang="en-US" sz="1600" dirty="0">
                <a:solidFill>
                  <a:schemeClr val="bg1"/>
                </a:solidFill>
              </a:rPr>
              <a:t>Geopolitical factors: Political instability, conflicts, and regulatory changes in different regions can affect international travel and limit market access.</a:t>
            </a:r>
          </a:p>
        </p:txBody>
      </p:sp>
    </p:spTree>
    <p:extLst>
      <p:ext uri="{BB962C8B-B14F-4D97-AF65-F5344CB8AC3E}">
        <p14:creationId xmlns:p14="http://schemas.microsoft.com/office/powerpoint/2010/main" val="3515540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52873" y="1715750"/>
            <a:ext cx="6777817" cy="2400657"/>
          </a:xfrm>
          <a:prstGeom prst="rect">
            <a:avLst/>
          </a:prstGeom>
        </p:spPr>
        <p:txBody>
          <a:bodyPr wrap="none">
            <a:spAutoFit/>
          </a:bodyPr>
          <a:lstStyle/>
          <a:p>
            <a:r>
              <a:rPr lang="en-US" sz="15000" b="1" dirty="0">
                <a:solidFill>
                  <a:schemeClr val="bg1"/>
                </a:solidFill>
                <a:latin typeface="Kunstler Script" panose="030304020206070D0D06" pitchFamily="66" charset="0"/>
              </a:rPr>
              <a:t>Thank You</a:t>
            </a:r>
            <a:endParaRPr lang="en-IN" sz="15000" dirty="0">
              <a:latin typeface="Kunstler Script" panose="030304020206070D0D06" pitchFamily="66" charset="0"/>
            </a:endParaRPr>
          </a:p>
        </p:txBody>
      </p:sp>
    </p:spTree>
    <p:extLst>
      <p:ext uri="{BB962C8B-B14F-4D97-AF65-F5344CB8AC3E}">
        <p14:creationId xmlns:p14="http://schemas.microsoft.com/office/powerpoint/2010/main" val="366559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4204316949"/>
              </p:ext>
            </p:extLst>
          </p:nvPr>
        </p:nvGraphicFramePr>
        <p:xfrm>
          <a:off x="-2" y="0"/>
          <a:ext cx="12192001"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083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800" y="1371599"/>
            <a:ext cx="7681912" cy="4524315"/>
          </a:xfrm>
          <a:prstGeom prst="rect">
            <a:avLst/>
          </a:prstGeom>
          <a:noFill/>
        </p:spPr>
        <p:txBody>
          <a:bodyPr wrap="square" rtlCol="0">
            <a:spAutoFit/>
          </a:bodyPr>
          <a:lstStyle/>
          <a:p>
            <a:pPr marL="571500" indent="-571500">
              <a:buFont typeface="Wingdings" pitchFamily="2" charset="2"/>
              <a:buChar char="v"/>
            </a:pPr>
            <a:r>
              <a:rPr lang="en-IN" sz="3600" b="1" dirty="0" smtClean="0">
                <a:solidFill>
                  <a:schemeClr val="bg1"/>
                </a:solidFill>
              </a:rPr>
              <a:t> </a:t>
            </a:r>
            <a:r>
              <a:rPr lang="en-US" sz="3600" dirty="0" err="1">
                <a:solidFill>
                  <a:schemeClr val="bg1"/>
                </a:solidFill>
              </a:rPr>
              <a:t>Nithin</a:t>
            </a:r>
            <a:r>
              <a:rPr lang="en-US" sz="3600" dirty="0">
                <a:solidFill>
                  <a:schemeClr val="bg1"/>
                </a:solidFill>
              </a:rPr>
              <a:t> K J</a:t>
            </a:r>
          </a:p>
          <a:p>
            <a:pPr marL="571500" indent="-571500">
              <a:buFont typeface="Wingdings" pitchFamily="2" charset="2"/>
              <a:buChar char="v"/>
            </a:pPr>
            <a:r>
              <a:rPr lang="en-US" sz="3600" dirty="0" smtClean="0">
                <a:solidFill>
                  <a:schemeClr val="bg1"/>
                </a:solidFill>
              </a:rPr>
              <a:t> </a:t>
            </a:r>
            <a:r>
              <a:rPr lang="en-US" sz="3600" dirty="0" err="1" smtClean="0">
                <a:solidFill>
                  <a:schemeClr val="bg1"/>
                </a:solidFill>
              </a:rPr>
              <a:t>Sakshi</a:t>
            </a:r>
            <a:r>
              <a:rPr lang="en-US" sz="3600" dirty="0" smtClean="0">
                <a:solidFill>
                  <a:schemeClr val="bg1"/>
                </a:solidFill>
              </a:rPr>
              <a:t> </a:t>
            </a:r>
            <a:r>
              <a:rPr lang="en-US" sz="3600" dirty="0" err="1">
                <a:solidFill>
                  <a:schemeClr val="bg1"/>
                </a:solidFill>
              </a:rPr>
              <a:t>Prashant</a:t>
            </a:r>
            <a:r>
              <a:rPr lang="en-US" sz="3600" dirty="0">
                <a:solidFill>
                  <a:schemeClr val="bg1"/>
                </a:solidFill>
              </a:rPr>
              <a:t> </a:t>
            </a:r>
            <a:r>
              <a:rPr lang="en-US" sz="3600" dirty="0" err="1">
                <a:solidFill>
                  <a:schemeClr val="bg1"/>
                </a:solidFill>
              </a:rPr>
              <a:t>Bargaje</a:t>
            </a:r>
            <a:endParaRPr lang="en-US" sz="3600" dirty="0">
              <a:solidFill>
                <a:schemeClr val="bg1"/>
              </a:solidFill>
            </a:endParaRPr>
          </a:p>
          <a:p>
            <a:pPr marL="571500" indent="-571500">
              <a:buFont typeface="Wingdings" pitchFamily="2" charset="2"/>
              <a:buChar char="v"/>
            </a:pPr>
            <a:r>
              <a:rPr lang="en-US" sz="3600" dirty="0" smtClean="0">
                <a:solidFill>
                  <a:schemeClr val="bg1"/>
                </a:solidFill>
              </a:rPr>
              <a:t> </a:t>
            </a:r>
            <a:r>
              <a:rPr lang="en-US" sz="3600" dirty="0" err="1" smtClean="0">
                <a:solidFill>
                  <a:schemeClr val="bg1"/>
                </a:solidFill>
              </a:rPr>
              <a:t>Swaroop</a:t>
            </a:r>
            <a:r>
              <a:rPr lang="en-US" sz="3600" dirty="0" smtClean="0">
                <a:solidFill>
                  <a:schemeClr val="bg1"/>
                </a:solidFill>
              </a:rPr>
              <a:t> </a:t>
            </a:r>
            <a:r>
              <a:rPr lang="en-US" sz="3600" dirty="0">
                <a:solidFill>
                  <a:schemeClr val="bg1"/>
                </a:solidFill>
              </a:rPr>
              <a:t>Charles </a:t>
            </a:r>
            <a:r>
              <a:rPr lang="en-US" sz="3600" dirty="0" err="1">
                <a:solidFill>
                  <a:schemeClr val="bg1"/>
                </a:solidFill>
              </a:rPr>
              <a:t>Lankapalli</a:t>
            </a:r>
            <a:endParaRPr lang="en-US" sz="3600" dirty="0">
              <a:solidFill>
                <a:schemeClr val="bg1"/>
              </a:solidFill>
            </a:endParaRPr>
          </a:p>
          <a:p>
            <a:pPr marL="571500" indent="-571500">
              <a:buFont typeface="Wingdings" pitchFamily="2" charset="2"/>
              <a:buChar char="v"/>
            </a:pPr>
            <a:r>
              <a:rPr lang="en-US" sz="3600" dirty="0">
                <a:solidFill>
                  <a:schemeClr val="bg1"/>
                </a:solidFill>
              </a:rPr>
              <a:t> </a:t>
            </a:r>
            <a:r>
              <a:rPr lang="en-US" sz="3600" dirty="0" err="1" smtClean="0">
                <a:solidFill>
                  <a:schemeClr val="bg1"/>
                </a:solidFill>
              </a:rPr>
              <a:t>Yashika</a:t>
            </a:r>
            <a:r>
              <a:rPr lang="en-US" sz="3600" dirty="0" smtClean="0">
                <a:solidFill>
                  <a:schemeClr val="bg1"/>
                </a:solidFill>
              </a:rPr>
              <a:t> </a:t>
            </a:r>
            <a:r>
              <a:rPr lang="en-US" sz="3600" dirty="0" err="1">
                <a:solidFill>
                  <a:schemeClr val="bg1"/>
                </a:solidFill>
              </a:rPr>
              <a:t>Agrawal</a:t>
            </a:r>
            <a:endParaRPr lang="en-US" sz="3600" dirty="0">
              <a:solidFill>
                <a:schemeClr val="bg1"/>
              </a:solidFill>
            </a:endParaRPr>
          </a:p>
          <a:p>
            <a:pPr marL="571500" indent="-571500">
              <a:buFont typeface="Wingdings" pitchFamily="2" charset="2"/>
              <a:buChar char="v"/>
            </a:pPr>
            <a:r>
              <a:rPr lang="en-US" sz="3600" dirty="0">
                <a:solidFill>
                  <a:schemeClr val="bg1"/>
                </a:solidFill>
              </a:rPr>
              <a:t> </a:t>
            </a:r>
            <a:r>
              <a:rPr lang="en-US" sz="3600" dirty="0" err="1" smtClean="0">
                <a:solidFill>
                  <a:schemeClr val="bg1"/>
                </a:solidFill>
              </a:rPr>
              <a:t>Rupali</a:t>
            </a:r>
            <a:r>
              <a:rPr lang="en-US" sz="3600" dirty="0" smtClean="0">
                <a:solidFill>
                  <a:schemeClr val="bg1"/>
                </a:solidFill>
              </a:rPr>
              <a:t> </a:t>
            </a:r>
            <a:r>
              <a:rPr lang="en-US" sz="3600" dirty="0" err="1">
                <a:solidFill>
                  <a:schemeClr val="bg1"/>
                </a:solidFill>
              </a:rPr>
              <a:t>Krushnaji</a:t>
            </a:r>
            <a:r>
              <a:rPr lang="en-US" sz="3600" dirty="0">
                <a:solidFill>
                  <a:schemeClr val="bg1"/>
                </a:solidFill>
              </a:rPr>
              <a:t> </a:t>
            </a:r>
            <a:r>
              <a:rPr lang="en-US" sz="3600" dirty="0" err="1">
                <a:solidFill>
                  <a:schemeClr val="bg1"/>
                </a:solidFill>
              </a:rPr>
              <a:t>Babhare</a:t>
            </a:r>
            <a:endParaRPr lang="en-US" sz="3600" dirty="0">
              <a:solidFill>
                <a:schemeClr val="bg1"/>
              </a:solidFill>
            </a:endParaRPr>
          </a:p>
          <a:p>
            <a:pPr marL="571500" indent="-571500">
              <a:buFont typeface="Wingdings" pitchFamily="2" charset="2"/>
              <a:buChar char="v"/>
            </a:pPr>
            <a:r>
              <a:rPr lang="en-US" sz="3600" dirty="0">
                <a:solidFill>
                  <a:schemeClr val="bg1"/>
                </a:solidFill>
              </a:rPr>
              <a:t> </a:t>
            </a:r>
            <a:r>
              <a:rPr lang="en-US" sz="3600" dirty="0" err="1" smtClean="0">
                <a:solidFill>
                  <a:schemeClr val="bg1"/>
                </a:solidFill>
              </a:rPr>
              <a:t>Rupal</a:t>
            </a:r>
            <a:r>
              <a:rPr lang="en-US" sz="3600" dirty="0" smtClean="0">
                <a:solidFill>
                  <a:schemeClr val="bg1"/>
                </a:solidFill>
              </a:rPr>
              <a:t> </a:t>
            </a:r>
            <a:r>
              <a:rPr lang="en-US" sz="3600" dirty="0" err="1">
                <a:solidFill>
                  <a:schemeClr val="bg1"/>
                </a:solidFill>
              </a:rPr>
              <a:t>Raju</a:t>
            </a:r>
            <a:r>
              <a:rPr lang="en-US" sz="3600" dirty="0">
                <a:solidFill>
                  <a:schemeClr val="bg1"/>
                </a:solidFill>
              </a:rPr>
              <a:t> </a:t>
            </a:r>
            <a:r>
              <a:rPr lang="en-US" sz="3600" dirty="0" err="1">
                <a:solidFill>
                  <a:schemeClr val="bg1"/>
                </a:solidFill>
              </a:rPr>
              <a:t>Meshram</a:t>
            </a:r>
            <a:endParaRPr lang="en-US" sz="3600" dirty="0">
              <a:solidFill>
                <a:schemeClr val="bg1"/>
              </a:solidFill>
            </a:endParaRPr>
          </a:p>
          <a:p>
            <a:pPr marL="571500" indent="-571500">
              <a:buFont typeface="Wingdings" pitchFamily="2" charset="2"/>
              <a:buChar char="v"/>
            </a:pPr>
            <a:r>
              <a:rPr lang="en-US" sz="3600" dirty="0">
                <a:solidFill>
                  <a:schemeClr val="bg1"/>
                </a:solidFill>
              </a:rPr>
              <a:t> </a:t>
            </a:r>
            <a:r>
              <a:rPr lang="en-US" sz="3600" dirty="0" err="1" smtClean="0">
                <a:solidFill>
                  <a:schemeClr val="bg1"/>
                </a:solidFill>
              </a:rPr>
              <a:t>Sumanth</a:t>
            </a:r>
            <a:r>
              <a:rPr lang="en-US" sz="3600" dirty="0" smtClean="0">
                <a:solidFill>
                  <a:schemeClr val="bg1"/>
                </a:solidFill>
              </a:rPr>
              <a:t> </a:t>
            </a:r>
            <a:r>
              <a:rPr lang="en-US" sz="3600" dirty="0" err="1">
                <a:solidFill>
                  <a:schemeClr val="bg1"/>
                </a:solidFill>
              </a:rPr>
              <a:t>Guha</a:t>
            </a:r>
            <a:endParaRPr lang="en-US" sz="3600" dirty="0">
              <a:solidFill>
                <a:schemeClr val="bg1"/>
              </a:solidFill>
            </a:endParaRPr>
          </a:p>
          <a:p>
            <a:pPr marL="571500" indent="-571500">
              <a:buFont typeface="Wingdings" pitchFamily="2" charset="2"/>
              <a:buChar char="v"/>
            </a:pPr>
            <a:r>
              <a:rPr lang="en-US" sz="3600" dirty="0">
                <a:solidFill>
                  <a:schemeClr val="bg1"/>
                </a:solidFill>
              </a:rPr>
              <a:t> </a:t>
            </a:r>
            <a:r>
              <a:rPr lang="en-US" sz="3600" dirty="0" err="1" smtClean="0">
                <a:solidFill>
                  <a:schemeClr val="bg1"/>
                </a:solidFill>
              </a:rPr>
              <a:t>Sujata</a:t>
            </a:r>
            <a:r>
              <a:rPr lang="en-US" sz="3600" dirty="0" smtClean="0">
                <a:solidFill>
                  <a:schemeClr val="bg1"/>
                </a:solidFill>
              </a:rPr>
              <a:t> </a:t>
            </a:r>
            <a:r>
              <a:rPr lang="en-US" sz="3600" dirty="0" err="1">
                <a:solidFill>
                  <a:schemeClr val="bg1"/>
                </a:solidFill>
              </a:rPr>
              <a:t>Badaik</a:t>
            </a:r>
            <a:endParaRPr lang="en-US" sz="3600" dirty="0">
              <a:solidFill>
                <a:schemeClr val="bg1"/>
              </a:solidFill>
            </a:endParaRPr>
          </a:p>
        </p:txBody>
      </p:sp>
      <p:sp>
        <p:nvSpPr>
          <p:cNvPr id="4" name="TextBox 3"/>
          <p:cNvSpPr txBox="1"/>
          <p:nvPr/>
        </p:nvSpPr>
        <p:spPr>
          <a:xfrm>
            <a:off x="0" y="41639"/>
            <a:ext cx="12192000" cy="830997"/>
          </a:xfrm>
          <a:prstGeom prst="rect">
            <a:avLst/>
          </a:prstGeom>
          <a:solidFill>
            <a:schemeClr val="tx1">
              <a:alpha val="50000"/>
            </a:schemeClr>
          </a:solidFill>
        </p:spPr>
        <p:txBody>
          <a:bodyPr wrap="square" rtlCol="0">
            <a:spAutoFit/>
          </a:bodyPr>
          <a:lstStyle/>
          <a:p>
            <a:pPr algn="ctr"/>
            <a:r>
              <a:rPr lang="en-IN" sz="4800" b="1" dirty="0" smtClean="0">
                <a:solidFill>
                  <a:schemeClr val="bg1"/>
                </a:solidFill>
                <a:latin typeface="Rockwell Extra Bold" panose="02060903040505020403" pitchFamily="18" charset="0"/>
              </a:rPr>
              <a:t>Team Members</a:t>
            </a:r>
          </a:p>
        </p:txBody>
      </p:sp>
      <p:sp>
        <p:nvSpPr>
          <p:cNvPr id="2" name="TextBox 1"/>
          <p:cNvSpPr txBox="1"/>
          <p:nvPr/>
        </p:nvSpPr>
        <p:spPr>
          <a:xfrm>
            <a:off x="7797800" y="5488147"/>
            <a:ext cx="3987800" cy="1077218"/>
          </a:xfrm>
          <a:prstGeom prst="rect">
            <a:avLst/>
          </a:prstGeom>
          <a:noFill/>
        </p:spPr>
        <p:txBody>
          <a:bodyPr wrap="square" rtlCol="0">
            <a:spAutoFit/>
          </a:bodyPr>
          <a:lstStyle/>
          <a:p>
            <a:r>
              <a:rPr lang="en-US" sz="3200" dirty="0" smtClean="0">
                <a:solidFill>
                  <a:schemeClr val="bg1"/>
                </a:solidFill>
              </a:rPr>
              <a:t>Mentor :</a:t>
            </a:r>
          </a:p>
          <a:p>
            <a:r>
              <a:rPr lang="en-US" sz="3200" dirty="0" err="1" smtClean="0">
                <a:solidFill>
                  <a:schemeClr val="bg1"/>
                </a:solidFill>
              </a:rPr>
              <a:t>Shubham</a:t>
            </a:r>
            <a:r>
              <a:rPr lang="en-US" sz="3200" dirty="0" smtClean="0">
                <a:solidFill>
                  <a:schemeClr val="bg1"/>
                </a:solidFill>
              </a:rPr>
              <a:t> </a:t>
            </a:r>
            <a:r>
              <a:rPr lang="en-US" sz="3200" dirty="0" err="1" smtClean="0">
                <a:solidFill>
                  <a:schemeClr val="bg1"/>
                </a:solidFill>
              </a:rPr>
              <a:t>Kabre</a:t>
            </a:r>
            <a:r>
              <a:rPr lang="en-US" sz="3200" dirty="0" smtClean="0">
                <a:solidFill>
                  <a:schemeClr val="bg1"/>
                </a:solidFill>
              </a:rPr>
              <a:t> Sir</a:t>
            </a:r>
            <a:endParaRPr lang="en-US" sz="3200" dirty="0">
              <a:solidFill>
                <a:schemeClr val="bg1"/>
              </a:solidFill>
            </a:endParaRPr>
          </a:p>
        </p:txBody>
      </p:sp>
    </p:spTree>
    <p:extLst>
      <p:ext uri="{BB962C8B-B14F-4D97-AF65-F5344CB8AC3E}">
        <p14:creationId xmlns:p14="http://schemas.microsoft.com/office/powerpoint/2010/main" val="3238850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6250" y="852238"/>
            <a:ext cx="11239500" cy="5516895"/>
          </a:xfrm>
          <a:prstGeom prst="rect">
            <a:avLst/>
          </a:prstGeom>
          <a:noFill/>
        </p:spPr>
        <p:txBody>
          <a:bodyPr wrap="square" rtlCol="0">
            <a:spAutoFit/>
          </a:bodyPr>
          <a:lstStyle/>
          <a:p>
            <a:pPr marL="513586" lvl="1" indent="-256793" algn="just">
              <a:lnSpc>
                <a:spcPts val="4710"/>
              </a:lnSpc>
              <a:buFont typeface="Arial"/>
              <a:buChar char="•"/>
            </a:pP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rPr>
              <a:t>Flight delay is inevitable and it plays an important role in both profits and loss of the airlines. </a:t>
            </a:r>
            <a:endParaRPr lang="en-US" sz="2400" dirty="0" smtClean="0">
              <a:solidFill>
                <a:schemeClr val="bg1"/>
              </a:solidFill>
            </a:endParaRPr>
          </a:p>
          <a:p>
            <a:pPr marL="513586" lvl="1" indent="-256793" algn="just">
              <a:lnSpc>
                <a:spcPts val="4710"/>
              </a:lnSpc>
              <a:buFont typeface="Arial"/>
              <a:buChar char="•"/>
            </a:pPr>
            <a:r>
              <a:rPr lang="en-US" sz="2400" dirty="0" smtClean="0">
                <a:solidFill>
                  <a:schemeClr val="bg1"/>
                </a:solidFill>
              </a:rPr>
              <a:t>An </a:t>
            </a:r>
            <a:r>
              <a:rPr lang="en-US" sz="2400" dirty="0">
                <a:solidFill>
                  <a:schemeClr val="bg1"/>
                </a:solidFill>
              </a:rPr>
              <a:t>accurate estimation of flight delay is critical for airlines because the results can be applied to increase customer satisfaction and incomes of </a:t>
            </a:r>
            <a:r>
              <a:rPr lang="en-US" sz="2400" dirty="0" smtClean="0">
                <a:solidFill>
                  <a:schemeClr val="bg1"/>
                </a:solidFill>
              </a:rPr>
              <a:t>airline.</a:t>
            </a:r>
          </a:p>
          <a:p>
            <a:pPr marL="513586" lvl="1" indent="-256793" algn="just">
              <a:lnSpc>
                <a:spcPts val="4710"/>
              </a:lnSpc>
              <a:buFont typeface="Arial"/>
              <a:buChar char="•"/>
            </a:pPr>
            <a:r>
              <a:rPr lang="en-US" sz="2400" dirty="0">
                <a:solidFill>
                  <a:schemeClr val="bg1"/>
                </a:solidFill>
              </a:rPr>
              <a:t>P</a:t>
            </a:r>
            <a:r>
              <a:rPr lang="en-US" sz="2400" dirty="0" smtClean="0">
                <a:solidFill>
                  <a:schemeClr val="bg1"/>
                </a:solidFill>
              </a:rPr>
              <a:t>redicting </a:t>
            </a:r>
            <a:r>
              <a:rPr lang="en-US" sz="2400" dirty="0">
                <a:solidFill>
                  <a:schemeClr val="bg1"/>
                </a:solidFill>
              </a:rPr>
              <a:t>flight delays can improve airline operations and passenger satisfaction, which will result in a positive impact on the economy. </a:t>
            </a:r>
            <a:endParaRPr lang="en-US" sz="2400" dirty="0" smtClean="0">
              <a:solidFill>
                <a:schemeClr val="bg1"/>
              </a:solidFill>
            </a:endParaRPr>
          </a:p>
          <a:p>
            <a:pPr marL="513586" lvl="1" indent="-256793" algn="just">
              <a:lnSpc>
                <a:spcPts val="4710"/>
              </a:lnSpc>
              <a:buFont typeface="Arial"/>
              <a:buChar char="•"/>
            </a:pPr>
            <a:r>
              <a:rPr lang="en-US" sz="2400" dirty="0">
                <a:solidFill>
                  <a:schemeClr val="bg1"/>
                </a:solidFill>
              </a:rPr>
              <a:t>It allows companies to have the capability to decide on the strategic allocation of resources, decide the need for corrective actions, or to adjust current strategies to reflect new situations.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0"/>
            <a:ext cx="12192000" cy="830997"/>
          </a:xfrm>
          <a:prstGeom prst="rect">
            <a:avLst/>
          </a:prstGeom>
          <a:solidFill>
            <a:schemeClr val="tx1">
              <a:alpha val="50000"/>
            </a:schemeClr>
          </a:solidFill>
        </p:spPr>
        <p:txBody>
          <a:bodyPr wrap="square" rtlCol="0" anchor="ctr">
            <a:spAutoFit/>
          </a:bodyPr>
          <a:lstStyle/>
          <a:p>
            <a:pPr algn="ctr"/>
            <a:r>
              <a:rPr lang="en-IN" sz="4800" b="1" dirty="0" smtClean="0">
                <a:solidFill>
                  <a:schemeClr val="bg1"/>
                </a:solidFill>
                <a:latin typeface="Rockwell Extra Bold" panose="02060903040505020403" pitchFamily="18" charset="0"/>
              </a:rPr>
              <a:t>INTRODUCTION</a:t>
            </a:r>
          </a:p>
        </p:txBody>
      </p:sp>
    </p:spTree>
    <p:extLst>
      <p:ext uri="{BB962C8B-B14F-4D97-AF65-F5344CB8AC3E}">
        <p14:creationId xmlns:p14="http://schemas.microsoft.com/office/powerpoint/2010/main" val="242782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5990"/>
            <a:ext cx="12192000" cy="830997"/>
          </a:xfrm>
          <a:prstGeom prst="rect">
            <a:avLst/>
          </a:prstGeom>
          <a:solidFill>
            <a:schemeClr val="tx1">
              <a:alpha val="50000"/>
            </a:schemeClr>
          </a:solidFill>
        </p:spPr>
        <p:txBody>
          <a:bodyPr wrap="square" rtlCol="0">
            <a:spAutoFit/>
          </a:bodyPr>
          <a:lstStyle/>
          <a:p>
            <a:pPr algn="ctr"/>
            <a:r>
              <a:rPr lang="en-IN" sz="4800" b="1" dirty="0" smtClean="0">
                <a:solidFill>
                  <a:schemeClr val="bg1"/>
                </a:solidFill>
                <a:latin typeface="Rockwell Extra Bold" panose="02060903040505020403" pitchFamily="18" charset="0"/>
              </a:rPr>
              <a:t>KPI’s</a:t>
            </a:r>
          </a:p>
        </p:txBody>
      </p:sp>
      <p:graphicFrame>
        <p:nvGraphicFramePr>
          <p:cNvPr id="2" name="Diagram 1"/>
          <p:cNvGraphicFramePr/>
          <p:nvPr>
            <p:extLst>
              <p:ext uri="{D42A27DB-BD31-4B8C-83A1-F6EECF244321}">
                <p14:modId xmlns:p14="http://schemas.microsoft.com/office/powerpoint/2010/main" val="1800378638"/>
              </p:ext>
            </p:extLst>
          </p:nvPr>
        </p:nvGraphicFramePr>
        <p:xfrm>
          <a:off x="485775" y="1523737"/>
          <a:ext cx="11220450" cy="4667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099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r>
              <a:rPr lang="en-IN" sz="4400" dirty="0">
                <a:solidFill>
                  <a:srgbClr val="FFFFFF"/>
                </a:solidFill>
                <a:latin typeface="Canva Sans"/>
              </a:rPr>
              <a:t>Weekday </a:t>
            </a:r>
            <a:r>
              <a:rPr lang="en-IN" sz="4400" dirty="0" err="1">
                <a:solidFill>
                  <a:srgbClr val="FFFFFF"/>
                </a:solidFill>
                <a:latin typeface="Canva Sans"/>
              </a:rPr>
              <a:t>vs</a:t>
            </a:r>
            <a:r>
              <a:rPr lang="en-IN" sz="4400" dirty="0">
                <a:solidFill>
                  <a:srgbClr val="FFFFFF"/>
                </a:solidFill>
                <a:latin typeface="Canva Sans"/>
              </a:rPr>
              <a:t> Weekend total flights statistics</a:t>
            </a:r>
            <a:endParaRPr lang="en-US" sz="4400" dirty="0">
              <a:latin typeface="Canva Sans"/>
            </a:endParaRPr>
          </a:p>
        </p:txBody>
      </p:sp>
      <p:sp>
        <p:nvSpPr>
          <p:cNvPr id="6" name="TextBox 5"/>
          <p:cNvSpPr txBox="1"/>
          <p:nvPr/>
        </p:nvSpPr>
        <p:spPr>
          <a:xfrm>
            <a:off x="571500" y="5293280"/>
            <a:ext cx="11049000" cy="954107"/>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Compared to </a:t>
            </a:r>
            <a:r>
              <a:rPr lang="en-US" sz="2800" b="1" dirty="0" smtClean="0">
                <a:solidFill>
                  <a:schemeClr val="bg1"/>
                </a:solidFill>
                <a:latin typeface="Times New Roman" panose="02020603050405020304" pitchFamily="18" charset="0"/>
                <a:cs typeface="Times New Roman" panose="02020603050405020304" pitchFamily="18" charset="0"/>
              </a:rPr>
              <a:t>weekday and weekend flights statistics we can see that more flights run  on weekends.</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708" t="31296" r="62813" b="41482"/>
          <a:stretch/>
        </p:blipFill>
        <p:spPr bwMode="auto">
          <a:xfrm>
            <a:off x="2870200" y="1279237"/>
            <a:ext cx="5219700" cy="326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195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07886"/>
          </a:xfrm>
          <a:prstGeom prst="rect">
            <a:avLst/>
          </a:prstGeom>
          <a:solidFill>
            <a:schemeClr val="tx1">
              <a:alpha val="50000"/>
            </a:schemeClr>
          </a:solidFill>
        </p:spPr>
        <p:txBody>
          <a:bodyPr wrap="square" rtlCol="0">
            <a:spAutoFit/>
          </a:bodyPr>
          <a:lstStyle/>
          <a:p>
            <a:pPr lvl="0"/>
            <a:r>
              <a:rPr lang="en-IN" sz="4000" dirty="0">
                <a:solidFill>
                  <a:srgbClr val="FFFFFF"/>
                </a:solidFill>
                <a:latin typeface="Canva Sans"/>
              </a:rPr>
              <a:t>Total number of cancelled flights for jet blue Airways </a:t>
            </a:r>
            <a:endParaRPr lang="en-US" sz="4000" dirty="0"/>
          </a:p>
        </p:txBody>
      </p:sp>
      <p:sp>
        <p:nvSpPr>
          <p:cNvPr id="6" name="TextBox 5"/>
          <p:cNvSpPr txBox="1"/>
          <p:nvPr/>
        </p:nvSpPr>
        <p:spPr>
          <a:xfrm>
            <a:off x="7639050" y="1747896"/>
            <a:ext cx="3467100" cy="3970318"/>
          </a:xfrm>
          <a:prstGeom prst="rect">
            <a:avLst/>
          </a:prstGeom>
          <a:noFill/>
        </p:spPr>
        <p:txBody>
          <a:bodyPr wrap="square" rtlCol="0">
            <a:spAutoFit/>
          </a:bodyPr>
          <a:lstStyle/>
          <a:p>
            <a:pPr marL="513586" lvl="1" indent="-256793" algn="just">
              <a:lnSpc>
                <a:spcPct val="150000"/>
              </a:lnSpc>
              <a:buFont typeface="Arial"/>
              <a:buChar char="•"/>
            </a:pPr>
            <a:r>
              <a:rPr lang="en-US" sz="2400" dirty="0">
                <a:solidFill>
                  <a:schemeClr val="bg1"/>
                </a:solidFill>
              </a:rPr>
              <a:t>The highest number of cancellations </a:t>
            </a:r>
            <a:r>
              <a:rPr lang="en-US" sz="2400" dirty="0" smtClean="0">
                <a:solidFill>
                  <a:schemeClr val="bg1"/>
                </a:solidFill>
              </a:rPr>
              <a:t>on first day </a:t>
            </a:r>
            <a:r>
              <a:rPr lang="en-US" sz="2400" dirty="0">
                <a:solidFill>
                  <a:schemeClr val="bg1"/>
                </a:solidFill>
              </a:rPr>
              <a:t>in the month of </a:t>
            </a:r>
            <a:r>
              <a:rPr lang="en-US" sz="2400" b="1" dirty="0">
                <a:solidFill>
                  <a:schemeClr val="bg1"/>
                </a:solidFill>
              </a:rPr>
              <a:t>June </a:t>
            </a:r>
            <a:r>
              <a:rPr lang="en-US" sz="2400" dirty="0">
                <a:solidFill>
                  <a:schemeClr val="bg1"/>
                </a:solidFill>
              </a:rPr>
              <a:t>which is </a:t>
            </a:r>
            <a:r>
              <a:rPr lang="en-US" sz="2400" b="1" dirty="0" smtClean="0">
                <a:solidFill>
                  <a:schemeClr val="bg1"/>
                </a:solidFill>
              </a:rPr>
              <a:t>55</a:t>
            </a:r>
            <a:r>
              <a:rPr lang="en-US" sz="2400" dirty="0" smtClean="0">
                <a:solidFill>
                  <a:schemeClr val="bg1"/>
                </a:solidFill>
              </a:rPr>
              <a:t> followed by Feb </a:t>
            </a:r>
            <a:r>
              <a:rPr lang="en-US" sz="2400" dirty="0" err="1" smtClean="0">
                <a:solidFill>
                  <a:schemeClr val="bg1"/>
                </a:solidFill>
              </a:rPr>
              <a:t>i.e</a:t>
            </a:r>
            <a:r>
              <a:rPr lang="en-US" sz="2400" dirty="0" smtClean="0">
                <a:solidFill>
                  <a:schemeClr val="bg1"/>
                </a:solidFill>
              </a:rPr>
              <a:t> 42 and the least that is 1 in Jan.</a:t>
            </a:r>
            <a:endParaRPr lang="en-US" sz="2400" dirty="0">
              <a:solidFill>
                <a:schemeClr val="bg1"/>
              </a:solidFill>
            </a:endParaRP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3021" t="57964" r="62917" b="13518"/>
          <a:stretch/>
        </p:blipFill>
        <p:spPr bwMode="auto">
          <a:xfrm>
            <a:off x="584200" y="1231900"/>
            <a:ext cx="5829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117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 y="-4763"/>
            <a:ext cx="12192000" cy="1077218"/>
          </a:xfrm>
          <a:prstGeom prst="rect">
            <a:avLst/>
          </a:prstGeom>
          <a:solidFill>
            <a:schemeClr val="tx1">
              <a:alpha val="50000"/>
            </a:schemeClr>
          </a:solidFill>
        </p:spPr>
        <p:txBody>
          <a:bodyPr wrap="square" rtlCol="0">
            <a:spAutoFit/>
          </a:bodyPr>
          <a:lstStyle/>
          <a:p>
            <a:pPr lvl="0"/>
            <a:r>
              <a:rPr lang="en-IN" sz="3200" b="1" dirty="0">
                <a:solidFill>
                  <a:srgbClr val="FFFFFF"/>
                </a:solidFill>
                <a:latin typeface="Canva Sans"/>
              </a:rPr>
              <a:t>Week wise , state wise and city wise statistics of delay of flights  </a:t>
            </a:r>
            <a:endParaRPr lang="en-US" sz="3200" b="1"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072455"/>
            <a:ext cx="11706225" cy="25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3719513"/>
            <a:ext cx="6005512"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248400" y="3959226"/>
            <a:ext cx="5842000" cy="3416320"/>
          </a:xfrm>
          <a:prstGeom prst="rect">
            <a:avLst/>
          </a:prstGeom>
          <a:noFill/>
        </p:spPr>
        <p:txBody>
          <a:bodyPr wrap="square" rtlCol="0">
            <a:spAutoFit/>
          </a:bodyPr>
          <a:lstStyle/>
          <a:p>
            <a:pPr marL="285750" indent="-285750">
              <a:lnSpc>
                <a:spcPct val="150000"/>
              </a:lnSpc>
              <a:buFont typeface="Arial" pitchFamily="34" charset="0"/>
              <a:buChar char="•"/>
            </a:pPr>
            <a:r>
              <a:rPr lang="en-US" dirty="0">
                <a:solidFill>
                  <a:schemeClr val="bg1"/>
                </a:solidFill>
                <a:latin typeface="Arial" pitchFamily="34" charset="0"/>
                <a:cs typeface="Arial" pitchFamily="34" charset="0"/>
              </a:rPr>
              <a:t>According to week wise 4</a:t>
            </a:r>
            <a:r>
              <a:rPr lang="en-US" baseline="30000" dirty="0">
                <a:solidFill>
                  <a:schemeClr val="bg1"/>
                </a:solidFill>
                <a:latin typeface="Arial" pitchFamily="34" charset="0"/>
                <a:cs typeface="Arial" pitchFamily="34" charset="0"/>
              </a:rPr>
              <a:t>th</a:t>
            </a:r>
            <a:r>
              <a:rPr lang="en-US" dirty="0">
                <a:solidFill>
                  <a:schemeClr val="bg1"/>
                </a:solidFill>
                <a:latin typeface="Arial" pitchFamily="34" charset="0"/>
                <a:cs typeface="Arial" pitchFamily="34" charset="0"/>
              </a:rPr>
              <a:t> week has highest flights as compare to other weeks with count of 318.66K</a:t>
            </a:r>
            <a:r>
              <a:rPr lang="en-US" dirty="0" smtClean="0">
                <a:solidFill>
                  <a:schemeClr val="bg1"/>
                </a:solidFill>
                <a:latin typeface="Arial" pitchFamily="34" charset="0"/>
                <a:cs typeface="Arial" pitchFamily="34" charset="0"/>
              </a:rPr>
              <a:t>.</a:t>
            </a:r>
          </a:p>
          <a:p>
            <a:pPr marL="285750" indent="-285750">
              <a:lnSpc>
                <a:spcPct val="150000"/>
              </a:lnSpc>
              <a:buFont typeface="Arial" pitchFamily="34" charset="0"/>
              <a:buChar char="•"/>
            </a:pPr>
            <a:r>
              <a:rPr lang="en-US" dirty="0">
                <a:solidFill>
                  <a:schemeClr val="bg1"/>
                </a:solidFill>
                <a:latin typeface="Arial" pitchFamily="34" charset="0"/>
                <a:cs typeface="Arial" pitchFamily="34" charset="0"/>
              </a:rPr>
              <a:t>According to city wise Chicago has highest </a:t>
            </a:r>
            <a:r>
              <a:rPr lang="en-US" dirty="0" smtClean="0">
                <a:solidFill>
                  <a:schemeClr val="bg1"/>
                </a:solidFill>
                <a:latin typeface="Arial" pitchFamily="34" charset="0"/>
                <a:cs typeface="Arial" pitchFamily="34" charset="0"/>
              </a:rPr>
              <a:t>airline </a:t>
            </a:r>
            <a:r>
              <a:rPr lang="en-US" dirty="0">
                <a:solidFill>
                  <a:schemeClr val="bg1"/>
                </a:solidFill>
                <a:latin typeface="Arial" pitchFamily="34" charset="0"/>
                <a:cs typeface="Arial" pitchFamily="34" charset="0"/>
              </a:rPr>
              <a:t>delay by 84K and lowest is Portland by </a:t>
            </a:r>
            <a:r>
              <a:rPr lang="en-US" dirty="0" smtClean="0">
                <a:solidFill>
                  <a:schemeClr val="bg1"/>
                </a:solidFill>
                <a:latin typeface="Arial" pitchFamily="34" charset="0"/>
                <a:cs typeface="Arial" pitchFamily="34" charset="0"/>
              </a:rPr>
              <a:t>7K.</a:t>
            </a:r>
          </a:p>
          <a:p>
            <a:pPr marL="285750" indent="-285750">
              <a:lnSpc>
                <a:spcPct val="150000"/>
              </a:lnSpc>
              <a:buFont typeface="Arial" pitchFamily="34" charset="0"/>
              <a:buChar char="•"/>
            </a:pPr>
            <a:r>
              <a:rPr lang="en-US" dirty="0">
                <a:solidFill>
                  <a:schemeClr val="bg1"/>
                </a:solidFill>
                <a:latin typeface="Arial" pitchFamily="34" charset="0"/>
                <a:cs typeface="Arial" pitchFamily="34" charset="0"/>
              </a:rPr>
              <a:t>According to state wise CA has highest airline delay</a:t>
            </a:r>
          </a:p>
          <a:p>
            <a:pPr>
              <a:lnSpc>
                <a:spcPct val="150000"/>
              </a:lnSpc>
            </a:pPr>
            <a:r>
              <a:rPr lang="en-US" dirty="0">
                <a:solidFill>
                  <a:schemeClr val="bg1"/>
                </a:solidFill>
                <a:latin typeface="Arial" pitchFamily="34" charset="0"/>
                <a:cs typeface="Arial" pitchFamily="34" charset="0"/>
              </a:rPr>
              <a:t>    with American Airlines Inc. compare to other states.</a:t>
            </a:r>
          </a:p>
          <a:p>
            <a:pPr marL="285750" indent="-285750">
              <a:lnSpc>
                <a:spcPct val="150000"/>
              </a:lnSpc>
              <a:buFont typeface="Arial" pitchFamily="34" charset="0"/>
              <a:buChar char="•"/>
            </a:pPr>
            <a:endParaRPr lang="en-US" dirty="0">
              <a:solidFill>
                <a:schemeClr val="bg1"/>
              </a:solidFill>
              <a:latin typeface="Arial" pitchFamily="34" charset="0"/>
              <a:cs typeface="Arial" pitchFamily="34" charset="0"/>
            </a:endParaRPr>
          </a:p>
          <a:p>
            <a:pPr marL="285750" indent="-285750">
              <a:lnSpc>
                <a:spcPct val="150000"/>
              </a:lnSpc>
              <a:buFont typeface="Arial" pitchFamily="34" charset="0"/>
              <a:buChar char="•"/>
            </a:pP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15977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646331"/>
          </a:xfrm>
          <a:prstGeom prst="rect">
            <a:avLst/>
          </a:prstGeom>
          <a:solidFill>
            <a:schemeClr val="tx1">
              <a:alpha val="50000"/>
            </a:schemeClr>
          </a:solidFill>
        </p:spPr>
        <p:txBody>
          <a:bodyPr wrap="square" rtlCol="0">
            <a:spAutoFit/>
          </a:bodyPr>
          <a:lstStyle/>
          <a:p>
            <a:pPr lvl="0"/>
            <a:r>
              <a:rPr lang="en-IN" sz="3600" b="1" dirty="0">
                <a:solidFill>
                  <a:srgbClr val="FFFFFF"/>
                </a:solidFill>
                <a:latin typeface="Canva Sans"/>
              </a:rPr>
              <a:t>Number of airlines with no departure/ arrival </a:t>
            </a:r>
            <a:r>
              <a:rPr lang="en-IN" sz="3600" b="1" dirty="0" smtClean="0">
                <a:solidFill>
                  <a:srgbClr val="FFFFFF"/>
                </a:solidFill>
                <a:latin typeface="Canva Sans"/>
              </a:rPr>
              <a:t>delay</a:t>
            </a:r>
            <a:endParaRPr lang="en-US" sz="3600" b="1" dirty="0"/>
          </a:p>
        </p:txBody>
      </p:sp>
      <p:sp>
        <p:nvSpPr>
          <p:cNvPr id="6" name="TextBox 5"/>
          <p:cNvSpPr txBox="1"/>
          <p:nvPr/>
        </p:nvSpPr>
        <p:spPr>
          <a:xfrm>
            <a:off x="404813" y="4540776"/>
            <a:ext cx="11544300" cy="27392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1"/>
                </a:solidFill>
                <a:latin typeface="Arial" pitchFamily="34" charset="0"/>
                <a:cs typeface="Arial" pitchFamily="34" charset="0"/>
              </a:rPr>
              <a:t>There are 1061 airlines with no departure /no arrival between 2500 and </a:t>
            </a:r>
            <a:r>
              <a:rPr lang="en-US" sz="2400" dirty="0" smtClean="0">
                <a:solidFill>
                  <a:schemeClr val="bg1"/>
                </a:solidFill>
                <a:latin typeface="Arial" pitchFamily="34" charset="0"/>
                <a:cs typeface="Arial" pitchFamily="34" charset="0"/>
              </a:rPr>
              <a:t>3000.</a:t>
            </a:r>
          </a:p>
          <a:p>
            <a:pPr marL="342900" lvl="1" indent="-342900">
              <a:lnSpc>
                <a:spcPct val="150000"/>
              </a:lnSpc>
              <a:buFont typeface="Arial" panose="020B0604020202020204" pitchFamily="34" charset="0"/>
              <a:buChar char="•"/>
            </a:pPr>
            <a:r>
              <a:rPr lang="en-US" sz="2400" dirty="0">
                <a:solidFill>
                  <a:schemeClr val="bg1"/>
                </a:solidFill>
                <a:latin typeface="Arial" pitchFamily="34" charset="0"/>
                <a:cs typeface="Arial" pitchFamily="34" charset="0"/>
              </a:rPr>
              <a:t>Count of highest arrival delay by given distance is </a:t>
            </a:r>
            <a:r>
              <a:rPr lang="en-US" sz="2400" b="1" dirty="0">
                <a:solidFill>
                  <a:schemeClr val="bg1"/>
                </a:solidFill>
                <a:latin typeface="Arial" pitchFamily="34" charset="0"/>
                <a:cs typeface="Arial" pitchFamily="34" charset="0"/>
              </a:rPr>
              <a:t>12.3K </a:t>
            </a:r>
          </a:p>
          <a:p>
            <a:pPr marL="342900" lvl="1" indent="-342900">
              <a:lnSpc>
                <a:spcPct val="150000"/>
              </a:lnSpc>
              <a:buFont typeface="Arial" panose="020B0604020202020204" pitchFamily="34" charset="0"/>
              <a:buChar char="•"/>
            </a:pPr>
            <a:r>
              <a:rPr lang="en-US" sz="2400" dirty="0" err="1">
                <a:solidFill>
                  <a:schemeClr val="bg1"/>
                </a:solidFill>
                <a:latin typeface="Arial" pitchFamily="34" charset="0"/>
                <a:cs typeface="Arial" pitchFamily="34" charset="0"/>
              </a:rPr>
              <a:t>Avg</a:t>
            </a:r>
            <a:r>
              <a:rPr lang="en-US" sz="2400" dirty="0">
                <a:solidFill>
                  <a:schemeClr val="bg1"/>
                </a:solidFill>
                <a:latin typeface="Arial" pitchFamily="34" charset="0"/>
                <a:cs typeface="Arial" pitchFamily="34" charset="0"/>
              </a:rPr>
              <a:t>/Count of no of Arrival delay and departure delay is </a:t>
            </a:r>
            <a:r>
              <a:rPr lang="en-US" sz="2400" b="1" dirty="0">
                <a:solidFill>
                  <a:schemeClr val="bg1"/>
                </a:solidFill>
                <a:latin typeface="Arial" pitchFamily="34" charset="0"/>
                <a:cs typeface="Arial" pitchFamily="34" charset="0"/>
              </a:rPr>
              <a:t>822.36K </a:t>
            </a:r>
            <a:r>
              <a:rPr lang="en-US" sz="2400" dirty="0">
                <a:solidFill>
                  <a:schemeClr val="bg1"/>
                </a:solidFill>
                <a:latin typeface="Arial" pitchFamily="34" charset="0"/>
                <a:cs typeface="Arial" pitchFamily="34" charset="0"/>
              </a:rPr>
              <a:t>and</a:t>
            </a:r>
            <a:r>
              <a:rPr lang="en-US" sz="2400" b="1" dirty="0">
                <a:solidFill>
                  <a:schemeClr val="bg1"/>
                </a:solidFill>
                <a:latin typeface="Arial" pitchFamily="34" charset="0"/>
                <a:cs typeface="Arial" pitchFamily="34" charset="0"/>
              </a:rPr>
              <a:t> </a:t>
            </a:r>
            <a:r>
              <a:rPr lang="en-US" sz="2400" b="1" dirty="0" smtClean="0">
                <a:solidFill>
                  <a:schemeClr val="bg1"/>
                </a:solidFill>
                <a:latin typeface="Arial" pitchFamily="34" charset="0"/>
                <a:cs typeface="Arial" pitchFamily="34" charset="0"/>
              </a:rPr>
              <a:t>5.82M.</a:t>
            </a:r>
          </a:p>
          <a:p>
            <a:pPr marL="342900" lvl="1" indent="-342900">
              <a:lnSpc>
                <a:spcPct val="150000"/>
              </a:lnSpc>
              <a:buFont typeface="Arial" panose="020B0604020202020204" pitchFamily="34" charset="0"/>
              <a:buChar char="•"/>
            </a:pPr>
            <a:endParaRPr lang="en-US" sz="2400" b="1" dirty="0">
              <a:solidFill>
                <a:schemeClr val="bg1"/>
              </a:solidFill>
              <a:latin typeface="Arial" pitchFamily="34" charset="0"/>
              <a:cs typeface="Arial" pitchFamily="34" charset="0"/>
            </a:endParaRPr>
          </a:p>
          <a:p>
            <a:pPr marL="342900" indent="-342900">
              <a:buFont typeface="Arial" panose="020B0604020202020204" pitchFamily="34" charset="0"/>
              <a:buChar char="•"/>
            </a:pP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9375" t="29074" r="20104" b="40556"/>
          <a:stretch/>
        </p:blipFill>
        <p:spPr bwMode="auto">
          <a:xfrm>
            <a:off x="685006" y="1612900"/>
            <a:ext cx="10983913" cy="247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165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566</Words>
  <Application>Microsoft Office PowerPoint</Application>
  <PresentationFormat>Custom</PresentationFormat>
  <Paragraphs>65</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52</cp:revision>
  <dcterms:created xsi:type="dcterms:W3CDTF">2023-04-07T10:01:13Z</dcterms:created>
  <dcterms:modified xsi:type="dcterms:W3CDTF">2023-05-21T18:12:09Z</dcterms:modified>
</cp:coreProperties>
</file>