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9" r:id="rId4"/>
    <p:sldId id="260" r:id="rId5"/>
    <p:sldId id="261" r:id="rId6"/>
    <p:sldId id="263" r:id="rId7"/>
    <p:sldId id="262" r:id="rId8"/>
    <p:sldId id="266" r:id="rId9"/>
    <p:sldId id="267" r:id="rId10"/>
    <p:sldId id="268" r:id="rId11"/>
    <p:sldId id="269" r:id="rId12"/>
    <p:sldId id="270" r:id="rId13"/>
    <p:sldId id="271" r:id="rId14"/>
    <p:sldId id="272" r:id="rId15"/>
    <p:sldId id="274" r:id="rId16"/>
    <p:sldId id="273"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01BE72-B898-47D7-ADDD-8A1CF5101187}">
          <p14:sldIdLst>
            <p14:sldId id="256"/>
            <p14:sldId id="259"/>
            <p14:sldId id="260"/>
            <p14:sldId id="261"/>
            <p14:sldId id="263"/>
            <p14:sldId id="262"/>
            <p14:sldId id="266"/>
            <p14:sldId id="267"/>
            <p14:sldId id="268"/>
            <p14:sldId id="269"/>
            <p14:sldId id="270"/>
            <p14:sldId id="271"/>
            <p14:sldId id="272"/>
            <p14:sldId id="274"/>
            <p14:sldId id="273"/>
            <p14:sldId id="275"/>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B7BA"/>
    <a:srgbClr val="4E4E4D"/>
    <a:srgbClr val="1114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774" y="5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5A5AF0-9729-4FD2-BD43-E76B3313FE4D}" type="doc">
      <dgm:prSet loTypeId="urn:microsoft.com/office/officeart/2005/8/layout/radial6" loCatId="cycle" qsTypeId="urn:microsoft.com/office/officeart/2005/8/quickstyle/3d3" qsCatId="3D" csTypeId="urn:microsoft.com/office/officeart/2005/8/colors/accent1_2" csCatId="accent1" phldr="1"/>
      <dgm:spPr/>
      <dgm:t>
        <a:bodyPr/>
        <a:lstStyle/>
        <a:p>
          <a:endParaRPr lang="en-US"/>
        </a:p>
      </dgm:t>
    </dgm:pt>
    <dgm:pt modelId="{D175561B-7382-4470-93A5-D39C357FCEB7}">
      <dgm:prSet phldrT="[Text]"/>
      <dgm:spPr>
        <a:solidFill>
          <a:schemeClr val="bg1">
            <a:alpha val="10000"/>
          </a:schemeClr>
        </a:solidFill>
      </dgm:spPr>
      <dgm:t>
        <a:bodyPr/>
        <a:lstStyle/>
        <a:p>
          <a:r>
            <a:rPr lang="en-US" dirty="0" smtClean="0"/>
            <a:t>HR ATTRITION</a:t>
          </a:r>
          <a:endParaRPr lang="en-US" dirty="0"/>
        </a:p>
      </dgm:t>
    </dgm:pt>
    <dgm:pt modelId="{CFE4CA8F-F95F-42A1-BAAB-844ED3FF0A78}" type="parTrans" cxnId="{1941767F-2D31-4729-96D5-D36C19DD8483}">
      <dgm:prSet/>
      <dgm:spPr/>
      <dgm:t>
        <a:bodyPr/>
        <a:lstStyle/>
        <a:p>
          <a:endParaRPr lang="en-US"/>
        </a:p>
      </dgm:t>
    </dgm:pt>
    <dgm:pt modelId="{F0136708-D6B5-49CF-8906-80A86383E712}" type="sibTrans" cxnId="{1941767F-2D31-4729-96D5-D36C19DD8483}">
      <dgm:prSet/>
      <dgm:spPr/>
      <dgm:t>
        <a:bodyPr/>
        <a:lstStyle/>
        <a:p>
          <a:endParaRPr lang="en-US"/>
        </a:p>
      </dgm:t>
    </dgm:pt>
    <dgm:pt modelId="{0D11D41F-5214-46B2-BC31-8E0306648592}">
      <dgm:prSet phldrT="[Text]" custT="1"/>
      <dgm:spPr>
        <a:solidFill>
          <a:schemeClr val="tx1">
            <a:alpha val="50000"/>
          </a:schemeClr>
        </a:solidFill>
      </dgm:spPr>
      <dgm:t>
        <a:bodyPr/>
        <a:lstStyle/>
        <a:p>
          <a:r>
            <a:rPr lang="en-US" sz="1600" b="1" dirty="0" smtClean="0"/>
            <a:t>Introduction</a:t>
          </a:r>
          <a:endParaRPr lang="en-US" sz="1600" b="1" dirty="0"/>
        </a:p>
      </dgm:t>
    </dgm:pt>
    <dgm:pt modelId="{2F41260D-4AE7-40B9-A2A4-A00BB09A3D9A}" type="parTrans" cxnId="{51ADF8A9-A296-441F-955C-74C7DB89A4C0}">
      <dgm:prSet/>
      <dgm:spPr/>
      <dgm:t>
        <a:bodyPr/>
        <a:lstStyle/>
        <a:p>
          <a:endParaRPr lang="en-US"/>
        </a:p>
      </dgm:t>
    </dgm:pt>
    <dgm:pt modelId="{8D27162F-A623-437E-8E68-8A11847307FC}" type="sibTrans" cxnId="{51ADF8A9-A296-441F-955C-74C7DB89A4C0}">
      <dgm:prSet/>
      <dgm:spPr>
        <a:solidFill>
          <a:schemeClr val="tx1"/>
        </a:solidFill>
      </dgm:spPr>
      <dgm:t>
        <a:bodyPr/>
        <a:lstStyle/>
        <a:p>
          <a:endParaRPr lang="en-US"/>
        </a:p>
      </dgm:t>
    </dgm:pt>
    <dgm:pt modelId="{DF34F173-4AED-4AF4-BAA4-46EC8848562D}">
      <dgm:prSet phldrT="[Text]" custT="1"/>
      <dgm:spPr>
        <a:solidFill>
          <a:schemeClr val="tx1">
            <a:alpha val="50000"/>
          </a:schemeClr>
        </a:solidFill>
      </dgm:spPr>
      <dgm:t>
        <a:bodyPr/>
        <a:lstStyle/>
        <a:p>
          <a:r>
            <a:rPr lang="en-US" sz="1600" b="1" dirty="0" smtClean="0"/>
            <a:t>KPI’s</a:t>
          </a:r>
          <a:endParaRPr lang="en-US" sz="1600" b="1" dirty="0"/>
        </a:p>
      </dgm:t>
    </dgm:pt>
    <dgm:pt modelId="{3B4EC488-5CD1-4572-AC12-9E9872538B85}" type="parTrans" cxnId="{32900947-B271-41BA-8AAA-06816182EB43}">
      <dgm:prSet/>
      <dgm:spPr/>
      <dgm:t>
        <a:bodyPr/>
        <a:lstStyle/>
        <a:p>
          <a:endParaRPr lang="en-US"/>
        </a:p>
      </dgm:t>
    </dgm:pt>
    <dgm:pt modelId="{050B5D10-3971-49F9-8196-B860D249CB9F}" type="sibTrans" cxnId="{32900947-B271-41BA-8AAA-06816182EB43}">
      <dgm:prSet/>
      <dgm:spPr>
        <a:solidFill>
          <a:schemeClr val="tx1"/>
        </a:solidFill>
      </dgm:spPr>
      <dgm:t>
        <a:bodyPr/>
        <a:lstStyle/>
        <a:p>
          <a:endParaRPr lang="en-US"/>
        </a:p>
      </dgm:t>
    </dgm:pt>
    <dgm:pt modelId="{29C49511-8F41-4C01-B1FD-73A6D25A8968}">
      <dgm:prSet phldrT="[Text]" custT="1"/>
      <dgm:spPr>
        <a:solidFill>
          <a:schemeClr val="tx1">
            <a:alpha val="50000"/>
          </a:schemeClr>
        </a:solidFill>
      </dgm:spPr>
      <dgm:t>
        <a:bodyPr/>
        <a:lstStyle/>
        <a:p>
          <a:r>
            <a:rPr lang="en-US" sz="1600" b="1" dirty="0" smtClean="0"/>
            <a:t>Analysis</a:t>
          </a:r>
          <a:endParaRPr lang="en-US" sz="1600" b="1" dirty="0"/>
        </a:p>
      </dgm:t>
    </dgm:pt>
    <dgm:pt modelId="{6A2438C6-EFE8-4C85-A81D-15A304DE5C27}" type="parTrans" cxnId="{9D0B54F8-AE3C-4CBB-958F-D09E4F7DC3F9}">
      <dgm:prSet/>
      <dgm:spPr/>
      <dgm:t>
        <a:bodyPr/>
        <a:lstStyle/>
        <a:p>
          <a:endParaRPr lang="en-US"/>
        </a:p>
      </dgm:t>
    </dgm:pt>
    <dgm:pt modelId="{E4258D8D-989A-4CA0-B898-8371BE415C77}" type="sibTrans" cxnId="{9D0B54F8-AE3C-4CBB-958F-D09E4F7DC3F9}">
      <dgm:prSet/>
      <dgm:spPr>
        <a:solidFill>
          <a:schemeClr val="tx1"/>
        </a:solidFill>
      </dgm:spPr>
      <dgm:t>
        <a:bodyPr/>
        <a:lstStyle/>
        <a:p>
          <a:endParaRPr lang="en-US"/>
        </a:p>
      </dgm:t>
    </dgm:pt>
    <dgm:pt modelId="{0119D5CB-84C1-4F4C-AEDF-24A428F2A31E}">
      <dgm:prSet phldrT="[Text]" custT="1"/>
      <dgm:spPr>
        <a:solidFill>
          <a:schemeClr val="tx1">
            <a:alpha val="50000"/>
          </a:schemeClr>
        </a:solidFill>
      </dgm:spPr>
      <dgm:t>
        <a:bodyPr/>
        <a:lstStyle/>
        <a:p>
          <a:r>
            <a:rPr lang="en-US" sz="1600" b="1" dirty="0" smtClean="0"/>
            <a:t>Conclusion</a:t>
          </a:r>
          <a:endParaRPr lang="en-US" sz="1600" b="1" dirty="0"/>
        </a:p>
      </dgm:t>
    </dgm:pt>
    <dgm:pt modelId="{0EAB4738-48D2-40E4-BF39-E5EC683D6F43}" type="parTrans" cxnId="{A66CEE76-3D09-432C-9398-F00C75503BA9}">
      <dgm:prSet/>
      <dgm:spPr/>
      <dgm:t>
        <a:bodyPr/>
        <a:lstStyle/>
        <a:p>
          <a:endParaRPr lang="en-US"/>
        </a:p>
      </dgm:t>
    </dgm:pt>
    <dgm:pt modelId="{9A72336D-8D04-4159-8A45-8847472D6EA5}" type="sibTrans" cxnId="{A66CEE76-3D09-432C-9398-F00C75503BA9}">
      <dgm:prSet/>
      <dgm:spPr>
        <a:solidFill>
          <a:schemeClr val="tx1"/>
        </a:solidFill>
      </dgm:spPr>
      <dgm:t>
        <a:bodyPr/>
        <a:lstStyle/>
        <a:p>
          <a:endParaRPr lang="en-US"/>
        </a:p>
      </dgm:t>
    </dgm:pt>
    <dgm:pt modelId="{6A6C3B2B-554E-441B-B2E6-F698D3DB8B69}">
      <dgm:prSet phldrT="[Text]" custT="1"/>
      <dgm:spPr>
        <a:solidFill>
          <a:schemeClr val="tx1">
            <a:alpha val="50000"/>
          </a:schemeClr>
        </a:solidFill>
      </dgm:spPr>
      <dgm:t>
        <a:bodyPr/>
        <a:lstStyle/>
        <a:p>
          <a:endParaRPr lang="en-US" sz="1600" b="1" dirty="0"/>
        </a:p>
      </dgm:t>
    </dgm:pt>
    <dgm:pt modelId="{B4C6329F-626B-4FB9-9842-92991EDB1C6A}" type="parTrans" cxnId="{348778B7-46A9-4826-BCB9-3764E3F8B654}">
      <dgm:prSet/>
      <dgm:spPr/>
      <dgm:t>
        <a:bodyPr/>
        <a:lstStyle/>
        <a:p>
          <a:endParaRPr lang="en-US"/>
        </a:p>
      </dgm:t>
    </dgm:pt>
    <dgm:pt modelId="{27FB7F35-14A0-4EC0-9E04-5FA929EFDD17}" type="sibTrans" cxnId="{348778B7-46A9-4826-BCB9-3764E3F8B654}">
      <dgm:prSet/>
      <dgm:spPr/>
      <dgm:t>
        <a:bodyPr/>
        <a:lstStyle/>
        <a:p>
          <a:endParaRPr lang="en-US"/>
        </a:p>
      </dgm:t>
    </dgm:pt>
    <dgm:pt modelId="{263977CB-D475-43EC-86A6-9BDAC16A09ED}">
      <dgm:prSet custT="1"/>
      <dgm:spPr>
        <a:solidFill>
          <a:schemeClr val="tx1">
            <a:alpha val="50000"/>
          </a:schemeClr>
        </a:solidFill>
      </dgm:spPr>
      <dgm:t>
        <a:bodyPr/>
        <a:lstStyle/>
        <a:p>
          <a:r>
            <a:rPr lang="en-US" sz="1600" b="1" dirty="0" smtClean="0"/>
            <a:t>Members</a:t>
          </a:r>
          <a:endParaRPr lang="en-US" sz="1600" b="1" dirty="0"/>
        </a:p>
      </dgm:t>
    </dgm:pt>
    <dgm:pt modelId="{EC4EA38A-A9C2-4322-8345-A9447C616607}" type="parTrans" cxnId="{25E8EA65-44A7-4D44-9311-F770A5ABE33C}">
      <dgm:prSet/>
      <dgm:spPr/>
      <dgm:t>
        <a:bodyPr/>
        <a:lstStyle/>
        <a:p>
          <a:endParaRPr lang="en-US"/>
        </a:p>
      </dgm:t>
    </dgm:pt>
    <dgm:pt modelId="{DF59C78D-0BB7-4521-9090-06C875F5B8DD}" type="sibTrans" cxnId="{25E8EA65-44A7-4D44-9311-F770A5ABE33C}">
      <dgm:prSet/>
      <dgm:spPr>
        <a:solidFill>
          <a:schemeClr val="tx1"/>
        </a:solidFill>
      </dgm:spPr>
      <dgm:t>
        <a:bodyPr/>
        <a:lstStyle/>
        <a:p>
          <a:endParaRPr lang="en-US"/>
        </a:p>
      </dgm:t>
    </dgm:pt>
    <dgm:pt modelId="{37D6FE45-0FAD-470A-98AC-82692198018F}" type="pres">
      <dgm:prSet presAssocID="{955A5AF0-9729-4FD2-BD43-E76B3313FE4D}" presName="Name0" presStyleCnt="0">
        <dgm:presLayoutVars>
          <dgm:chMax val="1"/>
          <dgm:dir/>
          <dgm:animLvl val="ctr"/>
          <dgm:resizeHandles val="exact"/>
        </dgm:presLayoutVars>
      </dgm:prSet>
      <dgm:spPr/>
    </dgm:pt>
    <dgm:pt modelId="{32DA489E-2133-4E2C-987B-052E0D2F94A2}" type="pres">
      <dgm:prSet presAssocID="{D175561B-7382-4470-93A5-D39C357FCEB7}" presName="centerShape" presStyleLbl="node0" presStyleIdx="0" presStyleCnt="1"/>
      <dgm:spPr/>
    </dgm:pt>
    <dgm:pt modelId="{836D9802-CD1C-406D-9D1B-E00136ABFFA6}" type="pres">
      <dgm:prSet presAssocID="{263977CB-D475-43EC-86A6-9BDAC16A09ED}" presName="node" presStyleLbl="node1" presStyleIdx="0" presStyleCnt="5">
        <dgm:presLayoutVars>
          <dgm:bulletEnabled val="1"/>
        </dgm:presLayoutVars>
      </dgm:prSet>
      <dgm:spPr/>
      <dgm:t>
        <a:bodyPr/>
        <a:lstStyle/>
        <a:p>
          <a:endParaRPr lang="en-US"/>
        </a:p>
      </dgm:t>
    </dgm:pt>
    <dgm:pt modelId="{1EA67B9E-9FB5-41CF-88EF-B7B26C7B0C3C}" type="pres">
      <dgm:prSet presAssocID="{263977CB-D475-43EC-86A6-9BDAC16A09ED}" presName="dummy" presStyleCnt="0"/>
      <dgm:spPr/>
    </dgm:pt>
    <dgm:pt modelId="{C2833634-5A01-4766-A34E-241AFB6694E5}" type="pres">
      <dgm:prSet presAssocID="{DF59C78D-0BB7-4521-9090-06C875F5B8DD}" presName="sibTrans" presStyleLbl="sibTrans2D1" presStyleIdx="0" presStyleCnt="5"/>
      <dgm:spPr/>
    </dgm:pt>
    <dgm:pt modelId="{3B94C0D4-0643-423D-9FF4-180F612B6A1E}" type="pres">
      <dgm:prSet presAssocID="{0D11D41F-5214-46B2-BC31-8E0306648592}" presName="node" presStyleLbl="node1" presStyleIdx="1" presStyleCnt="5">
        <dgm:presLayoutVars>
          <dgm:bulletEnabled val="1"/>
        </dgm:presLayoutVars>
      </dgm:prSet>
      <dgm:spPr/>
    </dgm:pt>
    <dgm:pt modelId="{3DFBBFC2-0D20-4C07-A2B4-0292FB6820FC}" type="pres">
      <dgm:prSet presAssocID="{0D11D41F-5214-46B2-BC31-8E0306648592}" presName="dummy" presStyleCnt="0"/>
      <dgm:spPr/>
    </dgm:pt>
    <dgm:pt modelId="{7594AECC-2F7E-4016-B534-4DC585EEC192}" type="pres">
      <dgm:prSet presAssocID="{8D27162F-A623-437E-8E68-8A11847307FC}" presName="sibTrans" presStyleLbl="sibTrans2D1" presStyleIdx="1" presStyleCnt="5"/>
      <dgm:spPr/>
    </dgm:pt>
    <dgm:pt modelId="{6AAAB478-27E2-46BB-8EA7-2CF226CD9CBE}" type="pres">
      <dgm:prSet presAssocID="{DF34F173-4AED-4AF4-BAA4-46EC8848562D}" presName="node" presStyleLbl="node1" presStyleIdx="2" presStyleCnt="5">
        <dgm:presLayoutVars>
          <dgm:bulletEnabled val="1"/>
        </dgm:presLayoutVars>
      </dgm:prSet>
      <dgm:spPr/>
    </dgm:pt>
    <dgm:pt modelId="{DBDA3E30-920D-43B8-B7D1-307B86AE4DD0}" type="pres">
      <dgm:prSet presAssocID="{DF34F173-4AED-4AF4-BAA4-46EC8848562D}" presName="dummy" presStyleCnt="0"/>
      <dgm:spPr/>
    </dgm:pt>
    <dgm:pt modelId="{612E1C62-DF3B-47A3-B7FC-ECF00E474E0F}" type="pres">
      <dgm:prSet presAssocID="{050B5D10-3971-49F9-8196-B860D249CB9F}" presName="sibTrans" presStyleLbl="sibTrans2D1" presStyleIdx="2" presStyleCnt="5"/>
      <dgm:spPr/>
    </dgm:pt>
    <dgm:pt modelId="{C539F68B-94EB-4821-864E-540BD3BA785E}" type="pres">
      <dgm:prSet presAssocID="{29C49511-8F41-4C01-B1FD-73A6D25A8968}" presName="node" presStyleLbl="node1" presStyleIdx="3" presStyleCnt="5">
        <dgm:presLayoutVars>
          <dgm:bulletEnabled val="1"/>
        </dgm:presLayoutVars>
      </dgm:prSet>
      <dgm:spPr/>
    </dgm:pt>
    <dgm:pt modelId="{69DB5AF4-BE3A-4A48-B41D-47F56CB0CC7F}" type="pres">
      <dgm:prSet presAssocID="{29C49511-8F41-4C01-B1FD-73A6D25A8968}" presName="dummy" presStyleCnt="0"/>
      <dgm:spPr/>
    </dgm:pt>
    <dgm:pt modelId="{E31C21E9-0588-4701-AD65-5AE5559DD595}" type="pres">
      <dgm:prSet presAssocID="{E4258D8D-989A-4CA0-B898-8371BE415C77}" presName="sibTrans" presStyleLbl="sibTrans2D1" presStyleIdx="3" presStyleCnt="5"/>
      <dgm:spPr/>
    </dgm:pt>
    <dgm:pt modelId="{B464BE11-D75E-41A8-B293-845321589B0A}" type="pres">
      <dgm:prSet presAssocID="{0119D5CB-84C1-4F4C-AEDF-24A428F2A31E}" presName="node" presStyleLbl="node1" presStyleIdx="4" presStyleCnt="5">
        <dgm:presLayoutVars>
          <dgm:bulletEnabled val="1"/>
        </dgm:presLayoutVars>
      </dgm:prSet>
      <dgm:spPr/>
      <dgm:t>
        <a:bodyPr/>
        <a:lstStyle/>
        <a:p>
          <a:endParaRPr lang="en-US"/>
        </a:p>
      </dgm:t>
    </dgm:pt>
    <dgm:pt modelId="{DDD3BE55-81E5-4779-AF15-D1E9E595245C}" type="pres">
      <dgm:prSet presAssocID="{0119D5CB-84C1-4F4C-AEDF-24A428F2A31E}" presName="dummy" presStyleCnt="0"/>
      <dgm:spPr/>
    </dgm:pt>
    <dgm:pt modelId="{814D71DD-CCB4-4BD4-A432-87943E870C96}" type="pres">
      <dgm:prSet presAssocID="{9A72336D-8D04-4159-8A45-8847472D6EA5}" presName="sibTrans" presStyleLbl="sibTrans2D1" presStyleIdx="4" presStyleCnt="5"/>
      <dgm:spPr/>
    </dgm:pt>
  </dgm:ptLst>
  <dgm:cxnLst>
    <dgm:cxn modelId="{CDC384BB-C5EA-49BE-85D8-7AA7B4001961}" type="presOf" srcId="{955A5AF0-9729-4FD2-BD43-E76B3313FE4D}" destId="{37D6FE45-0FAD-470A-98AC-82692198018F}" srcOrd="0" destOrd="0" presId="urn:microsoft.com/office/officeart/2005/8/layout/radial6"/>
    <dgm:cxn modelId="{9D0B54F8-AE3C-4CBB-958F-D09E4F7DC3F9}" srcId="{D175561B-7382-4470-93A5-D39C357FCEB7}" destId="{29C49511-8F41-4C01-B1FD-73A6D25A8968}" srcOrd="3" destOrd="0" parTransId="{6A2438C6-EFE8-4C85-A81D-15A304DE5C27}" sibTransId="{E4258D8D-989A-4CA0-B898-8371BE415C77}"/>
    <dgm:cxn modelId="{5057C961-3D77-4A19-8AB0-0DC987A021C8}" type="presOf" srcId="{D175561B-7382-4470-93A5-D39C357FCEB7}" destId="{32DA489E-2133-4E2C-987B-052E0D2F94A2}" srcOrd="0" destOrd="0" presId="urn:microsoft.com/office/officeart/2005/8/layout/radial6"/>
    <dgm:cxn modelId="{348778B7-46A9-4826-BCB9-3764E3F8B654}" srcId="{955A5AF0-9729-4FD2-BD43-E76B3313FE4D}" destId="{6A6C3B2B-554E-441B-B2E6-F698D3DB8B69}" srcOrd="1" destOrd="0" parTransId="{B4C6329F-626B-4FB9-9842-92991EDB1C6A}" sibTransId="{27FB7F35-14A0-4EC0-9E04-5FA929EFDD17}"/>
    <dgm:cxn modelId="{461EA1C9-4ECA-46F3-9A3C-2422BA1B5BB4}" type="presOf" srcId="{E4258D8D-989A-4CA0-B898-8371BE415C77}" destId="{E31C21E9-0588-4701-AD65-5AE5559DD595}" srcOrd="0" destOrd="0" presId="urn:microsoft.com/office/officeart/2005/8/layout/radial6"/>
    <dgm:cxn modelId="{32900947-B271-41BA-8AAA-06816182EB43}" srcId="{D175561B-7382-4470-93A5-D39C357FCEB7}" destId="{DF34F173-4AED-4AF4-BAA4-46EC8848562D}" srcOrd="2" destOrd="0" parTransId="{3B4EC488-5CD1-4572-AC12-9E9872538B85}" sibTransId="{050B5D10-3971-49F9-8196-B860D249CB9F}"/>
    <dgm:cxn modelId="{3112CD4F-BCDC-4AF1-A1F8-568EDB0D243A}" type="presOf" srcId="{263977CB-D475-43EC-86A6-9BDAC16A09ED}" destId="{836D9802-CD1C-406D-9D1B-E00136ABFFA6}" srcOrd="0" destOrd="0" presId="urn:microsoft.com/office/officeart/2005/8/layout/radial6"/>
    <dgm:cxn modelId="{5A6418C7-1AE4-4B33-B65C-E755D303D054}" type="presOf" srcId="{050B5D10-3971-49F9-8196-B860D249CB9F}" destId="{612E1C62-DF3B-47A3-B7FC-ECF00E474E0F}" srcOrd="0" destOrd="0" presId="urn:microsoft.com/office/officeart/2005/8/layout/radial6"/>
    <dgm:cxn modelId="{783A7ED9-70C3-4282-AF0D-58A7F58C861B}" type="presOf" srcId="{29C49511-8F41-4C01-B1FD-73A6D25A8968}" destId="{C539F68B-94EB-4821-864E-540BD3BA785E}" srcOrd="0" destOrd="0" presId="urn:microsoft.com/office/officeart/2005/8/layout/radial6"/>
    <dgm:cxn modelId="{556B333E-30BD-44A9-BA59-92E5338F8354}" type="presOf" srcId="{DF34F173-4AED-4AF4-BAA4-46EC8848562D}" destId="{6AAAB478-27E2-46BB-8EA7-2CF226CD9CBE}" srcOrd="0" destOrd="0" presId="urn:microsoft.com/office/officeart/2005/8/layout/radial6"/>
    <dgm:cxn modelId="{900D7AA2-1D43-4963-9CC6-8D7A896EF365}" type="presOf" srcId="{0119D5CB-84C1-4F4C-AEDF-24A428F2A31E}" destId="{B464BE11-D75E-41A8-B293-845321589B0A}" srcOrd="0" destOrd="0" presId="urn:microsoft.com/office/officeart/2005/8/layout/radial6"/>
    <dgm:cxn modelId="{9360695D-31A0-4FE8-A1A7-94EC6394D78E}" type="presOf" srcId="{DF59C78D-0BB7-4521-9090-06C875F5B8DD}" destId="{C2833634-5A01-4766-A34E-241AFB6694E5}" srcOrd="0" destOrd="0" presId="urn:microsoft.com/office/officeart/2005/8/layout/radial6"/>
    <dgm:cxn modelId="{95AE0629-B77E-4DEC-90DD-6DCC0D56C75A}" type="presOf" srcId="{9A72336D-8D04-4159-8A45-8847472D6EA5}" destId="{814D71DD-CCB4-4BD4-A432-87943E870C96}" srcOrd="0" destOrd="0" presId="urn:microsoft.com/office/officeart/2005/8/layout/radial6"/>
    <dgm:cxn modelId="{1941767F-2D31-4729-96D5-D36C19DD8483}" srcId="{955A5AF0-9729-4FD2-BD43-E76B3313FE4D}" destId="{D175561B-7382-4470-93A5-D39C357FCEB7}" srcOrd="0" destOrd="0" parTransId="{CFE4CA8F-F95F-42A1-BAAB-844ED3FF0A78}" sibTransId="{F0136708-D6B5-49CF-8906-80A86383E712}"/>
    <dgm:cxn modelId="{1364F24D-5742-47E6-B862-DD76AAA4F3A6}" type="presOf" srcId="{8D27162F-A623-437E-8E68-8A11847307FC}" destId="{7594AECC-2F7E-4016-B534-4DC585EEC192}" srcOrd="0" destOrd="0" presId="urn:microsoft.com/office/officeart/2005/8/layout/radial6"/>
    <dgm:cxn modelId="{51ADF8A9-A296-441F-955C-74C7DB89A4C0}" srcId="{D175561B-7382-4470-93A5-D39C357FCEB7}" destId="{0D11D41F-5214-46B2-BC31-8E0306648592}" srcOrd="1" destOrd="0" parTransId="{2F41260D-4AE7-40B9-A2A4-A00BB09A3D9A}" sibTransId="{8D27162F-A623-437E-8E68-8A11847307FC}"/>
    <dgm:cxn modelId="{2CBE1506-B2B2-477E-B635-137C372C390C}" type="presOf" srcId="{0D11D41F-5214-46B2-BC31-8E0306648592}" destId="{3B94C0D4-0643-423D-9FF4-180F612B6A1E}" srcOrd="0" destOrd="0" presId="urn:microsoft.com/office/officeart/2005/8/layout/radial6"/>
    <dgm:cxn modelId="{A66CEE76-3D09-432C-9398-F00C75503BA9}" srcId="{D175561B-7382-4470-93A5-D39C357FCEB7}" destId="{0119D5CB-84C1-4F4C-AEDF-24A428F2A31E}" srcOrd="4" destOrd="0" parTransId="{0EAB4738-48D2-40E4-BF39-E5EC683D6F43}" sibTransId="{9A72336D-8D04-4159-8A45-8847472D6EA5}"/>
    <dgm:cxn modelId="{25E8EA65-44A7-4D44-9311-F770A5ABE33C}" srcId="{D175561B-7382-4470-93A5-D39C357FCEB7}" destId="{263977CB-D475-43EC-86A6-9BDAC16A09ED}" srcOrd="0" destOrd="0" parTransId="{EC4EA38A-A9C2-4322-8345-A9447C616607}" sibTransId="{DF59C78D-0BB7-4521-9090-06C875F5B8DD}"/>
    <dgm:cxn modelId="{1F0F70AA-F4B2-4F82-9B19-AABD803420E9}" type="presParOf" srcId="{37D6FE45-0FAD-470A-98AC-82692198018F}" destId="{32DA489E-2133-4E2C-987B-052E0D2F94A2}" srcOrd="0" destOrd="0" presId="urn:microsoft.com/office/officeart/2005/8/layout/radial6"/>
    <dgm:cxn modelId="{F32F8B00-28F3-4064-B521-A0FA36EC5645}" type="presParOf" srcId="{37D6FE45-0FAD-470A-98AC-82692198018F}" destId="{836D9802-CD1C-406D-9D1B-E00136ABFFA6}" srcOrd="1" destOrd="0" presId="urn:microsoft.com/office/officeart/2005/8/layout/radial6"/>
    <dgm:cxn modelId="{1208850C-BD9F-4AA1-B297-FAB698F44192}" type="presParOf" srcId="{37D6FE45-0FAD-470A-98AC-82692198018F}" destId="{1EA67B9E-9FB5-41CF-88EF-B7B26C7B0C3C}" srcOrd="2" destOrd="0" presId="urn:microsoft.com/office/officeart/2005/8/layout/radial6"/>
    <dgm:cxn modelId="{215D1866-9598-487C-AB38-C72F31C7EB50}" type="presParOf" srcId="{37D6FE45-0FAD-470A-98AC-82692198018F}" destId="{C2833634-5A01-4766-A34E-241AFB6694E5}" srcOrd="3" destOrd="0" presId="urn:microsoft.com/office/officeart/2005/8/layout/radial6"/>
    <dgm:cxn modelId="{2ED99EF0-7426-428D-82C5-66BC6B132601}" type="presParOf" srcId="{37D6FE45-0FAD-470A-98AC-82692198018F}" destId="{3B94C0D4-0643-423D-9FF4-180F612B6A1E}" srcOrd="4" destOrd="0" presId="urn:microsoft.com/office/officeart/2005/8/layout/radial6"/>
    <dgm:cxn modelId="{C175B680-B06B-496A-A591-C7941569B8F1}" type="presParOf" srcId="{37D6FE45-0FAD-470A-98AC-82692198018F}" destId="{3DFBBFC2-0D20-4C07-A2B4-0292FB6820FC}" srcOrd="5" destOrd="0" presId="urn:microsoft.com/office/officeart/2005/8/layout/radial6"/>
    <dgm:cxn modelId="{9EE5528F-2DF3-48BC-BF1F-6636CEB2B8F7}" type="presParOf" srcId="{37D6FE45-0FAD-470A-98AC-82692198018F}" destId="{7594AECC-2F7E-4016-B534-4DC585EEC192}" srcOrd="6" destOrd="0" presId="urn:microsoft.com/office/officeart/2005/8/layout/radial6"/>
    <dgm:cxn modelId="{132BCFB6-EE13-46D6-98CB-694BF50FC1EF}" type="presParOf" srcId="{37D6FE45-0FAD-470A-98AC-82692198018F}" destId="{6AAAB478-27E2-46BB-8EA7-2CF226CD9CBE}" srcOrd="7" destOrd="0" presId="urn:microsoft.com/office/officeart/2005/8/layout/radial6"/>
    <dgm:cxn modelId="{6F0BDDF8-3EA7-4CF9-846F-6F05E624B7E8}" type="presParOf" srcId="{37D6FE45-0FAD-470A-98AC-82692198018F}" destId="{DBDA3E30-920D-43B8-B7D1-307B86AE4DD0}" srcOrd="8" destOrd="0" presId="urn:microsoft.com/office/officeart/2005/8/layout/radial6"/>
    <dgm:cxn modelId="{D2171773-17B2-4A85-95C7-4D66E2A318A1}" type="presParOf" srcId="{37D6FE45-0FAD-470A-98AC-82692198018F}" destId="{612E1C62-DF3B-47A3-B7FC-ECF00E474E0F}" srcOrd="9" destOrd="0" presId="urn:microsoft.com/office/officeart/2005/8/layout/radial6"/>
    <dgm:cxn modelId="{3858BCBD-4E1B-40B4-B70B-A225A29D5484}" type="presParOf" srcId="{37D6FE45-0FAD-470A-98AC-82692198018F}" destId="{C539F68B-94EB-4821-864E-540BD3BA785E}" srcOrd="10" destOrd="0" presId="urn:microsoft.com/office/officeart/2005/8/layout/radial6"/>
    <dgm:cxn modelId="{CFD99FEF-0CE4-4FEE-986E-0D0100D1C28A}" type="presParOf" srcId="{37D6FE45-0FAD-470A-98AC-82692198018F}" destId="{69DB5AF4-BE3A-4A48-B41D-47F56CB0CC7F}" srcOrd="11" destOrd="0" presId="urn:microsoft.com/office/officeart/2005/8/layout/radial6"/>
    <dgm:cxn modelId="{A21A25ED-06B7-4BE7-8569-B1DA439584D8}" type="presParOf" srcId="{37D6FE45-0FAD-470A-98AC-82692198018F}" destId="{E31C21E9-0588-4701-AD65-5AE5559DD595}" srcOrd="12" destOrd="0" presId="urn:microsoft.com/office/officeart/2005/8/layout/radial6"/>
    <dgm:cxn modelId="{B2FC91A0-E215-411E-9C5C-877A2923A0D7}" type="presParOf" srcId="{37D6FE45-0FAD-470A-98AC-82692198018F}" destId="{B464BE11-D75E-41A8-B293-845321589B0A}" srcOrd="13" destOrd="0" presId="urn:microsoft.com/office/officeart/2005/8/layout/radial6"/>
    <dgm:cxn modelId="{9F667EBA-56AA-44AE-977D-E17BA9E5DFE4}" type="presParOf" srcId="{37D6FE45-0FAD-470A-98AC-82692198018F}" destId="{DDD3BE55-81E5-4779-AF15-D1E9E595245C}" srcOrd="14" destOrd="0" presId="urn:microsoft.com/office/officeart/2005/8/layout/radial6"/>
    <dgm:cxn modelId="{A84340F8-C87A-4790-887C-B67218382296}" type="presParOf" srcId="{37D6FE45-0FAD-470A-98AC-82692198018F}" destId="{814D71DD-CCB4-4BD4-A432-87943E870C96}" srcOrd="15"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7DCE25-4780-4B8A-9CF0-2360D955A48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31F09B20-830E-4FCC-9714-A186585D7ADD}">
      <dgm:prSet phldrT="[Text]"/>
      <dgm:spPr>
        <a:solidFill>
          <a:schemeClr val="tx1">
            <a:alpha val="50000"/>
          </a:schemeClr>
        </a:solidFill>
        <a:ln>
          <a:solidFill>
            <a:schemeClr val="lt1">
              <a:hueOff val="0"/>
              <a:satOff val="0"/>
              <a:lumOff val="0"/>
            </a:schemeClr>
          </a:solidFill>
        </a:ln>
      </dgm:spPr>
      <dgm:t>
        <a:bodyPr/>
        <a:lstStyle/>
        <a:p>
          <a:r>
            <a:rPr lang="en-IN" b="1" smtClean="0">
              <a:latin typeface="+mj-lt"/>
              <a:sym typeface="+mn-ea"/>
            </a:rPr>
            <a:t>Average Attrition rate for all Departments</a:t>
          </a:r>
          <a:endParaRPr lang="en-US"/>
        </a:p>
      </dgm:t>
    </dgm:pt>
    <dgm:pt modelId="{F8DAC604-B553-4CF5-A125-07A661113866}" type="parTrans" cxnId="{3C33DA71-1E14-4D98-9046-CDC3AE992D5A}">
      <dgm:prSet/>
      <dgm:spPr/>
      <dgm:t>
        <a:bodyPr/>
        <a:lstStyle/>
        <a:p>
          <a:endParaRPr lang="en-US"/>
        </a:p>
      </dgm:t>
    </dgm:pt>
    <dgm:pt modelId="{F7B5685E-5F88-4FD0-B8F4-B009FD6A6CBD}" type="sibTrans" cxnId="{3C33DA71-1E14-4D98-9046-CDC3AE992D5A}">
      <dgm:prSet/>
      <dgm:spPr/>
      <dgm:t>
        <a:bodyPr/>
        <a:lstStyle/>
        <a:p>
          <a:endParaRPr lang="en-US"/>
        </a:p>
      </dgm:t>
    </dgm:pt>
    <dgm:pt modelId="{EB4DBF43-FDAA-4B84-B0C0-1619DB67685F}">
      <dgm:prSet phldrT="[Text]"/>
      <dgm:spPr>
        <a:solidFill>
          <a:schemeClr val="tx1">
            <a:alpha val="50000"/>
          </a:schemeClr>
        </a:solidFill>
      </dgm:spPr>
      <dgm:t>
        <a:bodyPr/>
        <a:lstStyle/>
        <a:p>
          <a:r>
            <a:rPr lang="en-IN" b="1" smtClean="0">
              <a:latin typeface="+mj-lt"/>
              <a:sym typeface="+mn-ea"/>
            </a:rPr>
            <a:t>Attrition rate Vs Monthly income stats</a:t>
          </a:r>
          <a:endParaRPr lang="en-US" dirty="0"/>
        </a:p>
      </dgm:t>
    </dgm:pt>
    <dgm:pt modelId="{BBBEAEBF-2BC4-48EF-B079-B990E8D2DFB9}" type="parTrans" cxnId="{318E6837-30D6-4A0C-8A10-B8D5186FC393}">
      <dgm:prSet/>
      <dgm:spPr/>
      <dgm:t>
        <a:bodyPr/>
        <a:lstStyle/>
        <a:p>
          <a:endParaRPr lang="en-US"/>
        </a:p>
      </dgm:t>
    </dgm:pt>
    <dgm:pt modelId="{DB7531E9-2B23-497E-B47D-07563C390269}" type="sibTrans" cxnId="{318E6837-30D6-4A0C-8A10-B8D5186FC393}">
      <dgm:prSet/>
      <dgm:spPr/>
      <dgm:t>
        <a:bodyPr/>
        <a:lstStyle/>
        <a:p>
          <a:endParaRPr lang="en-US"/>
        </a:p>
      </dgm:t>
    </dgm:pt>
    <dgm:pt modelId="{C3773371-51AD-446A-BF22-524AEBEC91F0}">
      <dgm:prSet/>
      <dgm:spPr>
        <a:solidFill>
          <a:schemeClr val="tx1">
            <a:alpha val="50000"/>
          </a:schemeClr>
        </a:solidFill>
      </dgm:spPr>
      <dgm:t>
        <a:bodyPr/>
        <a:lstStyle/>
        <a:p>
          <a:r>
            <a:rPr lang="en-IN" b="1" smtClean="0">
              <a:latin typeface="+mj-lt"/>
              <a:sym typeface="+mn-ea"/>
            </a:rPr>
            <a:t>Attrition rate Vs Year since last promotion relation</a:t>
          </a:r>
          <a:endParaRPr lang="en-US" dirty="0"/>
        </a:p>
      </dgm:t>
    </dgm:pt>
    <dgm:pt modelId="{EC6D803B-F3C0-449D-888C-C0FF1A71D2D3}" type="parTrans" cxnId="{0CDD4EEE-9685-41C1-9FA7-742913AAF03E}">
      <dgm:prSet/>
      <dgm:spPr/>
      <dgm:t>
        <a:bodyPr/>
        <a:lstStyle/>
        <a:p>
          <a:endParaRPr lang="en-US"/>
        </a:p>
      </dgm:t>
    </dgm:pt>
    <dgm:pt modelId="{5071E2F8-8DDC-4544-8D0B-3B35354EC67B}" type="sibTrans" cxnId="{0CDD4EEE-9685-41C1-9FA7-742913AAF03E}">
      <dgm:prSet/>
      <dgm:spPr/>
      <dgm:t>
        <a:bodyPr/>
        <a:lstStyle/>
        <a:p>
          <a:endParaRPr lang="en-US"/>
        </a:p>
      </dgm:t>
    </dgm:pt>
    <dgm:pt modelId="{91E03264-4CE0-48FC-891A-FC1A73785FE9}">
      <dgm:prSet/>
      <dgm:spPr>
        <a:solidFill>
          <a:schemeClr val="tx1">
            <a:alpha val="50000"/>
          </a:schemeClr>
        </a:solidFill>
      </dgm:spPr>
      <dgm:t>
        <a:bodyPr/>
        <a:lstStyle/>
        <a:p>
          <a:r>
            <a:rPr lang="en-IN" b="1" dirty="0" smtClean="0">
              <a:latin typeface="+mj-lt"/>
              <a:sym typeface="+mn-ea"/>
            </a:rPr>
            <a:t>Job Role Vs Work life balance</a:t>
          </a:r>
          <a:endParaRPr lang="en-US" dirty="0"/>
        </a:p>
      </dgm:t>
    </dgm:pt>
    <dgm:pt modelId="{44067D9F-918B-48D0-AEC5-F6A658C0BEDE}" type="parTrans" cxnId="{9FC64290-DC4F-4978-AEE8-685D2436AD4C}">
      <dgm:prSet/>
      <dgm:spPr/>
      <dgm:t>
        <a:bodyPr/>
        <a:lstStyle/>
        <a:p>
          <a:endParaRPr lang="en-US"/>
        </a:p>
      </dgm:t>
    </dgm:pt>
    <dgm:pt modelId="{0099AA15-D5CD-4F65-AFD8-6B9FFBE1271E}" type="sibTrans" cxnId="{9FC64290-DC4F-4978-AEE8-685D2436AD4C}">
      <dgm:prSet/>
      <dgm:spPr/>
      <dgm:t>
        <a:bodyPr/>
        <a:lstStyle/>
        <a:p>
          <a:endParaRPr lang="en-US"/>
        </a:p>
      </dgm:t>
    </dgm:pt>
    <dgm:pt modelId="{59C5559B-D05B-4252-B5E5-B40275A1ED44}">
      <dgm:prSet/>
      <dgm:spPr>
        <a:solidFill>
          <a:schemeClr val="tx1">
            <a:alpha val="50000"/>
          </a:schemeClr>
        </a:solidFill>
      </dgm:spPr>
      <dgm:t>
        <a:bodyPr/>
        <a:lstStyle/>
        <a:p>
          <a:r>
            <a:rPr lang="en-IN" b="1" dirty="0" smtClean="0">
              <a:latin typeface="+mj-lt"/>
              <a:sym typeface="+mn-ea"/>
            </a:rPr>
            <a:t>Average working years for each Department</a:t>
          </a:r>
          <a:endParaRPr lang="en-US" dirty="0"/>
        </a:p>
      </dgm:t>
    </dgm:pt>
    <dgm:pt modelId="{F437B34E-3878-4F8B-B4C6-CF5FA9D56D62}" type="parTrans" cxnId="{7321D3B5-4599-423B-B099-3E21EDD13CC0}">
      <dgm:prSet/>
      <dgm:spPr/>
      <dgm:t>
        <a:bodyPr/>
        <a:lstStyle/>
        <a:p>
          <a:endParaRPr lang="en-US"/>
        </a:p>
      </dgm:t>
    </dgm:pt>
    <dgm:pt modelId="{C4CFB845-320F-4F79-90A2-580A10777AC9}" type="sibTrans" cxnId="{7321D3B5-4599-423B-B099-3E21EDD13CC0}">
      <dgm:prSet/>
      <dgm:spPr/>
      <dgm:t>
        <a:bodyPr/>
        <a:lstStyle/>
        <a:p>
          <a:endParaRPr lang="en-US"/>
        </a:p>
      </dgm:t>
    </dgm:pt>
    <dgm:pt modelId="{4C720C2E-1BBC-4669-AEE8-F9093653D48A}">
      <dgm:prSet phldrT="[Text]"/>
      <dgm:spPr>
        <a:solidFill>
          <a:schemeClr val="tx1">
            <a:alpha val="50000"/>
          </a:schemeClr>
        </a:solidFill>
      </dgm:spPr>
      <dgm:t>
        <a:bodyPr/>
        <a:lstStyle/>
        <a:p>
          <a:r>
            <a:rPr lang="en-IN" b="1" smtClean="0">
              <a:latin typeface="+mj-lt"/>
              <a:sym typeface="+mn-ea"/>
            </a:rPr>
            <a:t>Average Hourly rate of Male Research Scientist</a:t>
          </a:r>
          <a:endParaRPr lang="en-US"/>
        </a:p>
      </dgm:t>
    </dgm:pt>
    <dgm:pt modelId="{27198998-C55D-471E-AE33-9926A8506709}" type="parTrans" cxnId="{350771FE-2869-47B3-B3D6-C9379A25A172}">
      <dgm:prSet/>
      <dgm:spPr/>
      <dgm:t>
        <a:bodyPr/>
        <a:lstStyle/>
        <a:p>
          <a:endParaRPr lang="en-US"/>
        </a:p>
      </dgm:t>
    </dgm:pt>
    <dgm:pt modelId="{2FF2E133-C04E-408E-B65C-8944CE78DCCA}" type="sibTrans" cxnId="{350771FE-2869-47B3-B3D6-C9379A25A172}">
      <dgm:prSet/>
      <dgm:spPr/>
      <dgm:t>
        <a:bodyPr/>
        <a:lstStyle/>
        <a:p>
          <a:endParaRPr lang="en-US"/>
        </a:p>
      </dgm:t>
    </dgm:pt>
    <dgm:pt modelId="{95F64D80-B96B-4FE4-B688-BA7C7B7EF8F6}" type="pres">
      <dgm:prSet presAssocID="{2B7DCE25-4780-4B8A-9CF0-2360D955A481}" presName="Name0" presStyleCnt="0">
        <dgm:presLayoutVars>
          <dgm:dir/>
          <dgm:resizeHandles val="exact"/>
        </dgm:presLayoutVars>
      </dgm:prSet>
      <dgm:spPr/>
    </dgm:pt>
    <dgm:pt modelId="{267A2B6A-D0A8-4006-BCCF-01A3DF30A74F}" type="pres">
      <dgm:prSet presAssocID="{31F09B20-830E-4FCC-9714-A186585D7ADD}" presName="node" presStyleLbl="node1" presStyleIdx="0" presStyleCnt="6">
        <dgm:presLayoutVars>
          <dgm:bulletEnabled val="1"/>
        </dgm:presLayoutVars>
      </dgm:prSet>
      <dgm:spPr/>
      <dgm:t>
        <a:bodyPr/>
        <a:lstStyle/>
        <a:p>
          <a:endParaRPr lang="en-US"/>
        </a:p>
      </dgm:t>
    </dgm:pt>
    <dgm:pt modelId="{477238BF-2AFB-41AE-8838-50992296FAF8}" type="pres">
      <dgm:prSet presAssocID="{F7B5685E-5F88-4FD0-B8F4-B009FD6A6CBD}" presName="sibTrans" presStyleCnt="0"/>
      <dgm:spPr/>
    </dgm:pt>
    <dgm:pt modelId="{07208EB6-E779-4717-B839-4E17D813A8E4}" type="pres">
      <dgm:prSet presAssocID="{4C720C2E-1BBC-4669-AEE8-F9093653D48A}" presName="node" presStyleLbl="node1" presStyleIdx="1" presStyleCnt="6">
        <dgm:presLayoutVars>
          <dgm:bulletEnabled val="1"/>
        </dgm:presLayoutVars>
      </dgm:prSet>
      <dgm:spPr/>
      <dgm:t>
        <a:bodyPr/>
        <a:lstStyle/>
        <a:p>
          <a:endParaRPr lang="en-US"/>
        </a:p>
      </dgm:t>
    </dgm:pt>
    <dgm:pt modelId="{6BFA4735-CE6B-4AFD-8BE2-E39CDC37FC7E}" type="pres">
      <dgm:prSet presAssocID="{2FF2E133-C04E-408E-B65C-8944CE78DCCA}" presName="sibTrans" presStyleCnt="0"/>
      <dgm:spPr/>
    </dgm:pt>
    <dgm:pt modelId="{EEFD84DE-2167-49F6-928E-9E17B84625B4}" type="pres">
      <dgm:prSet presAssocID="{EB4DBF43-FDAA-4B84-B0C0-1619DB67685F}" presName="node" presStyleLbl="node1" presStyleIdx="2" presStyleCnt="6">
        <dgm:presLayoutVars>
          <dgm:bulletEnabled val="1"/>
        </dgm:presLayoutVars>
      </dgm:prSet>
      <dgm:spPr/>
      <dgm:t>
        <a:bodyPr/>
        <a:lstStyle/>
        <a:p>
          <a:endParaRPr lang="en-US"/>
        </a:p>
      </dgm:t>
    </dgm:pt>
    <dgm:pt modelId="{85F4DB2A-D946-4E1A-BDBE-18A6BBBCE010}" type="pres">
      <dgm:prSet presAssocID="{DB7531E9-2B23-497E-B47D-07563C390269}" presName="sibTrans" presStyleCnt="0"/>
      <dgm:spPr/>
    </dgm:pt>
    <dgm:pt modelId="{13D6555A-CD2D-44E4-BA19-BCD2EE07BFB9}" type="pres">
      <dgm:prSet presAssocID="{C3773371-51AD-446A-BF22-524AEBEC91F0}" presName="node" presStyleLbl="node1" presStyleIdx="3" presStyleCnt="6">
        <dgm:presLayoutVars>
          <dgm:bulletEnabled val="1"/>
        </dgm:presLayoutVars>
      </dgm:prSet>
      <dgm:spPr/>
    </dgm:pt>
    <dgm:pt modelId="{541CD57E-C8AF-4B35-A952-9E07E9B59FF7}" type="pres">
      <dgm:prSet presAssocID="{5071E2F8-8DDC-4544-8D0B-3B35354EC67B}" presName="sibTrans" presStyleCnt="0"/>
      <dgm:spPr/>
    </dgm:pt>
    <dgm:pt modelId="{D5D5D37A-A40F-41DC-A3FB-3CA40B28503D}" type="pres">
      <dgm:prSet presAssocID="{91E03264-4CE0-48FC-891A-FC1A73785FE9}" presName="node" presStyleLbl="node1" presStyleIdx="4" presStyleCnt="6">
        <dgm:presLayoutVars>
          <dgm:bulletEnabled val="1"/>
        </dgm:presLayoutVars>
      </dgm:prSet>
      <dgm:spPr/>
      <dgm:t>
        <a:bodyPr/>
        <a:lstStyle/>
        <a:p>
          <a:endParaRPr lang="en-US"/>
        </a:p>
      </dgm:t>
    </dgm:pt>
    <dgm:pt modelId="{08B4B54C-857F-44FE-B9C9-7267D2A4BCBE}" type="pres">
      <dgm:prSet presAssocID="{0099AA15-D5CD-4F65-AFD8-6B9FFBE1271E}" presName="sibTrans" presStyleCnt="0"/>
      <dgm:spPr/>
    </dgm:pt>
    <dgm:pt modelId="{EE913132-4774-4F59-B80D-AD2A7C2C00EC}" type="pres">
      <dgm:prSet presAssocID="{59C5559B-D05B-4252-B5E5-B40275A1ED44}" presName="node" presStyleLbl="node1" presStyleIdx="5" presStyleCnt="6">
        <dgm:presLayoutVars>
          <dgm:bulletEnabled val="1"/>
        </dgm:presLayoutVars>
      </dgm:prSet>
      <dgm:spPr/>
      <dgm:t>
        <a:bodyPr/>
        <a:lstStyle/>
        <a:p>
          <a:endParaRPr lang="en-US"/>
        </a:p>
      </dgm:t>
    </dgm:pt>
  </dgm:ptLst>
  <dgm:cxnLst>
    <dgm:cxn modelId="{3C33DA71-1E14-4D98-9046-CDC3AE992D5A}" srcId="{2B7DCE25-4780-4B8A-9CF0-2360D955A481}" destId="{31F09B20-830E-4FCC-9714-A186585D7ADD}" srcOrd="0" destOrd="0" parTransId="{F8DAC604-B553-4CF5-A125-07A661113866}" sibTransId="{F7B5685E-5F88-4FD0-B8F4-B009FD6A6CBD}"/>
    <dgm:cxn modelId="{59783F21-DB54-44EC-ABC6-61DC5C6292A5}" type="presOf" srcId="{EB4DBF43-FDAA-4B84-B0C0-1619DB67685F}" destId="{EEFD84DE-2167-49F6-928E-9E17B84625B4}" srcOrd="0" destOrd="0" presId="urn:microsoft.com/office/officeart/2005/8/layout/hList6"/>
    <dgm:cxn modelId="{0CDD4EEE-9685-41C1-9FA7-742913AAF03E}" srcId="{2B7DCE25-4780-4B8A-9CF0-2360D955A481}" destId="{C3773371-51AD-446A-BF22-524AEBEC91F0}" srcOrd="3" destOrd="0" parTransId="{EC6D803B-F3C0-449D-888C-C0FF1A71D2D3}" sibTransId="{5071E2F8-8DDC-4544-8D0B-3B35354EC67B}"/>
    <dgm:cxn modelId="{C91A633C-9DC5-45C5-B3C1-53397AAC40D0}" type="presOf" srcId="{2B7DCE25-4780-4B8A-9CF0-2360D955A481}" destId="{95F64D80-B96B-4FE4-B688-BA7C7B7EF8F6}" srcOrd="0" destOrd="0" presId="urn:microsoft.com/office/officeart/2005/8/layout/hList6"/>
    <dgm:cxn modelId="{B5EEB220-3E42-4C99-9889-0BCCB637968D}" type="presOf" srcId="{C3773371-51AD-446A-BF22-524AEBEC91F0}" destId="{13D6555A-CD2D-44E4-BA19-BCD2EE07BFB9}" srcOrd="0" destOrd="0" presId="urn:microsoft.com/office/officeart/2005/8/layout/hList6"/>
    <dgm:cxn modelId="{592393FD-D798-4CD0-8860-521795405039}" type="presOf" srcId="{4C720C2E-1BBC-4669-AEE8-F9093653D48A}" destId="{07208EB6-E779-4717-B839-4E17D813A8E4}" srcOrd="0" destOrd="0" presId="urn:microsoft.com/office/officeart/2005/8/layout/hList6"/>
    <dgm:cxn modelId="{969E9CE7-0075-4F9F-A199-8843B090E46E}" type="presOf" srcId="{91E03264-4CE0-48FC-891A-FC1A73785FE9}" destId="{D5D5D37A-A40F-41DC-A3FB-3CA40B28503D}" srcOrd="0" destOrd="0" presId="urn:microsoft.com/office/officeart/2005/8/layout/hList6"/>
    <dgm:cxn modelId="{012F9C85-3749-4BEB-A9CC-8427FE44D0CA}" type="presOf" srcId="{31F09B20-830E-4FCC-9714-A186585D7ADD}" destId="{267A2B6A-D0A8-4006-BCCF-01A3DF30A74F}" srcOrd="0" destOrd="0" presId="urn:microsoft.com/office/officeart/2005/8/layout/hList6"/>
    <dgm:cxn modelId="{9FC64290-DC4F-4978-AEE8-685D2436AD4C}" srcId="{2B7DCE25-4780-4B8A-9CF0-2360D955A481}" destId="{91E03264-4CE0-48FC-891A-FC1A73785FE9}" srcOrd="4" destOrd="0" parTransId="{44067D9F-918B-48D0-AEC5-F6A658C0BEDE}" sibTransId="{0099AA15-D5CD-4F65-AFD8-6B9FFBE1271E}"/>
    <dgm:cxn modelId="{350771FE-2869-47B3-B3D6-C9379A25A172}" srcId="{2B7DCE25-4780-4B8A-9CF0-2360D955A481}" destId="{4C720C2E-1BBC-4669-AEE8-F9093653D48A}" srcOrd="1" destOrd="0" parTransId="{27198998-C55D-471E-AE33-9926A8506709}" sibTransId="{2FF2E133-C04E-408E-B65C-8944CE78DCCA}"/>
    <dgm:cxn modelId="{318E6837-30D6-4A0C-8A10-B8D5186FC393}" srcId="{2B7DCE25-4780-4B8A-9CF0-2360D955A481}" destId="{EB4DBF43-FDAA-4B84-B0C0-1619DB67685F}" srcOrd="2" destOrd="0" parTransId="{BBBEAEBF-2BC4-48EF-B079-B990E8D2DFB9}" sibTransId="{DB7531E9-2B23-497E-B47D-07563C390269}"/>
    <dgm:cxn modelId="{7321D3B5-4599-423B-B099-3E21EDD13CC0}" srcId="{2B7DCE25-4780-4B8A-9CF0-2360D955A481}" destId="{59C5559B-D05B-4252-B5E5-B40275A1ED44}" srcOrd="5" destOrd="0" parTransId="{F437B34E-3878-4F8B-B4C6-CF5FA9D56D62}" sibTransId="{C4CFB845-320F-4F79-90A2-580A10777AC9}"/>
    <dgm:cxn modelId="{C44B7DFF-EC00-4C46-9175-B759C48AA65D}" type="presOf" srcId="{59C5559B-D05B-4252-B5E5-B40275A1ED44}" destId="{EE913132-4774-4F59-B80D-AD2A7C2C00EC}" srcOrd="0" destOrd="0" presId="urn:microsoft.com/office/officeart/2005/8/layout/hList6"/>
    <dgm:cxn modelId="{18DFA51D-799F-44E1-BD4F-7B2CFC0A2AC9}" type="presParOf" srcId="{95F64D80-B96B-4FE4-B688-BA7C7B7EF8F6}" destId="{267A2B6A-D0A8-4006-BCCF-01A3DF30A74F}" srcOrd="0" destOrd="0" presId="urn:microsoft.com/office/officeart/2005/8/layout/hList6"/>
    <dgm:cxn modelId="{1E2C0A26-D3A6-48EC-93C0-8BE3484A114C}" type="presParOf" srcId="{95F64D80-B96B-4FE4-B688-BA7C7B7EF8F6}" destId="{477238BF-2AFB-41AE-8838-50992296FAF8}" srcOrd="1" destOrd="0" presId="urn:microsoft.com/office/officeart/2005/8/layout/hList6"/>
    <dgm:cxn modelId="{6712DE18-BAE2-40FD-942D-5D7847675553}" type="presParOf" srcId="{95F64D80-B96B-4FE4-B688-BA7C7B7EF8F6}" destId="{07208EB6-E779-4717-B839-4E17D813A8E4}" srcOrd="2" destOrd="0" presId="urn:microsoft.com/office/officeart/2005/8/layout/hList6"/>
    <dgm:cxn modelId="{19F950C9-8374-4FB8-94FC-6EFAD2213BA3}" type="presParOf" srcId="{95F64D80-B96B-4FE4-B688-BA7C7B7EF8F6}" destId="{6BFA4735-CE6B-4AFD-8BE2-E39CDC37FC7E}" srcOrd="3" destOrd="0" presId="urn:microsoft.com/office/officeart/2005/8/layout/hList6"/>
    <dgm:cxn modelId="{4C858650-A60A-4D39-BCAF-96E0BA9F9DAC}" type="presParOf" srcId="{95F64D80-B96B-4FE4-B688-BA7C7B7EF8F6}" destId="{EEFD84DE-2167-49F6-928E-9E17B84625B4}" srcOrd="4" destOrd="0" presId="urn:microsoft.com/office/officeart/2005/8/layout/hList6"/>
    <dgm:cxn modelId="{88E216E6-6191-4F11-8E97-3FA157B07153}" type="presParOf" srcId="{95F64D80-B96B-4FE4-B688-BA7C7B7EF8F6}" destId="{85F4DB2A-D946-4E1A-BDBE-18A6BBBCE010}" srcOrd="5" destOrd="0" presId="urn:microsoft.com/office/officeart/2005/8/layout/hList6"/>
    <dgm:cxn modelId="{23F8748C-B1C8-4845-867B-F36F95DF2D05}" type="presParOf" srcId="{95F64D80-B96B-4FE4-B688-BA7C7B7EF8F6}" destId="{13D6555A-CD2D-44E4-BA19-BCD2EE07BFB9}" srcOrd="6" destOrd="0" presId="urn:microsoft.com/office/officeart/2005/8/layout/hList6"/>
    <dgm:cxn modelId="{BD03024F-951A-457E-A1A6-D43EEBB0CAA8}" type="presParOf" srcId="{95F64D80-B96B-4FE4-B688-BA7C7B7EF8F6}" destId="{541CD57E-C8AF-4B35-A952-9E07E9B59FF7}" srcOrd="7" destOrd="0" presId="urn:microsoft.com/office/officeart/2005/8/layout/hList6"/>
    <dgm:cxn modelId="{E0907F60-BFFE-46C0-A4E2-A72FE2FB74C3}" type="presParOf" srcId="{95F64D80-B96B-4FE4-B688-BA7C7B7EF8F6}" destId="{D5D5D37A-A40F-41DC-A3FB-3CA40B28503D}" srcOrd="8" destOrd="0" presId="urn:microsoft.com/office/officeart/2005/8/layout/hList6"/>
    <dgm:cxn modelId="{C7C06876-8455-4D91-84E8-16099325AEB7}" type="presParOf" srcId="{95F64D80-B96B-4FE4-B688-BA7C7B7EF8F6}" destId="{08B4B54C-857F-44FE-B9C9-7267D2A4BCBE}" srcOrd="9" destOrd="0" presId="urn:microsoft.com/office/officeart/2005/8/layout/hList6"/>
    <dgm:cxn modelId="{7C6722F6-0B94-45B5-886A-390ABF58CD6D}" type="presParOf" srcId="{95F64D80-B96B-4FE4-B688-BA7C7B7EF8F6}" destId="{EE913132-4774-4F59-B80D-AD2A7C2C00EC}" srcOrd="1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D71DD-CCB4-4BD4-A432-87943E870C96}">
      <dsp:nvSpPr>
        <dsp:cNvPr id="0" name=""/>
        <dsp:cNvSpPr/>
      </dsp:nvSpPr>
      <dsp:spPr>
        <a:xfrm>
          <a:off x="3274689" y="846074"/>
          <a:ext cx="5642621" cy="5642621"/>
        </a:xfrm>
        <a:prstGeom prst="blockArc">
          <a:avLst>
            <a:gd name="adj1" fmla="val 11880000"/>
            <a:gd name="adj2" fmla="val 1620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31C21E9-0588-4701-AD65-5AE5559DD595}">
      <dsp:nvSpPr>
        <dsp:cNvPr id="0" name=""/>
        <dsp:cNvSpPr/>
      </dsp:nvSpPr>
      <dsp:spPr>
        <a:xfrm>
          <a:off x="3274689" y="846074"/>
          <a:ext cx="5642621" cy="5642621"/>
        </a:xfrm>
        <a:prstGeom prst="blockArc">
          <a:avLst>
            <a:gd name="adj1" fmla="val 7560000"/>
            <a:gd name="adj2" fmla="val 1188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12E1C62-DF3B-47A3-B7FC-ECF00E474E0F}">
      <dsp:nvSpPr>
        <dsp:cNvPr id="0" name=""/>
        <dsp:cNvSpPr/>
      </dsp:nvSpPr>
      <dsp:spPr>
        <a:xfrm>
          <a:off x="3274689" y="846074"/>
          <a:ext cx="5642621" cy="5642621"/>
        </a:xfrm>
        <a:prstGeom prst="blockArc">
          <a:avLst>
            <a:gd name="adj1" fmla="val 3240000"/>
            <a:gd name="adj2" fmla="val 756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7594AECC-2F7E-4016-B534-4DC585EEC192}">
      <dsp:nvSpPr>
        <dsp:cNvPr id="0" name=""/>
        <dsp:cNvSpPr/>
      </dsp:nvSpPr>
      <dsp:spPr>
        <a:xfrm>
          <a:off x="3274689" y="846074"/>
          <a:ext cx="5642621" cy="5642621"/>
        </a:xfrm>
        <a:prstGeom prst="blockArc">
          <a:avLst>
            <a:gd name="adj1" fmla="val 20520000"/>
            <a:gd name="adj2" fmla="val 324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C2833634-5A01-4766-A34E-241AFB6694E5}">
      <dsp:nvSpPr>
        <dsp:cNvPr id="0" name=""/>
        <dsp:cNvSpPr/>
      </dsp:nvSpPr>
      <dsp:spPr>
        <a:xfrm>
          <a:off x="3274689" y="846074"/>
          <a:ext cx="5642621" cy="5642621"/>
        </a:xfrm>
        <a:prstGeom prst="blockArc">
          <a:avLst>
            <a:gd name="adj1" fmla="val 16200000"/>
            <a:gd name="adj2" fmla="val 20520000"/>
            <a:gd name="adj3" fmla="val 4642"/>
          </a:avLst>
        </a:prstGeom>
        <a:solidFill>
          <a:schemeClr val="tx1"/>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32DA489E-2133-4E2C-987B-052E0D2F94A2}">
      <dsp:nvSpPr>
        <dsp:cNvPr id="0" name=""/>
        <dsp:cNvSpPr/>
      </dsp:nvSpPr>
      <dsp:spPr>
        <a:xfrm>
          <a:off x="4796730" y="2368115"/>
          <a:ext cx="2598539" cy="2598539"/>
        </a:xfrm>
        <a:prstGeom prst="ellipse">
          <a:avLst/>
        </a:prstGeom>
        <a:solidFill>
          <a:schemeClr val="bg1">
            <a:alpha val="1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r>
            <a:rPr lang="en-US" sz="3100" kern="1200" dirty="0" smtClean="0"/>
            <a:t>HR ATTRITION</a:t>
          </a:r>
          <a:endParaRPr lang="en-US" sz="3100" kern="1200" dirty="0"/>
        </a:p>
      </dsp:txBody>
      <dsp:txXfrm>
        <a:off x="5177277" y="2748662"/>
        <a:ext cx="1837445" cy="1837445"/>
      </dsp:txXfrm>
    </dsp:sp>
    <dsp:sp modelId="{836D9802-CD1C-406D-9D1B-E00136ABFFA6}">
      <dsp:nvSpPr>
        <dsp:cNvPr id="0" name=""/>
        <dsp:cNvSpPr/>
      </dsp:nvSpPr>
      <dsp:spPr>
        <a:xfrm>
          <a:off x="5186511" y="2069"/>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Members</a:t>
          </a:r>
          <a:endParaRPr lang="en-US" sz="1600" b="1" kern="1200" dirty="0"/>
        </a:p>
      </dsp:txBody>
      <dsp:txXfrm>
        <a:off x="5452894" y="268452"/>
        <a:ext cx="1286211" cy="1286211"/>
      </dsp:txXfrm>
    </dsp:sp>
    <dsp:sp modelId="{3B94C0D4-0643-423D-9FF4-180F612B6A1E}">
      <dsp:nvSpPr>
        <dsp:cNvPr id="0" name=""/>
        <dsp:cNvSpPr/>
      </dsp:nvSpPr>
      <dsp:spPr>
        <a:xfrm>
          <a:off x="7807459" y="1906299"/>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Introduction</a:t>
          </a:r>
          <a:endParaRPr lang="en-US" sz="1600" b="1" kern="1200" dirty="0"/>
        </a:p>
      </dsp:txBody>
      <dsp:txXfrm>
        <a:off x="8073842" y="2172682"/>
        <a:ext cx="1286211" cy="1286211"/>
      </dsp:txXfrm>
    </dsp:sp>
    <dsp:sp modelId="{6AAAB478-27E2-46BB-8EA7-2CF226CD9CBE}">
      <dsp:nvSpPr>
        <dsp:cNvPr id="0" name=""/>
        <dsp:cNvSpPr/>
      </dsp:nvSpPr>
      <dsp:spPr>
        <a:xfrm>
          <a:off x="6806346" y="4987407"/>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KPI’s</a:t>
          </a:r>
          <a:endParaRPr lang="en-US" sz="1600" b="1" kern="1200" dirty="0"/>
        </a:p>
      </dsp:txBody>
      <dsp:txXfrm>
        <a:off x="7072729" y="5253790"/>
        <a:ext cx="1286211" cy="1286211"/>
      </dsp:txXfrm>
    </dsp:sp>
    <dsp:sp modelId="{C539F68B-94EB-4821-864E-540BD3BA785E}">
      <dsp:nvSpPr>
        <dsp:cNvPr id="0" name=""/>
        <dsp:cNvSpPr/>
      </dsp:nvSpPr>
      <dsp:spPr>
        <a:xfrm>
          <a:off x="3566677" y="4987407"/>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Analysis</a:t>
          </a:r>
          <a:endParaRPr lang="en-US" sz="1600" b="1" kern="1200" dirty="0"/>
        </a:p>
      </dsp:txBody>
      <dsp:txXfrm>
        <a:off x="3833060" y="5253790"/>
        <a:ext cx="1286211" cy="1286211"/>
      </dsp:txXfrm>
    </dsp:sp>
    <dsp:sp modelId="{B464BE11-D75E-41A8-B293-845321589B0A}">
      <dsp:nvSpPr>
        <dsp:cNvPr id="0" name=""/>
        <dsp:cNvSpPr/>
      </dsp:nvSpPr>
      <dsp:spPr>
        <a:xfrm>
          <a:off x="2565564" y="1906299"/>
          <a:ext cx="1818977" cy="1818977"/>
        </a:xfrm>
        <a:prstGeom prst="ellipse">
          <a:avLst/>
        </a:prstGeom>
        <a:solidFill>
          <a:schemeClr val="tx1">
            <a:alpha val="5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US" sz="1600" b="1" kern="1200" dirty="0" smtClean="0"/>
            <a:t>Conclusion</a:t>
          </a:r>
          <a:endParaRPr lang="en-US" sz="1600" b="1" kern="1200" dirty="0"/>
        </a:p>
      </dsp:txBody>
      <dsp:txXfrm>
        <a:off x="2831947" y="2172682"/>
        <a:ext cx="1286211" cy="12862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A2B6A-D0A8-4006-BCCF-01A3DF30A74F}">
      <dsp:nvSpPr>
        <dsp:cNvPr id="0" name=""/>
        <dsp:cNvSpPr/>
      </dsp:nvSpPr>
      <dsp:spPr>
        <a:xfrm rot="16200000">
          <a:off x="-1449968" y="1454419"/>
          <a:ext cx="4667513" cy="1758674"/>
        </a:xfrm>
        <a:prstGeom prst="flowChartManualOperation">
          <a:avLst/>
        </a:prstGeom>
        <a:solidFill>
          <a:schemeClr val="tx1">
            <a:alpha val="50000"/>
          </a:scheme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906" bIns="0" numCol="1" spcCol="1270" anchor="ctr" anchorCtr="0">
          <a:noAutofit/>
        </a:bodyPr>
        <a:lstStyle/>
        <a:p>
          <a:pPr lvl="0" algn="ctr" defTabSz="977900">
            <a:lnSpc>
              <a:spcPct val="90000"/>
            </a:lnSpc>
            <a:spcBef>
              <a:spcPct val="0"/>
            </a:spcBef>
            <a:spcAft>
              <a:spcPct val="35000"/>
            </a:spcAft>
          </a:pPr>
          <a:r>
            <a:rPr lang="en-IN" sz="2200" b="1" kern="1200" smtClean="0">
              <a:latin typeface="+mj-lt"/>
              <a:sym typeface="+mn-ea"/>
            </a:rPr>
            <a:t>Average Attrition rate for all Departments</a:t>
          </a:r>
          <a:endParaRPr lang="en-US" sz="2200" kern="1200"/>
        </a:p>
      </dsp:txBody>
      <dsp:txXfrm rot="5400000">
        <a:off x="4451" y="933503"/>
        <a:ext cx="1758674" cy="2800507"/>
      </dsp:txXfrm>
    </dsp:sp>
    <dsp:sp modelId="{07208EB6-E779-4717-B839-4E17D813A8E4}">
      <dsp:nvSpPr>
        <dsp:cNvPr id="0" name=""/>
        <dsp:cNvSpPr/>
      </dsp:nvSpPr>
      <dsp:spPr>
        <a:xfrm rot="16200000">
          <a:off x="440606" y="1454419"/>
          <a:ext cx="4667513" cy="1758674"/>
        </a:xfrm>
        <a:prstGeom prst="flowChartManualOperation">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906" bIns="0" numCol="1" spcCol="1270" anchor="ctr" anchorCtr="0">
          <a:noAutofit/>
        </a:bodyPr>
        <a:lstStyle/>
        <a:p>
          <a:pPr lvl="0" algn="ctr" defTabSz="977900">
            <a:lnSpc>
              <a:spcPct val="90000"/>
            </a:lnSpc>
            <a:spcBef>
              <a:spcPct val="0"/>
            </a:spcBef>
            <a:spcAft>
              <a:spcPct val="35000"/>
            </a:spcAft>
          </a:pPr>
          <a:r>
            <a:rPr lang="en-IN" sz="2200" b="1" kern="1200" smtClean="0">
              <a:latin typeface="+mj-lt"/>
              <a:sym typeface="+mn-ea"/>
            </a:rPr>
            <a:t>Average Hourly rate of Male Research Scientist</a:t>
          </a:r>
          <a:endParaRPr lang="en-US" sz="2200" kern="1200"/>
        </a:p>
      </dsp:txBody>
      <dsp:txXfrm rot="5400000">
        <a:off x="1895025" y="933503"/>
        <a:ext cx="1758674" cy="2800507"/>
      </dsp:txXfrm>
    </dsp:sp>
    <dsp:sp modelId="{EEFD84DE-2167-49F6-928E-9E17B84625B4}">
      <dsp:nvSpPr>
        <dsp:cNvPr id="0" name=""/>
        <dsp:cNvSpPr/>
      </dsp:nvSpPr>
      <dsp:spPr>
        <a:xfrm rot="16200000">
          <a:off x="2331181" y="1454419"/>
          <a:ext cx="4667513" cy="1758674"/>
        </a:xfrm>
        <a:prstGeom prst="flowChartManualOperation">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906" bIns="0" numCol="1" spcCol="1270" anchor="ctr" anchorCtr="0">
          <a:noAutofit/>
        </a:bodyPr>
        <a:lstStyle/>
        <a:p>
          <a:pPr lvl="0" algn="ctr" defTabSz="977900">
            <a:lnSpc>
              <a:spcPct val="90000"/>
            </a:lnSpc>
            <a:spcBef>
              <a:spcPct val="0"/>
            </a:spcBef>
            <a:spcAft>
              <a:spcPct val="35000"/>
            </a:spcAft>
          </a:pPr>
          <a:r>
            <a:rPr lang="en-IN" sz="2200" b="1" kern="1200" smtClean="0">
              <a:latin typeface="+mj-lt"/>
              <a:sym typeface="+mn-ea"/>
            </a:rPr>
            <a:t>Attrition rate Vs Monthly income stats</a:t>
          </a:r>
          <a:endParaRPr lang="en-US" sz="2200" kern="1200" dirty="0"/>
        </a:p>
      </dsp:txBody>
      <dsp:txXfrm rot="5400000">
        <a:off x="3785600" y="933503"/>
        <a:ext cx="1758674" cy="2800507"/>
      </dsp:txXfrm>
    </dsp:sp>
    <dsp:sp modelId="{13D6555A-CD2D-44E4-BA19-BCD2EE07BFB9}">
      <dsp:nvSpPr>
        <dsp:cNvPr id="0" name=""/>
        <dsp:cNvSpPr/>
      </dsp:nvSpPr>
      <dsp:spPr>
        <a:xfrm rot="16200000">
          <a:off x="4221755" y="1454419"/>
          <a:ext cx="4667513" cy="1758674"/>
        </a:xfrm>
        <a:prstGeom prst="flowChartManualOperation">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906" bIns="0" numCol="1" spcCol="1270" anchor="ctr" anchorCtr="0">
          <a:noAutofit/>
        </a:bodyPr>
        <a:lstStyle/>
        <a:p>
          <a:pPr lvl="0" algn="ctr" defTabSz="977900">
            <a:lnSpc>
              <a:spcPct val="90000"/>
            </a:lnSpc>
            <a:spcBef>
              <a:spcPct val="0"/>
            </a:spcBef>
            <a:spcAft>
              <a:spcPct val="35000"/>
            </a:spcAft>
          </a:pPr>
          <a:r>
            <a:rPr lang="en-IN" sz="2200" b="1" kern="1200" smtClean="0">
              <a:latin typeface="+mj-lt"/>
              <a:sym typeface="+mn-ea"/>
            </a:rPr>
            <a:t>Attrition rate Vs Year since last promotion relation</a:t>
          </a:r>
          <a:endParaRPr lang="en-US" sz="2200" kern="1200" dirty="0"/>
        </a:p>
      </dsp:txBody>
      <dsp:txXfrm rot="5400000">
        <a:off x="5676174" y="933503"/>
        <a:ext cx="1758674" cy="2800507"/>
      </dsp:txXfrm>
    </dsp:sp>
    <dsp:sp modelId="{D5D5D37A-A40F-41DC-A3FB-3CA40B28503D}">
      <dsp:nvSpPr>
        <dsp:cNvPr id="0" name=""/>
        <dsp:cNvSpPr/>
      </dsp:nvSpPr>
      <dsp:spPr>
        <a:xfrm rot="16200000">
          <a:off x="6112330" y="1454419"/>
          <a:ext cx="4667513" cy="1758674"/>
        </a:xfrm>
        <a:prstGeom prst="flowChartManualOperation">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906" bIns="0" numCol="1" spcCol="1270" anchor="ctr" anchorCtr="0">
          <a:noAutofit/>
        </a:bodyPr>
        <a:lstStyle/>
        <a:p>
          <a:pPr lvl="0" algn="ctr" defTabSz="977900">
            <a:lnSpc>
              <a:spcPct val="90000"/>
            </a:lnSpc>
            <a:spcBef>
              <a:spcPct val="0"/>
            </a:spcBef>
            <a:spcAft>
              <a:spcPct val="35000"/>
            </a:spcAft>
          </a:pPr>
          <a:r>
            <a:rPr lang="en-IN" sz="2200" b="1" kern="1200" dirty="0" smtClean="0">
              <a:latin typeface="+mj-lt"/>
              <a:sym typeface="+mn-ea"/>
            </a:rPr>
            <a:t>Job Role Vs Work life balance</a:t>
          </a:r>
          <a:endParaRPr lang="en-US" sz="2200" kern="1200" dirty="0"/>
        </a:p>
      </dsp:txBody>
      <dsp:txXfrm rot="5400000">
        <a:off x="7566749" y="933503"/>
        <a:ext cx="1758674" cy="2800507"/>
      </dsp:txXfrm>
    </dsp:sp>
    <dsp:sp modelId="{EE913132-4774-4F59-B80D-AD2A7C2C00EC}">
      <dsp:nvSpPr>
        <dsp:cNvPr id="0" name=""/>
        <dsp:cNvSpPr/>
      </dsp:nvSpPr>
      <dsp:spPr>
        <a:xfrm rot="16200000">
          <a:off x="8002905" y="1454419"/>
          <a:ext cx="4667513" cy="1758674"/>
        </a:xfrm>
        <a:prstGeom prst="flowChartManualOperation">
          <a:avLst/>
        </a:prstGeom>
        <a:solidFill>
          <a:schemeClr val="tx1">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0" tIns="0" rIns="138906" bIns="0" numCol="1" spcCol="1270" anchor="ctr" anchorCtr="0">
          <a:noAutofit/>
        </a:bodyPr>
        <a:lstStyle/>
        <a:p>
          <a:pPr lvl="0" algn="ctr" defTabSz="977900">
            <a:lnSpc>
              <a:spcPct val="90000"/>
            </a:lnSpc>
            <a:spcBef>
              <a:spcPct val="0"/>
            </a:spcBef>
            <a:spcAft>
              <a:spcPct val="35000"/>
            </a:spcAft>
          </a:pPr>
          <a:r>
            <a:rPr lang="en-IN" sz="2200" b="1" kern="1200" dirty="0" smtClean="0">
              <a:latin typeface="+mj-lt"/>
              <a:sym typeface="+mn-ea"/>
            </a:rPr>
            <a:t>Average working years for each Department</a:t>
          </a:r>
          <a:endParaRPr lang="en-US" sz="2200" kern="1200" dirty="0"/>
        </a:p>
      </dsp:txBody>
      <dsp:txXfrm rot="5400000">
        <a:off x="9457324" y="933503"/>
        <a:ext cx="1758674" cy="280050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2BC958-C632-471E-9FD8-8849A3BB2CD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1521322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2BC958-C632-471E-9FD8-8849A3BB2CD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247806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2BC958-C632-471E-9FD8-8849A3BB2CD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116613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10397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648075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470591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96572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9113979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2359195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5470190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281010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2BC958-C632-471E-9FD8-8849A3BB2CD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27998237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7581111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76699831"/>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03296633"/>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2767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2BC958-C632-471E-9FD8-8849A3BB2CDB}" type="datetimeFigureOut">
              <a:rPr lang="en-IN" smtClean="0"/>
              <a:t>07-04-2023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90877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2BC958-C632-471E-9FD8-8849A3BB2CD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203758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2BC958-C632-471E-9FD8-8849A3BB2CDB}" type="datetimeFigureOut">
              <a:rPr lang="en-IN" smtClean="0"/>
              <a:t>07-04-2023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31682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2BC958-C632-471E-9FD8-8849A3BB2CDB}" type="datetimeFigureOut">
              <a:rPr lang="en-IN" smtClean="0"/>
              <a:t>07-04-2023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71781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BC958-C632-471E-9FD8-8849A3BB2CDB}" type="datetimeFigureOut">
              <a:rPr lang="en-IN" smtClean="0"/>
              <a:t>07-04-2023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265804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2BC958-C632-471E-9FD8-8849A3BB2CD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138363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2BC958-C632-471E-9FD8-8849A3BB2CDB}" type="datetimeFigureOut">
              <a:rPr lang="en-IN" smtClean="0"/>
              <a:t>07-04-2023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5BF481-42E0-4B2C-8C18-EFEB8F9F6FAC}" type="slidenum">
              <a:rPr lang="en-IN" smtClean="0"/>
              <a:t>‹#›</a:t>
            </a:fld>
            <a:endParaRPr lang="en-IN"/>
          </a:p>
        </p:txBody>
      </p:sp>
    </p:spTree>
    <p:extLst>
      <p:ext uri="{BB962C8B-B14F-4D97-AF65-F5344CB8AC3E}">
        <p14:creationId xmlns:p14="http://schemas.microsoft.com/office/powerpoint/2010/main" val="343668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2BC958-C632-471E-9FD8-8849A3BB2CDB}" type="datetimeFigureOut">
              <a:rPr lang="en-IN" smtClean="0"/>
              <a:t>07-04-2023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BF481-42E0-4B2C-8C18-EFEB8F9F6FAC}" type="slidenum">
              <a:rPr lang="en-IN" smtClean="0"/>
              <a:t>‹#›</a:t>
            </a:fld>
            <a:endParaRPr lang="en-IN"/>
          </a:p>
        </p:txBody>
      </p:sp>
    </p:spTree>
    <p:extLst>
      <p:ext uri="{BB962C8B-B14F-4D97-AF65-F5344CB8AC3E}">
        <p14:creationId xmlns:p14="http://schemas.microsoft.com/office/powerpoint/2010/main" val="2628135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4/7/2023</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extLst>
      <p:ext uri="{BB962C8B-B14F-4D97-AF65-F5344CB8AC3E}">
        <p14:creationId xmlns:p14="http://schemas.microsoft.com/office/powerpoint/2010/main" val="3823071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47698" y="2490281"/>
            <a:ext cx="10896600" cy="523220"/>
          </a:xfrm>
          <a:prstGeom prst="rect">
            <a:avLst/>
          </a:prstGeom>
          <a:noFill/>
        </p:spPr>
        <p:txBody>
          <a:bodyPr wrap="square" rtlCol="0">
            <a:spAutoFit/>
          </a:bodyPr>
          <a:lstStyle/>
          <a:p>
            <a:endParaRPr lang="en-IN" sz="2800" b="1" dirty="0">
              <a:solidFill>
                <a:schemeClr val="bg1"/>
              </a:solidFill>
              <a:latin typeface="Rockwell Extra Bold" panose="02060903040505020403" pitchFamily="18" charset="0"/>
            </a:endParaRPr>
          </a:p>
        </p:txBody>
      </p:sp>
      <p:sp>
        <p:nvSpPr>
          <p:cNvPr id="6" name="TextBox 5"/>
          <p:cNvSpPr txBox="1"/>
          <p:nvPr/>
        </p:nvSpPr>
        <p:spPr>
          <a:xfrm>
            <a:off x="647698" y="1055281"/>
            <a:ext cx="10886100" cy="4247317"/>
          </a:xfrm>
          <a:prstGeom prst="rect">
            <a:avLst/>
          </a:prstGeom>
          <a:noFill/>
          <a:effectLst>
            <a:outerShdw blurRad="50800" dist="50800" dir="5400000" algn="ctr" rotWithShape="0">
              <a:srgbClr val="40B7BA"/>
            </a:outerShdw>
          </a:effectLst>
        </p:spPr>
        <p:txBody>
          <a:bodyPr wrap="square" rtlCol="0">
            <a:spAutoFit/>
          </a:bodyPr>
          <a:lstStyle/>
          <a:p>
            <a:pPr algn="ctr">
              <a:lnSpc>
                <a:spcPct val="150000"/>
              </a:lnSpc>
            </a:pPr>
            <a:r>
              <a:rPr lang="en-IN" sz="6600" b="1" dirty="0" smtClean="0">
                <a:solidFill>
                  <a:schemeClr val="bg1"/>
                </a:solidFill>
                <a:latin typeface="Rockwell Extra Bold" panose="02060903040505020403" pitchFamily="18" charset="0"/>
              </a:rPr>
              <a:t>HR EMPLOYEE ATTRITION</a:t>
            </a:r>
          </a:p>
          <a:p>
            <a:pPr algn="ctr">
              <a:lnSpc>
                <a:spcPct val="150000"/>
              </a:lnSpc>
            </a:pPr>
            <a:r>
              <a:rPr lang="en-IN" sz="4800" b="1" dirty="0" smtClean="0">
                <a:solidFill>
                  <a:schemeClr val="bg1"/>
                </a:solidFill>
                <a:latin typeface="Rockwell Extra Bold" panose="02060903040505020403" pitchFamily="18" charset="0"/>
              </a:rPr>
              <a:t>BY GROUP 5</a:t>
            </a:r>
            <a:endParaRPr lang="en-IN" sz="4800" b="1" dirty="0">
              <a:solidFill>
                <a:schemeClr val="bg1"/>
              </a:solidFill>
              <a:latin typeface="Rockwell Extra Bold" panose="02060903040505020403" pitchFamily="18" charset="0"/>
            </a:endParaRPr>
          </a:p>
        </p:txBody>
      </p:sp>
    </p:spTree>
    <p:extLst>
      <p:ext uri="{BB962C8B-B14F-4D97-AF65-F5344CB8AC3E}">
        <p14:creationId xmlns:p14="http://schemas.microsoft.com/office/powerpoint/2010/main" val="19187035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algn="ctr"/>
            <a:r>
              <a:rPr lang="en-IN" sz="4400" b="1" dirty="0">
                <a:solidFill>
                  <a:schemeClr val="bg1"/>
                </a:solidFill>
                <a:sym typeface="+mn-ea"/>
              </a:rPr>
              <a:t>Job Role Vs Work life </a:t>
            </a:r>
            <a:r>
              <a:rPr lang="en-IN" sz="4400" b="1" dirty="0" smtClean="0">
                <a:solidFill>
                  <a:schemeClr val="bg1"/>
                </a:solidFill>
                <a:sym typeface="+mn-ea"/>
              </a:rPr>
              <a:t>balance</a:t>
            </a:r>
            <a:endParaRPr lang="en-IN" sz="4400" b="1" dirty="0">
              <a:solidFill>
                <a:schemeClr val="bg1"/>
              </a:solidFill>
              <a:sym typeface="+mn-ea"/>
            </a:endParaRPr>
          </a:p>
        </p:txBody>
      </p:sp>
      <p:sp>
        <p:nvSpPr>
          <p:cNvPr id="6" name="TextBox 5"/>
          <p:cNvSpPr txBox="1"/>
          <p:nvPr/>
        </p:nvSpPr>
        <p:spPr>
          <a:xfrm>
            <a:off x="7939091" y="1659285"/>
            <a:ext cx="3738560" cy="3539430"/>
          </a:xfrm>
          <a:prstGeom prst="rect">
            <a:avLst/>
          </a:prstGeom>
          <a:noFill/>
        </p:spPr>
        <p:txBody>
          <a:bodyPr wrap="square" rtlCol="0">
            <a:spAutoFit/>
          </a:bodyPr>
          <a:lstStyle/>
          <a:p>
            <a:pPr marL="342900" indent="-342900">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Compared to other roles, the manufacturing director role offers the good work-life balance, followed by the sales executive role.</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61952" y="990600"/>
            <a:ext cx="7215187" cy="5454610"/>
          </a:xfrm>
          <a:prstGeom prst="rect">
            <a:avLst/>
          </a:prstGeom>
        </p:spPr>
      </p:pic>
    </p:spTree>
    <p:extLst>
      <p:ext uri="{BB962C8B-B14F-4D97-AF65-F5344CB8AC3E}">
        <p14:creationId xmlns:p14="http://schemas.microsoft.com/office/powerpoint/2010/main" val="4919968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a:solidFill>
                  <a:schemeClr val="bg1"/>
                </a:solidFill>
                <a:sym typeface="+mn-ea"/>
              </a:rPr>
              <a:t>Average working years for each Department</a:t>
            </a:r>
            <a:endParaRPr lang="en-IN" sz="4400" b="1" dirty="0">
              <a:solidFill>
                <a:schemeClr val="bg1"/>
              </a:solidFill>
              <a:sym typeface="+mn-ea"/>
            </a:endParaRPr>
          </a:p>
        </p:txBody>
      </p:sp>
      <p:sp>
        <p:nvSpPr>
          <p:cNvPr id="6" name="TextBox 5"/>
          <p:cNvSpPr txBox="1"/>
          <p:nvPr/>
        </p:nvSpPr>
        <p:spPr>
          <a:xfrm>
            <a:off x="7277100" y="1659285"/>
            <a:ext cx="4400551" cy="2246769"/>
          </a:xfrm>
          <a:prstGeom prst="rect">
            <a:avLst/>
          </a:prstGeom>
          <a:noFill/>
        </p:spPr>
        <p:txBody>
          <a:bodyPr wrap="square" rtlCol="0">
            <a:spAutoFit/>
          </a:bodyPr>
          <a:lstStyle/>
          <a:p>
            <a:pPr marL="342900" indent="-342900">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The typical working year for the software department is longer than for other departments.</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33400" y="1000124"/>
            <a:ext cx="6210300" cy="5476875"/>
          </a:xfrm>
          <a:prstGeom prst="rect">
            <a:avLst/>
          </a:prstGeom>
        </p:spPr>
      </p:pic>
    </p:spTree>
    <p:extLst>
      <p:ext uri="{BB962C8B-B14F-4D97-AF65-F5344CB8AC3E}">
        <p14:creationId xmlns:p14="http://schemas.microsoft.com/office/powerpoint/2010/main" val="2219526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smtClean="0">
                <a:solidFill>
                  <a:schemeClr val="bg1"/>
                </a:solidFill>
                <a:sym typeface="+mn-ea"/>
              </a:rPr>
              <a:t>EXCEL DASHBOARD</a:t>
            </a:r>
            <a:endParaRPr lang="en-IN" sz="4400" b="1" dirty="0">
              <a:solidFill>
                <a:schemeClr val="bg1"/>
              </a:solidFill>
              <a:sym typeface="+mn-ea"/>
            </a:endParaRPr>
          </a:p>
        </p:txBody>
      </p:sp>
      <p:pic>
        <p:nvPicPr>
          <p:cNvPr id="7" name="Picture 6" descr="Screenshot (60)"/>
          <p:cNvPicPr>
            <a:picLocks noChangeAspect="1"/>
          </p:cNvPicPr>
          <p:nvPr/>
        </p:nvPicPr>
        <p:blipFill>
          <a:blip r:embed="rId3"/>
          <a:srcRect b="9309"/>
          <a:stretch>
            <a:fillRect/>
          </a:stretch>
        </p:blipFill>
        <p:spPr>
          <a:xfrm>
            <a:off x="361950" y="1028700"/>
            <a:ext cx="11468100" cy="5524500"/>
          </a:xfrm>
          <a:prstGeom prst="rect">
            <a:avLst/>
          </a:prstGeom>
        </p:spPr>
      </p:pic>
    </p:spTree>
    <p:extLst>
      <p:ext uri="{BB962C8B-B14F-4D97-AF65-F5344CB8AC3E}">
        <p14:creationId xmlns:p14="http://schemas.microsoft.com/office/powerpoint/2010/main" val="1122374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smtClean="0">
                <a:solidFill>
                  <a:schemeClr val="bg1"/>
                </a:solidFill>
                <a:sym typeface="+mn-ea"/>
              </a:rPr>
              <a:t>TABLEAU DASHBOARD</a:t>
            </a:r>
            <a:endParaRPr lang="en-IN" sz="4400" b="1" dirty="0">
              <a:solidFill>
                <a:schemeClr val="bg1"/>
              </a:solidFill>
              <a:sym typeface="+mn-ea"/>
            </a:endParaRPr>
          </a:p>
        </p:txBody>
      </p:sp>
      <p:pic>
        <p:nvPicPr>
          <p:cNvPr id="5" name="Picture 4" descr="Screenshot (62)"/>
          <p:cNvPicPr>
            <a:picLocks noChangeAspect="1"/>
          </p:cNvPicPr>
          <p:nvPr/>
        </p:nvPicPr>
        <p:blipFill>
          <a:blip r:embed="rId3"/>
          <a:srcRect b="3845"/>
          <a:stretch>
            <a:fillRect/>
          </a:stretch>
        </p:blipFill>
        <p:spPr>
          <a:xfrm>
            <a:off x="323850" y="970596"/>
            <a:ext cx="6019803" cy="5658803"/>
          </a:xfrm>
          <a:prstGeom prst="rect">
            <a:avLst/>
          </a:prstGeom>
        </p:spPr>
      </p:pic>
      <p:pic>
        <p:nvPicPr>
          <p:cNvPr id="6" name="Picture 5" descr="Screenshot (63)"/>
          <p:cNvPicPr>
            <a:picLocks noChangeAspect="1"/>
          </p:cNvPicPr>
          <p:nvPr/>
        </p:nvPicPr>
        <p:blipFill>
          <a:blip r:embed="rId4"/>
          <a:srcRect b="3400"/>
          <a:stretch>
            <a:fillRect/>
          </a:stretch>
        </p:blipFill>
        <p:spPr>
          <a:xfrm>
            <a:off x="6515100" y="970597"/>
            <a:ext cx="5334002" cy="5658802"/>
          </a:xfrm>
          <a:prstGeom prst="rect">
            <a:avLst/>
          </a:prstGeom>
        </p:spPr>
      </p:pic>
    </p:spTree>
    <p:extLst>
      <p:ext uri="{BB962C8B-B14F-4D97-AF65-F5344CB8AC3E}">
        <p14:creationId xmlns:p14="http://schemas.microsoft.com/office/powerpoint/2010/main" val="4021327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smtClean="0">
                <a:solidFill>
                  <a:schemeClr val="bg1"/>
                </a:solidFill>
                <a:sym typeface="+mn-ea"/>
              </a:rPr>
              <a:t>POWER BI DASHBOARD</a:t>
            </a:r>
            <a:endParaRPr lang="en-IN" sz="4400" b="1" dirty="0">
              <a:solidFill>
                <a:schemeClr val="bg1"/>
              </a:solidFill>
              <a:sym typeface="+mn-ea"/>
            </a:endParaRPr>
          </a:p>
        </p:txBody>
      </p:sp>
      <p:pic>
        <p:nvPicPr>
          <p:cNvPr id="7" name="Picture 6" descr="Screenshot 2023-04-05 150033"/>
          <p:cNvPicPr>
            <a:picLocks noChangeAspect="1"/>
          </p:cNvPicPr>
          <p:nvPr/>
        </p:nvPicPr>
        <p:blipFill>
          <a:blip r:embed="rId3"/>
          <a:stretch>
            <a:fillRect/>
          </a:stretch>
        </p:blipFill>
        <p:spPr>
          <a:xfrm>
            <a:off x="257175" y="970597"/>
            <a:ext cx="5800725" cy="5658802"/>
          </a:xfrm>
          <a:prstGeom prst="rect">
            <a:avLst/>
          </a:prstGeom>
        </p:spPr>
      </p:pic>
      <p:pic>
        <p:nvPicPr>
          <p:cNvPr id="8" name="Picture 7" descr="Screenshot 2023-04-05 150004"/>
          <p:cNvPicPr>
            <a:picLocks noChangeAspect="1"/>
          </p:cNvPicPr>
          <p:nvPr/>
        </p:nvPicPr>
        <p:blipFill>
          <a:blip r:embed="rId4"/>
          <a:stretch>
            <a:fillRect/>
          </a:stretch>
        </p:blipFill>
        <p:spPr>
          <a:xfrm>
            <a:off x="6286183" y="984319"/>
            <a:ext cx="5677535" cy="5658802"/>
          </a:xfrm>
          <a:prstGeom prst="rect">
            <a:avLst/>
          </a:prstGeom>
        </p:spPr>
      </p:pic>
    </p:spTree>
    <p:extLst>
      <p:ext uri="{BB962C8B-B14F-4D97-AF65-F5344CB8AC3E}">
        <p14:creationId xmlns:p14="http://schemas.microsoft.com/office/powerpoint/2010/main" val="9507895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smtClean="0">
                <a:solidFill>
                  <a:schemeClr val="bg1"/>
                </a:solidFill>
                <a:sym typeface="+mn-ea"/>
              </a:rPr>
              <a:t>CONCLUSION </a:t>
            </a:r>
            <a:endParaRPr lang="en-IN" sz="4400" b="1" dirty="0">
              <a:solidFill>
                <a:schemeClr val="bg1"/>
              </a:solidFill>
              <a:sym typeface="+mn-ea"/>
            </a:endParaRPr>
          </a:p>
        </p:txBody>
      </p:sp>
      <p:sp>
        <p:nvSpPr>
          <p:cNvPr id="3" name="TextBox 2"/>
          <p:cNvSpPr txBox="1"/>
          <p:nvPr/>
        </p:nvSpPr>
        <p:spPr>
          <a:xfrm>
            <a:off x="295275" y="940891"/>
            <a:ext cx="11601450" cy="5478423"/>
          </a:xfrm>
          <a:prstGeom prst="rect">
            <a:avLst/>
          </a:prstGeom>
          <a:noFill/>
        </p:spPr>
        <p:txBody>
          <a:bodyPr wrap="square" rtlCol="0">
            <a:spAutoFit/>
          </a:bodyPr>
          <a:lstStyle/>
          <a:p>
            <a:pPr marL="285750" indent="-285750">
              <a:buFont typeface="Wingdings" panose="05000000000000000000" pitchFamily="2" charset="2"/>
              <a:buChar char="v"/>
            </a:pPr>
            <a:r>
              <a:rPr lang="en-US" sz="2500" dirty="0" smtClean="0">
                <a:solidFill>
                  <a:schemeClr val="bg1"/>
                </a:solidFill>
              </a:rPr>
              <a:t>The department responsible for research and development has the highest turnover rate, so we must take steps to prevent employees from leaving the organization.</a:t>
            </a:r>
          </a:p>
          <a:p>
            <a:pPr marL="285750" indent="-285750">
              <a:buFont typeface="Wingdings" panose="05000000000000000000" pitchFamily="2" charset="2"/>
              <a:buChar char="v"/>
            </a:pPr>
            <a:r>
              <a:rPr lang="en-US" sz="2500" dirty="0" smtClean="0">
                <a:solidFill>
                  <a:schemeClr val="bg1"/>
                </a:solidFill>
              </a:rPr>
              <a:t>Salary increases are required to stop employees from leaving the organization.</a:t>
            </a:r>
          </a:p>
          <a:p>
            <a:pPr marL="285750" indent="-285750">
              <a:buFont typeface="Wingdings" panose="05000000000000000000" pitchFamily="2" charset="2"/>
              <a:buChar char="v"/>
            </a:pPr>
            <a:r>
              <a:rPr lang="en-US" sz="2500" dirty="0" smtClean="0">
                <a:solidFill>
                  <a:schemeClr val="bg1"/>
                </a:solidFill>
              </a:rPr>
              <a:t>Due to the retirement age, the employee with an age more than or equal to 55 has the highest attrition rate, so the company needs to hire more people.</a:t>
            </a:r>
          </a:p>
          <a:p>
            <a:pPr marL="285750" indent="-285750">
              <a:buFont typeface="Wingdings" panose="05000000000000000000" pitchFamily="2" charset="2"/>
              <a:buChar char="v"/>
            </a:pPr>
            <a:r>
              <a:rPr lang="en-US" sz="2500" dirty="0" smtClean="0">
                <a:solidFill>
                  <a:schemeClr val="bg1"/>
                </a:solidFill>
              </a:rPr>
              <a:t>The organization should set up training and idea-generating sessions to improve employee performance since underperforming employees are more likely to be terminated.</a:t>
            </a:r>
          </a:p>
          <a:p>
            <a:pPr marL="285750" indent="-285750">
              <a:buFont typeface="Wingdings" panose="05000000000000000000" pitchFamily="2" charset="2"/>
              <a:buChar char="v"/>
            </a:pPr>
            <a:r>
              <a:rPr lang="en-US" sz="2500" dirty="0" smtClean="0">
                <a:solidFill>
                  <a:schemeClr val="bg1"/>
                </a:solidFill>
              </a:rPr>
              <a:t>Employee dissatisfaction with the workplace environment should encourage the organization to take the required steps to improve it.</a:t>
            </a:r>
          </a:p>
          <a:p>
            <a:pPr marL="285750" indent="-285750">
              <a:buFont typeface="Wingdings" panose="05000000000000000000" pitchFamily="2" charset="2"/>
              <a:buChar char="v"/>
            </a:pPr>
            <a:r>
              <a:rPr lang="en-US" sz="2500" dirty="0" smtClean="0">
                <a:solidFill>
                  <a:schemeClr val="bg1"/>
                </a:solidFill>
              </a:rPr>
              <a:t>The organization should attempt to provide travel options or hire candidates who live nearby because the employee with the greatest distance from home has the highest attrition rate.</a:t>
            </a:r>
          </a:p>
          <a:p>
            <a:pPr marL="285750" indent="-285750">
              <a:buFont typeface="Wingdings" panose="05000000000000000000" pitchFamily="2" charset="2"/>
              <a:buChar char="v"/>
            </a:pPr>
            <a:endParaRPr lang="en-IN" sz="2500" dirty="0">
              <a:solidFill>
                <a:schemeClr val="bg1"/>
              </a:solidFill>
            </a:endParaRPr>
          </a:p>
        </p:txBody>
      </p:sp>
    </p:spTree>
    <p:extLst>
      <p:ext uri="{BB962C8B-B14F-4D97-AF65-F5344CB8AC3E}">
        <p14:creationId xmlns:p14="http://schemas.microsoft.com/office/powerpoint/2010/main" val="34865859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60000"/>
                <a:lumOff val="40000"/>
              </a:schemeClr>
            </a:gs>
          </a:gsLst>
          <a:lin ang="5400000" scaled="0"/>
        </a:gradFill>
        <a:effectLst/>
      </p:bgPr>
    </p:bg>
    <p:spTree>
      <p:nvGrpSpPr>
        <p:cNvPr id="1" name=""/>
        <p:cNvGrpSpPr/>
        <p:nvPr/>
      </p:nvGrpSpPr>
      <p:grpSpPr>
        <a:xfrm>
          <a:off x="0" y="0"/>
          <a:ext cx="0" cy="0"/>
          <a:chOff x="0" y="0"/>
          <a:chExt cx="0" cy="0"/>
        </a:xfrm>
      </p:grpSpPr>
      <p:pic>
        <p:nvPicPr>
          <p:cNvPr id="20"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nvSpPr>
        <p:spPr>
          <a:xfrm>
            <a:off x="-60960" y="0"/>
            <a:ext cx="12192000" cy="761365"/>
          </a:xfrm>
          <a:prstGeom prst="rect">
            <a:avLst/>
          </a:prstGeom>
          <a:solidFill>
            <a:schemeClr val="tx1">
              <a:alpha val="50000"/>
            </a:schemeClr>
          </a:solidFill>
          <a:ln w="9525">
            <a:noFill/>
          </a:ln>
        </p:spPr>
        <p:txBody>
          <a:bodyPr lIns="136525" tIns="136525" rIns="136525" bIns="136525" anchor="ctr" anchorCtr="1">
            <a:scene3d>
              <a:camera prst="orthographicFront"/>
              <a:lightRig rig="soft" dir="t">
                <a:rot lat="0" lon="0" rev="15600000"/>
              </a:lightRig>
            </a:scene3d>
            <a:sp3d extrusionH="57150" prstMaterial="softEdge">
              <a:bevelT w="25400" h="38100"/>
            </a:sp3d>
          </a:bodyPr>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IN" sz="4800" b="1" i="0" strike="noStrike" kern="1200" cap="none" spc="0" normalizeH="0" baseline="0" noProof="0" dirty="0">
                <a:ln>
                  <a:noFill/>
                </a:ln>
                <a:solidFill>
                  <a:schemeClr val="bg1"/>
                </a:solidFill>
                <a:effectLst/>
                <a:uLnTx/>
                <a:uFillTx/>
                <a:latin typeface="Arial"/>
                <a:cs typeface="+mj-cs"/>
                <a:sym typeface="+mn-ea"/>
              </a:rPr>
              <a:t>SWOT Analysis</a:t>
            </a:r>
          </a:p>
        </p:txBody>
      </p:sp>
      <p:sp>
        <p:nvSpPr>
          <p:cNvPr id="6" name="Text Box 5"/>
          <p:cNvSpPr txBox="1"/>
          <p:nvPr/>
        </p:nvSpPr>
        <p:spPr>
          <a:xfrm>
            <a:off x="1287145" y="2273300"/>
            <a:ext cx="4803775" cy="178371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1200"/>
              </a:spcBef>
              <a:spcAft>
                <a:spcPts val="0"/>
              </a:spcAft>
              <a:buClr>
                <a:srgbClr val="000000"/>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Using Power BI and Tableau was very efficient in generating the required analytics to meet the required KPIs </a:t>
            </a:r>
            <a:endPar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endParaRPr>
          </a:p>
          <a:p>
            <a:pPr marL="171450" marR="0" lvl="0" indent="-171450" algn="l" defTabSz="914400" rtl="0" eaLnBrk="1" fontAlgn="auto" latinLnBrk="0" hangingPunct="1">
              <a:lnSpc>
                <a:spcPct val="100000"/>
              </a:lnSpc>
              <a:spcBef>
                <a:spcPts val="1200"/>
              </a:spcBef>
              <a:spcAft>
                <a:spcPts val="0"/>
              </a:spcAft>
              <a:buClr>
                <a:srgbClr val="000000"/>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Using Maps to compare geographical data for better statistics and representation</a:t>
            </a:r>
            <a:r>
              <a:rPr kumimoji="0" lang="en-US" sz="18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a:t>
            </a:r>
            <a:endParaRPr kumimoji="0" lang="en-US" sz="18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Arial"/>
              <a:cs typeface="+mn-cs"/>
            </a:endParaRPr>
          </a:p>
        </p:txBody>
      </p:sp>
      <p:cxnSp>
        <p:nvCxnSpPr>
          <p:cNvPr id="7" name="Straight Connector 6"/>
          <p:cNvCxnSpPr/>
          <p:nvPr/>
        </p:nvCxnSpPr>
        <p:spPr>
          <a:xfrm flipV="1">
            <a:off x="1200743" y="3895725"/>
            <a:ext cx="10020935" cy="952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090920" y="1238250"/>
            <a:ext cx="10160" cy="5314950"/>
          </a:xfrm>
          <a:prstGeom prst="line">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Rounded Corners 1"/>
          <p:cNvSpPr/>
          <p:nvPr/>
        </p:nvSpPr>
        <p:spPr>
          <a:xfrm>
            <a:off x="1287145" y="1080135"/>
            <a:ext cx="4521835" cy="532130"/>
          </a:xfrm>
          <a:prstGeom prst="round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rial"/>
                <a:cs typeface="+mn-cs"/>
              </a:rPr>
              <a:t>POSITIVE</a:t>
            </a:r>
          </a:p>
        </p:txBody>
      </p:sp>
      <p:sp>
        <p:nvSpPr>
          <p:cNvPr id="10" name="Rectangle: Rounded Corners 1"/>
          <p:cNvSpPr/>
          <p:nvPr/>
        </p:nvSpPr>
        <p:spPr>
          <a:xfrm>
            <a:off x="6485572" y="1121097"/>
            <a:ext cx="4521835" cy="532130"/>
          </a:xfrm>
          <a:prstGeom prst="round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rial"/>
                <a:cs typeface="+mn-cs"/>
              </a:rPr>
              <a:t>NEGATIVE</a:t>
            </a:r>
          </a:p>
        </p:txBody>
      </p:sp>
      <p:sp>
        <p:nvSpPr>
          <p:cNvPr id="12" name="Rectangle: Rounded Corners 27"/>
          <p:cNvSpPr/>
          <p:nvPr/>
        </p:nvSpPr>
        <p:spPr>
          <a:xfrm rot="16200000">
            <a:off x="-172605" y="2444683"/>
            <a:ext cx="1972763" cy="664797"/>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rial"/>
                <a:cs typeface="+mn-cs"/>
              </a:rPr>
              <a:t>INTERNAL</a:t>
            </a:r>
          </a:p>
        </p:txBody>
      </p:sp>
      <p:sp>
        <p:nvSpPr>
          <p:cNvPr id="13" name="Rectangle: Rounded Corners 26"/>
          <p:cNvSpPr/>
          <p:nvPr/>
        </p:nvSpPr>
        <p:spPr>
          <a:xfrm rot="16200000">
            <a:off x="-138122" y="4899593"/>
            <a:ext cx="1972763" cy="664797"/>
          </a:xfrm>
          <a:prstGeom prst="round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Arial"/>
                <a:cs typeface="+mn-cs"/>
              </a:rPr>
              <a:t>EXTERNAL</a:t>
            </a:r>
          </a:p>
        </p:txBody>
      </p:sp>
      <p:sp>
        <p:nvSpPr>
          <p:cNvPr id="14" name="Text Box 13"/>
          <p:cNvSpPr txBox="1"/>
          <p:nvPr/>
        </p:nvSpPr>
        <p:spPr>
          <a:xfrm>
            <a:off x="2063749" y="1790700"/>
            <a:ext cx="2968625" cy="39878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STRENGTH</a:t>
            </a:r>
            <a:endParaRPr kumimoji="0" lang="en-US" sz="2000" b="0" i="0" u="none" strike="noStrike" kern="1200" cap="none" spc="0" normalizeH="0" baseline="0" noProof="0" dirty="0">
              <a:ln>
                <a:noFill/>
              </a:ln>
              <a:solidFill>
                <a:schemeClr val="bg1"/>
              </a:solidFill>
              <a:effectLst/>
              <a:uLnTx/>
              <a:uFillTx/>
              <a:latin typeface="Arial"/>
            </a:endParaRPr>
          </a:p>
        </p:txBody>
      </p:sp>
      <p:sp>
        <p:nvSpPr>
          <p:cNvPr id="15" name="Text Box 14"/>
          <p:cNvSpPr txBox="1"/>
          <p:nvPr/>
        </p:nvSpPr>
        <p:spPr>
          <a:xfrm>
            <a:off x="7747676" y="1790700"/>
            <a:ext cx="2191385" cy="39878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WEAKNESS</a:t>
            </a:r>
            <a:endParaRPr kumimoji="0" lang="en-US" sz="2000" b="0" i="0" u="none" strike="noStrike" kern="1200" cap="none" spc="0" normalizeH="0" baseline="0" noProof="0" dirty="0">
              <a:ln>
                <a:noFill/>
              </a:ln>
              <a:solidFill>
                <a:schemeClr val="bg1"/>
              </a:solidFill>
              <a:effectLst/>
              <a:uLnTx/>
              <a:uFillTx/>
              <a:latin typeface="Arial"/>
            </a:endParaRPr>
          </a:p>
        </p:txBody>
      </p:sp>
      <p:sp>
        <p:nvSpPr>
          <p:cNvPr id="16" name="Text Box 15"/>
          <p:cNvSpPr txBox="1"/>
          <p:nvPr/>
        </p:nvSpPr>
        <p:spPr>
          <a:xfrm>
            <a:off x="6383020" y="2202815"/>
            <a:ext cx="4649470" cy="983615"/>
          </a:xfrm>
          <a:prstGeom prst="rect">
            <a:avLst/>
          </a:prstGeom>
          <a:noFill/>
        </p:spPr>
        <p:txBody>
          <a:bodyPr wrap="square" rtlCol="0" anchor="t">
            <a:spAutoFit/>
          </a:bodyPr>
          <a:lstStyle/>
          <a:p>
            <a:pPr marL="171450" marR="0" lvl="0" indent="-171450" algn="l" defTabSz="914400" rtl="0" eaLnBrk="1" fontAlgn="auto" latinLnBrk="0" hangingPunct="1">
              <a:lnSpc>
                <a:spcPct val="100000"/>
              </a:lnSpc>
              <a:spcBef>
                <a:spcPts val="1200"/>
              </a:spcBef>
              <a:spcAft>
                <a:spcPts val="0"/>
              </a:spcAft>
              <a:buClr>
                <a:srgbClr val="000000"/>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Data quality and Accuracy</a:t>
            </a:r>
            <a:endPar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endParaRPr>
          </a:p>
          <a:p>
            <a:pPr marL="171450" marR="0" lvl="0" indent="-171450" algn="l" defTabSz="914400" rtl="0" eaLnBrk="1" fontAlgn="auto" latinLnBrk="0" hangingPunct="1">
              <a:lnSpc>
                <a:spcPct val="100000"/>
              </a:lnSpc>
              <a:spcBef>
                <a:spcPts val="1200"/>
              </a:spcBef>
              <a:spcAft>
                <a:spcPts val="0"/>
              </a:spcAft>
              <a:buClr>
                <a:srgbClr val="000000"/>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Lack of additional data on customer and product  like e.g. product ship date.</a:t>
            </a:r>
            <a:endParaRPr kumimoji="0" lang="en-US" sz="1600" b="0" i="0" u="none" strike="noStrike" kern="1200" cap="none" spc="0" normalizeH="0" baseline="0" noProof="0" dirty="0">
              <a:ln>
                <a:noFill/>
              </a:ln>
              <a:solidFill>
                <a:schemeClr val="bg1"/>
              </a:solidFill>
              <a:effectLst/>
              <a:uLnTx/>
              <a:uFillTx/>
              <a:latin typeface="Arial"/>
            </a:endParaRPr>
          </a:p>
        </p:txBody>
      </p:sp>
      <p:sp>
        <p:nvSpPr>
          <p:cNvPr id="17" name="Text Box 16"/>
          <p:cNvSpPr txBox="1"/>
          <p:nvPr/>
        </p:nvSpPr>
        <p:spPr>
          <a:xfrm>
            <a:off x="2309729" y="4046220"/>
            <a:ext cx="2235835" cy="398780"/>
          </a:xfrm>
          <a:prstGeom prst="rect">
            <a:avLst/>
          </a:prstGeom>
          <a:noFill/>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OPPORTUNITY</a:t>
            </a:r>
            <a:endParaRPr kumimoji="0" lang="en-US" sz="2000" b="0" i="0" u="none" strike="noStrike" kern="1200" cap="none" spc="0" normalizeH="0" baseline="0" noProof="0" dirty="0">
              <a:ln>
                <a:noFill/>
              </a:ln>
              <a:solidFill>
                <a:schemeClr val="bg1"/>
              </a:solidFill>
              <a:effectLst/>
              <a:uLnTx/>
              <a:uFillTx/>
              <a:latin typeface="Arial"/>
            </a:endParaRPr>
          </a:p>
        </p:txBody>
      </p:sp>
      <p:sp>
        <p:nvSpPr>
          <p:cNvPr id="18" name="Text Box 17"/>
          <p:cNvSpPr txBox="1"/>
          <p:nvPr/>
        </p:nvSpPr>
        <p:spPr>
          <a:xfrm>
            <a:off x="1266783" y="4449445"/>
            <a:ext cx="4721225" cy="2369880"/>
          </a:xfrm>
          <a:prstGeom prst="rect">
            <a:avLst/>
          </a:prstGeom>
          <a:noFill/>
        </p:spPr>
        <p:txBody>
          <a:bodyPr wrap="square" rtlCol="0" anchor="t">
            <a:spAutoFit/>
          </a:bodyPr>
          <a:lstStyle/>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Better data quality could help in increasing the report accuracy and decrease data cleansing efforts.</a:t>
            </a:r>
            <a:endPar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endParaRPr>
          </a:p>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With additional user data like Product ship date or shipping mode, the analysis can be enriched with better statistics and information.</a:t>
            </a:r>
            <a:endPar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endParaRPr>
          </a:p>
          <a:p>
            <a:pPr marL="171450" marR="0" lvl="0" indent="-171450" algn="l" defTabSz="914400" rtl="0" eaLnBrk="1" fontAlgn="auto" latinLnBrk="0" hangingPunct="1">
              <a:lnSpc>
                <a:spcPct val="100000"/>
              </a:lnSpc>
              <a:spcBef>
                <a:spcPts val="1200"/>
              </a:spcBef>
              <a:spcAft>
                <a:spcPts val="0"/>
              </a:spcAft>
              <a:buClr>
                <a:srgbClr val="585858"/>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More amount of data could help in forecasting and predictive analysis</a:t>
            </a:r>
            <a:endParaRPr kumimoji="0" lang="en-US" sz="1600" b="0" i="0" u="none" strike="noStrike" kern="1200" cap="none" spc="0" normalizeH="0" baseline="0" noProof="0" dirty="0">
              <a:ln>
                <a:noFill/>
              </a:ln>
              <a:solidFill>
                <a:schemeClr val="bg1"/>
              </a:solidFill>
              <a:effectLst/>
              <a:uLnTx/>
              <a:uFillTx/>
              <a:latin typeface="Arial"/>
            </a:endParaRPr>
          </a:p>
        </p:txBody>
      </p:sp>
      <p:sp>
        <p:nvSpPr>
          <p:cNvPr id="19" name="Rectangle 17"/>
          <p:cNvSpPr/>
          <p:nvPr/>
        </p:nvSpPr>
        <p:spPr>
          <a:xfrm>
            <a:off x="7334249" y="4091940"/>
            <a:ext cx="2824480" cy="307340"/>
          </a:xfrm>
          <a:prstGeom prst="rect">
            <a:avLst/>
          </a:prstGeom>
        </p:spPr>
        <p:txBody>
          <a:bodyPr wrap="square" lIns="0" tIns="0" rIns="0" bIns="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rPr>
              <a:t>THREAT</a:t>
            </a:r>
          </a:p>
        </p:txBody>
      </p:sp>
      <p:sp>
        <p:nvSpPr>
          <p:cNvPr id="21" name="Text Box 20"/>
          <p:cNvSpPr txBox="1"/>
          <p:nvPr/>
        </p:nvSpPr>
        <p:spPr>
          <a:xfrm>
            <a:off x="6383020" y="4509770"/>
            <a:ext cx="4763135" cy="337185"/>
          </a:xfrm>
          <a:prstGeom prst="rect">
            <a:avLst/>
          </a:prstGeom>
          <a:noFill/>
        </p:spPr>
        <p:txBody>
          <a:bodyPr wrap="square" rtlCol="0" anchor="t">
            <a:spAutoFit/>
          </a:bodyPr>
          <a:lstStyle/>
          <a:p>
            <a:pPr marL="171450" marR="0" lvl="0" indent="-171450" algn="ctr" defTabSz="914400" rtl="0" eaLnBrk="1" fontAlgn="auto" latinLnBrk="0" hangingPunct="1">
              <a:lnSpc>
                <a:spcPct val="100000"/>
              </a:lnSpc>
              <a:spcBef>
                <a:spcPts val="1200"/>
              </a:spcBef>
              <a:spcAft>
                <a:spcPts val="0"/>
              </a:spcAft>
              <a:buClr>
                <a:srgbClr val="000000"/>
              </a:buClr>
              <a:buSzTx/>
              <a:buFont typeface="Segoe UI Light" panose="020B0502040204020203" pitchFamily="34" charset="0"/>
              <a:buChar char="›"/>
              <a:tabLst/>
              <a:defRPr/>
            </a:pPr>
            <a:r>
              <a:rPr kumimoji="0" lang="en-US" sz="1600" b="1" i="0" u="none" strike="noStrike" kern="1200" cap="none" spc="0" normalizeH="0" baseline="0" noProof="0" dirty="0">
                <a:ln>
                  <a:noFill/>
                </a:ln>
                <a:solidFill>
                  <a:schemeClr val="bg1"/>
                </a:solidFill>
                <a:effectLst/>
                <a:uLnTx/>
                <a:uFillTx/>
                <a:latin typeface="Calibri" panose="020F0502020204030204" charset="0"/>
                <a:cs typeface="Calibri" panose="020F0502020204030204" charset="0"/>
                <a:sym typeface="+mn-ea"/>
              </a:rPr>
              <a:t>Inaccuracy/variation of output due to data quality</a:t>
            </a:r>
            <a:endParaRPr kumimoji="0" lang="en-US" sz="1600" b="0" i="0" u="none" strike="noStrike" kern="1200" cap="none" spc="0" normalizeH="0" baseline="0" noProof="0" dirty="0">
              <a:ln>
                <a:noFill/>
              </a:ln>
              <a:solidFill>
                <a:schemeClr val="bg1"/>
              </a:solidFill>
              <a:effectLst/>
              <a:uLnTx/>
              <a:uFillTx/>
              <a:latin typeface="Arial"/>
            </a:endParaRPr>
          </a:p>
        </p:txBody>
      </p:sp>
    </p:spTree>
    <p:extLst>
      <p:ext uri="{BB962C8B-B14F-4D97-AF65-F5344CB8AC3E}">
        <p14:creationId xmlns:p14="http://schemas.microsoft.com/office/powerpoint/2010/main" val="3515540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252873" y="1715750"/>
            <a:ext cx="6777817" cy="2400657"/>
          </a:xfrm>
          <a:prstGeom prst="rect">
            <a:avLst/>
          </a:prstGeom>
        </p:spPr>
        <p:txBody>
          <a:bodyPr wrap="none">
            <a:spAutoFit/>
          </a:bodyPr>
          <a:lstStyle/>
          <a:p>
            <a:r>
              <a:rPr lang="en-US" sz="15000" b="1" dirty="0">
                <a:solidFill>
                  <a:schemeClr val="bg1"/>
                </a:solidFill>
                <a:latin typeface="Kunstler Script" panose="030304020206070D0D06" pitchFamily="66" charset="0"/>
              </a:rPr>
              <a:t>Thank You</a:t>
            </a:r>
            <a:endParaRPr lang="en-IN" sz="15000" dirty="0">
              <a:latin typeface="Kunstler Script" panose="030304020206070D0D06" pitchFamily="66" charset="0"/>
            </a:endParaRPr>
          </a:p>
        </p:txBody>
      </p:sp>
    </p:spTree>
    <p:extLst>
      <p:ext uri="{BB962C8B-B14F-4D97-AF65-F5344CB8AC3E}">
        <p14:creationId xmlns:p14="http://schemas.microsoft.com/office/powerpoint/2010/main" val="3665591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0"/>
            <a:ext cx="12192001"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2669294350"/>
              </p:ext>
            </p:extLst>
          </p:nvPr>
        </p:nvGraphicFramePr>
        <p:xfrm>
          <a:off x="-2" y="0"/>
          <a:ext cx="12192001"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083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824162" y="1937309"/>
            <a:ext cx="7143750" cy="3970318"/>
          </a:xfrm>
          <a:prstGeom prst="rect">
            <a:avLst/>
          </a:prstGeom>
          <a:noFill/>
        </p:spPr>
        <p:txBody>
          <a:bodyPr wrap="square" rtlCol="0">
            <a:spAutoFit/>
          </a:bodyPr>
          <a:lstStyle/>
          <a:p>
            <a:pPr marL="571500" indent="-571500">
              <a:buClr>
                <a:schemeClr val="bg1"/>
              </a:buClr>
              <a:buFont typeface="Wingdings" panose="05000000000000000000" pitchFamily="2" charset="2"/>
              <a:buChar char="v"/>
            </a:pPr>
            <a:r>
              <a:rPr lang="en-IN" sz="3600" b="1" dirty="0" smtClean="0">
                <a:solidFill>
                  <a:schemeClr val="bg1"/>
                </a:solidFill>
              </a:rPr>
              <a:t> Aishwarya Raut</a:t>
            </a:r>
          </a:p>
          <a:p>
            <a:pPr>
              <a:buClr>
                <a:schemeClr val="bg1"/>
              </a:buClr>
            </a:pPr>
            <a:endParaRPr lang="en-IN" sz="3600" b="1" dirty="0" smtClean="0">
              <a:solidFill>
                <a:schemeClr val="bg1"/>
              </a:solidFill>
            </a:endParaRPr>
          </a:p>
          <a:p>
            <a:pPr marL="571500" indent="-571500">
              <a:buClr>
                <a:schemeClr val="bg1"/>
              </a:buClr>
              <a:buFont typeface="Wingdings" panose="05000000000000000000" pitchFamily="2" charset="2"/>
              <a:buChar char="v"/>
            </a:pPr>
            <a:r>
              <a:rPr lang="en-IN" sz="3600" b="1" dirty="0" smtClean="0">
                <a:solidFill>
                  <a:schemeClr val="bg1"/>
                </a:solidFill>
              </a:rPr>
              <a:t>Rupal </a:t>
            </a:r>
            <a:r>
              <a:rPr lang="en-IN" sz="3600" b="1" dirty="0" err="1" smtClean="0">
                <a:solidFill>
                  <a:schemeClr val="bg1"/>
                </a:solidFill>
              </a:rPr>
              <a:t>Meshram</a:t>
            </a:r>
            <a:endParaRPr lang="en-IN" sz="3600" b="1" dirty="0" smtClean="0">
              <a:solidFill>
                <a:schemeClr val="bg1"/>
              </a:solidFill>
            </a:endParaRPr>
          </a:p>
          <a:p>
            <a:pPr>
              <a:buClr>
                <a:schemeClr val="bg1"/>
              </a:buClr>
            </a:pPr>
            <a:endParaRPr lang="en-IN" sz="3600" b="1" dirty="0" smtClean="0">
              <a:solidFill>
                <a:schemeClr val="bg1"/>
              </a:solidFill>
            </a:endParaRPr>
          </a:p>
          <a:p>
            <a:pPr marL="571500" indent="-571500">
              <a:buClr>
                <a:schemeClr val="bg1"/>
              </a:buClr>
              <a:buFont typeface="Wingdings" panose="05000000000000000000" pitchFamily="2" charset="2"/>
              <a:buChar char="v"/>
            </a:pPr>
            <a:r>
              <a:rPr lang="en-IN" sz="3600" b="1" dirty="0" err="1" smtClean="0">
                <a:solidFill>
                  <a:schemeClr val="bg1"/>
                </a:solidFill>
              </a:rPr>
              <a:t>Rupali</a:t>
            </a:r>
            <a:r>
              <a:rPr lang="en-IN" sz="3600" b="1" dirty="0" smtClean="0">
                <a:solidFill>
                  <a:schemeClr val="bg1"/>
                </a:solidFill>
              </a:rPr>
              <a:t> </a:t>
            </a:r>
            <a:r>
              <a:rPr lang="en-IN" sz="3600" b="1" dirty="0" err="1" smtClean="0">
                <a:solidFill>
                  <a:schemeClr val="bg1"/>
                </a:solidFill>
              </a:rPr>
              <a:t>Babhare</a:t>
            </a:r>
            <a:endParaRPr lang="en-IN" sz="3600" b="1" dirty="0" smtClean="0">
              <a:solidFill>
                <a:schemeClr val="bg1"/>
              </a:solidFill>
            </a:endParaRPr>
          </a:p>
          <a:p>
            <a:pPr>
              <a:buClr>
                <a:schemeClr val="bg1"/>
              </a:buClr>
            </a:pPr>
            <a:endParaRPr lang="en-IN" sz="3600" b="1" dirty="0" smtClean="0">
              <a:solidFill>
                <a:schemeClr val="bg1"/>
              </a:solidFill>
            </a:endParaRPr>
          </a:p>
          <a:p>
            <a:pPr marL="571500" indent="-571500">
              <a:buClr>
                <a:schemeClr val="bg1"/>
              </a:buClr>
              <a:buFont typeface="Wingdings" panose="05000000000000000000" pitchFamily="2" charset="2"/>
              <a:buChar char="v"/>
            </a:pPr>
            <a:r>
              <a:rPr lang="en-IN" sz="3600" b="1" dirty="0" smtClean="0">
                <a:solidFill>
                  <a:schemeClr val="bg1"/>
                </a:solidFill>
              </a:rPr>
              <a:t>Sujata </a:t>
            </a:r>
            <a:r>
              <a:rPr lang="en-IN" sz="3600" b="1" dirty="0" err="1" smtClean="0">
                <a:solidFill>
                  <a:schemeClr val="bg1"/>
                </a:solidFill>
              </a:rPr>
              <a:t>Badaik</a:t>
            </a:r>
            <a:endParaRPr lang="en-IN" sz="3600" b="1" dirty="0">
              <a:solidFill>
                <a:schemeClr val="bg1"/>
              </a:solidFill>
            </a:endParaRPr>
          </a:p>
        </p:txBody>
      </p:sp>
      <p:sp>
        <p:nvSpPr>
          <p:cNvPr id="4" name="TextBox 3"/>
          <p:cNvSpPr txBox="1"/>
          <p:nvPr/>
        </p:nvSpPr>
        <p:spPr>
          <a:xfrm>
            <a:off x="0" y="41639"/>
            <a:ext cx="12192000" cy="830997"/>
          </a:xfrm>
          <a:prstGeom prst="rect">
            <a:avLst/>
          </a:prstGeom>
          <a:solidFill>
            <a:schemeClr val="tx1">
              <a:alpha val="50000"/>
            </a:schemeClr>
          </a:solidFill>
        </p:spPr>
        <p:txBody>
          <a:bodyPr wrap="square" rtlCol="0">
            <a:spAutoFit/>
          </a:bodyPr>
          <a:lstStyle/>
          <a:p>
            <a:pPr algn="ctr"/>
            <a:r>
              <a:rPr lang="en-IN" sz="4800" b="1" dirty="0" smtClean="0">
                <a:solidFill>
                  <a:schemeClr val="bg1"/>
                </a:solidFill>
                <a:latin typeface="Rockwell Extra Bold" panose="02060903040505020403" pitchFamily="18" charset="0"/>
              </a:rPr>
              <a:t>Team Members</a:t>
            </a:r>
          </a:p>
        </p:txBody>
      </p:sp>
    </p:spTree>
    <p:extLst>
      <p:ext uri="{BB962C8B-B14F-4D97-AF65-F5344CB8AC3E}">
        <p14:creationId xmlns:p14="http://schemas.microsoft.com/office/powerpoint/2010/main" val="3238850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6250" y="1450214"/>
            <a:ext cx="10858500" cy="5262979"/>
          </a:xfrm>
          <a:prstGeom prst="rect">
            <a:avLst/>
          </a:prstGeom>
          <a:noFill/>
        </p:spPr>
        <p:txBody>
          <a:bodyPr wrap="square" rtlCol="0">
            <a:spAutoFit/>
          </a:bodyPr>
          <a:lstStyle/>
          <a:p>
            <a:pPr marL="285750" indent="-285750">
              <a:buClr>
                <a:schemeClr val="bg1"/>
              </a:buClr>
              <a:buFont typeface="Wingdings" panose="05000000000000000000" pitchFamily="2" charset="2"/>
              <a:buChar char="v"/>
            </a:pPr>
            <a:r>
              <a:rPr lang="en-US" sz="2400" b="1" dirty="0" smtClean="0">
                <a:solidFill>
                  <a:schemeClr val="bg1"/>
                </a:solidFill>
                <a:latin typeface="Times New Roman" panose="02020603050405020304" pitchFamily="18" charset="0"/>
                <a:cs typeface="Times New Roman" panose="02020603050405020304" pitchFamily="18" charset="0"/>
              </a:rPr>
              <a:t> Every </a:t>
            </a:r>
            <a:r>
              <a:rPr lang="en-US" sz="2400" b="1" dirty="0">
                <a:solidFill>
                  <a:schemeClr val="bg1"/>
                </a:solidFill>
                <a:latin typeface="Times New Roman" panose="02020603050405020304" pitchFamily="18" charset="0"/>
                <a:cs typeface="Times New Roman" panose="02020603050405020304" pitchFamily="18" charset="0"/>
              </a:rPr>
              <a:t>organization wants its valuable employees to be a part of their organization for a long period. Still, when many employees start leaving the organization, it will be a concern for the organization. The organization should know the possible reasons why their employees are </a:t>
            </a:r>
            <a:r>
              <a:rPr lang="en-US" sz="2400" b="1" dirty="0" smtClean="0">
                <a:solidFill>
                  <a:schemeClr val="bg1"/>
                </a:solidFill>
                <a:latin typeface="Times New Roman" panose="02020603050405020304" pitchFamily="18" charset="0"/>
                <a:cs typeface="Times New Roman" panose="02020603050405020304" pitchFamily="18" charset="0"/>
              </a:rPr>
              <a:t>leaving.</a:t>
            </a:r>
          </a:p>
          <a:p>
            <a:pPr>
              <a:buClr>
                <a:schemeClr val="bg1"/>
              </a:buClr>
            </a:pPr>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v"/>
            </a:pPr>
            <a:r>
              <a:rPr lang="en-US" sz="2400" b="1" dirty="0" smtClean="0">
                <a:solidFill>
                  <a:schemeClr val="bg1"/>
                </a:solidFill>
                <a:latin typeface="Times New Roman" panose="02020603050405020304" pitchFamily="18" charset="0"/>
                <a:cs typeface="Times New Roman" panose="02020603050405020304" pitchFamily="18" charset="0"/>
              </a:rPr>
              <a:t> In order to determine the potential causes of employee attrition and make the necessary modifications to the organization's rules and working environment, the company will compile data on all of the employees who have left and who are still employed there.</a:t>
            </a:r>
          </a:p>
          <a:p>
            <a:pPr>
              <a:buClr>
                <a:schemeClr val="bg1"/>
              </a:buClr>
            </a:pPr>
            <a:endParaRPr lang="en-US" sz="2400" b="1" dirty="0" smtClean="0">
              <a:solidFill>
                <a:schemeClr val="bg1"/>
              </a:solidFill>
              <a:latin typeface="Times New Roman" panose="02020603050405020304" pitchFamily="18" charset="0"/>
              <a:cs typeface="Times New Roman" panose="02020603050405020304" pitchFamily="18" charset="0"/>
            </a:endParaRPr>
          </a:p>
          <a:p>
            <a:pPr marL="285750" indent="-285750">
              <a:buClr>
                <a:schemeClr val="bg1"/>
              </a:buClr>
              <a:buFont typeface="Wingdings" panose="05000000000000000000" pitchFamily="2" charset="2"/>
              <a:buChar char="v"/>
            </a:pPr>
            <a:r>
              <a:rPr lang="en-US" sz="2400" b="1" dirty="0" smtClean="0">
                <a:solidFill>
                  <a:schemeClr val="bg1"/>
                </a:solidFill>
                <a:latin typeface="Times New Roman" panose="02020603050405020304" pitchFamily="18" charset="0"/>
                <a:cs typeface="Times New Roman" panose="02020603050405020304" pitchFamily="18" charset="0"/>
              </a:rPr>
              <a:t> Attrition </a:t>
            </a:r>
            <a:r>
              <a:rPr lang="en-US" sz="2400" b="1" dirty="0">
                <a:solidFill>
                  <a:schemeClr val="bg1"/>
                </a:solidFill>
                <a:latin typeface="Times New Roman" panose="02020603050405020304" pitchFamily="18" charset="0"/>
                <a:cs typeface="Times New Roman" panose="02020603050405020304" pitchFamily="18" charset="0"/>
              </a:rPr>
              <a:t>is the departure of employees from the organization for any reason (voluntary or involuntary), including resignation, termination, death or retirement</a:t>
            </a:r>
            <a:r>
              <a:rPr lang="en-US" sz="2400" dirty="0" smtClean="0">
                <a:solidFill>
                  <a:schemeClr val="bg1"/>
                </a:solidFill>
              </a:rPr>
              <a:t>.</a:t>
            </a:r>
          </a:p>
          <a:p>
            <a:pPr marL="285750" indent="-285750">
              <a:buClr>
                <a:schemeClr val="bg1"/>
              </a:buClr>
              <a:buFont typeface="Wingdings" panose="05000000000000000000" pitchFamily="2" charset="2"/>
              <a:buChar char="v"/>
            </a:pPr>
            <a:endParaRPr lang="en-IN" sz="2400" b="1" dirty="0">
              <a:solidFill>
                <a:schemeClr val="bg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0"/>
            <a:ext cx="12192000" cy="830997"/>
          </a:xfrm>
          <a:prstGeom prst="rect">
            <a:avLst/>
          </a:prstGeom>
          <a:solidFill>
            <a:schemeClr val="tx1">
              <a:alpha val="50000"/>
            </a:schemeClr>
          </a:solidFill>
        </p:spPr>
        <p:txBody>
          <a:bodyPr wrap="square" rtlCol="0" anchor="ctr">
            <a:spAutoFit/>
          </a:bodyPr>
          <a:lstStyle/>
          <a:p>
            <a:pPr algn="ctr"/>
            <a:r>
              <a:rPr lang="en-IN" sz="4800" b="1" dirty="0" smtClean="0">
                <a:solidFill>
                  <a:schemeClr val="bg1"/>
                </a:solidFill>
                <a:latin typeface="Rockwell Extra Bold" panose="02060903040505020403" pitchFamily="18" charset="0"/>
              </a:rPr>
              <a:t>INTRODUCTION</a:t>
            </a:r>
          </a:p>
        </p:txBody>
      </p:sp>
    </p:spTree>
    <p:extLst>
      <p:ext uri="{BB962C8B-B14F-4D97-AF65-F5344CB8AC3E}">
        <p14:creationId xmlns:p14="http://schemas.microsoft.com/office/powerpoint/2010/main" val="242782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25990"/>
            <a:ext cx="12192000" cy="830997"/>
          </a:xfrm>
          <a:prstGeom prst="rect">
            <a:avLst/>
          </a:prstGeom>
          <a:solidFill>
            <a:schemeClr val="tx1">
              <a:alpha val="50000"/>
            </a:schemeClr>
          </a:solidFill>
        </p:spPr>
        <p:txBody>
          <a:bodyPr wrap="square" rtlCol="0">
            <a:spAutoFit/>
          </a:bodyPr>
          <a:lstStyle/>
          <a:p>
            <a:pPr algn="ctr"/>
            <a:r>
              <a:rPr lang="en-IN" sz="4800" b="1" dirty="0" smtClean="0">
                <a:solidFill>
                  <a:schemeClr val="bg1"/>
                </a:solidFill>
                <a:latin typeface="Rockwell Extra Bold" panose="02060903040505020403" pitchFamily="18" charset="0"/>
              </a:rPr>
              <a:t>KPI’s</a:t>
            </a:r>
          </a:p>
        </p:txBody>
      </p:sp>
      <p:graphicFrame>
        <p:nvGraphicFramePr>
          <p:cNvPr id="2" name="Diagram 1"/>
          <p:cNvGraphicFramePr/>
          <p:nvPr>
            <p:extLst>
              <p:ext uri="{D42A27DB-BD31-4B8C-83A1-F6EECF244321}">
                <p14:modId xmlns:p14="http://schemas.microsoft.com/office/powerpoint/2010/main" val="2255277825"/>
              </p:ext>
            </p:extLst>
          </p:nvPr>
        </p:nvGraphicFramePr>
        <p:xfrm>
          <a:off x="485775" y="1523737"/>
          <a:ext cx="11220450" cy="46675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0099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algn="ctr"/>
            <a:r>
              <a:rPr lang="en-IN" sz="4400" b="1" dirty="0">
                <a:solidFill>
                  <a:schemeClr val="bg1"/>
                </a:solidFill>
                <a:sym typeface="+mn-ea"/>
              </a:rPr>
              <a:t>Average Attrition rate for all </a:t>
            </a:r>
            <a:r>
              <a:rPr lang="en-IN" sz="4400" b="1" dirty="0" smtClean="0">
                <a:solidFill>
                  <a:schemeClr val="bg1"/>
                </a:solidFill>
                <a:sym typeface="+mn-ea"/>
              </a:rPr>
              <a:t>Departments</a:t>
            </a:r>
            <a:endParaRPr lang="en-US" sz="4400" b="1" dirty="0" smtClean="0">
              <a:solidFill>
                <a:schemeClr val="bg1"/>
              </a:solidFill>
            </a:endParaRPr>
          </a:p>
        </p:txBody>
      </p:sp>
      <p:sp>
        <p:nvSpPr>
          <p:cNvPr id="6" name="TextBox 5"/>
          <p:cNvSpPr txBox="1"/>
          <p:nvPr/>
        </p:nvSpPr>
        <p:spPr>
          <a:xfrm>
            <a:off x="571500" y="5293280"/>
            <a:ext cx="11049000" cy="954107"/>
          </a:xfrm>
          <a:prstGeom prst="rect">
            <a:avLst/>
          </a:prstGeom>
          <a:noFill/>
        </p:spPr>
        <p:txBody>
          <a:bodyPr wrap="square" rtlCol="0">
            <a:spAutoFit/>
          </a:bodyPr>
          <a:lstStyle/>
          <a:p>
            <a:pPr marL="342900" indent="-342900">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Compared to other departments, the research and development department has the greatest attrition rates.</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428750" y="988917"/>
            <a:ext cx="8972550" cy="4084886"/>
          </a:xfrm>
          <a:prstGeom prst="rect">
            <a:avLst/>
          </a:prstGeom>
        </p:spPr>
      </p:pic>
    </p:spTree>
    <p:extLst>
      <p:ext uri="{BB962C8B-B14F-4D97-AF65-F5344CB8AC3E}">
        <p14:creationId xmlns:p14="http://schemas.microsoft.com/office/powerpoint/2010/main" val="30321952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a:solidFill>
                  <a:schemeClr val="bg1"/>
                </a:solidFill>
                <a:sym typeface="+mn-ea"/>
              </a:rPr>
              <a:t>Average Hourly rate of Male Research Scientist</a:t>
            </a:r>
            <a:endParaRPr lang="en-IN" sz="4400" b="1" dirty="0">
              <a:solidFill>
                <a:schemeClr val="bg1"/>
              </a:solidFill>
              <a:sym typeface="+mn-ea"/>
            </a:endParaRPr>
          </a:p>
        </p:txBody>
      </p:sp>
      <p:sp>
        <p:nvSpPr>
          <p:cNvPr id="6" name="TextBox 5"/>
          <p:cNvSpPr txBox="1"/>
          <p:nvPr/>
        </p:nvSpPr>
        <p:spPr>
          <a:xfrm>
            <a:off x="7639050" y="1747896"/>
            <a:ext cx="3467100" cy="2677656"/>
          </a:xfrm>
          <a:prstGeom prst="rect">
            <a:avLst/>
          </a:prstGeom>
          <a:noFill/>
        </p:spPr>
        <p:txBody>
          <a:bodyPr wrap="square" rtlCol="0">
            <a:spAutoFit/>
          </a:bodyPr>
          <a:lstStyle/>
          <a:p>
            <a:pPr marL="342900" indent="-34290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T</a:t>
            </a:r>
            <a:r>
              <a:rPr lang="en-US" sz="2800" b="1" dirty="0" smtClean="0">
                <a:solidFill>
                  <a:schemeClr val="bg1"/>
                </a:solidFill>
                <a:latin typeface="Times New Roman" panose="02020603050405020304" pitchFamily="18" charset="0"/>
                <a:cs typeface="Times New Roman" panose="02020603050405020304" pitchFamily="18" charset="0"/>
              </a:rPr>
              <a:t>he average hourly working rate for female employee is higher than male employee.</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33400" y="1067431"/>
            <a:ext cx="6572250" cy="4342769"/>
          </a:xfrm>
          <a:prstGeom prst="rect">
            <a:avLst/>
          </a:prstGeom>
        </p:spPr>
      </p:pic>
    </p:spTree>
    <p:extLst>
      <p:ext uri="{BB962C8B-B14F-4D97-AF65-F5344CB8AC3E}">
        <p14:creationId xmlns:p14="http://schemas.microsoft.com/office/powerpoint/2010/main" val="3938117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algn="ctr"/>
            <a:r>
              <a:rPr lang="en-IN" sz="4400" b="1" dirty="0">
                <a:solidFill>
                  <a:schemeClr val="bg1"/>
                </a:solidFill>
                <a:sym typeface="+mn-ea"/>
              </a:rPr>
              <a:t>Attrition rate Vs Monthly income </a:t>
            </a:r>
            <a:r>
              <a:rPr lang="en-IN" sz="4400" b="1" dirty="0" smtClean="0">
                <a:solidFill>
                  <a:schemeClr val="bg1"/>
                </a:solidFill>
                <a:sym typeface="+mn-ea"/>
              </a:rPr>
              <a:t>stats</a:t>
            </a:r>
            <a:endParaRPr lang="en-IN" sz="4400" b="1" dirty="0">
              <a:solidFill>
                <a:schemeClr val="bg1"/>
              </a:solidFill>
              <a:sym typeface="+mn-ea"/>
            </a:endParaRPr>
          </a:p>
        </p:txBody>
      </p:sp>
      <p:sp>
        <p:nvSpPr>
          <p:cNvPr id="6" name="TextBox 5"/>
          <p:cNvSpPr txBox="1"/>
          <p:nvPr/>
        </p:nvSpPr>
        <p:spPr>
          <a:xfrm>
            <a:off x="7620000" y="1443841"/>
            <a:ext cx="3924300" cy="3970318"/>
          </a:xfrm>
          <a:prstGeom prst="rect">
            <a:avLst/>
          </a:prstGeom>
          <a:noFill/>
        </p:spPr>
        <p:txBody>
          <a:bodyPr wrap="square" rtlCol="0">
            <a:spAutoFit/>
          </a:bodyPr>
          <a:lstStyle/>
          <a:p>
            <a:pPr marL="342900" indent="-342900">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The employee with a salary between 40,000 and 50,000 has the highest attrition rate, and the employee with a salary of 50,000 or more has the lowest attrition rate.</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81000" y="1057275"/>
            <a:ext cx="6858000" cy="5191125"/>
          </a:xfrm>
          <a:prstGeom prst="rect">
            <a:avLst/>
          </a:prstGeom>
        </p:spPr>
      </p:pic>
    </p:spTree>
    <p:extLst>
      <p:ext uri="{BB962C8B-B14F-4D97-AF65-F5344CB8AC3E}">
        <p14:creationId xmlns:p14="http://schemas.microsoft.com/office/powerpoint/2010/main" val="915977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fireplace with a tv and a remote control on a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0"/>
            <a:ext cx="12192000" cy="769441"/>
          </a:xfrm>
          <a:prstGeom prst="rect">
            <a:avLst/>
          </a:prstGeom>
          <a:solidFill>
            <a:schemeClr val="tx1">
              <a:alpha val="50000"/>
            </a:schemeClr>
          </a:solidFill>
        </p:spPr>
        <p:txBody>
          <a:bodyPr wrap="square" rtlCol="0">
            <a:spAutoFit/>
          </a:bodyPr>
          <a:lstStyle/>
          <a:p>
            <a:pPr lvl="0" algn="ctr">
              <a:buClrTx/>
              <a:buSzTx/>
              <a:buFont typeface="+mj-lt"/>
            </a:pPr>
            <a:r>
              <a:rPr lang="en-IN" sz="4400" b="1" dirty="0">
                <a:solidFill>
                  <a:schemeClr val="bg1"/>
                </a:solidFill>
                <a:sym typeface="+mn-ea"/>
              </a:rPr>
              <a:t>Attrition rate Vs Year since last promotion relation</a:t>
            </a:r>
            <a:endParaRPr lang="en-IN" sz="4400" b="1" dirty="0">
              <a:solidFill>
                <a:schemeClr val="bg1"/>
              </a:solidFill>
              <a:sym typeface="+mn-ea"/>
            </a:endParaRPr>
          </a:p>
        </p:txBody>
      </p:sp>
      <p:sp>
        <p:nvSpPr>
          <p:cNvPr id="6" name="TextBox 5"/>
          <p:cNvSpPr txBox="1"/>
          <p:nvPr/>
        </p:nvSpPr>
        <p:spPr>
          <a:xfrm>
            <a:off x="404813" y="4540776"/>
            <a:ext cx="11544300" cy="1815882"/>
          </a:xfrm>
          <a:prstGeom prst="rect">
            <a:avLst/>
          </a:prstGeom>
          <a:noFill/>
        </p:spPr>
        <p:txBody>
          <a:bodyPr wrap="square" rtlCol="0">
            <a:spAutoFit/>
          </a:bodyPr>
          <a:lstStyle/>
          <a:p>
            <a:pPr marL="342900" indent="-342900">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The most attrition occurs among employees who were promoted during the last five years.</a:t>
            </a:r>
          </a:p>
          <a:p>
            <a:pPr marL="342900" indent="-342900">
              <a:buFont typeface="Arial" panose="020B0604020202020204" pitchFamily="34" charset="0"/>
              <a:buChar char="•"/>
            </a:pPr>
            <a:r>
              <a:rPr lang="en-US" sz="2800" b="1" dirty="0" smtClean="0">
                <a:solidFill>
                  <a:schemeClr val="bg1"/>
                </a:solidFill>
                <a:latin typeface="Times New Roman" panose="02020603050405020304" pitchFamily="18" charset="0"/>
                <a:cs typeface="Times New Roman" panose="02020603050405020304" pitchFamily="18" charset="0"/>
              </a:rPr>
              <a:t>The person who performs poorly leaves the company the most frequently (51%), followed by the employee who performs well.</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33375" y="923925"/>
            <a:ext cx="5686425" cy="3286958"/>
          </a:xfrm>
          <a:prstGeom prst="rect">
            <a:avLst/>
          </a:prstGeom>
        </p:spPr>
      </p:pic>
      <p:pic>
        <p:nvPicPr>
          <p:cNvPr id="5" name="Picture 4"/>
          <p:cNvPicPr>
            <a:picLocks noChangeAspect="1"/>
          </p:cNvPicPr>
          <p:nvPr/>
        </p:nvPicPr>
        <p:blipFill>
          <a:blip r:embed="rId4"/>
          <a:stretch>
            <a:fillRect/>
          </a:stretch>
        </p:blipFill>
        <p:spPr>
          <a:xfrm>
            <a:off x="6262688" y="923925"/>
            <a:ext cx="5686425" cy="3286958"/>
          </a:xfrm>
          <a:prstGeom prst="rect">
            <a:avLst/>
          </a:prstGeom>
        </p:spPr>
      </p:pic>
    </p:spTree>
    <p:extLst>
      <p:ext uri="{BB962C8B-B14F-4D97-AF65-F5344CB8AC3E}">
        <p14:creationId xmlns:p14="http://schemas.microsoft.com/office/powerpoint/2010/main" val="2745165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604</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Calibri Light</vt:lpstr>
      <vt:lpstr>Kunstler Script</vt:lpstr>
      <vt:lpstr>Rockwell Extra Bold</vt:lpstr>
      <vt:lpstr>Segoe UI Light</vt:lpstr>
      <vt:lpstr>Times New Roman</vt:lpstr>
      <vt:lpstr>Wingdings</vt:lpstr>
      <vt:lpstr>Office Theme</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26</cp:revision>
  <dcterms:created xsi:type="dcterms:W3CDTF">2023-04-07T10:01:13Z</dcterms:created>
  <dcterms:modified xsi:type="dcterms:W3CDTF">2023-04-07T13:52:58Z</dcterms:modified>
</cp:coreProperties>
</file>