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71" r:id="rId2"/>
    <p:sldId id="256" r:id="rId3"/>
    <p:sldId id="269" r:id="rId4"/>
    <p:sldId id="257" r:id="rId5"/>
    <p:sldId id="258" r:id="rId6"/>
    <p:sldId id="259" r:id="rId7"/>
    <p:sldId id="260" r:id="rId8"/>
    <p:sldId id="264" r:id="rId9"/>
    <p:sldId id="273" r:id="rId10"/>
    <p:sldId id="261" r:id="rId11"/>
    <p:sldId id="262" r:id="rId12"/>
    <p:sldId id="274" r:id="rId13"/>
    <p:sldId id="263" r:id="rId14"/>
    <p:sldId id="265" r:id="rId15"/>
    <p:sldId id="266" r:id="rId16"/>
    <p:sldId id="275" r:id="rId17"/>
    <p:sldId id="267"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B77A963-041C-49CD-9175-F2D66B11EB0F}" type="datetimeFigureOut">
              <a:rPr lang="en-US" smtClean="0"/>
              <a:t>1/10/2023</a:t>
            </a:fld>
            <a:endParaRPr lang="en-US"/>
          </a:p>
        </p:txBody>
      </p:sp>
      <p:sp>
        <p:nvSpPr>
          <p:cNvPr id="8" name="Slide Number Placeholder 7"/>
          <p:cNvSpPr>
            <a:spLocks noGrp="1"/>
          </p:cNvSpPr>
          <p:nvPr>
            <p:ph type="sldNum" sz="quarter" idx="11"/>
          </p:nvPr>
        </p:nvSpPr>
        <p:spPr/>
        <p:txBody>
          <a:bodyPr/>
          <a:lstStyle/>
          <a:p>
            <a:fld id="{E1A21589-425F-4567-923F-87381096E4E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7A963-041C-49CD-9175-F2D66B11EB0F}"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21589-425F-4567-923F-87381096E4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7A963-041C-49CD-9175-F2D66B11EB0F}"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21589-425F-4567-923F-87381096E4E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B77A963-041C-49CD-9175-F2D66B11EB0F}"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21589-425F-4567-923F-87381096E4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77A963-041C-49CD-9175-F2D66B11EB0F}"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21589-425F-4567-923F-87381096E4EF}"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B77A963-041C-49CD-9175-F2D66B11EB0F}"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21589-425F-4567-923F-87381096E4EF}"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B77A963-041C-49CD-9175-F2D66B11EB0F}"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A21589-425F-4567-923F-87381096E4EF}"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77A963-041C-49CD-9175-F2D66B11EB0F}"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A21589-425F-4567-923F-87381096E4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7A963-041C-49CD-9175-F2D66B11EB0F}"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A21589-425F-4567-923F-87381096E4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7A963-041C-49CD-9175-F2D66B11EB0F}"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21589-425F-4567-923F-87381096E4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7A963-041C-49CD-9175-F2D66B11EB0F}"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21589-425F-4567-923F-87381096E4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B77A963-041C-49CD-9175-F2D66B11EB0F}" type="datetimeFigureOut">
              <a:rPr lang="en-US" smtClean="0"/>
              <a:t>1/10/2023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1A21589-425F-4567-923F-87381096E4EF}"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rajaktasapkal-telecommunicationchurn-temp111-0ff072.streamlit.app/"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600200"/>
          </a:xfrm>
        </p:spPr>
        <p:txBody>
          <a:bodyPr/>
          <a:lstStyle/>
          <a:p>
            <a:r>
              <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Telecommunications customer churn</a:t>
            </a:r>
            <a:br>
              <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br>
            <a:endParaRPr lang="en-US" sz="4000" dirty="0"/>
          </a:p>
        </p:txBody>
      </p:sp>
      <p:sp>
        <p:nvSpPr>
          <p:cNvPr id="3" name="Content Placeholder 2"/>
          <p:cNvSpPr>
            <a:spLocks noGrp="1"/>
          </p:cNvSpPr>
          <p:nvPr>
            <p:ph idx="1"/>
          </p:nvPr>
        </p:nvSpPr>
        <p:spPr/>
        <p:txBody>
          <a:bodyPr>
            <a:normAutofit lnSpcReduction="10000"/>
          </a:bodyPr>
          <a:lstStyle/>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b="1" u="sng" dirty="0" smtClean="0">
                <a:solidFill>
                  <a:schemeClr val="tx1"/>
                </a:solidFill>
              </a:rPr>
              <a:t>Presented by</a:t>
            </a:r>
            <a:r>
              <a:rPr lang="en-US" sz="1800" b="1" dirty="0" smtClean="0"/>
              <a:t>:                                                              </a:t>
            </a:r>
            <a:r>
              <a:rPr lang="en-US" sz="1800" b="1" u="sng" dirty="0" smtClean="0">
                <a:solidFill>
                  <a:schemeClr val="tx1"/>
                </a:solidFill>
              </a:rPr>
              <a:t>Guided by</a:t>
            </a:r>
            <a:r>
              <a:rPr lang="en-US" sz="1800" b="1" dirty="0" smtClean="0"/>
              <a:t>:</a:t>
            </a:r>
          </a:p>
          <a:p>
            <a:pPr marL="0" indent="0">
              <a:buNone/>
            </a:pPr>
            <a:r>
              <a:rPr lang="en-US" sz="1800" dirty="0" smtClean="0"/>
              <a:t>Rupal Meshram             Shubham Shelke                 Neha Gupta ma’am</a:t>
            </a:r>
          </a:p>
          <a:p>
            <a:pPr marL="0" indent="0">
              <a:buNone/>
            </a:pPr>
            <a:r>
              <a:rPr lang="en-US" sz="1800" dirty="0" smtClean="0"/>
              <a:t>Pooja Phadake               Prajakta Sapkal</a:t>
            </a:r>
          </a:p>
          <a:p>
            <a:pPr marL="0" indent="0">
              <a:buNone/>
            </a:pPr>
            <a:r>
              <a:rPr lang="en-US" sz="1800" dirty="0" smtClean="0"/>
              <a:t>Manasi Bhabad              Harshvardhan </a:t>
            </a:r>
          </a:p>
          <a:p>
            <a:pPr marL="0" indent="0">
              <a:buNone/>
            </a:pPr>
            <a:r>
              <a:rPr lang="en-US" sz="1800" dirty="0"/>
              <a:t>Dhanashri </a:t>
            </a:r>
            <a:r>
              <a:rPr lang="en-US" sz="1800" dirty="0" smtClean="0"/>
              <a:t>Bhabad         Malgi</a:t>
            </a:r>
            <a:endParaRPr lang="en-US"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76400"/>
            <a:ext cx="5476875" cy="243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4204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Detection and removal of outliers</a:t>
            </a:r>
            <a:endParaRPr lang="en-US" sz="4000" dirty="0"/>
          </a:p>
        </p:txBody>
      </p:sp>
      <p:sp>
        <p:nvSpPr>
          <p:cNvPr id="3" name="Content Placeholder 2"/>
          <p:cNvSpPr>
            <a:spLocks noGrp="1"/>
          </p:cNvSpPr>
          <p:nvPr>
            <p:ph idx="1"/>
          </p:nvPr>
        </p:nvSpPr>
        <p:spPr/>
        <p:txBody>
          <a:bodyPr>
            <a:normAutofit/>
          </a:bodyPr>
          <a:lstStyle/>
          <a:p>
            <a:r>
              <a:rPr lang="en-US" sz="2400" dirty="0" smtClean="0">
                <a:solidFill>
                  <a:schemeClr val="tx1"/>
                </a:solidFill>
              </a:rPr>
              <a:t>Outlier is an observation that is numerically distant from the rest of the data or in a simple word it is the value which is out of the range.</a:t>
            </a:r>
          </a:p>
          <a:p>
            <a:r>
              <a:rPr lang="en-US" sz="2400" dirty="0">
                <a:solidFill>
                  <a:schemeClr val="tx1"/>
                </a:solidFill>
              </a:rPr>
              <a:t>Outlier can be of two types: </a:t>
            </a:r>
            <a:r>
              <a:rPr lang="en-US" sz="2400" dirty="0" err="1">
                <a:solidFill>
                  <a:schemeClr val="tx1"/>
                </a:solidFill>
              </a:rPr>
              <a:t>Univariate</a:t>
            </a:r>
            <a:r>
              <a:rPr lang="en-US" sz="2400" dirty="0">
                <a:solidFill>
                  <a:schemeClr val="tx1"/>
                </a:solidFill>
              </a:rPr>
              <a:t> and Multivariate. </a:t>
            </a:r>
            <a:endParaRPr lang="en-US" sz="2400" dirty="0" smtClean="0">
              <a:solidFill>
                <a:schemeClr val="tx1"/>
              </a:solidFill>
            </a:endParaRPr>
          </a:p>
          <a:p>
            <a:r>
              <a:rPr lang="en-US" sz="2400" dirty="0">
                <a:solidFill>
                  <a:schemeClr val="tx1"/>
                </a:solidFill>
              </a:rPr>
              <a:t>D</a:t>
            </a:r>
            <a:r>
              <a:rPr lang="en-US" sz="2400" dirty="0" smtClean="0">
                <a:solidFill>
                  <a:schemeClr val="tx1"/>
                </a:solidFill>
              </a:rPr>
              <a:t>ifferent outlier detection technique</a:t>
            </a:r>
            <a:r>
              <a:rPr lang="en-US" sz="2400" b="1" cap="all" dirty="0" smtClean="0">
                <a:solidFill>
                  <a:schemeClr val="tx1"/>
                </a:solidFill>
              </a:rPr>
              <a:t>:</a:t>
            </a:r>
          </a:p>
          <a:p>
            <a:pPr marL="0" indent="0">
              <a:buNone/>
            </a:pPr>
            <a:r>
              <a:rPr lang="en-US" sz="2400" cap="all" dirty="0" smtClean="0">
                <a:solidFill>
                  <a:schemeClr val="tx1"/>
                </a:solidFill>
              </a:rPr>
              <a:t>     </a:t>
            </a:r>
            <a:r>
              <a:rPr lang="en-US" sz="2400" b="1" dirty="0" smtClean="0">
                <a:solidFill>
                  <a:schemeClr val="tx1"/>
                </a:solidFill>
              </a:rPr>
              <a:t>Z-score method</a:t>
            </a:r>
            <a:r>
              <a:rPr lang="en-US" sz="2400" dirty="0" smtClean="0">
                <a:solidFill>
                  <a:schemeClr val="tx1"/>
                </a:solidFill>
              </a:rPr>
              <a:t>,</a:t>
            </a:r>
            <a:r>
              <a:rPr lang="en-US" sz="2400" dirty="0">
                <a:solidFill>
                  <a:schemeClr val="tx1"/>
                </a:solidFill>
              </a:rPr>
              <a:t>  I.Q.R </a:t>
            </a:r>
            <a:r>
              <a:rPr lang="en-US" sz="2400" dirty="0" smtClean="0">
                <a:solidFill>
                  <a:schemeClr val="tx1"/>
                </a:solidFill>
              </a:rPr>
              <a:t>method,</a:t>
            </a:r>
            <a:r>
              <a:rPr lang="en-US" sz="2400" dirty="0">
                <a:solidFill>
                  <a:schemeClr val="tx1"/>
                </a:solidFill>
              </a:rPr>
              <a:t> Percentile </a:t>
            </a:r>
            <a:r>
              <a:rPr lang="en-US" sz="2400" dirty="0" smtClean="0">
                <a:solidFill>
                  <a:schemeClr val="tx1"/>
                </a:solidFill>
              </a:rPr>
              <a:t>Capping</a:t>
            </a:r>
          </a:p>
        </p:txBody>
      </p:sp>
    </p:spTree>
    <p:extLst>
      <p:ext uri="{BB962C8B-B14F-4D97-AF65-F5344CB8AC3E}">
        <p14:creationId xmlns:p14="http://schemas.microsoft.com/office/powerpoint/2010/main" val="1201293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762000"/>
                <a:ext cx="8229600" cy="5364163"/>
              </a:xfrm>
            </p:spPr>
            <p:txBody>
              <a:bodyPr>
                <a:normAutofit fontScale="85000" lnSpcReduction="20000"/>
              </a:bodyPr>
              <a:lstStyle/>
              <a:p>
                <a:r>
                  <a:rPr lang="en-US" sz="2400" dirty="0" smtClean="0">
                    <a:solidFill>
                      <a:schemeClr val="tx1"/>
                    </a:solidFill>
                  </a:rPr>
                  <a:t>Using Z score method, we </a:t>
                </a:r>
                <a:r>
                  <a:rPr lang="en-US" sz="2400" dirty="0">
                    <a:solidFill>
                      <a:schemeClr val="tx1"/>
                    </a:solidFill>
                  </a:rPr>
                  <a:t>can find out how many standard deviations value away from the mean</a:t>
                </a:r>
                <a:r>
                  <a:rPr lang="en-US" sz="2400" dirty="0" smtClean="0">
                    <a:solidFill>
                      <a:schemeClr val="tx1"/>
                    </a:solidFill>
                  </a:rPr>
                  <a:t>. </a:t>
                </a:r>
              </a:p>
              <a:p>
                <a:endParaRPr lang="en-US" sz="2400" dirty="0">
                  <a:solidFill>
                    <a:schemeClr val="tx1"/>
                  </a:solidFill>
                </a:endParaRPr>
              </a:p>
              <a:p>
                <a:r>
                  <a:rPr lang="en-US" sz="2400" dirty="0" smtClean="0">
                    <a:solidFill>
                      <a:schemeClr val="tx1"/>
                    </a:solidFill>
                  </a:rPr>
                  <a:t>If </a:t>
                </a:r>
                <a:r>
                  <a:rPr lang="en-US" sz="2400" dirty="0">
                    <a:solidFill>
                      <a:schemeClr val="tx1"/>
                    </a:solidFill>
                  </a:rPr>
                  <a:t>the z score of a data point is more than 3 (because it cover 99.7% of area), it indicates that the data value is quite different from the other values. It is taken as outliers</a:t>
                </a:r>
                <a:r>
                  <a:rPr lang="en-US" sz="2400" dirty="0" smtClean="0">
                    <a:solidFill>
                      <a:schemeClr val="tx1"/>
                    </a:solidFill>
                  </a:rPr>
                  <a:t>.</a:t>
                </a:r>
              </a:p>
              <a:p>
                <a:endParaRPr lang="en-US" sz="2400" dirty="0" smtClean="0">
                  <a:solidFill>
                    <a:schemeClr val="tx1"/>
                  </a:solidFill>
                </a:endParaRPr>
              </a:p>
              <a:p>
                <a:r>
                  <a:rPr lang="en-US" sz="2400" dirty="0" smtClean="0">
                    <a:solidFill>
                      <a:schemeClr val="tx1"/>
                    </a:solidFill>
                  </a:rPr>
                  <a:t>Z-score formula</a:t>
                </a:r>
              </a:p>
              <a:p>
                <a:pPr marL="0" indent="0">
                  <a:buNone/>
                </a:pPr>
                <a:r>
                  <a:rPr lang="en-US" sz="2400" dirty="0" smtClean="0">
                    <a:solidFill>
                      <a:schemeClr val="tx1"/>
                    </a:solidFill>
                  </a:rPr>
                  <a:t>                                    Z-score=</a:t>
                </a:r>
                <a14:m>
                  <m:oMath xmlns:m="http://schemas.openxmlformats.org/officeDocument/2006/math">
                    <m:f>
                      <m:fPr>
                        <m:ctrlPr>
                          <a:rPr lang="en-US" sz="2400" i="1" smtClean="0">
                            <a:solidFill>
                              <a:schemeClr val="tx1"/>
                            </a:solidFill>
                            <a:latin typeface="Cambria Math"/>
                          </a:rPr>
                        </m:ctrlPr>
                      </m:fPr>
                      <m:num>
                        <m:r>
                          <a:rPr lang="en-US" sz="2400" b="0" i="1" smtClean="0">
                            <a:solidFill>
                              <a:schemeClr val="tx1"/>
                            </a:solidFill>
                            <a:latin typeface="Cambria Math"/>
                          </a:rPr>
                          <m:t>𝑋</m:t>
                        </m:r>
                        <m:r>
                          <a:rPr lang="en-US" sz="2400" b="0" i="1" smtClean="0">
                            <a:solidFill>
                              <a:schemeClr val="tx1"/>
                            </a:solidFill>
                            <a:latin typeface="Cambria Math"/>
                          </a:rPr>
                          <m:t>−</m:t>
                        </m:r>
                        <m:r>
                          <a:rPr lang="en-US" sz="2400" b="0" i="1" smtClean="0">
                            <a:solidFill>
                              <a:schemeClr val="tx1"/>
                            </a:solidFill>
                            <a:latin typeface="Cambria Math"/>
                          </a:rPr>
                          <m:t>𝑚𝑒𝑎𝑛</m:t>
                        </m:r>
                      </m:num>
                      <m:den>
                        <m:r>
                          <a:rPr lang="en-US" sz="2400" b="0" i="1" smtClean="0">
                            <a:solidFill>
                              <a:schemeClr val="tx1"/>
                            </a:solidFill>
                            <a:latin typeface="Cambria Math"/>
                          </a:rPr>
                          <m:t>𝑠𝑡𝑎𝑛𝑑𝑎𝑟𝑑</m:t>
                        </m:r>
                        <m:r>
                          <a:rPr lang="en-US" sz="2400" b="0" i="1" smtClean="0">
                            <a:solidFill>
                              <a:schemeClr val="tx1"/>
                            </a:solidFill>
                            <a:latin typeface="Cambria Math"/>
                          </a:rPr>
                          <m:t> </m:t>
                        </m:r>
                        <m:r>
                          <a:rPr lang="en-US" sz="2400" b="0" i="1" smtClean="0">
                            <a:solidFill>
                              <a:schemeClr val="tx1"/>
                            </a:solidFill>
                            <a:latin typeface="Cambria Math"/>
                          </a:rPr>
                          <m:t>𝑑𝑒𝑣𝑖𝑎𝑡𝑖𝑜𝑛</m:t>
                        </m:r>
                      </m:den>
                    </m:f>
                  </m:oMath>
                </a14:m>
                <a:endParaRPr lang="en-US" sz="2400" dirty="0" smtClean="0">
                  <a:solidFill>
                    <a:schemeClr val="tx1"/>
                  </a:solidFill>
                </a:endParaRPr>
              </a:p>
              <a:p>
                <a:pPr marL="0" indent="0">
                  <a:buNone/>
                </a:pPr>
                <a:endParaRPr lang="en-US" sz="2400" dirty="0" smtClean="0">
                  <a:solidFill>
                    <a:schemeClr val="tx1"/>
                  </a:solidFill>
                </a:endParaRPr>
              </a:p>
              <a:p>
                <a:pPr marL="0" indent="0">
                  <a:buNone/>
                </a:pPr>
                <a:endParaRPr lang="en-US" sz="2400" dirty="0" smtClean="0">
                  <a:solidFill>
                    <a:schemeClr val="tx1"/>
                  </a:solidFill>
                </a:endParaRPr>
              </a:p>
              <a:p>
                <a:r>
                  <a:rPr lang="en-US" sz="2400" b="1" dirty="0">
                    <a:solidFill>
                      <a:schemeClr val="tx1"/>
                    </a:solidFill>
                  </a:rPr>
                  <a:t>Capping</a:t>
                </a:r>
                <a:r>
                  <a:rPr lang="en-US" sz="2400" dirty="0">
                    <a:solidFill>
                      <a:schemeClr val="tx1"/>
                    </a:solidFill>
                  </a:rPr>
                  <a:t>: In this technique, we cap our outliers data and make the limit </a:t>
                </a:r>
                <a:r>
                  <a:rPr lang="en-US" sz="2400" dirty="0" err="1">
                    <a:solidFill>
                      <a:schemeClr val="tx1"/>
                    </a:solidFill>
                  </a:rPr>
                  <a:t>i.e</a:t>
                </a:r>
                <a:r>
                  <a:rPr lang="en-US" sz="2400" dirty="0">
                    <a:solidFill>
                      <a:schemeClr val="tx1"/>
                    </a:solidFill>
                  </a:rPr>
                  <a:t>, above a particular value or less than that value, all the values will be considered as outliers, and the number of outliers in the dataset gives that capping number.</a:t>
                </a:r>
                <a:r>
                  <a:rPr lang="en-US" sz="2400" dirty="0" smtClean="0">
                    <a:solidFill>
                      <a:schemeClr val="tx1"/>
                    </a:solidFill>
                  </a:rPr>
                  <a:t/>
                </a:r>
                <a:br>
                  <a:rPr lang="en-US" sz="2400" dirty="0" smtClean="0">
                    <a:solidFill>
                      <a:schemeClr val="tx1"/>
                    </a:solidFill>
                  </a:rPr>
                </a:br>
                <a:r>
                  <a:rPr lang="en-US" sz="2400" dirty="0" smtClean="0"/>
                  <a:t/>
                </a:r>
                <a:br>
                  <a:rPr lang="en-US" sz="2400" dirty="0" smtClean="0"/>
                </a:br>
                <a:endParaRPr lang="en-US" sz="2400" dirty="0"/>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2"/>
                <a:stretch>
                  <a:fillRect l="-593" t="-1705"/>
                </a:stretch>
              </a:blipFill>
            </p:spPr>
            <p:txBody>
              <a:bodyPr/>
              <a:lstStyle/>
              <a:p>
                <a:r>
                  <a:rPr lang="en-US">
                    <a:noFill/>
                  </a:rPr>
                  <a:t> </a:t>
                </a:r>
              </a:p>
            </p:txBody>
          </p:sp>
        </mc:Fallback>
      </mc:AlternateContent>
    </p:spTree>
    <p:extLst>
      <p:ext uri="{BB962C8B-B14F-4D97-AF65-F5344CB8AC3E}">
        <p14:creationId xmlns:p14="http://schemas.microsoft.com/office/powerpoint/2010/main" val="1046536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943600" y="990600"/>
            <a:ext cx="3008313" cy="4983163"/>
          </a:xfrm>
        </p:spPr>
        <p:txBody>
          <a:bodyPr>
            <a:normAutofit/>
          </a:bodyPr>
          <a:lstStyle/>
          <a:p>
            <a:r>
              <a:rPr lang="en-US" sz="2400" dirty="0" smtClean="0">
                <a:solidFill>
                  <a:schemeClr val="tx1"/>
                </a:solidFill>
              </a:rPr>
              <a:t>After capping we get this type of histogram plot.</a:t>
            </a:r>
            <a:endParaRPr lang="en-US" sz="2400" dirty="0">
              <a:solidFill>
                <a:schemeClr val="tx1"/>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482996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25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
            </a:r>
            <a:br>
              <a:rPr lang="en-US" sz="4000" dirty="0" smtClean="0"/>
            </a:br>
            <a:r>
              <a:rPr lang="en-US" sz="4000" dirty="0" smtClean="0"/>
              <a:t>STEP4: </a:t>
            </a:r>
            <a:r>
              <a:rPr lang="en-US" sz="4000" dirty="0"/>
              <a:t>Feature Engineering</a:t>
            </a:r>
            <a:r>
              <a:rPr lang="en-US" sz="4000" b="1" dirty="0"/>
              <a:t/>
            </a:r>
            <a:br>
              <a:rPr lang="en-US" sz="4000" b="1" dirty="0"/>
            </a:br>
            <a:endParaRPr lang="en-US" sz="4000" dirty="0"/>
          </a:p>
        </p:txBody>
      </p:sp>
      <p:sp>
        <p:nvSpPr>
          <p:cNvPr id="3" name="Content Placeholder 2"/>
          <p:cNvSpPr>
            <a:spLocks noGrp="1"/>
          </p:cNvSpPr>
          <p:nvPr>
            <p:ph idx="1"/>
          </p:nvPr>
        </p:nvSpPr>
        <p:spPr/>
        <p:txBody>
          <a:bodyPr>
            <a:normAutofit/>
          </a:bodyPr>
          <a:lstStyle/>
          <a:p>
            <a:r>
              <a:rPr lang="en-US" dirty="0">
                <a:solidFill>
                  <a:schemeClr val="tx1"/>
                </a:solidFill>
              </a:rPr>
              <a:t>Account </a:t>
            </a:r>
            <a:r>
              <a:rPr lang="en-US" dirty="0" smtClean="0">
                <a:solidFill>
                  <a:schemeClr val="tx1"/>
                </a:solidFill>
              </a:rPr>
              <a:t>length </a:t>
            </a:r>
            <a:r>
              <a:rPr lang="en-US" dirty="0">
                <a:solidFill>
                  <a:schemeClr val="tx1"/>
                </a:solidFill>
              </a:rPr>
              <a:t>not play important role in </a:t>
            </a:r>
            <a:r>
              <a:rPr lang="en-US" dirty="0" smtClean="0">
                <a:solidFill>
                  <a:schemeClr val="tx1"/>
                </a:solidFill>
              </a:rPr>
              <a:t>churn</a:t>
            </a:r>
            <a:endParaRPr lang="en-US" sz="2400" dirty="0" smtClean="0">
              <a:solidFill>
                <a:schemeClr val="tx1"/>
              </a:solidFill>
            </a:endParaRPr>
          </a:p>
          <a:p>
            <a:r>
              <a:rPr lang="en-US" sz="2400" dirty="0">
                <a:solidFill>
                  <a:schemeClr val="tx1"/>
                </a:solidFill>
              </a:rPr>
              <a:t> In the International plan those customers who have this plan </a:t>
            </a:r>
            <a:r>
              <a:rPr lang="en-US" sz="2400" dirty="0" smtClean="0">
                <a:solidFill>
                  <a:schemeClr val="tx1"/>
                </a:solidFill>
              </a:rPr>
              <a:t>are more likely to </a:t>
            </a:r>
            <a:r>
              <a:rPr lang="en-US" sz="2400" dirty="0">
                <a:solidFill>
                  <a:schemeClr val="tx1"/>
                </a:solidFill>
              </a:rPr>
              <a:t>churn </a:t>
            </a:r>
            <a:r>
              <a:rPr lang="en-US" sz="2400" dirty="0" smtClean="0">
                <a:solidFill>
                  <a:schemeClr val="tx1"/>
                </a:solidFill>
              </a:rPr>
              <a:t>.</a:t>
            </a:r>
            <a:endParaRPr lang="en-US" sz="2400" dirty="0">
              <a:solidFill>
                <a:schemeClr val="tx1"/>
              </a:solidFill>
            </a:endParaRPr>
          </a:p>
          <a:p>
            <a:r>
              <a:rPr lang="en-US" sz="2400" dirty="0">
                <a:solidFill>
                  <a:schemeClr val="tx1"/>
                </a:solidFill>
              </a:rPr>
              <a:t>In international calls data shows that the churn rate of which customers is high, those who take the international plan so it means that in international call charges are high also there is a call drop</a:t>
            </a:r>
            <a:r>
              <a:rPr lang="en-US" sz="2400" dirty="0" smtClean="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397691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
            </a:r>
            <a:br>
              <a:rPr lang="en-US" sz="4000" dirty="0" smtClean="0"/>
            </a:br>
            <a:r>
              <a:rPr lang="en-US" sz="4000" dirty="0" smtClean="0"/>
              <a:t>STEP5:Model </a:t>
            </a:r>
            <a:r>
              <a:rPr lang="en-US" sz="4000" dirty="0"/>
              <a:t>Building</a:t>
            </a:r>
            <a:r>
              <a:rPr lang="en-US" sz="4000" b="1" dirty="0"/>
              <a:t/>
            </a:r>
            <a:br>
              <a:rPr lang="en-US" sz="4000" b="1" dirty="0"/>
            </a:br>
            <a:endParaRPr lang="en-US" sz="4000" dirty="0"/>
          </a:p>
        </p:txBody>
      </p:sp>
      <p:sp>
        <p:nvSpPr>
          <p:cNvPr id="3" name="Content Placeholder 2"/>
          <p:cNvSpPr>
            <a:spLocks noGrp="1"/>
          </p:cNvSpPr>
          <p:nvPr>
            <p:ph idx="1"/>
          </p:nvPr>
        </p:nvSpPr>
        <p:spPr/>
        <p:txBody>
          <a:bodyPr>
            <a:normAutofit/>
          </a:bodyPr>
          <a:lstStyle/>
          <a:p>
            <a:r>
              <a:rPr lang="en-US" sz="2400" dirty="0" smtClean="0">
                <a:solidFill>
                  <a:schemeClr val="tx1"/>
                </a:solidFill>
              </a:rPr>
              <a:t>Logistic Regression</a:t>
            </a:r>
          </a:p>
          <a:p>
            <a:pPr marL="0" indent="0">
              <a:buNone/>
            </a:pPr>
            <a:r>
              <a:rPr lang="en-US" sz="2400" dirty="0" smtClean="0">
                <a:solidFill>
                  <a:schemeClr val="tx1"/>
                </a:solidFill>
              </a:rPr>
              <a:t>     Accuracy:85.90%</a:t>
            </a:r>
          </a:p>
          <a:p>
            <a:r>
              <a:rPr lang="en-US" sz="2400" dirty="0" smtClean="0">
                <a:solidFill>
                  <a:schemeClr val="tx1"/>
                </a:solidFill>
              </a:rPr>
              <a:t>Decision Trees for Classification</a:t>
            </a:r>
          </a:p>
          <a:p>
            <a:pPr marL="0" indent="0">
              <a:buNone/>
            </a:pPr>
            <a:r>
              <a:rPr lang="en-US" sz="2400" dirty="0" smtClean="0">
                <a:solidFill>
                  <a:schemeClr val="tx1"/>
                </a:solidFill>
              </a:rPr>
              <a:t>     Accuracy:97.59%</a:t>
            </a:r>
          </a:p>
          <a:p>
            <a:r>
              <a:rPr lang="en-US" sz="2400" dirty="0" smtClean="0">
                <a:solidFill>
                  <a:schemeClr val="tx1"/>
                </a:solidFill>
              </a:rPr>
              <a:t>Random Forest Classification</a:t>
            </a:r>
          </a:p>
          <a:p>
            <a:pPr marL="0" indent="0">
              <a:buNone/>
            </a:pPr>
            <a:r>
              <a:rPr lang="en-US" sz="2400" dirty="0" smtClean="0">
                <a:solidFill>
                  <a:schemeClr val="tx1"/>
                </a:solidFill>
              </a:rPr>
              <a:t>     Accuracy:97.60%</a:t>
            </a:r>
          </a:p>
          <a:p>
            <a:r>
              <a:rPr lang="en-US" sz="2400" dirty="0" err="1" smtClean="0">
                <a:solidFill>
                  <a:schemeClr val="tx1"/>
                </a:solidFill>
              </a:rPr>
              <a:t>XGBoost</a:t>
            </a:r>
            <a:r>
              <a:rPr lang="en-US" sz="2400" dirty="0" smtClean="0">
                <a:solidFill>
                  <a:schemeClr val="tx1"/>
                </a:solidFill>
              </a:rPr>
              <a:t> Classifier</a:t>
            </a:r>
          </a:p>
          <a:p>
            <a:pPr marL="0" indent="0">
              <a:buNone/>
            </a:pPr>
            <a:r>
              <a:rPr lang="en-US" sz="2400" dirty="0" smtClean="0">
                <a:solidFill>
                  <a:schemeClr val="tx1"/>
                </a:solidFill>
              </a:rPr>
              <a:t>     Accuracy:97.91%</a:t>
            </a:r>
          </a:p>
          <a:p>
            <a:endParaRPr lang="en-US" dirty="0"/>
          </a:p>
        </p:txBody>
      </p:sp>
    </p:spTree>
    <p:extLst>
      <p:ext uri="{BB962C8B-B14F-4D97-AF65-F5344CB8AC3E}">
        <p14:creationId xmlns:p14="http://schemas.microsoft.com/office/powerpoint/2010/main" val="3592701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95400"/>
          </a:xfrm>
        </p:spPr>
        <p:txBody>
          <a:bodyPr>
            <a:noAutofit/>
          </a:bodyPr>
          <a:lstStyle/>
          <a:p>
            <a:r>
              <a:rPr lang="en-US" sz="4000" dirty="0" smtClean="0"/>
              <a:t/>
            </a:r>
            <a:br>
              <a:rPr lang="en-US" sz="4000" dirty="0" smtClean="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6600" b="1" dirty="0"/>
              <a:t/>
            </a:r>
            <a:br>
              <a:rPr lang="en-US" sz="6600" b="1" dirty="0"/>
            </a:br>
            <a:r>
              <a:rPr lang="en-US" sz="4000" dirty="0" smtClean="0"/>
              <a:t/>
            </a:r>
            <a:br>
              <a:rPr lang="en-US" sz="4000" dirty="0" smtClean="0"/>
            </a:br>
            <a:r>
              <a:rPr lang="en-US" sz="4000" dirty="0">
                <a:effectLst>
                  <a:outerShdw blurRad="38100" dist="38100" dir="2700000" algn="tl">
                    <a:srgbClr val="000000">
                      <a:alpha val="43137"/>
                    </a:srgbClr>
                  </a:outerShdw>
                </a:effectLst>
              </a:rPr>
              <a:t>STEP6: Save the model</a:t>
            </a:r>
            <a:r>
              <a:rPr lang="en-US" sz="4000" b="1" dirty="0"/>
              <a:t> </a:t>
            </a:r>
            <a:r>
              <a:rPr lang="en-US" sz="4000" b="1" dirty="0" smtClean="0">
                <a:effectLst/>
              </a:rPr>
              <a:t>and deployment</a:t>
            </a:r>
            <a:endParaRPr lang="en-US" sz="4000" dirty="0">
              <a:effectLst/>
            </a:endParaRPr>
          </a:p>
        </p:txBody>
      </p:sp>
      <p:sp>
        <p:nvSpPr>
          <p:cNvPr id="3" name="Content Placeholder 2"/>
          <p:cNvSpPr>
            <a:spLocks noGrp="1"/>
          </p:cNvSpPr>
          <p:nvPr>
            <p:ph idx="1"/>
          </p:nvPr>
        </p:nvSpPr>
        <p:spPr/>
        <p:txBody>
          <a:bodyPr/>
          <a:lstStyle/>
          <a:p>
            <a:endParaRPr lang="en-US" dirty="0" smtClean="0">
              <a:solidFill>
                <a:schemeClr val="tx1"/>
              </a:solidFill>
            </a:endParaRPr>
          </a:p>
          <a:p>
            <a:r>
              <a:rPr lang="en-US" dirty="0" smtClean="0">
                <a:solidFill>
                  <a:schemeClr val="tx1"/>
                </a:solidFill>
              </a:rPr>
              <a:t>Before we deploy our model, we need to lad our model in our pickle format from where </a:t>
            </a:r>
            <a:r>
              <a:rPr lang="en-US" dirty="0" err="1" smtClean="0">
                <a:solidFill>
                  <a:schemeClr val="tx1"/>
                </a:solidFill>
              </a:rPr>
              <a:t>streamlit</a:t>
            </a:r>
            <a:r>
              <a:rPr lang="en-US" dirty="0" smtClean="0">
                <a:solidFill>
                  <a:schemeClr val="tx1"/>
                </a:solidFill>
              </a:rPr>
              <a:t> will run our main python file.</a:t>
            </a:r>
          </a:p>
          <a:p>
            <a:r>
              <a:rPr lang="en-US" dirty="0" smtClean="0">
                <a:solidFill>
                  <a:schemeClr val="tx1"/>
                </a:solidFill>
              </a:rPr>
              <a:t>Saving the .</a:t>
            </a:r>
            <a:r>
              <a:rPr lang="en-US" dirty="0" err="1" smtClean="0">
                <a:solidFill>
                  <a:schemeClr val="tx1"/>
                </a:solidFill>
              </a:rPr>
              <a:t>py</a:t>
            </a:r>
            <a:r>
              <a:rPr lang="en-US" dirty="0" smtClean="0">
                <a:solidFill>
                  <a:schemeClr val="tx1"/>
                </a:solidFill>
              </a:rPr>
              <a:t> and .</a:t>
            </a:r>
            <a:r>
              <a:rPr lang="en-US" dirty="0" err="1" smtClean="0">
                <a:solidFill>
                  <a:schemeClr val="tx1"/>
                </a:solidFill>
              </a:rPr>
              <a:t>pkl</a:t>
            </a:r>
            <a:r>
              <a:rPr lang="en-US" dirty="0" smtClean="0">
                <a:solidFill>
                  <a:schemeClr val="tx1"/>
                </a:solidFill>
              </a:rPr>
              <a:t> file in our path so that we can run them locally. </a:t>
            </a:r>
          </a:p>
          <a:p>
            <a:r>
              <a:rPr lang="en-US" dirty="0" smtClean="0">
                <a:solidFill>
                  <a:schemeClr val="tx1"/>
                </a:solidFill>
              </a:rPr>
              <a:t>We saved all or files like python main file, requirnments.txt, pickle model in </a:t>
            </a:r>
            <a:r>
              <a:rPr lang="en-US" dirty="0" err="1" smtClean="0">
                <a:solidFill>
                  <a:schemeClr val="tx1"/>
                </a:solidFill>
              </a:rPr>
              <a:t>Github</a:t>
            </a:r>
            <a:r>
              <a:rPr lang="en-US" dirty="0" smtClean="0">
                <a:solidFill>
                  <a:schemeClr val="tx1"/>
                </a:solidFill>
              </a:rPr>
              <a:t> repository.</a:t>
            </a:r>
          </a:p>
          <a:p>
            <a:r>
              <a:rPr lang="en-US" dirty="0" smtClean="0">
                <a:solidFill>
                  <a:schemeClr val="tx1"/>
                </a:solidFill>
              </a:rPr>
              <a:t>We copied our </a:t>
            </a:r>
            <a:r>
              <a:rPr lang="en-US" dirty="0" err="1" smtClean="0">
                <a:solidFill>
                  <a:schemeClr val="tx1"/>
                </a:solidFill>
              </a:rPr>
              <a:t>github</a:t>
            </a:r>
            <a:r>
              <a:rPr lang="en-US" dirty="0" smtClean="0">
                <a:solidFill>
                  <a:schemeClr val="tx1"/>
                </a:solidFill>
              </a:rPr>
              <a:t> link for </a:t>
            </a:r>
            <a:r>
              <a:rPr lang="en-US" dirty="0" err="1" smtClean="0">
                <a:solidFill>
                  <a:schemeClr val="tx1"/>
                </a:solidFill>
              </a:rPr>
              <a:t>streamlit</a:t>
            </a:r>
            <a:r>
              <a:rPr lang="en-US" dirty="0" smtClean="0">
                <a:solidFill>
                  <a:schemeClr val="tx1"/>
                </a:solidFill>
              </a:rPr>
              <a:t> app where its going to be used.</a:t>
            </a:r>
            <a:endParaRPr lang="en-US" dirty="0" smtClean="0">
              <a:solidFill>
                <a:schemeClr val="tx1"/>
              </a:solidFill>
            </a:endParaRPr>
          </a:p>
          <a:p>
            <a:endParaRPr lang="en-US" dirty="0"/>
          </a:p>
          <a:p>
            <a:endParaRPr lang="en-US" dirty="0">
              <a:solidFill>
                <a:schemeClr val="tx1"/>
              </a:solidFill>
            </a:endParaRPr>
          </a:p>
        </p:txBody>
      </p:sp>
    </p:spTree>
    <p:extLst>
      <p:ext uri="{BB962C8B-B14F-4D97-AF65-F5344CB8AC3E}">
        <p14:creationId xmlns:p14="http://schemas.microsoft.com/office/powerpoint/2010/main" val="882455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907087" y="457200"/>
            <a:ext cx="3008313" cy="5668963"/>
          </a:xfrm>
        </p:spPr>
        <p:txBody>
          <a:bodyPr/>
          <a:lstStyle/>
          <a:p>
            <a:pPr marL="285750" indent="-285750" algn="l">
              <a:buFont typeface="Arial" pitchFamily="34" charset="0"/>
              <a:buChar char="•"/>
            </a:pPr>
            <a:r>
              <a:rPr lang="en-US" dirty="0">
                <a:solidFill>
                  <a:schemeClr val="tx1"/>
                </a:solidFill>
              </a:rPr>
              <a:t>We get our </a:t>
            </a:r>
            <a:r>
              <a:rPr lang="en-US" dirty="0" smtClean="0">
                <a:solidFill>
                  <a:schemeClr val="tx1"/>
                </a:solidFill>
              </a:rPr>
              <a:t>link- </a:t>
            </a:r>
            <a:r>
              <a:rPr lang="en-US" dirty="0">
                <a:solidFill>
                  <a:schemeClr val="tx1"/>
                </a:solidFill>
                <a:hlinkClick r:id="rId2"/>
              </a:rPr>
              <a:t>https://prajaktasapkal-telecommunicationchurn-temp111-0ff072.streamlit.app</a:t>
            </a:r>
            <a:r>
              <a:rPr lang="en-US" dirty="0" smtClean="0">
                <a:solidFill>
                  <a:schemeClr val="tx1"/>
                </a:solidFill>
                <a:hlinkClick r:id="rId2"/>
              </a:rPr>
              <a:t>/</a:t>
            </a:r>
            <a:r>
              <a:rPr lang="en-US" dirty="0" smtClean="0">
                <a:solidFill>
                  <a:schemeClr val="tx1"/>
                </a:solidFill>
              </a:rPr>
              <a:t>  </a:t>
            </a:r>
          </a:p>
          <a:p>
            <a:pPr marL="285750" indent="-285750" algn="l">
              <a:buFont typeface="Arial" pitchFamily="34" charset="0"/>
              <a:buChar char="•"/>
            </a:pPr>
            <a:r>
              <a:rPr lang="en-US" dirty="0" smtClean="0">
                <a:solidFill>
                  <a:schemeClr val="tx1"/>
                </a:solidFill>
              </a:rPr>
              <a:t>This link can be used globally </a:t>
            </a:r>
            <a:r>
              <a:rPr lang="en-US" dirty="0" err="1" smtClean="0">
                <a:solidFill>
                  <a:schemeClr val="tx1"/>
                </a:solidFill>
              </a:rPr>
              <a:t>i.e</a:t>
            </a:r>
            <a:r>
              <a:rPr lang="en-US" dirty="0" smtClean="0">
                <a:solidFill>
                  <a:schemeClr val="tx1"/>
                </a:solidFill>
              </a:rPr>
              <a:t> on any system.</a:t>
            </a:r>
          </a:p>
          <a:p>
            <a:pPr marL="285750" indent="-285750" algn="l">
              <a:buFont typeface="Arial" pitchFamily="34" charset="0"/>
              <a:buChar char="•"/>
            </a:pPr>
            <a:r>
              <a:rPr lang="en-US" dirty="0" smtClean="0">
                <a:solidFill>
                  <a:schemeClr val="tx1"/>
                </a:solidFill>
              </a:rPr>
              <a:t>From this image we can see that or deployment has been </a:t>
            </a:r>
            <a:r>
              <a:rPr lang="en-US" smtClean="0">
                <a:solidFill>
                  <a:schemeClr val="tx1"/>
                </a:solidFill>
              </a:rPr>
              <a:t>done successfully.</a:t>
            </a:r>
            <a:endParaRPr lang="en-US" dirty="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23925"/>
            <a:ext cx="45720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1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dirty="0">
                <a:solidFill>
                  <a:schemeClr val="tx1"/>
                </a:solidFill>
              </a:rPr>
              <a:t>RECCOMENDATIONS:</a:t>
            </a:r>
          </a:p>
          <a:p>
            <a:r>
              <a:rPr lang="en-US" dirty="0" smtClean="0">
                <a:solidFill>
                  <a:schemeClr val="tx1"/>
                </a:solidFill>
              </a:rPr>
              <a:t>Improve </a:t>
            </a:r>
            <a:r>
              <a:rPr lang="en-US" dirty="0">
                <a:solidFill>
                  <a:schemeClr val="tx1"/>
                </a:solidFill>
              </a:rPr>
              <a:t>network </a:t>
            </a:r>
            <a:r>
              <a:rPr lang="en-US" dirty="0" smtClean="0">
                <a:solidFill>
                  <a:schemeClr val="tx1"/>
                </a:solidFill>
              </a:rPr>
              <a:t>quality.</a:t>
            </a:r>
            <a:endParaRPr lang="en-US" dirty="0">
              <a:solidFill>
                <a:schemeClr val="tx1"/>
              </a:solidFill>
            </a:endParaRPr>
          </a:p>
          <a:p>
            <a:r>
              <a:rPr lang="en-US" sz="2400" dirty="0" smtClean="0">
                <a:solidFill>
                  <a:schemeClr val="tx1"/>
                </a:solidFill>
              </a:rPr>
              <a:t>Improving </a:t>
            </a:r>
            <a:r>
              <a:rPr lang="en-US" sz="2400" dirty="0">
                <a:solidFill>
                  <a:schemeClr val="tx1"/>
                </a:solidFill>
              </a:rPr>
              <a:t>customer service is, of course, at the top of the priority for tackling this issue. </a:t>
            </a:r>
            <a:endParaRPr lang="en-US" sz="2400" dirty="0" smtClean="0">
              <a:solidFill>
                <a:schemeClr val="tx1"/>
              </a:solidFill>
            </a:endParaRPr>
          </a:p>
          <a:p>
            <a:r>
              <a:rPr lang="en-US" sz="2400" dirty="0" smtClean="0">
                <a:solidFill>
                  <a:schemeClr val="tx1"/>
                </a:solidFill>
              </a:rPr>
              <a:t>Building </a:t>
            </a:r>
            <a:r>
              <a:rPr lang="en-US" sz="2400" dirty="0">
                <a:solidFill>
                  <a:schemeClr val="tx1"/>
                </a:solidFill>
              </a:rPr>
              <a:t>customer loyalty through relevant experiences and specialized service is another strategy to reduce customer churn. </a:t>
            </a:r>
            <a:endParaRPr lang="en-US" sz="2400" dirty="0" smtClean="0">
              <a:solidFill>
                <a:schemeClr val="tx1"/>
              </a:solidFill>
            </a:endParaRPr>
          </a:p>
          <a:p>
            <a:r>
              <a:rPr lang="en-US" sz="2400" dirty="0" smtClean="0">
                <a:solidFill>
                  <a:schemeClr val="tx1"/>
                </a:solidFill>
              </a:rPr>
              <a:t>Some </a:t>
            </a:r>
            <a:r>
              <a:rPr lang="en-US" sz="2400" dirty="0">
                <a:solidFill>
                  <a:schemeClr val="tx1"/>
                </a:solidFill>
              </a:rPr>
              <a:t>firms survey customers who have already churned to understand their reasons for leaving in order to adopt a proactive approach to avoiding future customer churn.</a:t>
            </a:r>
          </a:p>
        </p:txBody>
      </p:sp>
    </p:spTree>
    <p:extLst>
      <p:ext uri="{BB962C8B-B14F-4D97-AF65-F5344CB8AC3E}">
        <p14:creationId xmlns:p14="http://schemas.microsoft.com/office/powerpoint/2010/main" val="738456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1481" y="2967335"/>
            <a:ext cx="3801042" cy="923330"/>
          </a:xfrm>
          <a:prstGeom prst="rect">
            <a:avLst/>
          </a:prstGeom>
          <a:noFill/>
        </p:spPr>
        <p:txBody>
          <a:bodyPr wrap="none" lIns="91440" tIns="45720" rIns="91440" bIns="45720">
            <a:spAutoFit/>
          </a:bodyPr>
          <a:lstStyle/>
          <a:p>
            <a:pPr algn="ctr"/>
            <a:r>
              <a:rPr lang="en-US" sz="5400" b="1" cap="none" spc="0" dirty="0" smtClean="0">
                <a:ln w="1905"/>
                <a:effectLst>
                  <a:innerShdw blurRad="69850" dist="43180" dir="5400000">
                    <a:srgbClr val="000000">
                      <a:alpha val="65000"/>
                    </a:srgbClr>
                  </a:innerShdw>
                </a:effectLst>
              </a:rPr>
              <a:t>Thank you.</a:t>
            </a:r>
            <a:endParaRPr lang="en-US" sz="5400" b="1" cap="none" spc="0" dirty="0">
              <a:ln w="1905"/>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62859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
            <a:ext cx="7772400" cy="1470025"/>
          </a:xfrm>
        </p:spPr>
        <p:txBody>
          <a:bodyPr/>
          <a:lstStyle/>
          <a:p>
            <a:r>
              <a:rPr lang="en-US" sz="4400" dirty="0" smtClean="0"/>
              <a:t>Introduction</a:t>
            </a:r>
            <a:endParaRPr lang="en-US" sz="4400" dirty="0"/>
          </a:p>
        </p:txBody>
      </p:sp>
      <p:sp>
        <p:nvSpPr>
          <p:cNvPr id="3" name="Subtitle 2"/>
          <p:cNvSpPr>
            <a:spLocks noGrp="1"/>
          </p:cNvSpPr>
          <p:nvPr>
            <p:ph type="subTitle" idx="1"/>
          </p:nvPr>
        </p:nvSpPr>
        <p:spPr>
          <a:xfrm>
            <a:off x="990600" y="1676400"/>
            <a:ext cx="7239000" cy="4495800"/>
          </a:xfrm>
        </p:spPr>
        <p:txBody>
          <a:bodyPr>
            <a:normAutofit fontScale="92500"/>
          </a:bodyPr>
          <a:lstStyle/>
          <a:p>
            <a:pPr marL="342900" indent="-342900" algn="l">
              <a:buFont typeface="Arial" pitchFamily="34" charset="0"/>
              <a:buChar char="•"/>
            </a:pPr>
            <a:r>
              <a:rPr lang="en-US" sz="2400" dirty="0" smtClean="0">
                <a:solidFill>
                  <a:schemeClr val="tx1"/>
                </a:solidFill>
              </a:rPr>
              <a:t>Customer churn is when a customer chooses to stop using products or services of a company. But with each customer who churn, there are usually early indicators or metrics that can have been uncovered with churn analysis.</a:t>
            </a:r>
          </a:p>
          <a:p>
            <a:pPr marL="342900" indent="-342900" algn="l">
              <a:buFont typeface="Arial" pitchFamily="34" charset="0"/>
              <a:buChar char="•"/>
            </a:pPr>
            <a:r>
              <a:rPr lang="en-US" dirty="0">
                <a:solidFill>
                  <a:schemeClr val="tx1"/>
                </a:solidFill>
              </a:rPr>
              <a:t>Customer churn is a big problem for telecommunications companies. Indeed, their annual churn rates are usually higher than 10%. </a:t>
            </a:r>
            <a:endParaRPr lang="en-US" sz="2400" dirty="0" smtClean="0">
              <a:solidFill>
                <a:schemeClr val="tx1"/>
              </a:solidFill>
            </a:endParaRPr>
          </a:p>
          <a:p>
            <a:pPr marL="342900" indent="-342900" algn="l">
              <a:buFont typeface="Arial" pitchFamily="34" charset="0"/>
              <a:buChar char="•"/>
            </a:pPr>
            <a:r>
              <a:rPr lang="en-US" sz="2400" dirty="0" smtClean="0">
                <a:solidFill>
                  <a:schemeClr val="tx1"/>
                </a:solidFill>
              </a:rPr>
              <a:t>To </a:t>
            </a:r>
            <a:r>
              <a:rPr lang="en-US" sz="2400" dirty="0">
                <a:solidFill>
                  <a:schemeClr val="tx1"/>
                </a:solidFill>
              </a:rPr>
              <a:t>reduce customer churn, telecom companies need to predict which customers are at high risk of </a:t>
            </a:r>
            <a:r>
              <a:rPr lang="en-US" sz="2400" dirty="0" smtClean="0">
                <a:solidFill>
                  <a:schemeClr val="tx1"/>
                </a:solidFill>
              </a:rPr>
              <a:t>churn.</a:t>
            </a:r>
            <a:endParaRPr lang="en-US" sz="2400" dirty="0">
              <a:solidFill>
                <a:schemeClr val="tx1"/>
              </a:solidFill>
            </a:endParaRPr>
          </a:p>
        </p:txBody>
      </p:sp>
    </p:spTree>
    <p:extLst>
      <p:ext uri="{BB962C8B-B14F-4D97-AF65-F5344CB8AC3E}">
        <p14:creationId xmlns:p14="http://schemas.microsoft.com/office/powerpoint/2010/main" val="3104566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Objectives:</a:t>
            </a:r>
            <a:endParaRPr lang="en-US" sz="4000" dirty="0"/>
          </a:p>
        </p:txBody>
      </p:sp>
      <p:sp>
        <p:nvSpPr>
          <p:cNvPr id="3" name="Content Placeholder 2"/>
          <p:cNvSpPr>
            <a:spLocks noGrp="1"/>
          </p:cNvSpPr>
          <p:nvPr>
            <p:ph idx="1"/>
          </p:nvPr>
        </p:nvSpPr>
        <p:spPr/>
        <p:txBody>
          <a:bodyPr/>
          <a:lstStyle/>
          <a:p>
            <a:r>
              <a:rPr lang="en-US" dirty="0">
                <a:solidFill>
                  <a:schemeClr val="tx1"/>
                </a:solidFill>
              </a:rPr>
              <a:t>What's the </a:t>
            </a:r>
            <a:r>
              <a:rPr lang="en-US" dirty="0" smtClean="0">
                <a:solidFill>
                  <a:schemeClr val="tx1"/>
                </a:solidFill>
              </a:rPr>
              <a:t>percent of </a:t>
            </a:r>
            <a:r>
              <a:rPr lang="en-US" dirty="0">
                <a:solidFill>
                  <a:schemeClr val="tx1"/>
                </a:solidFill>
              </a:rPr>
              <a:t>Churn </a:t>
            </a:r>
            <a:r>
              <a:rPr lang="en-US" dirty="0" smtClean="0">
                <a:solidFill>
                  <a:schemeClr val="tx1"/>
                </a:solidFill>
              </a:rPr>
              <a:t>Customers?</a:t>
            </a:r>
          </a:p>
          <a:p>
            <a:r>
              <a:rPr lang="en-US" dirty="0">
                <a:solidFill>
                  <a:schemeClr val="tx1"/>
                </a:solidFill>
              </a:rPr>
              <a:t>Is there any </a:t>
            </a:r>
            <a:r>
              <a:rPr lang="en-US" dirty="0" smtClean="0">
                <a:solidFill>
                  <a:schemeClr val="tx1"/>
                </a:solidFill>
              </a:rPr>
              <a:t>preference </a:t>
            </a:r>
            <a:r>
              <a:rPr lang="en-US" dirty="0">
                <a:solidFill>
                  <a:schemeClr val="tx1"/>
                </a:solidFill>
              </a:rPr>
              <a:t>in Churn Customers based on the type of service provided</a:t>
            </a:r>
            <a:r>
              <a:rPr lang="en-US" dirty="0" smtClean="0">
                <a:solidFill>
                  <a:schemeClr val="tx1"/>
                </a:solidFill>
              </a:rPr>
              <a:t>?</a:t>
            </a:r>
          </a:p>
          <a:p>
            <a:r>
              <a:rPr lang="en-US" dirty="0">
                <a:solidFill>
                  <a:schemeClr val="tx1"/>
                </a:solidFill>
              </a:rPr>
              <a:t>Which features </a:t>
            </a:r>
            <a:r>
              <a:rPr lang="en-US" dirty="0" smtClean="0">
                <a:solidFill>
                  <a:schemeClr val="tx1"/>
                </a:solidFill>
              </a:rPr>
              <a:t>or services </a:t>
            </a:r>
            <a:r>
              <a:rPr lang="en-US" dirty="0">
                <a:solidFill>
                  <a:schemeClr val="tx1"/>
                </a:solidFill>
              </a:rPr>
              <a:t>are most profitable?</a:t>
            </a:r>
          </a:p>
          <a:p>
            <a:r>
              <a:rPr lang="en-US" dirty="0">
                <a:solidFill>
                  <a:schemeClr val="tx1"/>
                </a:solidFill>
              </a:rPr>
              <a:t>D</a:t>
            </a:r>
            <a:r>
              <a:rPr lang="en-US" dirty="0" smtClean="0">
                <a:solidFill>
                  <a:schemeClr val="tx1"/>
                </a:solidFill>
              </a:rPr>
              <a:t>evelop </a:t>
            </a:r>
            <a:r>
              <a:rPr lang="en-US" dirty="0">
                <a:solidFill>
                  <a:schemeClr val="tx1"/>
                </a:solidFill>
              </a:rPr>
              <a:t>strategies to keep as many clients as </a:t>
            </a:r>
            <a:r>
              <a:rPr lang="en-US" dirty="0" smtClean="0">
                <a:solidFill>
                  <a:schemeClr val="tx1"/>
                </a:solidFill>
              </a:rPr>
              <a:t>possible</a:t>
            </a:r>
            <a:r>
              <a:rPr lang="en-US" dirty="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3302828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STEP 1: Load libraries and data</a:t>
            </a:r>
            <a:endParaRPr lang="en-US" sz="4000"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tx1"/>
                </a:solidFill>
              </a:rPr>
              <a:t>import pandas as pd</a:t>
            </a:r>
          </a:p>
          <a:p>
            <a:pPr marL="0" indent="0">
              <a:buNone/>
            </a:pPr>
            <a:r>
              <a:rPr lang="en-US" sz="2400" dirty="0" smtClean="0">
                <a:solidFill>
                  <a:schemeClr val="tx1"/>
                </a:solidFill>
              </a:rPr>
              <a:t>import numpy as np</a:t>
            </a:r>
          </a:p>
          <a:p>
            <a:pPr marL="0" indent="0">
              <a:buNone/>
            </a:pPr>
            <a:r>
              <a:rPr lang="en-US" sz="2400" dirty="0" smtClean="0">
                <a:solidFill>
                  <a:schemeClr val="tx1"/>
                </a:solidFill>
              </a:rPr>
              <a:t>import matplotlib.pyplot as plt</a:t>
            </a:r>
          </a:p>
          <a:p>
            <a:pPr marL="0" indent="0">
              <a:buNone/>
            </a:pPr>
            <a:r>
              <a:rPr lang="en-US" sz="2400" dirty="0" smtClean="0">
                <a:solidFill>
                  <a:schemeClr val="tx1"/>
                </a:solidFill>
              </a:rPr>
              <a:t>import seaborn as sns</a:t>
            </a:r>
          </a:p>
          <a:p>
            <a:pPr marL="0" indent="0">
              <a:buNone/>
            </a:pPr>
            <a:r>
              <a:rPr lang="en-US" sz="2400" dirty="0" smtClean="0">
                <a:solidFill>
                  <a:schemeClr val="tx1"/>
                </a:solidFill>
              </a:rPr>
              <a:t>import statsmodels.api as sm</a:t>
            </a:r>
          </a:p>
          <a:p>
            <a:pPr marL="0" indent="0">
              <a:buNone/>
            </a:pPr>
            <a:r>
              <a:rPr lang="en-US" sz="2400" dirty="0" smtClean="0">
                <a:solidFill>
                  <a:schemeClr val="tx1"/>
                </a:solidFill>
              </a:rPr>
              <a:t>from scipy.stats import norm</a:t>
            </a:r>
          </a:p>
          <a:p>
            <a:pPr marL="0" indent="0">
              <a:buNone/>
            </a:pPr>
            <a:r>
              <a:rPr lang="en-US" sz="2400" dirty="0" smtClean="0">
                <a:solidFill>
                  <a:schemeClr val="tx1"/>
                </a:solidFill>
              </a:rPr>
              <a:t>from scipy import stats</a:t>
            </a:r>
          </a:p>
          <a:p>
            <a:pPr marL="0" indent="0">
              <a:buNone/>
            </a:pPr>
            <a:r>
              <a:rPr lang="en-US" sz="2400" dirty="0" smtClean="0">
                <a:solidFill>
                  <a:schemeClr val="tx1"/>
                </a:solidFill>
              </a:rPr>
              <a:t>from sklearn.tree import DecisionTreeClassifier</a:t>
            </a:r>
          </a:p>
          <a:p>
            <a:pPr marL="0" indent="0">
              <a:buNone/>
            </a:pPr>
            <a:r>
              <a:rPr lang="en-US" sz="2400" dirty="0" smtClean="0">
                <a:solidFill>
                  <a:schemeClr val="tx1"/>
                </a:solidFill>
              </a:rPr>
              <a:t>from sklearn.ensemble import RandomForestClassifier</a:t>
            </a:r>
          </a:p>
          <a:p>
            <a:pPr marL="0" indent="0">
              <a:buNone/>
            </a:pPr>
            <a:r>
              <a:rPr lang="en-US" sz="2400" dirty="0" smtClean="0">
                <a:solidFill>
                  <a:schemeClr val="tx1"/>
                </a:solidFill>
              </a:rPr>
              <a:t>from sklearn.linear_model import LogisticRegression</a:t>
            </a:r>
          </a:p>
          <a:p>
            <a:pPr marL="0" indent="0">
              <a:buNone/>
            </a:pPr>
            <a:endParaRPr lang="en-US" dirty="0"/>
          </a:p>
        </p:txBody>
      </p:sp>
    </p:spTree>
    <p:extLst>
      <p:ext uri="{BB962C8B-B14F-4D97-AF65-F5344CB8AC3E}">
        <p14:creationId xmlns:p14="http://schemas.microsoft.com/office/powerpoint/2010/main" val="2167897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199"/>
          </a:xfrm>
        </p:spPr>
        <p:txBody>
          <a:bodyPr>
            <a:normAutofit/>
          </a:bodyPr>
          <a:lstStyle/>
          <a:p>
            <a:r>
              <a:rPr lang="en-US" sz="4000" dirty="0" smtClean="0"/>
              <a:t>STEP 2: Understanding the data</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0612504"/>
              </p:ext>
            </p:extLst>
          </p:nvPr>
        </p:nvGraphicFramePr>
        <p:xfrm>
          <a:off x="304790" y="1524001"/>
          <a:ext cx="8534420" cy="4953001"/>
        </p:xfrm>
        <a:graphic>
          <a:graphicData uri="http://schemas.openxmlformats.org/drawingml/2006/table">
            <a:tbl>
              <a:tblPr/>
              <a:tblGrid>
                <a:gridCol w="426721"/>
                <a:gridCol w="426721"/>
                <a:gridCol w="426721"/>
                <a:gridCol w="426721"/>
                <a:gridCol w="426721"/>
                <a:gridCol w="426721"/>
                <a:gridCol w="426721"/>
                <a:gridCol w="426721"/>
                <a:gridCol w="426721"/>
                <a:gridCol w="426721"/>
                <a:gridCol w="426721"/>
                <a:gridCol w="426721"/>
                <a:gridCol w="426721"/>
                <a:gridCol w="426721"/>
                <a:gridCol w="426721"/>
                <a:gridCol w="426721"/>
                <a:gridCol w="426721"/>
                <a:gridCol w="426721"/>
                <a:gridCol w="426721"/>
                <a:gridCol w="426721"/>
              </a:tblGrid>
              <a:tr h="1798366">
                <a:tc>
                  <a:txBody>
                    <a:bodyPr/>
                    <a:lstStyle/>
                    <a:p>
                      <a:pPr algn="r" fontAlgn="ctr"/>
                      <a:r>
                        <a:rPr lang="en-US" sz="900" b="1" dirty="0">
                          <a:effectLst/>
                        </a:rPr>
                        <a:t/>
                      </a:r>
                      <a:br>
                        <a:rPr lang="en-US" sz="900" b="1" dirty="0">
                          <a:effectLst/>
                        </a:rPr>
                      </a:br>
                      <a:r>
                        <a:rPr lang="en-US" sz="900" b="1" dirty="0" err="1">
                          <a:effectLst/>
                        </a:rPr>
                        <a:t>account_length</a:t>
                      </a:r>
                      <a:endParaRPr lang="en-US" sz="900" b="1" dirty="0">
                        <a:effectLst/>
                      </a:endParaRPr>
                    </a:p>
                  </a:txBody>
                  <a:tcPr marL="44372" marR="44372" marT="22186" marB="22186" anchor="ctr">
                    <a:lnL>
                      <a:noFill/>
                    </a:lnL>
                    <a:lnR>
                      <a:noFill/>
                    </a:lnR>
                    <a:lnT>
                      <a:noFill/>
                    </a:lnT>
                    <a:lnB>
                      <a:noFill/>
                    </a:lnB>
                  </a:tcPr>
                </a:tc>
                <a:tc>
                  <a:txBody>
                    <a:bodyPr/>
                    <a:lstStyle/>
                    <a:p>
                      <a:pPr algn="r" fontAlgn="ctr"/>
                      <a:r>
                        <a:rPr lang="en-US" sz="900" b="1">
                          <a:effectLst/>
                        </a:rPr>
                        <a:t>voice_mail_plan</a:t>
                      </a:r>
                    </a:p>
                  </a:txBody>
                  <a:tcPr marL="44372" marR="44372" marT="22186" marB="22186" anchor="ctr">
                    <a:lnL>
                      <a:noFill/>
                    </a:lnL>
                    <a:lnR>
                      <a:noFill/>
                    </a:lnR>
                    <a:lnT>
                      <a:noFill/>
                    </a:lnT>
                    <a:lnB>
                      <a:noFill/>
                    </a:lnB>
                  </a:tcPr>
                </a:tc>
                <a:tc>
                  <a:txBody>
                    <a:bodyPr/>
                    <a:lstStyle/>
                    <a:p>
                      <a:pPr algn="r" fontAlgn="ctr"/>
                      <a:r>
                        <a:rPr lang="en-US" sz="900" b="1">
                          <a:effectLst/>
                        </a:rPr>
                        <a:t>voice_mail_messages</a:t>
                      </a:r>
                    </a:p>
                  </a:txBody>
                  <a:tcPr marL="44372" marR="44372" marT="22186" marB="22186" anchor="ctr">
                    <a:lnL>
                      <a:noFill/>
                    </a:lnL>
                    <a:lnR>
                      <a:noFill/>
                    </a:lnR>
                    <a:lnT>
                      <a:noFill/>
                    </a:lnT>
                    <a:lnB>
                      <a:noFill/>
                    </a:lnB>
                  </a:tcPr>
                </a:tc>
                <a:tc>
                  <a:txBody>
                    <a:bodyPr/>
                    <a:lstStyle/>
                    <a:p>
                      <a:pPr algn="r" fontAlgn="ctr"/>
                      <a:r>
                        <a:rPr lang="en-US" sz="900" b="1" dirty="0" err="1">
                          <a:effectLst/>
                        </a:rPr>
                        <a:t>day_mins</a:t>
                      </a:r>
                      <a:endParaRPr lang="en-US" sz="900" b="1" dirty="0">
                        <a:effectLst/>
                      </a:endParaRPr>
                    </a:p>
                  </a:txBody>
                  <a:tcPr marL="44372" marR="44372" marT="22186" marB="22186" anchor="ctr">
                    <a:lnL>
                      <a:noFill/>
                    </a:lnL>
                    <a:lnR>
                      <a:noFill/>
                    </a:lnR>
                    <a:lnT>
                      <a:noFill/>
                    </a:lnT>
                    <a:lnB>
                      <a:noFill/>
                    </a:lnB>
                  </a:tcPr>
                </a:tc>
                <a:tc>
                  <a:txBody>
                    <a:bodyPr/>
                    <a:lstStyle/>
                    <a:p>
                      <a:pPr algn="r" fontAlgn="ctr"/>
                      <a:r>
                        <a:rPr lang="en-US" sz="900" b="1">
                          <a:effectLst/>
                        </a:rPr>
                        <a:t>evening_mins</a:t>
                      </a:r>
                    </a:p>
                  </a:txBody>
                  <a:tcPr marL="44372" marR="44372" marT="22186" marB="22186" anchor="ctr">
                    <a:lnL>
                      <a:noFill/>
                    </a:lnL>
                    <a:lnR>
                      <a:noFill/>
                    </a:lnR>
                    <a:lnT>
                      <a:noFill/>
                    </a:lnT>
                    <a:lnB>
                      <a:noFill/>
                    </a:lnB>
                  </a:tcPr>
                </a:tc>
                <a:tc>
                  <a:txBody>
                    <a:bodyPr/>
                    <a:lstStyle/>
                    <a:p>
                      <a:pPr algn="r" fontAlgn="ctr"/>
                      <a:r>
                        <a:rPr lang="en-US" sz="900" b="1">
                          <a:effectLst/>
                        </a:rPr>
                        <a:t>night_mins</a:t>
                      </a:r>
                    </a:p>
                  </a:txBody>
                  <a:tcPr marL="44372" marR="44372" marT="22186" marB="22186" anchor="ctr">
                    <a:lnL>
                      <a:noFill/>
                    </a:lnL>
                    <a:lnR>
                      <a:noFill/>
                    </a:lnR>
                    <a:lnT>
                      <a:noFill/>
                    </a:lnT>
                    <a:lnB>
                      <a:noFill/>
                    </a:lnB>
                  </a:tcPr>
                </a:tc>
                <a:tc>
                  <a:txBody>
                    <a:bodyPr/>
                    <a:lstStyle/>
                    <a:p>
                      <a:pPr algn="r" fontAlgn="ctr"/>
                      <a:r>
                        <a:rPr lang="en-US" sz="900" b="1">
                          <a:effectLst/>
                        </a:rPr>
                        <a:t>international_mins</a:t>
                      </a:r>
                    </a:p>
                  </a:txBody>
                  <a:tcPr marL="44372" marR="44372" marT="22186" marB="22186" anchor="ctr">
                    <a:lnL>
                      <a:noFill/>
                    </a:lnL>
                    <a:lnR>
                      <a:noFill/>
                    </a:lnR>
                    <a:lnT>
                      <a:noFill/>
                    </a:lnT>
                    <a:lnB>
                      <a:noFill/>
                    </a:lnB>
                  </a:tcPr>
                </a:tc>
                <a:tc>
                  <a:txBody>
                    <a:bodyPr/>
                    <a:lstStyle/>
                    <a:p>
                      <a:pPr algn="r" fontAlgn="ctr"/>
                      <a:r>
                        <a:rPr lang="en-US" sz="900" b="1">
                          <a:effectLst/>
                        </a:rPr>
                        <a:t>customer_service_calls</a:t>
                      </a:r>
                    </a:p>
                  </a:txBody>
                  <a:tcPr marL="44372" marR="44372" marT="22186" marB="22186" anchor="ctr">
                    <a:lnL>
                      <a:noFill/>
                    </a:lnL>
                    <a:lnR>
                      <a:noFill/>
                    </a:lnR>
                    <a:lnT>
                      <a:noFill/>
                    </a:lnT>
                    <a:lnB>
                      <a:noFill/>
                    </a:lnB>
                  </a:tcPr>
                </a:tc>
                <a:tc>
                  <a:txBody>
                    <a:bodyPr/>
                    <a:lstStyle/>
                    <a:p>
                      <a:pPr algn="r" fontAlgn="ctr"/>
                      <a:r>
                        <a:rPr lang="en-US" sz="900" b="1">
                          <a:effectLst/>
                        </a:rPr>
                        <a:t>international_plan</a:t>
                      </a:r>
                    </a:p>
                  </a:txBody>
                  <a:tcPr marL="44372" marR="44372" marT="22186" marB="22186" anchor="ctr">
                    <a:lnL>
                      <a:noFill/>
                    </a:lnL>
                    <a:lnR>
                      <a:noFill/>
                    </a:lnR>
                    <a:lnT>
                      <a:noFill/>
                    </a:lnT>
                    <a:lnB>
                      <a:noFill/>
                    </a:lnB>
                  </a:tcPr>
                </a:tc>
                <a:tc>
                  <a:txBody>
                    <a:bodyPr/>
                    <a:lstStyle/>
                    <a:p>
                      <a:pPr algn="r" fontAlgn="ctr"/>
                      <a:r>
                        <a:rPr lang="en-US" sz="900" b="1">
                          <a:effectLst/>
                        </a:rPr>
                        <a:t>day_calls</a:t>
                      </a:r>
                    </a:p>
                  </a:txBody>
                  <a:tcPr marL="44372" marR="44372" marT="22186" marB="22186" anchor="ctr">
                    <a:lnL>
                      <a:noFill/>
                    </a:lnL>
                    <a:lnR>
                      <a:noFill/>
                    </a:lnR>
                    <a:lnT>
                      <a:noFill/>
                    </a:lnT>
                    <a:lnB>
                      <a:noFill/>
                    </a:lnB>
                  </a:tcPr>
                </a:tc>
                <a:tc>
                  <a:txBody>
                    <a:bodyPr/>
                    <a:lstStyle/>
                    <a:p>
                      <a:pPr algn="r" fontAlgn="ctr"/>
                      <a:r>
                        <a:rPr lang="en-US" sz="900" b="1">
                          <a:effectLst/>
                        </a:rPr>
                        <a:t>day_charge</a:t>
                      </a:r>
                    </a:p>
                  </a:txBody>
                  <a:tcPr marL="44372" marR="44372" marT="22186" marB="22186" anchor="ctr">
                    <a:lnL>
                      <a:noFill/>
                    </a:lnL>
                    <a:lnR>
                      <a:noFill/>
                    </a:lnR>
                    <a:lnT>
                      <a:noFill/>
                    </a:lnT>
                    <a:lnB>
                      <a:noFill/>
                    </a:lnB>
                  </a:tcPr>
                </a:tc>
                <a:tc>
                  <a:txBody>
                    <a:bodyPr/>
                    <a:lstStyle/>
                    <a:p>
                      <a:pPr algn="r" fontAlgn="ctr"/>
                      <a:r>
                        <a:rPr lang="en-US" sz="900" b="1">
                          <a:effectLst/>
                        </a:rPr>
                        <a:t>evening_calls</a:t>
                      </a:r>
                    </a:p>
                  </a:txBody>
                  <a:tcPr marL="44372" marR="44372" marT="22186" marB="22186" anchor="ctr">
                    <a:lnL>
                      <a:noFill/>
                    </a:lnL>
                    <a:lnR>
                      <a:noFill/>
                    </a:lnR>
                    <a:lnT>
                      <a:noFill/>
                    </a:lnT>
                    <a:lnB>
                      <a:noFill/>
                    </a:lnB>
                  </a:tcPr>
                </a:tc>
                <a:tc>
                  <a:txBody>
                    <a:bodyPr/>
                    <a:lstStyle/>
                    <a:p>
                      <a:pPr algn="r" fontAlgn="ctr"/>
                      <a:r>
                        <a:rPr lang="en-US" sz="900" b="1">
                          <a:effectLst/>
                        </a:rPr>
                        <a:t>evening_charge</a:t>
                      </a:r>
                    </a:p>
                  </a:txBody>
                  <a:tcPr marL="44372" marR="44372" marT="22186" marB="22186" anchor="ctr">
                    <a:lnL>
                      <a:noFill/>
                    </a:lnL>
                    <a:lnR>
                      <a:noFill/>
                    </a:lnR>
                    <a:lnT>
                      <a:noFill/>
                    </a:lnT>
                    <a:lnB>
                      <a:noFill/>
                    </a:lnB>
                  </a:tcPr>
                </a:tc>
                <a:tc>
                  <a:txBody>
                    <a:bodyPr/>
                    <a:lstStyle/>
                    <a:p>
                      <a:pPr algn="r" fontAlgn="ctr"/>
                      <a:r>
                        <a:rPr lang="en-US" sz="900" b="1">
                          <a:effectLst/>
                        </a:rPr>
                        <a:t>night_calls</a:t>
                      </a:r>
                    </a:p>
                  </a:txBody>
                  <a:tcPr marL="44372" marR="44372" marT="22186" marB="22186" anchor="ctr">
                    <a:lnL>
                      <a:noFill/>
                    </a:lnL>
                    <a:lnR>
                      <a:noFill/>
                    </a:lnR>
                    <a:lnT>
                      <a:noFill/>
                    </a:lnT>
                    <a:lnB>
                      <a:noFill/>
                    </a:lnB>
                  </a:tcPr>
                </a:tc>
                <a:tc>
                  <a:txBody>
                    <a:bodyPr/>
                    <a:lstStyle/>
                    <a:p>
                      <a:pPr algn="r" fontAlgn="ctr"/>
                      <a:r>
                        <a:rPr lang="en-US" sz="900" b="1">
                          <a:effectLst/>
                        </a:rPr>
                        <a:t>night_charge</a:t>
                      </a:r>
                    </a:p>
                  </a:txBody>
                  <a:tcPr marL="44372" marR="44372" marT="22186" marB="22186" anchor="ctr">
                    <a:lnL>
                      <a:noFill/>
                    </a:lnL>
                    <a:lnR>
                      <a:noFill/>
                    </a:lnR>
                    <a:lnT>
                      <a:noFill/>
                    </a:lnT>
                    <a:lnB>
                      <a:noFill/>
                    </a:lnB>
                  </a:tcPr>
                </a:tc>
                <a:tc>
                  <a:txBody>
                    <a:bodyPr/>
                    <a:lstStyle/>
                    <a:p>
                      <a:pPr algn="r" fontAlgn="ctr"/>
                      <a:r>
                        <a:rPr lang="en-US" sz="900" b="1">
                          <a:effectLst/>
                        </a:rPr>
                        <a:t>international_calls</a:t>
                      </a:r>
                    </a:p>
                  </a:txBody>
                  <a:tcPr marL="44372" marR="44372" marT="22186" marB="22186" anchor="ctr">
                    <a:lnL>
                      <a:noFill/>
                    </a:lnL>
                    <a:lnR>
                      <a:noFill/>
                    </a:lnR>
                    <a:lnT>
                      <a:noFill/>
                    </a:lnT>
                    <a:lnB>
                      <a:noFill/>
                    </a:lnB>
                  </a:tcPr>
                </a:tc>
                <a:tc>
                  <a:txBody>
                    <a:bodyPr/>
                    <a:lstStyle/>
                    <a:p>
                      <a:pPr algn="r" fontAlgn="ctr"/>
                      <a:r>
                        <a:rPr lang="en-US" sz="900" b="1">
                          <a:effectLst/>
                        </a:rPr>
                        <a:t>international_charge</a:t>
                      </a:r>
                    </a:p>
                  </a:txBody>
                  <a:tcPr marL="44372" marR="44372" marT="22186" marB="22186" anchor="ctr">
                    <a:lnL>
                      <a:noFill/>
                    </a:lnL>
                    <a:lnR>
                      <a:noFill/>
                    </a:lnR>
                    <a:lnT>
                      <a:noFill/>
                    </a:lnT>
                    <a:lnB>
                      <a:noFill/>
                    </a:lnB>
                  </a:tcPr>
                </a:tc>
                <a:tc>
                  <a:txBody>
                    <a:bodyPr/>
                    <a:lstStyle/>
                    <a:p>
                      <a:pPr algn="r" fontAlgn="ctr"/>
                      <a:r>
                        <a:rPr lang="en-US" sz="900" b="1">
                          <a:effectLst/>
                        </a:rPr>
                        <a:t>total_charge</a:t>
                      </a:r>
                    </a:p>
                  </a:txBody>
                  <a:tcPr marL="44372" marR="44372" marT="22186" marB="22186" anchor="ctr">
                    <a:lnL>
                      <a:noFill/>
                    </a:lnL>
                    <a:lnR>
                      <a:noFill/>
                    </a:lnR>
                    <a:lnT>
                      <a:noFill/>
                    </a:lnT>
                    <a:lnB>
                      <a:noFill/>
                    </a:lnB>
                  </a:tcPr>
                </a:tc>
                <a:tc>
                  <a:txBody>
                    <a:bodyPr/>
                    <a:lstStyle/>
                    <a:p>
                      <a:pPr algn="r" fontAlgn="ctr"/>
                      <a:r>
                        <a:rPr lang="en-US" sz="900" b="1">
                          <a:effectLst/>
                        </a:rPr>
                        <a:t>churn</a:t>
                      </a:r>
                    </a:p>
                  </a:txBody>
                  <a:tcPr marL="44372" marR="44372" marT="22186" marB="22186" anchor="ctr">
                    <a:lnL>
                      <a:noFill/>
                    </a:lnL>
                    <a:lnR>
                      <a:noFill/>
                    </a:lnR>
                    <a:lnT>
                      <a:noFill/>
                    </a:lnT>
                    <a:lnB>
                      <a:noFill/>
                    </a:lnB>
                  </a:tcPr>
                </a:tc>
                <a:tc>
                  <a:txBody>
                    <a:bodyPr/>
                    <a:lstStyle/>
                    <a:p>
                      <a:endParaRPr lang="en-US" sz="900"/>
                    </a:p>
                  </a:txBody>
                  <a:tcPr marL="44372" marR="44372" marT="22186" marB="22186">
                    <a:lnL>
                      <a:noFill/>
                    </a:lnL>
                  </a:tcPr>
                </a:tc>
              </a:tr>
              <a:tr h="630927">
                <a:tc>
                  <a:txBody>
                    <a:bodyPr/>
                    <a:lstStyle/>
                    <a:p>
                      <a:pPr algn="r" fontAlgn="ctr"/>
                      <a:r>
                        <a:rPr lang="en-US" sz="900" b="1">
                          <a:effectLst/>
                        </a:rPr>
                        <a:t>0</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128</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25</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265.1</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197.4</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244.7</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10.0</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0</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110</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45.07</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99</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16.78</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91</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11.01</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3</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2.70</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75.56</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0</a:t>
                      </a:r>
                    </a:p>
                  </a:txBody>
                  <a:tcPr marL="44372" marR="44372" marT="22186" marB="22186" anchor="ctr">
                    <a:lnL>
                      <a:noFill/>
                    </a:lnL>
                    <a:lnR>
                      <a:noFill/>
                    </a:lnR>
                    <a:lnB>
                      <a:noFill/>
                    </a:lnB>
                    <a:solidFill>
                      <a:srgbClr val="F5F5F5"/>
                    </a:solidFill>
                  </a:tcPr>
                </a:tc>
              </a:tr>
              <a:tr h="630927">
                <a:tc>
                  <a:txBody>
                    <a:bodyPr/>
                    <a:lstStyle/>
                    <a:p>
                      <a:pPr algn="r" fontAlgn="ctr"/>
                      <a:r>
                        <a:rPr lang="en-US" sz="900" b="1">
                          <a:effectLst/>
                        </a:rPr>
                        <a:t>1</a:t>
                      </a:r>
                    </a:p>
                  </a:txBody>
                  <a:tcPr marL="44372" marR="44372" marT="22186" marB="22186" anchor="ctr">
                    <a:lnL>
                      <a:noFill/>
                    </a:lnL>
                    <a:lnR>
                      <a:noFill/>
                    </a:lnR>
                    <a:lnT>
                      <a:noFill/>
                    </a:lnT>
                    <a:lnB>
                      <a:noFill/>
                    </a:lnB>
                  </a:tcPr>
                </a:tc>
                <a:tc>
                  <a:txBody>
                    <a:bodyPr/>
                    <a:lstStyle/>
                    <a:p>
                      <a:pPr algn="r" fontAlgn="ctr"/>
                      <a:r>
                        <a:rPr lang="en-US" sz="900">
                          <a:effectLst/>
                        </a:rPr>
                        <a:t>107</a:t>
                      </a:r>
                    </a:p>
                  </a:txBody>
                  <a:tcPr marL="44372" marR="44372" marT="22186" marB="22186" anchor="ctr">
                    <a:lnL>
                      <a:noFill/>
                    </a:lnL>
                    <a:lnR>
                      <a:noFill/>
                    </a:lnR>
                    <a:lnT>
                      <a:noFill/>
                    </a:lnT>
                    <a:lnB>
                      <a:noFill/>
                    </a:lnB>
                  </a:tcPr>
                </a:tc>
                <a:tc>
                  <a:txBody>
                    <a:bodyPr/>
                    <a:lstStyle/>
                    <a:p>
                      <a:pPr algn="r" fontAlgn="ctr"/>
                      <a:r>
                        <a:rPr lang="en-US" sz="900">
                          <a:effectLst/>
                        </a:rPr>
                        <a:t>1</a:t>
                      </a:r>
                    </a:p>
                  </a:txBody>
                  <a:tcPr marL="44372" marR="44372" marT="22186" marB="22186" anchor="ctr">
                    <a:lnL>
                      <a:noFill/>
                    </a:lnL>
                    <a:lnR>
                      <a:noFill/>
                    </a:lnR>
                    <a:lnT>
                      <a:noFill/>
                    </a:lnT>
                    <a:lnB>
                      <a:noFill/>
                    </a:lnB>
                  </a:tcPr>
                </a:tc>
                <a:tc>
                  <a:txBody>
                    <a:bodyPr/>
                    <a:lstStyle/>
                    <a:p>
                      <a:pPr algn="r" fontAlgn="ctr"/>
                      <a:r>
                        <a:rPr lang="en-US" sz="900">
                          <a:effectLst/>
                        </a:rPr>
                        <a:t>26</a:t>
                      </a:r>
                    </a:p>
                  </a:txBody>
                  <a:tcPr marL="44372" marR="44372" marT="22186" marB="22186" anchor="ctr">
                    <a:lnL>
                      <a:noFill/>
                    </a:lnL>
                    <a:lnR>
                      <a:noFill/>
                    </a:lnR>
                    <a:lnT>
                      <a:noFill/>
                    </a:lnT>
                    <a:lnB>
                      <a:noFill/>
                    </a:lnB>
                  </a:tcPr>
                </a:tc>
                <a:tc>
                  <a:txBody>
                    <a:bodyPr/>
                    <a:lstStyle/>
                    <a:p>
                      <a:pPr algn="r" fontAlgn="ctr"/>
                      <a:r>
                        <a:rPr lang="en-US" sz="900">
                          <a:effectLst/>
                        </a:rPr>
                        <a:t>161.6</a:t>
                      </a:r>
                    </a:p>
                  </a:txBody>
                  <a:tcPr marL="44372" marR="44372" marT="22186" marB="22186" anchor="ctr">
                    <a:lnL>
                      <a:noFill/>
                    </a:lnL>
                    <a:lnR>
                      <a:noFill/>
                    </a:lnR>
                    <a:lnT>
                      <a:noFill/>
                    </a:lnT>
                    <a:lnB>
                      <a:noFill/>
                    </a:lnB>
                  </a:tcPr>
                </a:tc>
                <a:tc>
                  <a:txBody>
                    <a:bodyPr/>
                    <a:lstStyle/>
                    <a:p>
                      <a:pPr algn="r" fontAlgn="ctr"/>
                      <a:r>
                        <a:rPr lang="en-US" sz="900">
                          <a:effectLst/>
                        </a:rPr>
                        <a:t>195.5</a:t>
                      </a:r>
                    </a:p>
                  </a:txBody>
                  <a:tcPr marL="44372" marR="44372" marT="22186" marB="22186" anchor="ctr">
                    <a:lnL>
                      <a:noFill/>
                    </a:lnL>
                    <a:lnR>
                      <a:noFill/>
                    </a:lnR>
                    <a:lnT>
                      <a:noFill/>
                    </a:lnT>
                    <a:lnB>
                      <a:noFill/>
                    </a:lnB>
                  </a:tcPr>
                </a:tc>
                <a:tc>
                  <a:txBody>
                    <a:bodyPr/>
                    <a:lstStyle/>
                    <a:p>
                      <a:pPr algn="r" fontAlgn="ctr"/>
                      <a:r>
                        <a:rPr lang="en-US" sz="900">
                          <a:effectLst/>
                        </a:rPr>
                        <a:t>254.4</a:t>
                      </a:r>
                    </a:p>
                  </a:txBody>
                  <a:tcPr marL="44372" marR="44372" marT="22186" marB="22186" anchor="ctr">
                    <a:lnL>
                      <a:noFill/>
                    </a:lnL>
                    <a:lnR>
                      <a:noFill/>
                    </a:lnR>
                    <a:lnT>
                      <a:noFill/>
                    </a:lnT>
                    <a:lnB>
                      <a:noFill/>
                    </a:lnB>
                  </a:tcPr>
                </a:tc>
                <a:tc>
                  <a:txBody>
                    <a:bodyPr/>
                    <a:lstStyle/>
                    <a:p>
                      <a:pPr algn="r" fontAlgn="ctr"/>
                      <a:r>
                        <a:rPr lang="en-US" sz="900">
                          <a:effectLst/>
                        </a:rPr>
                        <a:t>13.7</a:t>
                      </a:r>
                    </a:p>
                  </a:txBody>
                  <a:tcPr marL="44372" marR="44372" marT="22186" marB="22186" anchor="ctr">
                    <a:lnL>
                      <a:noFill/>
                    </a:lnL>
                    <a:lnR>
                      <a:noFill/>
                    </a:lnR>
                    <a:lnT>
                      <a:noFill/>
                    </a:lnT>
                    <a:lnB>
                      <a:noFill/>
                    </a:lnB>
                  </a:tcPr>
                </a:tc>
                <a:tc>
                  <a:txBody>
                    <a:bodyPr/>
                    <a:lstStyle/>
                    <a:p>
                      <a:pPr algn="r" fontAlgn="ctr"/>
                      <a:r>
                        <a:rPr lang="en-US" sz="900">
                          <a:effectLst/>
                        </a:rPr>
                        <a:t>1</a:t>
                      </a:r>
                    </a:p>
                  </a:txBody>
                  <a:tcPr marL="44372" marR="44372" marT="22186" marB="22186" anchor="ctr">
                    <a:lnL>
                      <a:noFill/>
                    </a:lnL>
                    <a:lnR>
                      <a:noFill/>
                    </a:lnR>
                    <a:lnT>
                      <a:noFill/>
                    </a:lnT>
                    <a:lnB>
                      <a:noFill/>
                    </a:lnB>
                  </a:tcPr>
                </a:tc>
                <a:tc>
                  <a:txBody>
                    <a:bodyPr/>
                    <a:lstStyle/>
                    <a:p>
                      <a:pPr algn="r" fontAlgn="ctr"/>
                      <a:r>
                        <a:rPr lang="en-US" sz="900">
                          <a:effectLst/>
                        </a:rPr>
                        <a:t>0</a:t>
                      </a:r>
                    </a:p>
                  </a:txBody>
                  <a:tcPr marL="44372" marR="44372" marT="22186" marB="22186" anchor="ctr">
                    <a:lnL>
                      <a:noFill/>
                    </a:lnL>
                    <a:lnR>
                      <a:noFill/>
                    </a:lnR>
                    <a:lnT>
                      <a:noFill/>
                    </a:lnT>
                    <a:lnB>
                      <a:noFill/>
                    </a:lnB>
                  </a:tcPr>
                </a:tc>
                <a:tc>
                  <a:txBody>
                    <a:bodyPr/>
                    <a:lstStyle/>
                    <a:p>
                      <a:pPr algn="r" fontAlgn="ctr"/>
                      <a:r>
                        <a:rPr lang="en-US" sz="900">
                          <a:effectLst/>
                        </a:rPr>
                        <a:t>123</a:t>
                      </a:r>
                    </a:p>
                  </a:txBody>
                  <a:tcPr marL="44372" marR="44372" marT="22186" marB="22186" anchor="ctr">
                    <a:lnL>
                      <a:noFill/>
                    </a:lnL>
                    <a:lnR>
                      <a:noFill/>
                    </a:lnR>
                    <a:lnT>
                      <a:noFill/>
                    </a:lnT>
                    <a:lnB>
                      <a:noFill/>
                    </a:lnB>
                  </a:tcPr>
                </a:tc>
                <a:tc>
                  <a:txBody>
                    <a:bodyPr/>
                    <a:lstStyle/>
                    <a:p>
                      <a:pPr algn="r" fontAlgn="ctr"/>
                      <a:r>
                        <a:rPr lang="en-US" sz="900">
                          <a:effectLst/>
                        </a:rPr>
                        <a:t>27.47</a:t>
                      </a:r>
                    </a:p>
                  </a:txBody>
                  <a:tcPr marL="44372" marR="44372" marT="22186" marB="22186" anchor="ctr">
                    <a:lnL>
                      <a:noFill/>
                    </a:lnL>
                    <a:lnR>
                      <a:noFill/>
                    </a:lnR>
                    <a:lnT>
                      <a:noFill/>
                    </a:lnT>
                    <a:lnB>
                      <a:noFill/>
                    </a:lnB>
                  </a:tcPr>
                </a:tc>
                <a:tc>
                  <a:txBody>
                    <a:bodyPr/>
                    <a:lstStyle/>
                    <a:p>
                      <a:pPr algn="r" fontAlgn="ctr"/>
                      <a:r>
                        <a:rPr lang="en-US" sz="900">
                          <a:effectLst/>
                        </a:rPr>
                        <a:t>103</a:t>
                      </a:r>
                    </a:p>
                  </a:txBody>
                  <a:tcPr marL="44372" marR="44372" marT="22186" marB="22186" anchor="ctr">
                    <a:lnL>
                      <a:noFill/>
                    </a:lnL>
                    <a:lnR>
                      <a:noFill/>
                    </a:lnR>
                    <a:lnT>
                      <a:noFill/>
                    </a:lnT>
                    <a:lnB>
                      <a:noFill/>
                    </a:lnB>
                  </a:tcPr>
                </a:tc>
                <a:tc>
                  <a:txBody>
                    <a:bodyPr/>
                    <a:lstStyle/>
                    <a:p>
                      <a:pPr algn="r" fontAlgn="ctr"/>
                      <a:r>
                        <a:rPr lang="en-US" sz="900">
                          <a:effectLst/>
                        </a:rPr>
                        <a:t>16.62</a:t>
                      </a:r>
                    </a:p>
                  </a:txBody>
                  <a:tcPr marL="44372" marR="44372" marT="22186" marB="22186" anchor="ctr">
                    <a:lnL>
                      <a:noFill/>
                    </a:lnL>
                    <a:lnR>
                      <a:noFill/>
                    </a:lnR>
                    <a:lnT>
                      <a:noFill/>
                    </a:lnT>
                    <a:lnB>
                      <a:noFill/>
                    </a:lnB>
                  </a:tcPr>
                </a:tc>
                <a:tc>
                  <a:txBody>
                    <a:bodyPr/>
                    <a:lstStyle/>
                    <a:p>
                      <a:pPr algn="r" fontAlgn="ctr"/>
                      <a:r>
                        <a:rPr lang="en-US" sz="900">
                          <a:effectLst/>
                        </a:rPr>
                        <a:t>103</a:t>
                      </a:r>
                    </a:p>
                  </a:txBody>
                  <a:tcPr marL="44372" marR="44372" marT="22186" marB="22186" anchor="ctr">
                    <a:lnL>
                      <a:noFill/>
                    </a:lnL>
                    <a:lnR>
                      <a:noFill/>
                    </a:lnR>
                    <a:lnT>
                      <a:noFill/>
                    </a:lnT>
                    <a:lnB>
                      <a:noFill/>
                    </a:lnB>
                  </a:tcPr>
                </a:tc>
                <a:tc>
                  <a:txBody>
                    <a:bodyPr/>
                    <a:lstStyle/>
                    <a:p>
                      <a:pPr algn="r" fontAlgn="ctr"/>
                      <a:r>
                        <a:rPr lang="en-US" sz="900">
                          <a:effectLst/>
                        </a:rPr>
                        <a:t>11.45</a:t>
                      </a:r>
                    </a:p>
                  </a:txBody>
                  <a:tcPr marL="44372" marR="44372" marT="22186" marB="22186" anchor="ctr">
                    <a:lnL>
                      <a:noFill/>
                    </a:lnL>
                    <a:lnR>
                      <a:noFill/>
                    </a:lnR>
                    <a:lnT>
                      <a:noFill/>
                    </a:lnT>
                    <a:lnB>
                      <a:noFill/>
                    </a:lnB>
                  </a:tcPr>
                </a:tc>
                <a:tc>
                  <a:txBody>
                    <a:bodyPr/>
                    <a:lstStyle/>
                    <a:p>
                      <a:pPr algn="r" fontAlgn="ctr"/>
                      <a:r>
                        <a:rPr lang="en-US" sz="900">
                          <a:effectLst/>
                        </a:rPr>
                        <a:t>3</a:t>
                      </a:r>
                    </a:p>
                  </a:txBody>
                  <a:tcPr marL="44372" marR="44372" marT="22186" marB="22186" anchor="ctr">
                    <a:lnL>
                      <a:noFill/>
                    </a:lnL>
                    <a:lnR>
                      <a:noFill/>
                    </a:lnR>
                    <a:lnT>
                      <a:noFill/>
                    </a:lnT>
                    <a:lnB>
                      <a:noFill/>
                    </a:lnB>
                  </a:tcPr>
                </a:tc>
                <a:tc>
                  <a:txBody>
                    <a:bodyPr/>
                    <a:lstStyle/>
                    <a:p>
                      <a:pPr algn="r" fontAlgn="ctr"/>
                      <a:r>
                        <a:rPr lang="en-US" sz="900">
                          <a:effectLst/>
                        </a:rPr>
                        <a:t>3.70</a:t>
                      </a:r>
                    </a:p>
                  </a:txBody>
                  <a:tcPr marL="44372" marR="44372" marT="22186" marB="22186" anchor="ctr">
                    <a:lnL>
                      <a:noFill/>
                    </a:lnL>
                    <a:lnR>
                      <a:noFill/>
                    </a:lnR>
                    <a:lnT>
                      <a:noFill/>
                    </a:lnT>
                    <a:lnB>
                      <a:noFill/>
                    </a:lnB>
                  </a:tcPr>
                </a:tc>
                <a:tc>
                  <a:txBody>
                    <a:bodyPr/>
                    <a:lstStyle/>
                    <a:p>
                      <a:pPr algn="r" fontAlgn="ctr"/>
                      <a:r>
                        <a:rPr lang="en-US" sz="900">
                          <a:effectLst/>
                        </a:rPr>
                        <a:t>59.24</a:t>
                      </a:r>
                    </a:p>
                  </a:txBody>
                  <a:tcPr marL="44372" marR="44372" marT="22186" marB="22186" anchor="ctr">
                    <a:lnL>
                      <a:noFill/>
                    </a:lnL>
                    <a:lnR>
                      <a:noFill/>
                    </a:lnR>
                    <a:lnT>
                      <a:noFill/>
                    </a:lnT>
                    <a:lnB>
                      <a:noFill/>
                    </a:lnB>
                  </a:tcPr>
                </a:tc>
                <a:tc>
                  <a:txBody>
                    <a:bodyPr/>
                    <a:lstStyle/>
                    <a:p>
                      <a:pPr algn="r" fontAlgn="ctr"/>
                      <a:r>
                        <a:rPr lang="en-US" sz="900">
                          <a:effectLst/>
                        </a:rPr>
                        <a:t>0</a:t>
                      </a:r>
                    </a:p>
                  </a:txBody>
                  <a:tcPr marL="44372" marR="44372" marT="22186" marB="22186" anchor="ctr">
                    <a:lnL>
                      <a:noFill/>
                    </a:lnL>
                    <a:lnR>
                      <a:noFill/>
                    </a:lnR>
                    <a:lnT>
                      <a:noFill/>
                    </a:lnT>
                    <a:lnB>
                      <a:noFill/>
                    </a:lnB>
                  </a:tcPr>
                </a:tc>
              </a:tr>
              <a:tr h="630927">
                <a:tc>
                  <a:txBody>
                    <a:bodyPr/>
                    <a:lstStyle/>
                    <a:p>
                      <a:pPr algn="r" fontAlgn="ctr"/>
                      <a:r>
                        <a:rPr lang="en-US" sz="900" b="1">
                          <a:effectLst/>
                        </a:rPr>
                        <a:t>2</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137</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0</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0</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243.4</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121.2</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162.6</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12.2</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0</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0</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114</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41.38</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110</a:t>
                      </a:r>
                    </a:p>
                  </a:txBody>
                  <a:tcPr marL="44372" marR="44372" marT="22186" marB="22186" anchor="ctr">
                    <a:lnL>
                      <a:noFill/>
                    </a:lnL>
                    <a:lnR>
                      <a:noFill/>
                    </a:lnR>
                    <a:lnT>
                      <a:noFill/>
                    </a:lnT>
                    <a:lnB>
                      <a:noFill/>
                    </a:lnB>
                    <a:solidFill>
                      <a:srgbClr val="F5F5F5"/>
                    </a:solidFill>
                  </a:tcPr>
                </a:tc>
                <a:tc>
                  <a:txBody>
                    <a:bodyPr/>
                    <a:lstStyle/>
                    <a:p>
                      <a:pPr algn="r" fontAlgn="ctr"/>
                      <a:r>
                        <a:rPr lang="en-US" sz="900" dirty="0">
                          <a:effectLst/>
                        </a:rPr>
                        <a:t>10.30</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104</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7.32</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5</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3.29</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62.29</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0</a:t>
                      </a:r>
                    </a:p>
                  </a:txBody>
                  <a:tcPr marL="44372" marR="44372" marT="22186" marB="22186" anchor="ctr">
                    <a:lnL>
                      <a:noFill/>
                    </a:lnL>
                    <a:lnR>
                      <a:noFill/>
                    </a:lnR>
                    <a:lnT>
                      <a:noFill/>
                    </a:lnT>
                    <a:lnB>
                      <a:noFill/>
                    </a:lnB>
                    <a:solidFill>
                      <a:srgbClr val="F5F5F5"/>
                    </a:solidFill>
                  </a:tcPr>
                </a:tc>
              </a:tr>
              <a:tr h="630927">
                <a:tc>
                  <a:txBody>
                    <a:bodyPr/>
                    <a:lstStyle/>
                    <a:p>
                      <a:pPr algn="r" fontAlgn="ctr"/>
                      <a:r>
                        <a:rPr lang="en-US" sz="900" b="1">
                          <a:effectLst/>
                        </a:rPr>
                        <a:t>3</a:t>
                      </a:r>
                    </a:p>
                  </a:txBody>
                  <a:tcPr marL="44372" marR="44372" marT="22186" marB="22186" anchor="ctr">
                    <a:lnL>
                      <a:noFill/>
                    </a:lnL>
                    <a:lnR>
                      <a:noFill/>
                    </a:lnR>
                    <a:lnT>
                      <a:noFill/>
                    </a:lnT>
                    <a:lnB>
                      <a:noFill/>
                    </a:lnB>
                  </a:tcPr>
                </a:tc>
                <a:tc>
                  <a:txBody>
                    <a:bodyPr/>
                    <a:lstStyle/>
                    <a:p>
                      <a:pPr algn="r" fontAlgn="ctr"/>
                      <a:r>
                        <a:rPr lang="en-US" sz="900">
                          <a:effectLst/>
                        </a:rPr>
                        <a:t>84</a:t>
                      </a:r>
                    </a:p>
                  </a:txBody>
                  <a:tcPr marL="44372" marR="44372" marT="22186" marB="22186" anchor="ctr">
                    <a:lnL>
                      <a:noFill/>
                    </a:lnL>
                    <a:lnR>
                      <a:noFill/>
                    </a:lnR>
                    <a:lnT>
                      <a:noFill/>
                    </a:lnT>
                    <a:lnB>
                      <a:noFill/>
                    </a:lnB>
                  </a:tcPr>
                </a:tc>
                <a:tc>
                  <a:txBody>
                    <a:bodyPr/>
                    <a:lstStyle/>
                    <a:p>
                      <a:pPr algn="r" fontAlgn="ctr"/>
                      <a:r>
                        <a:rPr lang="en-US" sz="900">
                          <a:effectLst/>
                        </a:rPr>
                        <a:t>0</a:t>
                      </a:r>
                    </a:p>
                  </a:txBody>
                  <a:tcPr marL="44372" marR="44372" marT="22186" marB="22186" anchor="ctr">
                    <a:lnL>
                      <a:noFill/>
                    </a:lnL>
                    <a:lnR>
                      <a:noFill/>
                    </a:lnR>
                    <a:lnT>
                      <a:noFill/>
                    </a:lnT>
                    <a:lnB>
                      <a:noFill/>
                    </a:lnB>
                  </a:tcPr>
                </a:tc>
                <a:tc>
                  <a:txBody>
                    <a:bodyPr/>
                    <a:lstStyle/>
                    <a:p>
                      <a:pPr algn="r" fontAlgn="ctr"/>
                      <a:r>
                        <a:rPr lang="en-US" sz="900">
                          <a:effectLst/>
                        </a:rPr>
                        <a:t>0</a:t>
                      </a:r>
                    </a:p>
                  </a:txBody>
                  <a:tcPr marL="44372" marR="44372" marT="22186" marB="22186" anchor="ctr">
                    <a:lnL>
                      <a:noFill/>
                    </a:lnL>
                    <a:lnR>
                      <a:noFill/>
                    </a:lnR>
                    <a:lnT>
                      <a:noFill/>
                    </a:lnT>
                    <a:lnB>
                      <a:noFill/>
                    </a:lnB>
                  </a:tcPr>
                </a:tc>
                <a:tc>
                  <a:txBody>
                    <a:bodyPr/>
                    <a:lstStyle/>
                    <a:p>
                      <a:pPr algn="r" fontAlgn="ctr"/>
                      <a:r>
                        <a:rPr lang="en-US" sz="900">
                          <a:effectLst/>
                        </a:rPr>
                        <a:t>299.4</a:t>
                      </a:r>
                    </a:p>
                  </a:txBody>
                  <a:tcPr marL="44372" marR="44372" marT="22186" marB="22186" anchor="ctr">
                    <a:lnL>
                      <a:noFill/>
                    </a:lnL>
                    <a:lnR>
                      <a:noFill/>
                    </a:lnR>
                    <a:lnT>
                      <a:noFill/>
                    </a:lnT>
                    <a:lnB>
                      <a:noFill/>
                    </a:lnB>
                  </a:tcPr>
                </a:tc>
                <a:tc>
                  <a:txBody>
                    <a:bodyPr/>
                    <a:lstStyle/>
                    <a:p>
                      <a:pPr algn="r" fontAlgn="ctr"/>
                      <a:r>
                        <a:rPr lang="en-US" sz="900">
                          <a:effectLst/>
                        </a:rPr>
                        <a:t>61.9</a:t>
                      </a:r>
                    </a:p>
                  </a:txBody>
                  <a:tcPr marL="44372" marR="44372" marT="22186" marB="22186" anchor="ctr">
                    <a:lnL>
                      <a:noFill/>
                    </a:lnL>
                    <a:lnR>
                      <a:noFill/>
                    </a:lnR>
                    <a:lnT>
                      <a:noFill/>
                    </a:lnT>
                    <a:lnB>
                      <a:noFill/>
                    </a:lnB>
                  </a:tcPr>
                </a:tc>
                <a:tc>
                  <a:txBody>
                    <a:bodyPr/>
                    <a:lstStyle/>
                    <a:p>
                      <a:pPr algn="r" fontAlgn="ctr"/>
                      <a:r>
                        <a:rPr lang="en-US" sz="900">
                          <a:effectLst/>
                        </a:rPr>
                        <a:t>196.9</a:t>
                      </a:r>
                    </a:p>
                  </a:txBody>
                  <a:tcPr marL="44372" marR="44372" marT="22186" marB="22186" anchor="ctr">
                    <a:lnL>
                      <a:noFill/>
                    </a:lnL>
                    <a:lnR>
                      <a:noFill/>
                    </a:lnR>
                    <a:lnT>
                      <a:noFill/>
                    </a:lnT>
                    <a:lnB>
                      <a:noFill/>
                    </a:lnB>
                  </a:tcPr>
                </a:tc>
                <a:tc>
                  <a:txBody>
                    <a:bodyPr/>
                    <a:lstStyle/>
                    <a:p>
                      <a:pPr algn="r" fontAlgn="ctr"/>
                      <a:r>
                        <a:rPr lang="en-US" sz="900">
                          <a:effectLst/>
                        </a:rPr>
                        <a:t>6.6</a:t>
                      </a:r>
                    </a:p>
                  </a:txBody>
                  <a:tcPr marL="44372" marR="44372" marT="22186" marB="22186" anchor="ctr">
                    <a:lnL>
                      <a:noFill/>
                    </a:lnL>
                    <a:lnR>
                      <a:noFill/>
                    </a:lnR>
                    <a:lnT>
                      <a:noFill/>
                    </a:lnT>
                    <a:lnB>
                      <a:noFill/>
                    </a:lnB>
                  </a:tcPr>
                </a:tc>
                <a:tc>
                  <a:txBody>
                    <a:bodyPr/>
                    <a:lstStyle/>
                    <a:p>
                      <a:pPr algn="r" fontAlgn="ctr"/>
                      <a:r>
                        <a:rPr lang="en-US" sz="900">
                          <a:effectLst/>
                        </a:rPr>
                        <a:t>2</a:t>
                      </a:r>
                    </a:p>
                  </a:txBody>
                  <a:tcPr marL="44372" marR="44372" marT="22186" marB="22186" anchor="ctr">
                    <a:lnL>
                      <a:noFill/>
                    </a:lnL>
                    <a:lnR>
                      <a:noFill/>
                    </a:lnR>
                    <a:lnT>
                      <a:noFill/>
                    </a:lnT>
                    <a:lnB>
                      <a:noFill/>
                    </a:lnB>
                  </a:tcPr>
                </a:tc>
                <a:tc>
                  <a:txBody>
                    <a:bodyPr/>
                    <a:lstStyle/>
                    <a:p>
                      <a:pPr algn="r" fontAlgn="ctr"/>
                      <a:r>
                        <a:rPr lang="en-US" sz="900">
                          <a:effectLst/>
                        </a:rPr>
                        <a:t>1</a:t>
                      </a:r>
                    </a:p>
                  </a:txBody>
                  <a:tcPr marL="44372" marR="44372" marT="22186" marB="22186" anchor="ctr">
                    <a:lnL>
                      <a:noFill/>
                    </a:lnL>
                    <a:lnR>
                      <a:noFill/>
                    </a:lnR>
                    <a:lnT>
                      <a:noFill/>
                    </a:lnT>
                    <a:lnB>
                      <a:noFill/>
                    </a:lnB>
                  </a:tcPr>
                </a:tc>
                <a:tc>
                  <a:txBody>
                    <a:bodyPr/>
                    <a:lstStyle/>
                    <a:p>
                      <a:pPr algn="r" fontAlgn="ctr"/>
                      <a:r>
                        <a:rPr lang="en-US" sz="900">
                          <a:effectLst/>
                        </a:rPr>
                        <a:t>71</a:t>
                      </a:r>
                    </a:p>
                  </a:txBody>
                  <a:tcPr marL="44372" marR="44372" marT="22186" marB="22186" anchor="ctr">
                    <a:lnL>
                      <a:noFill/>
                    </a:lnL>
                    <a:lnR>
                      <a:noFill/>
                    </a:lnR>
                    <a:lnT>
                      <a:noFill/>
                    </a:lnT>
                    <a:lnB>
                      <a:noFill/>
                    </a:lnB>
                  </a:tcPr>
                </a:tc>
                <a:tc>
                  <a:txBody>
                    <a:bodyPr/>
                    <a:lstStyle/>
                    <a:p>
                      <a:pPr algn="r" fontAlgn="ctr"/>
                      <a:r>
                        <a:rPr lang="en-US" sz="900">
                          <a:effectLst/>
                        </a:rPr>
                        <a:t>50.90</a:t>
                      </a:r>
                    </a:p>
                  </a:txBody>
                  <a:tcPr marL="44372" marR="44372" marT="22186" marB="22186" anchor="ctr">
                    <a:lnL>
                      <a:noFill/>
                    </a:lnL>
                    <a:lnR>
                      <a:noFill/>
                    </a:lnR>
                    <a:lnT>
                      <a:noFill/>
                    </a:lnT>
                    <a:lnB>
                      <a:noFill/>
                    </a:lnB>
                  </a:tcPr>
                </a:tc>
                <a:tc>
                  <a:txBody>
                    <a:bodyPr/>
                    <a:lstStyle/>
                    <a:p>
                      <a:pPr algn="r" fontAlgn="ctr"/>
                      <a:r>
                        <a:rPr lang="en-US" sz="900">
                          <a:effectLst/>
                        </a:rPr>
                        <a:t>88</a:t>
                      </a:r>
                    </a:p>
                  </a:txBody>
                  <a:tcPr marL="44372" marR="44372" marT="22186" marB="22186" anchor="ctr">
                    <a:lnL>
                      <a:noFill/>
                    </a:lnL>
                    <a:lnR>
                      <a:noFill/>
                    </a:lnR>
                    <a:lnT>
                      <a:noFill/>
                    </a:lnT>
                    <a:lnB>
                      <a:noFill/>
                    </a:lnB>
                  </a:tcPr>
                </a:tc>
                <a:tc>
                  <a:txBody>
                    <a:bodyPr/>
                    <a:lstStyle/>
                    <a:p>
                      <a:pPr algn="r" fontAlgn="ctr"/>
                      <a:r>
                        <a:rPr lang="en-US" sz="900">
                          <a:effectLst/>
                        </a:rPr>
                        <a:t>5.26</a:t>
                      </a:r>
                    </a:p>
                  </a:txBody>
                  <a:tcPr marL="44372" marR="44372" marT="22186" marB="22186" anchor="ctr">
                    <a:lnL>
                      <a:noFill/>
                    </a:lnL>
                    <a:lnR>
                      <a:noFill/>
                    </a:lnR>
                    <a:lnT>
                      <a:noFill/>
                    </a:lnT>
                    <a:lnB>
                      <a:noFill/>
                    </a:lnB>
                  </a:tcPr>
                </a:tc>
                <a:tc>
                  <a:txBody>
                    <a:bodyPr/>
                    <a:lstStyle/>
                    <a:p>
                      <a:pPr algn="r" fontAlgn="ctr"/>
                      <a:r>
                        <a:rPr lang="en-US" sz="900">
                          <a:effectLst/>
                        </a:rPr>
                        <a:t>89</a:t>
                      </a:r>
                    </a:p>
                  </a:txBody>
                  <a:tcPr marL="44372" marR="44372" marT="22186" marB="22186" anchor="ctr">
                    <a:lnL>
                      <a:noFill/>
                    </a:lnL>
                    <a:lnR>
                      <a:noFill/>
                    </a:lnR>
                    <a:lnT>
                      <a:noFill/>
                    </a:lnT>
                    <a:lnB>
                      <a:noFill/>
                    </a:lnB>
                  </a:tcPr>
                </a:tc>
                <a:tc>
                  <a:txBody>
                    <a:bodyPr/>
                    <a:lstStyle/>
                    <a:p>
                      <a:pPr algn="r" fontAlgn="ctr"/>
                      <a:r>
                        <a:rPr lang="en-US" sz="900">
                          <a:effectLst/>
                        </a:rPr>
                        <a:t>8.86</a:t>
                      </a:r>
                    </a:p>
                  </a:txBody>
                  <a:tcPr marL="44372" marR="44372" marT="22186" marB="22186" anchor="ctr">
                    <a:lnL>
                      <a:noFill/>
                    </a:lnL>
                    <a:lnR>
                      <a:noFill/>
                    </a:lnR>
                    <a:lnT>
                      <a:noFill/>
                    </a:lnT>
                    <a:lnB>
                      <a:noFill/>
                    </a:lnB>
                  </a:tcPr>
                </a:tc>
                <a:tc>
                  <a:txBody>
                    <a:bodyPr/>
                    <a:lstStyle/>
                    <a:p>
                      <a:pPr algn="r" fontAlgn="ctr"/>
                      <a:r>
                        <a:rPr lang="en-US" sz="900">
                          <a:effectLst/>
                        </a:rPr>
                        <a:t>7</a:t>
                      </a:r>
                    </a:p>
                  </a:txBody>
                  <a:tcPr marL="44372" marR="44372" marT="22186" marB="22186" anchor="ctr">
                    <a:lnL>
                      <a:noFill/>
                    </a:lnL>
                    <a:lnR>
                      <a:noFill/>
                    </a:lnR>
                    <a:lnT>
                      <a:noFill/>
                    </a:lnT>
                    <a:lnB>
                      <a:noFill/>
                    </a:lnB>
                  </a:tcPr>
                </a:tc>
                <a:tc>
                  <a:txBody>
                    <a:bodyPr/>
                    <a:lstStyle/>
                    <a:p>
                      <a:pPr algn="r" fontAlgn="ctr"/>
                      <a:r>
                        <a:rPr lang="en-US" sz="900">
                          <a:effectLst/>
                        </a:rPr>
                        <a:t>1.78</a:t>
                      </a:r>
                    </a:p>
                  </a:txBody>
                  <a:tcPr marL="44372" marR="44372" marT="22186" marB="22186" anchor="ctr">
                    <a:lnL>
                      <a:noFill/>
                    </a:lnL>
                    <a:lnR>
                      <a:noFill/>
                    </a:lnR>
                    <a:lnT>
                      <a:noFill/>
                    </a:lnT>
                    <a:lnB>
                      <a:noFill/>
                    </a:lnB>
                  </a:tcPr>
                </a:tc>
                <a:tc>
                  <a:txBody>
                    <a:bodyPr/>
                    <a:lstStyle/>
                    <a:p>
                      <a:pPr algn="r" fontAlgn="ctr"/>
                      <a:r>
                        <a:rPr lang="en-US" sz="900">
                          <a:effectLst/>
                        </a:rPr>
                        <a:t>66.80</a:t>
                      </a:r>
                    </a:p>
                  </a:txBody>
                  <a:tcPr marL="44372" marR="44372" marT="22186" marB="22186" anchor="ctr">
                    <a:lnL>
                      <a:noFill/>
                    </a:lnL>
                    <a:lnR>
                      <a:noFill/>
                    </a:lnR>
                    <a:lnT>
                      <a:noFill/>
                    </a:lnT>
                    <a:lnB>
                      <a:noFill/>
                    </a:lnB>
                  </a:tcPr>
                </a:tc>
                <a:tc>
                  <a:txBody>
                    <a:bodyPr/>
                    <a:lstStyle/>
                    <a:p>
                      <a:pPr algn="r" fontAlgn="ctr"/>
                      <a:r>
                        <a:rPr lang="en-US" sz="900">
                          <a:effectLst/>
                        </a:rPr>
                        <a:t>0</a:t>
                      </a:r>
                    </a:p>
                  </a:txBody>
                  <a:tcPr marL="44372" marR="44372" marT="22186" marB="22186" anchor="ctr">
                    <a:lnL>
                      <a:noFill/>
                    </a:lnL>
                    <a:lnR>
                      <a:noFill/>
                    </a:lnR>
                    <a:lnT>
                      <a:noFill/>
                    </a:lnT>
                    <a:lnB>
                      <a:noFill/>
                    </a:lnB>
                  </a:tcPr>
                </a:tc>
              </a:tr>
              <a:tr h="630927">
                <a:tc>
                  <a:txBody>
                    <a:bodyPr/>
                    <a:lstStyle/>
                    <a:p>
                      <a:pPr algn="r" fontAlgn="ctr"/>
                      <a:r>
                        <a:rPr lang="en-US" sz="900" b="1">
                          <a:effectLst/>
                        </a:rPr>
                        <a:t>4</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75</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0</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0</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166.7</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148.3</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186.9</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10.1</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3</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113</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28.34</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122</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12.61</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121</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8.41</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3</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2.73</a:t>
                      </a:r>
                    </a:p>
                  </a:txBody>
                  <a:tcPr marL="44372" marR="44372" marT="22186" marB="22186" anchor="ctr">
                    <a:lnL>
                      <a:noFill/>
                    </a:lnL>
                    <a:lnR>
                      <a:noFill/>
                    </a:lnR>
                    <a:lnT>
                      <a:noFill/>
                    </a:lnT>
                    <a:lnB>
                      <a:noFill/>
                    </a:lnB>
                    <a:solidFill>
                      <a:srgbClr val="F5F5F5"/>
                    </a:solidFill>
                  </a:tcPr>
                </a:tc>
                <a:tc>
                  <a:txBody>
                    <a:bodyPr/>
                    <a:lstStyle/>
                    <a:p>
                      <a:pPr algn="r" fontAlgn="ctr"/>
                      <a:r>
                        <a:rPr lang="en-US" sz="900">
                          <a:effectLst/>
                        </a:rPr>
                        <a:t>52.09</a:t>
                      </a:r>
                    </a:p>
                  </a:txBody>
                  <a:tcPr marL="44372" marR="44372" marT="22186" marB="22186" anchor="ctr">
                    <a:lnL>
                      <a:noFill/>
                    </a:lnL>
                    <a:lnR>
                      <a:noFill/>
                    </a:lnR>
                    <a:lnT>
                      <a:noFill/>
                    </a:lnT>
                    <a:lnB>
                      <a:noFill/>
                    </a:lnB>
                    <a:solidFill>
                      <a:srgbClr val="F5F5F5"/>
                    </a:solidFill>
                  </a:tcPr>
                </a:tc>
                <a:tc>
                  <a:txBody>
                    <a:bodyPr/>
                    <a:lstStyle/>
                    <a:p>
                      <a:pPr algn="r" fontAlgn="ctr"/>
                      <a:r>
                        <a:rPr lang="en-US" sz="900" dirty="0">
                          <a:effectLst/>
                        </a:rPr>
                        <a:t>0</a:t>
                      </a:r>
                    </a:p>
                  </a:txBody>
                  <a:tcPr marL="44372" marR="44372" marT="22186" marB="22186" anchor="ctr">
                    <a:lnL>
                      <a:noFill/>
                    </a:lnL>
                    <a:lnR>
                      <a:noFill/>
                    </a:lnR>
                    <a:lnT>
                      <a:noFill/>
                    </a:lnT>
                    <a:lnB>
                      <a:noFill/>
                    </a:lnB>
                    <a:solidFill>
                      <a:srgbClr val="F5F5F5"/>
                    </a:solidFill>
                  </a:tcPr>
                </a:tc>
              </a:tr>
            </a:tbl>
          </a:graphicData>
        </a:graphic>
      </p:graphicFrame>
    </p:spTree>
    <p:extLst>
      <p:ext uri="{BB962C8B-B14F-4D97-AF65-F5344CB8AC3E}">
        <p14:creationId xmlns:p14="http://schemas.microsoft.com/office/powerpoint/2010/main" val="3694813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364163"/>
          </a:xfrm>
        </p:spPr>
        <p:txBody>
          <a:bodyPr/>
          <a:lstStyle/>
          <a:p>
            <a:pPr marL="0" indent="0">
              <a:buNone/>
            </a:pPr>
            <a:r>
              <a:rPr lang="en-US" sz="2400" dirty="0" smtClean="0">
                <a:solidFill>
                  <a:schemeClr val="tx1"/>
                </a:solidFill>
              </a:rPr>
              <a:t>The dataset includes information about:</a:t>
            </a:r>
          </a:p>
          <a:p>
            <a:r>
              <a:rPr lang="en-US" sz="2400" dirty="0" smtClean="0">
                <a:solidFill>
                  <a:schemeClr val="tx1"/>
                </a:solidFill>
              </a:rPr>
              <a:t>Customers who left – the column is called churn.</a:t>
            </a:r>
          </a:p>
          <a:p>
            <a:r>
              <a:rPr lang="en-US" sz="2400" dirty="0" smtClean="0">
                <a:solidFill>
                  <a:schemeClr val="tx1"/>
                </a:solidFill>
              </a:rPr>
              <a:t>Services that each customer has signed up for-voice mail plan,</a:t>
            </a:r>
            <a:r>
              <a:rPr lang="en-US" sz="2400" dirty="0">
                <a:solidFill>
                  <a:schemeClr val="tx1"/>
                </a:solidFill>
              </a:rPr>
              <a:t> </a:t>
            </a:r>
            <a:r>
              <a:rPr lang="en-US" sz="2400" dirty="0" smtClean="0">
                <a:solidFill>
                  <a:schemeClr val="tx1"/>
                </a:solidFill>
              </a:rPr>
              <a:t>international plan,</a:t>
            </a:r>
            <a:r>
              <a:rPr lang="en-US" sz="2400" dirty="0">
                <a:solidFill>
                  <a:schemeClr val="tx1"/>
                </a:solidFill>
              </a:rPr>
              <a:t> </a:t>
            </a:r>
            <a:r>
              <a:rPr lang="en-US" sz="2400" dirty="0" smtClean="0">
                <a:solidFill>
                  <a:schemeClr val="tx1"/>
                </a:solidFill>
              </a:rPr>
              <a:t>voice mail messages,</a:t>
            </a:r>
            <a:r>
              <a:rPr lang="en-US" sz="2400" b="1" dirty="0">
                <a:solidFill>
                  <a:schemeClr val="tx1"/>
                </a:solidFill>
              </a:rPr>
              <a:t> </a:t>
            </a:r>
            <a:r>
              <a:rPr lang="en-US" sz="2400" dirty="0" smtClean="0">
                <a:solidFill>
                  <a:schemeClr val="tx1"/>
                </a:solidFill>
              </a:rPr>
              <a:t>customer service calls. </a:t>
            </a:r>
          </a:p>
          <a:p>
            <a:r>
              <a:rPr lang="en-US" sz="2400" dirty="0" smtClean="0">
                <a:solidFill>
                  <a:schemeClr val="tx1"/>
                </a:solidFill>
              </a:rPr>
              <a:t>Total minutes customer spends on different times of days-</a:t>
            </a:r>
          </a:p>
          <a:p>
            <a:r>
              <a:rPr lang="en-US" sz="2400" dirty="0" smtClean="0">
                <a:solidFill>
                  <a:schemeClr val="tx1"/>
                </a:solidFill>
              </a:rPr>
              <a:t>Charges which customers have to pay</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45169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STEP3: Data Visualization</a:t>
            </a:r>
            <a:endParaRPr lang="en-US" sz="4000" dirty="0"/>
          </a:p>
        </p:txBody>
      </p:sp>
      <p:sp>
        <p:nvSpPr>
          <p:cNvPr id="4" name="Content Placeholder 3"/>
          <p:cNvSpPr>
            <a:spLocks noGrp="1"/>
          </p:cNvSpPr>
          <p:nvPr>
            <p:ph idx="1"/>
          </p:nvPr>
        </p:nvSpPr>
        <p:spPr/>
        <p:txBody>
          <a:bodyPr/>
          <a:lstStyle/>
          <a:p>
            <a:r>
              <a:rPr lang="en-US" sz="2400" dirty="0" smtClean="0">
                <a:solidFill>
                  <a:schemeClr val="tx1"/>
                </a:solidFill>
              </a:rPr>
              <a:t>85.51</a:t>
            </a:r>
            <a:r>
              <a:rPr lang="en-US" sz="2400" dirty="0">
                <a:solidFill>
                  <a:schemeClr val="tx1"/>
                </a:solidFill>
              </a:rPr>
              <a:t>% </a:t>
            </a:r>
            <a:r>
              <a:rPr lang="en-US" sz="2400" dirty="0" smtClean="0">
                <a:solidFill>
                  <a:schemeClr val="tx1"/>
                </a:solidFill>
              </a:rPr>
              <a:t>of the data is not churning </a:t>
            </a:r>
            <a:r>
              <a:rPr lang="en-US" sz="2400" dirty="0">
                <a:solidFill>
                  <a:schemeClr val="tx1"/>
                </a:solidFill>
              </a:rPr>
              <a:t>and </a:t>
            </a:r>
            <a:r>
              <a:rPr lang="en-US" sz="2400" dirty="0" smtClean="0">
                <a:solidFill>
                  <a:schemeClr val="tx1"/>
                </a:solidFill>
              </a:rPr>
              <a:t>the remaining 14.49</a:t>
            </a:r>
            <a:r>
              <a:rPr lang="en-US" sz="2400" dirty="0">
                <a:solidFill>
                  <a:schemeClr val="tx1"/>
                </a:solidFill>
              </a:rPr>
              <a:t>% is </a:t>
            </a:r>
            <a:r>
              <a:rPr lang="en-US" sz="2400" dirty="0" smtClean="0">
                <a:solidFill>
                  <a:schemeClr val="tx1"/>
                </a:solidFill>
              </a:rPr>
              <a:t>churning.</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590800"/>
            <a:ext cx="3505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168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400" dirty="0">
                <a:solidFill>
                  <a:schemeClr val="tx1"/>
                </a:solidFill>
              </a:rPr>
              <a:t>Data visualization is useful for data cleaning, exploring data, detecting outliers and unusual groups, identifying trends and clusters etc. </a:t>
            </a:r>
            <a:r>
              <a:rPr lang="en-US" sz="2400" dirty="0" smtClean="0">
                <a:solidFill>
                  <a:schemeClr val="tx1"/>
                </a:solidFill>
              </a:rPr>
              <a:t>There are different </a:t>
            </a:r>
            <a:r>
              <a:rPr lang="en-US" dirty="0" smtClean="0">
                <a:solidFill>
                  <a:schemeClr val="tx1"/>
                </a:solidFill>
              </a:rPr>
              <a:t>types of </a:t>
            </a:r>
            <a:r>
              <a:rPr lang="en-US" sz="2400" dirty="0" smtClean="0">
                <a:solidFill>
                  <a:schemeClr val="tx1"/>
                </a:solidFill>
              </a:rPr>
              <a:t>data </a:t>
            </a:r>
            <a:r>
              <a:rPr lang="en-US" sz="2400" dirty="0">
                <a:solidFill>
                  <a:schemeClr val="tx1"/>
                </a:solidFill>
              </a:rPr>
              <a:t>visualization plots to spot the outliers</a:t>
            </a:r>
            <a:r>
              <a:rPr lang="en-US" sz="2400" dirty="0" smtClean="0">
                <a:solidFill>
                  <a:schemeClr val="tx1"/>
                </a:solidFill>
              </a:rPr>
              <a:t>.</a:t>
            </a:r>
          </a:p>
          <a:p>
            <a:r>
              <a:rPr lang="en-US" dirty="0" smtClean="0">
                <a:solidFill>
                  <a:schemeClr val="tx1"/>
                </a:solidFill>
              </a:rPr>
              <a:t>Box plot</a:t>
            </a:r>
          </a:p>
          <a:p>
            <a:r>
              <a:rPr lang="en-US" sz="2400" dirty="0" smtClean="0">
                <a:solidFill>
                  <a:schemeClr val="tx1"/>
                </a:solidFill>
              </a:rPr>
              <a:t>Histogram, </a:t>
            </a:r>
            <a:r>
              <a:rPr lang="en-US" sz="2400" dirty="0" err="1" smtClean="0">
                <a:solidFill>
                  <a:schemeClr val="tx1"/>
                </a:solidFill>
              </a:rPr>
              <a:t>etc</a:t>
            </a:r>
            <a:endParaRPr lang="en-US" sz="2400" dirty="0">
              <a:solidFill>
                <a:schemeClr val="tx1"/>
              </a:solidFill>
            </a:endParaRPr>
          </a:p>
        </p:txBody>
      </p:sp>
    </p:spTree>
    <p:extLst>
      <p:ext uri="{BB962C8B-B14F-4D97-AF65-F5344CB8AC3E}">
        <p14:creationId xmlns:p14="http://schemas.microsoft.com/office/powerpoint/2010/main" val="2029313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638801" y="762000"/>
            <a:ext cx="3276600" cy="5364163"/>
          </a:xfrm>
        </p:spPr>
        <p:txBody>
          <a:bodyPr>
            <a:normAutofit/>
          </a:bodyPr>
          <a:lstStyle/>
          <a:p>
            <a:r>
              <a:rPr lang="en-US" sz="1800" dirty="0">
                <a:solidFill>
                  <a:schemeClr val="tx1"/>
                </a:solidFill>
              </a:rPr>
              <a:t>Outliers are often easy to spot in histograms. For example, the point on the far left in the above figure is an outlier. A convenient definition of an outlier is a point which falls more than 1.5 times the interquartile range above the third quartile or below the first quartile.</a:t>
            </a:r>
            <a:endParaRPr lang="en-US" sz="1800" dirty="0" smtClean="0">
              <a:solidFill>
                <a:schemeClr val="tx1"/>
              </a:solidFill>
            </a:endParaRPr>
          </a:p>
          <a:p>
            <a:r>
              <a:rPr lang="en-US" sz="1800" dirty="0" smtClean="0">
                <a:solidFill>
                  <a:schemeClr val="tx1"/>
                </a:solidFill>
              </a:rPr>
              <a:t>Churn rate is high in between 522-55 in day charge.</a:t>
            </a:r>
            <a:endParaRPr lang="en-US" sz="1800" dirty="0">
              <a:solidFill>
                <a:schemeClr val="tx1"/>
              </a:solidFill>
            </a:endParaRP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5058569"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383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2206</TotalTime>
  <Words>860</Words>
  <Application>Microsoft Office PowerPoint</Application>
  <PresentationFormat>On-screen Show (4:3)</PresentationFormat>
  <Paragraphs>210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Executive</vt:lpstr>
      <vt:lpstr>Telecommunications customer churn </vt:lpstr>
      <vt:lpstr>Introduction</vt:lpstr>
      <vt:lpstr>Objectives:</vt:lpstr>
      <vt:lpstr>STEP 1: Load libraries and data</vt:lpstr>
      <vt:lpstr>STEP 2: Understanding the data</vt:lpstr>
      <vt:lpstr>PowerPoint Presentation</vt:lpstr>
      <vt:lpstr>STEP3: Data Visualization</vt:lpstr>
      <vt:lpstr>PowerPoint Presentation</vt:lpstr>
      <vt:lpstr>PowerPoint Presentation</vt:lpstr>
      <vt:lpstr>Detection and removal of outliers</vt:lpstr>
      <vt:lpstr>PowerPoint Presentation</vt:lpstr>
      <vt:lpstr>PowerPoint Presentation</vt:lpstr>
      <vt:lpstr> STEP4: Feature Engineering </vt:lpstr>
      <vt:lpstr> STEP5:Model Building </vt:lpstr>
      <vt:lpstr>       STEP6: Save the model and deployment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Windows User</dc:creator>
  <cp:lastModifiedBy>Windows User</cp:lastModifiedBy>
  <cp:revision>37</cp:revision>
  <dcterms:created xsi:type="dcterms:W3CDTF">2023-01-08T05:47:30Z</dcterms:created>
  <dcterms:modified xsi:type="dcterms:W3CDTF">2023-01-10T06:30:40Z</dcterms:modified>
</cp:coreProperties>
</file>