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1" r:id="rId6"/>
    <p:sldId id="262" r:id="rId7"/>
    <p:sldId id="267" r:id="rId8"/>
    <p:sldId id="263" r:id="rId9"/>
    <p:sldId id="265" r:id="rId10"/>
    <p:sldId id="266" r:id="rId11"/>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Clear Sans Regular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3136" autoAdjust="0"/>
  </p:normalViewPr>
  <p:slideViewPr>
    <p:cSldViewPr>
      <p:cViewPr varScale="1">
        <p:scale>
          <a:sx n="39" d="100"/>
          <a:sy n="39" d="100"/>
        </p:scale>
        <p:origin x="94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365"/>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accenture%20excel%20fi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excel file.xlsx]Sheet2!PivotTable1</c:name>
    <c:fmtId val="11"/>
  </c:pivotSource>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t>Sum of catergory score</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601884139482565"/>
          <c:y val="8.1486944274051266E-3"/>
          <c:w val="0.89398115860517435"/>
          <c:h val="0.90330897389065079"/>
        </c:manualLayout>
      </c:layout>
      <c:barChart>
        <c:barDir val="col"/>
        <c:grouping val="clustered"/>
        <c:varyColors val="0"/>
        <c:ser>
          <c:idx val="0"/>
          <c:order val="0"/>
          <c:tx>
            <c:strRef>
              <c:f>Sheet2!$B$3</c:f>
              <c:strCache>
                <c:ptCount val="1"/>
                <c:pt idx="0">
                  <c:v>Total</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Sheet2!$A$4:$A$9</c:f>
              <c:strCache>
                <c:ptCount val="5"/>
                <c:pt idx="0">
                  <c:v>animals</c:v>
                </c:pt>
                <c:pt idx="1">
                  <c:v>science</c:v>
                </c:pt>
                <c:pt idx="2">
                  <c:v>healthy eating</c:v>
                </c:pt>
                <c:pt idx="3">
                  <c:v>technology</c:v>
                </c:pt>
                <c:pt idx="4">
                  <c:v>food</c:v>
                </c:pt>
              </c:strCache>
            </c:strRef>
          </c:cat>
          <c:val>
            <c:numRef>
              <c:f>Sheet2!$B$4:$B$9</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A523-479C-A770-5B4CF25E566F}"/>
            </c:ext>
          </c:extLst>
        </c:ser>
        <c:dLbls>
          <c:dLblPos val="outEnd"/>
          <c:showLegendKey val="0"/>
          <c:showVal val="1"/>
          <c:showCatName val="0"/>
          <c:showSerName val="0"/>
          <c:showPercent val="0"/>
          <c:showBubbleSize val="0"/>
        </c:dLbls>
        <c:gapWidth val="164"/>
        <c:overlap val="-22"/>
        <c:axId val="-344978896"/>
        <c:axId val="-344976176"/>
      </c:barChart>
      <c:catAx>
        <c:axId val="-34497889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44976176"/>
        <c:crosses val="autoZero"/>
        <c:auto val="1"/>
        <c:lblAlgn val="ctr"/>
        <c:lblOffset val="100"/>
        <c:noMultiLvlLbl val="0"/>
      </c:catAx>
      <c:valAx>
        <c:axId val="-3449761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9788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06.08.2022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a:t>Rupal</a:t>
            </a:r>
            <a:r>
              <a:rPr lang="en-US" baseline="0" dirty="0"/>
              <a:t> </a:t>
            </a:r>
            <a:r>
              <a:rPr lang="en-US" baseline="0" dirty="0" err="1"/>
              <a:t>Mohnani</a:t>
            </a:r>
            <a:r>
              <a:rPr lang="en-US" dirty="0"/>
              <a:t>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extLst>
      <p:ext uri="{BB962C8B-B14F-4D97-AF65-F5344CB8AC3E}">
        <p14:creationId xmlns:p14="http://schemas.microsoft.com/office/powerpoint/2010/main" val="3730276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97890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55973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extLst>
      <p:ext uri="{BB962C8B-B14F-4D97-AF65-F5344CB8AC3E}">
        <p14:creationId xmlns:p14="http://schemas.microsoft.com/office/powerpoint/2010/main" val="2079350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extLst>
      <p:ext uri="{BB962C8B-B14F-4D97-AF65-F5344CB8AC3E}">
        <p14:creationId xmlns:p14="http://schemas.microsoft.com/office/powerpoint/2010/main" val="235999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extLst>
      <p:ext uri="{BB962C8B-B14F-4D97-AF65-F5344CB8AC3E}">
        <p14:creationId xmlns:p14="http://schemas.microsoft.com/office/powerpoint/2010/main" val="1322175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1913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2696114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5tgh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76000.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850757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325830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4.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9.jpeg"/><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227248"/>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101016" y="2753820"/>
            <a:ext cx="5747583" cy="4270400"/>
          </a:xfrm>
          <a:prstGeom prst="rect">
            <a:avLst/>
          </a:prstGeom>
        </p:spPr>
        <p:txBody>
          <a:bodyPr wrap="square" lIns="0" tIns="0" rIns="0" bIns="0" rtlCol="0" anchor="t">
            <a:spAutoFit/>
          </a:bodyPr>
          <a:lstStyle/>
          <a:p>
            <a:pPr algn="ctr">
              <a:lnSpc>
                <a:spcPts val="11059"/>
              </a:lnSpc>
            </a:pPr>
            <a:r>
              <a:rPr lang="en-US" sz="9600" dirty="0"/>
              <a:t> </a:t>
            </a:r>
            <a:r>
              <a:rPr lang="en-US" sz="9600" spc="-105" dirty="0">
                <a:solidFill>
                  <a:srgbClr val="FFFFFF"/>
                </a:solidFill>
                <a:latin typeface="Graphik Regular" panose="020B0503030202060203" pitchFamily="34" charset="0"/>
              </a:rPr>
              <a:t>Social buzz</a:t>
            </a:r>
          </a:p>
          <a:p>
            <a:pPr algn="ctr">
              <a:lnSpc>
                <a:spcPts val="11059"/>
              </a:lnSpc>
            </a:pPr>
            <a:r>
              <a:rPr lang="en-US" sz="9600" spc="-105" dirty="0">
                <a:solidFill>
                  <a:srgbClr val="FFFFFF"/>
                </a:solidFill>
                <a:latin typeface="Graphik Regular" panose="020B0503030202060203" pitchFamily="34" charset="0"/>
              </a:rPr>
              <a:t>Business </a:t>
            </a:r>
          </a:p>
          <a:p>
            <a:pPr algn="ctr">
              <a:lnSpc>
                <a:spcPts val="11059"/>
              </a:lnSpc>
            </a:pPr>
            <a:r>
              <a:rPr lang="en-US" sz="9600" spc="-105" dirty="0">
                <a:solidFill>
                  <a:srgbClr val="FFFFFF"/>
                </a:solidFill>
                <a:latin typeface="Graphik Regular" panose="020B0503030202060203" pitchFamily="34" charset="0"/>
              </a:rPr>
              <a:t>Solution </a:t>
            </a:r>
            <a:endParaRPr lang="en-US" sz="10533"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32201"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p:cNvSpPr txBox="1"/>
          <p:nvPr/>
        </p:nvSpPr>
        <p:spPr>
          <a:xfrm>
            <a:off x="9422918" y="3238500"/>
            <a:ext cx="5833825" cy="2308324"/>
          </a:xfrm>
          <a:prstGeom prst="rect">
            <a:avLst/>
          </a:prstGeom>
          <a:noFill/>
        </p:spPr>
        <p:txBody>
          <a:bodyPr wrap="square" rtlCol="0">
            <a:spAutoFit/>
          </a:bodyPr>
          <a:lstStyle/>
          <a:p>
            <a:r>
              <a:rPr lang="en-US" dirty="0"/>
              <a:t>Social Buzz is a fast growing technology that need to adapt quickly to it’s global scale. We at Accenture are mainly focused at these challenges:</a:t>
            </a:r>
          </a:p>
          <a:p>
            <a:endParaRPr lang="en-US" dirty="0"/>
          </a:p>
          <a:p>
            <a:pPr marL="285750" indent="-285750">
              <a:buFont typeface="Arial" panose="020B0604020202020204" pitchFamily="34" charset="0"/>
              <a:buChar char="•"/>
            </a:pPr>
            <a:r>
              <a:rPr lang="en-US" dirty="0"/>
              <a:t>Auditing the social buzz’s big data</a:t>
            </a:r>
          </a:p>
          <a:p>
            <a:pPr marL="285750" indent="-285750">
              <a:buFont typeface="Arial" panose="020B0604020202020204" pitchFamily="34" charset="0"/>
              <a:buChar char="•"/>
            </a:pPr>
            <a:r>
              <a:rPr lang="en-US" dirty="0"/>
              <a:t>Recommend successful IPO</a:t>
            </a:r>
          </a:p>
          <a:p>
            <a:pPr marL="285750" indent="-285750">
              <a:buFont typeface="Arial" panose="020B0604020202020204" pitchFamily="34" charset="0"/>
              <a:buChar char="•"/>
            </a:pPr>
            <a:r>
              <a:rPr lang="en-US" dirty="0"/>
              <a:t>Analyze the big data to find top 5 most categories of content.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p:cNvSpPr txBox="1"/>
          <p:nvPr/>
        </p:nvSpPr>
        <p:spPr>
          <a:xfrm>
            <a:off x="3965347" y="1284816"/>
            <a:ext cx="3710726" cy="369332"/>
          </a:xfrm>
          <a:prstGeom prst="rect">
            <a:avLst/>
          </a:prstGeom>
          <a:noFill/>
        </p:spPr>
        <p:txBody>
          <a:bodyPr wrap="square" rtlCol="0">
            <a:spAutoFit/>
          </a:bodyPr>
          <a:lstStyle/>
          <a:p>
            <a:r>
              <a:rPr lang="en-US" dirty="0"/>
              <a:t>DATA UNDERSTANDING</a:t>
            </a:r>
            <a:endParaRPr lang="en-IN" dirty="0"/>
          </a:p>
        </p:txBody>
      </p:sp>
      <p:sp>
        <p:nvSpPr>
          <p:cNvPr id="41" name="TextBox 40"/>
          <p:cNvSpPr txBox="1"/>
          <p:nvPr/>
        </p:nvSpPr>
        <p:spPr>
          <a:xfrm>
            <a:off x="7865354" y="4551141"/>
            <a:ext cx="3710726" cy="369332"/>
          </a:xfrm>
          <a:prstGeom prst="rect">
            <a:avLst/>
          </a:prstGeom>
          <a:noFill/>
        </p:spPr>
        <p:txBody>
          <a:bodyPr wrap="square" rtlCol="0">
            <a:spAutoFit/>
          </a:bodyPr>
          <a:lstStyle/>
          <a:p>
            <a:r>
              <a:rPr lang="en-US" dirty="0"/>
              <a:t>DATA MODELLING</a:t>
            </a:r>
            <a:endParaRPr lang="en-IN" dirty="0"/>
          </a:p>
        </p:txBody>
      </p:sp>
      <p:sp>
        <p:nvSpPr>
          <p:cNvPr id="42" name="TextBox 41"/>
          <p:cNvSpPr txBox="1"/>
          <p:nvPr/>
        </p:nvSpPr>
        <p:spPr>
          <a:xfrm>
            <a:off x="9731629" y="6188610"/>
            <a:ext cx="3710726" cy="369332"/>
          </a:xfrm>
          <a:prstGeom prst="rect">
            <a:avLst/>
          </a:prstGeom>
          <a:noFill/>
        </p:spPr>
        <p:txBody>
          <a:bodyPr wrap="square" rtlCol="0">
            <a:spAutoFit/>
          </a:bodyPr>
          <a:lstStyle/>
          <a:p>
            <a:r>
              <a:rPr lang="en-US" dirty="0"/>
              <a:t>DATA ANALYSIS</a:t>
            </a:r>
            <a:endParaRPr lang="en-IN" dirty="0"/>
          </a:p>
        </p:txBody>
      </p:sp>
      <p:sp>
        <p:nvSpPr>
          <p:cNvPr id="43" name="TextBox 42"/>
          <p:cNvSpPr txBox="1"/>
          <p:nvPr/>
        </p:nvSpPr>
        <p:spPr>
          <a:xfrm>
            <a:off x="11621405" y="7929611"/>
            <a:ext cx="3710726" cy="369332"/>
          </a:xfrm>
          <a:prstGeom prst="rect">
            <a:avLst/>
          </a:prstGeom>
          <a:noFill/>
        </p:spPr>
        <p:txBody>
          <a:bodyPr wrap="square" rtlCol="0">
            <a:spAutoFit/>
          </a:bodyPr>
          <a:lstStyle/>
          <a:p>
            <a:r>
              <a:rPr lang="en-US" dirty="0"/>
              <a:t>PRESENT INSIGHTS</a:t>
            </a:r>
            <a:endParaRPr lang="en-IN" dirty="0"/>
          </a:p>
        </p:txBody>
      </p:sp>
      <p:sp>
        <p:nvSpPr>
          <p:cNvPr id="44" name="TextBox 43"/>
          <p:cNvSpPr txBox="1"/>
          <p:nvPr/>
        </p:nvSpPr>
        <p:spPr>
          <a:xfrm>
            <a:off x="5820710" y="2639979"/>
            <a:ext cx="3710726" cy="369332"/>
          </a:xfrm>
          <a:prstGeom prst="rect">
            <a:avLst/>
          </a:prstGeom>
          <a:noFill/>
        </p:spPr>
        <p:txBody>
          <a:bodyPr wrap="square" rtlCol="0">
            <a:spAutoFit/>
          </a:bodyPr>
          <a:lstStyle/>
          <a:p>
            <a:r>
              <a:rPr lang="en-US" dirty="0"/>
              <a:t>DATA CLENING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928742"/>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8079421"/>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852542"/>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776342"/>
            <a:ext cx="2972219" cy="881758"/>
          </a:xfrm>
          <a:prstGeom prst="rect">
            <a:avLst/>
          </a:prstGeom>
        </p:spPr>
      </p:pic>
      <p:sp>
        <p:nvSpPr>
          <p:cNvPr id="16" name="TextBox 2">
            <a:extLst>
              <a:ext uri="{FF2B5EF4-FFF2-40B4-BE49-F238E27FC236}">
                <a16:creationId xmlns:a16="http://schemas.microsoft.com/office/drawing/2014/main" id="{DEC18DCB-822A-4D81-B43D-EA065F5C2E6C}"/>
              </a:ext>
            </a:extLst>
          </p:cNvPr>
          <p:cNvSpPr txBox="1"/>
          <p:nvPr/>
        </p:nvSpPr>
        <p:spPr>
          <a:xfrm>
            <a:off x="1796907" y="5537835"/>
            <a:ext cx="3632723" cy="824865"/>
          </a:xfrm>
          <a:prstGeom prst="rect">
            <a:avLst/>
          </a:prstGeom>
        </p:spPr>
        <p:txBody>
          <a:bodyPr lIns="0" tIns="0" rIns="0" bIns="0" rtlCol="0" anchor="t">
            <a:spAutoFit/>
          </a:bodyPr>
          <a:lstStyle/>
          <a:p>
            <a:pPr algn="ctr">
              <a:lnSpc>
                <a:spcPts val="3359"/>
              </a:lnSpc>
            </a:pPr>
            <a:r>
              <a:rPr lang="en-US" sz="2400" spc="-24" dirty="0">
                <a:solidFill>
                  <a:srgbClr val="000000"/>
                </a:solidFill>
                <a:latin typeface="Graphik Regular" panose="020B0503030202060203" pitchFamily="34" charset="0"/>
              </a:rPr>
              <a:t>UNIQUE</a:t>
            </a:r>
          </a:p>
          <a:p>
            <a:pPr algn="ctr">
              <a:lnSpc>
                <a:spcPts val="3359"/>
              </a:lnSpc>
            </a:pPr>
            <a:r>
              <a:rPr lang="en-US" sz="2400" spc="-24" dirty="0">
                <a:solidFill>
                  <a:srgbClr val="000000"/>
                </a:solidFill>
                <a:latin typeface="Graphik Regular" panose="020B0503030202060203" pitchFamily="34" charset="0"/>
              </a:rPr>
              <a:t>CATEGORIES</a:t>
            </a:r>
          </a:p>
        </p:txBody>
      </p:sp>
      <p:sp>
        <p:nvSpPr>
          <p:cNvPr id="17" name="TextBox 14">
            <a:extLst>
              <a:ext uri="{FF2B5EF4-FFF2-40B4-BE49-F238E27FC236}">
                <a16:creationId xmlns:a16="http://schemas.microsoft.com/office/drawing/2014/main" id="{8A5A536B-2824-40DA-8730-BFF135AAB6BA}"/>
              </a:ext>
            </a:extLst>
          </p:cNvPr>
          <p:cNvSpPr txBox="1"/>
          <p:nvPr/>
        </p:nvSpPr>
        <p:spPr>
          <a:xfrm>
            <a:off x="6825447" y="5614035"/>
            <a:ext cx="3884010" cy="824865"/>
          </a:xfrm>
          <a:prstGeom prst="rect">
            <a:avLst/>
          </a:prstGeom>
        </p:spPr>
        <p:txBody>
          <a:bodyPr lIns="0" tIns="0" rIns="0" bIns="0" rtlCol="0" anchor="t">
            <a:spAutoFit/>
          </a:bodyPr>
          <a:lstStyle/>
          <a:p>
            <a:pPr algn="ctr">
              <a:lnSpc>
                <a:spcPts val="3359"/>
              </a:lnSpc>
            </a:pPr>
            <a:r>
              <a:rPr lang="en-US" sz="2400" spc="-24" dirty="0">
                <a:solidFill>
                  <a:srgbClr val="000000"/>
                </a:solidFill>
                <a:latin typeface="Graphik Regular" panose="020B0503030202060203" pitchFamily="34" charset="0"/>
              </a:rPr>
              <a:t>REACTIONS TO "ANIMAL" POSTS</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461635"/>
            <a:ext cx="3884010" cy="824865"/>
          </a:xfrm>
          <a:prstGeom prst="rect">
            <a:avLst/>
          </a:prstGeom>
        </p:spPr>
        <p:txBody>
          <a:bodyPr lIns="0" tIns="0" rIns="0" bIns="0" rtlCol="0" anchor="t">
            <a:spAutoFit/>
          </a:bodyPr>
          <a:lstStyle/>
          <a:p>
            <a:pPr algn="ctr">
              <a:lnSpc>
                <a:spcPts val="3359"/>
              </a:lnSpc>
            </a:pPr>
            <a:r>
              <a:rPr lang="en-US" sz="2400" spc="-24">
                <a:solidFill>
                  <a:srgbClr val="000000"/>
                </a:solidFill>
                <a:latin typeface="Graphik Regular" panose="020B0503030202060203" pitchFamily="34" charset="0"/>
              </a:rPr>
              <a:t>MONTH WITH </a:t>
            </a:r>
          </a:p>
          <a:p>
            <a:pPr algn="ctr">
              <a:lnSpc>
                <a:spcPts val="3359"/>
              </a:lnSpc>
            </a:pPr>
            <a:r>
              <a:rPr lang="en-US" sz="2400" spc="-24">
                <a:solidFill>
                  <a:srgbClr val="000000"/>
                </a:solidFill>
                <a:latin typeface="Graphik Regular" panose="020B050303020206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611880"/>
            <a:ext cx="4669281" cy="1226820"/>
          </a:xfrm>
          <a:prstGeom prst="rect">
            <a:avLst/>
          </a:prstGeom>
        </p:spPr>
        <p:txBody>
          <a:bodyPr lIns="0" tIns="0" rIns="0" bIns="0" rtlCol="0" anchor="t">
            <a:spAutoFit/>
          </a:bodyPr>
          <a:lstStyle/>
          <a:p>
            <a:pPr algn="ctr">
              <a:lnSpc>
                <a:spcPts val="10080"/>
              </a:lnSpc>
            </a:pPr>
            <a:r>
              <a:rPr lang="en-US" sz="7200" spc="-72" dirty="0">
                <a:solidFill>
                  <a:srgbClr val="A100FF"/>
                </a:solidFill>
                <a:latin typeface="Clear Sans Regular Bold"/>
              </a:rPr>
              <a:t>JANUARY</a:t>
            </a:r>
          </a:p>
        </p:txBody>
      </p:sp>
      <p:sp>
        <p:nvSpPr>
          <p:cNvPr id="20" name="TextBox 19">
            <a:extLst>
              <a:ext uri="{FF2B5EF4-FFF2-40B4-BE49-F238E27FC236}">
                <a16:creationId xmlns:a16="http://schemas.microsoft.com/office/drawing/2014/main" id="{867347A7-B6F4-43D9-AA7B-ECF01491A9FE}"/>
              </a:ext>
            </a:extLst>
          </p:cNvPr>
          <p:cNvSpPr txBox="1"/>
          <p:nvPr/>
        </p:nvSpPr>
        <p:spPr>
          <a:xfrm>
            <a:off x="6260052" y="3611880"/>
            <a:ext cx="4669281" cy="1226820"/>
          </a:xfrm>
          <a:prstGeom prst="rect">
            <a:avLst/>
          </a:prstGeom>
        </p:spPr>
        <p:txBody>
          <a:bodyPr lIns="0" tIns="0" rIns="0" bIns="0" rtlCol="0" anchor="t">
            <a:spAutoFit/>
          </a:bodyPr>
          <a:lstStyle/>
          <a:p>
            <a:pPr algn="ctr">
              <a:lnSpc>
                <a:spcPts val="10080"/>
              </a:lnSpc>
            </a:pPr>
            <a:r>
              <a:rPr lang="en-US" sz="7200" spc="-72" dirty="0">
                <a:solidFill>
                  <a:srgbClr val="A100FF"/>
                </a:solidFill>
                <a:latin typeface="Clear Sans Regular Bold"/>
              </a:rPr>
              <a:t>1897</a:t>
            </a:r>
          </a:p>
        </p:txBody>
      </p:sp>
      <p:sp>
        <p:nvSpPr>
          <p:cNvPr id="21" name="TextBox 13">
            <a:extLst>
              <a:ext uri="{FF2B5EF4-FFF2-40B4-BE49-F238E27FC236}">
                <a16:creationId xmlns:a16="http://schemas.microsoft.com/office/drawing/2014/main" id="{BF1757EB-BE6D-456B-AAE1-9199DF89AC44}"/>
              </a:ext>
            </a:extLst>
          </p:cNvPr>
          <p:cNvSpPr txBox="1"/>
          <p:nvPr/>
        </p:nvSpPr>
        <p:spPr>
          <a:xfrm>
            <a:off x="1796907" y="3608210"/>
            <a:ext cx="3632723" cy="1154290"/>
          </a:xfrm>
          <a:prstGeom prst="rect">
            <a:avLst/>
          </a:prstGeom>
        </p:spPr>
        <p:txBody>
          <a:bodyPr lIns="0" tIns="0" rIns="0" bIns="0" rtlCol="0" anchor="t">
            <a:spAutoFit/>
          </a:bodyPr>
          <a:lstStyle/>
          <a:p>
            <a:pPr algn="ctr">
              <a:lnSpc>
                <a:spcPts val="10080"/>
              </a:lnSpc>
            </a:pPr>
            <a:r>
              <a:rPr lang="en-US" sz="7200" spc="-72" dirty="0">
                <a:solidFill>
                  <a:srgbClr val="A100FF"/>
                </a:solidFill>
                <a:latin typeface="Graphik Regular" panose="020B0503030202060203" pitchFamily="34" charset="0"/>
              </a:rPr>
              <a:t>16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F3CC07FC-E635-820E-B12C-1A3D7CBD1D43}"/>
              </a:ext>
            </a:extLst>
          </p:cNvPr>
          <p:cNvGraphicFramePr>
            <a:graphicFrameLocks/>
          </p:cNvGraphicFramePr>
          <p:nvPr>
            <p:extLst>
              <p:ext uri="{D42A27DB-BD31-4B8C-83A1-F6EECF244321}">
                <p14:modId xmlns:p14="http://schemas.microsoft.com/office/powerpoint/2010/main" val="1716453740"/>
              </p:ext>
            </p:extLst>
          </p:nvPr>
        </p:nvGraphicFramePr>
        <p:xfrm>
          <a:off x="3657600" y="1383832"/>
          <a:ext cx="10668000" cy="766356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7">
            <a:extLst>
              <a:ext uri="{FF2B5EF4-FFF2-40B4-BE49-F238E27FC236}">
                <a16:creationId xmlns:a16="http://schemas.microsoft.com/office/drawing/2014/main" id="{3EA21B4F-E0FD-4144-99D9-055DE2511AA5}"/>
              </a:ext>
            </a:extLst>
          </p:cNvPr>
          <p:cNvPicPr>
            <a:picLocks noChangeAspect="1"/>
          </p:cNvPicPr>
          <p:nvPr/>
        </p:nvPicPr>
        <p:blipFill>
          <a:blip r:embed="rId7"/>
          <a:srcRect/>
          <a:stretch>
            <a:fillRect/>
          </a:stretch>
        </p:blipFill>
        <p:spPr>
          <a:xfrm>
            <a:off x="5732961" y="1581061"/>
            <a:ext cx="8266904" cy="71248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Rectangle 16"/>
          <p:cNvSpPr/>
          <p:nvPr/>
        </p:nvSpPr>
        <p:spPr>
          <a:xfrm>
            <a:off x="11260819" y="2148634"/>
            <a:ext cx="6319494" cy="5262979"/>
          </a:xfrm>
          <a:prstGeom prst="rect">
            <a:avLst/>
          </a:prstGeom>
        </p:spPr>
        <p:txBody>
          <a:bodyPr wrap="square">
            <a:spAutoFit/>
          </a:bodyPr>
          <a:lstStyle/>
          <a:p>
            <a:pPr lvl="0"/>
            <a:r>
              <a:rPr lang="en-US" sz="2400" dirty="0"/>
              <a:t>We found that food related postings are the most popular categories, suggesting that users like "real-life" content</a:t>
            </a:r>
          </a:p>
          <a:p>
            <a:pPr marL="342900" lvl="0" indent="-342900">
              <a:buFontTx/>
              <a:buChar char="-"/>
            </a:pPr>
            <a:r>
              <a:rPr lang="en-US" sz="2400" dirty="0"/>
              <a:t>We also found that animal content has the highest scoring so social buzz can form content around animals, food, technology. </a:t>
            </a:r>
          </a:p>
          <a:p>
            <a:pPr marL="342900" lvl="0" indent="-342900">
              <a:buFontTx/>
              <a:buChar char="-"/>
            </a:pPr>
            <a:r>
              <a:rPr lang="en-US" sz="2400" dirty="0"/>
              <a:t>Photo content has the high amount of reach than the other contents. </a:t>
            </a:r>
          </a:p>
          <a:p>
            <a:pPr lvl="0"/>
            <a:r>
              <a:rPr lang="en-US" sz="2400"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3225</TotalTime>
  <Words>1491</Words>
  <Application>Microsoft Office PowerPoint</Application>
  <PresentationFormat>Custom</PresentationFormat>
  <Paragraphs>130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Graphik Regular</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User</cp:lastModifiedBy>
  <cp:revision>16</cp:revision>
  <dcterms:created xsi:type="dcterms:W3CDTF">2006-08-16T00:00:00Z</dcterms:created>
  <dcterms:modified xsi:type="dcterms:W3CDTF">2022-08-08T07:27:34Z</dcterms:modified>
  <dc:identifier>DAEhDyfaYKE</dc:identifier>
</cp:coreProperties>
</file>