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0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3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69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0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7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3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6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9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8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3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D0B3-BFC7-48A5-9703-1D1B5503CDF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CAF3-81CB-4BE7-B4F4-5DE12338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5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4931-CB0B-FDF2-7CD8-9A98008E4BA9}"/>
              </a:ext>
            </a:extLst>
          </p:cNvPr>
          <p:cNvSpPr txBox="1"/>
          <p:nvPr/>
        </p:nvSpPr>
        <p:spPr>
          <a:xfrm>
            <a:off x="2264898" y="126609"/>
            <a:ext cx="992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US Retail Superstore Sales SQL Case Study Analysis Using MySQL Workbench</a:t>
            </a:r>
            <a:endParaRPr lang="en-IN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58894-B6FB-B04B-FAFD-A12EFA01DDDE}"/>
              </a:ext>
            </a:extLst>
          </p:cNvPr>
          <p:cNvSpPr txBox="1"/>
          <p:nvPr/>
        </p:nvSpPr>
        <p:spPr>
          <a:xfrm>
            <a:off x="2438399" y="1602004"/>
            <a:ext cx="3934265" cy="22467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us_retail_superstore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us_retail_superstore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7CB95-0CB7-36AD-A380-61432E5D7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35686" r="28231" b="5824"/>
          <a:stretch/>
        </p:blipFill>
        <p:spPr>
          <a:xfrm>
            <a:off x="6096000" y="977251"/>
            <a:ext cx="5824025" cy="349627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38BEC-7856-6DA3-8A20-0379F110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38" r="70577" b="45023"/>
          <a:stretch/>
        </p:blipFill>
        <p:spPr>
          <a:xfrm>
            <a:off x="6095999" y="4860161"/>
            <a:ext cx="5824025" cy="168131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3E8DF-2AB5-5FBC-E6F6-54E3D4E0139A}"/>
              </a:ext>
            </a:extLst>
          </p:cNvPr>
          <p:cNvSpPr txBox="1"/>
          <p:nvPr/>
        </p:nvSpPr>
        <p:spPr>
          <a:xfrm>
            <a:off x="3362177" y="5234418"/>
            <a:ext cx="30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select count(*) from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18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AD9CB-3EAD-6FE5-00F6-E4FE33824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0" r="41154" b="29836"/>
          <a:stretch/>
        </p:blipFill>
        <p:spPr>
          <a:xfrm>
            <a:off x="2518117" y="3235570"/>
            <a:ext cx="9411286" cy="331997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33BC9-F888-884E-9BE6-37E6FE810F95}"/>
              </a:ext>
            </a:extLst>
          </p:cNvPr>
          <p:cNvSpPr txBox="1"/>
          <p:nvPr/>
        </p:nvSpPr>
        <p:spPr>
          <a:xfrm>
            <a:off x="2518117" y="161777"/>
            <a:ext cx="92706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Scenario 1 </a:t>
            </a:r>
          </a:p>
          <a:p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-- Summary Statistics: -- Obtain summary statistics such as total sales, average sales, total profit, average profit, etc.,</a:t>
            </a:r>
          </a:p>
          <a:p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-- to understand the overall performance.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SELECT  SUM(Sales)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AVG(Sales)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AverageSales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, SUM(Profit)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TotalProfit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AVG(Profit)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AverageProfit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30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94DD-0588-686E-3E5E-553FCE1CA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19677" r="43000" b="24911"/>
          <a:stretch/>
        </p:blipFill>
        <p:spPr>
          <a:xfrm>
            <a:off x="2729132" y="3291839"/>
            <a:ext cx="9144000" cy="329184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43040-5F0B-FF2B-7137-C708080BBB04}"/>
              </a:ext>
            </a:extLst>
          </p:cNvPr>
          <p:cNvSpPr txBox="1"/>
          <p:nvPr/>
        </p:nvSpPr>
        <p:spPr>
          <a:xfrm>
            <a:off x="2672861" y="126610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Scenario 2</a:t>
            </a:r>
            <a:endParaRPr lang="en-US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--Sales Distribution by Category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--Analyze sales distribution across different categories to identify top-selling categories.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SELECT   Category,  SUM(Sales) AS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GROUP BY  Category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 BY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DESC;</a:t>
            </a: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32B01-7897-5D7C-6CC2-722C5A38D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42" r="58577" b="10339"/>
          <a:stretch/>
        </p:blipFill>
        <p:spPr>
          <a:xfrm>
            <a:off x="6879101" y="759656"/>
            <a:ext cx="5050302" cy="5219113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BFD89-FEDD-A5D4-FB11-469BB88315B7}"/>
              </a:ext>
            </a:extLst>
          </p:cNvPr>
          <p:cNvSpPr txBox="1"/>
          <p:nvPr/>
        </p:nvSpPr>
        <p:spPr>
          <a:xfrm>
            <a:off x="2363372" y="0"/>
            <a:ext cx="427657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Scenario 3</a:t>
            </a:r>
            <a:endParaRPr lang="en-IN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-- Top Selling Products: </a:t>
            </a:r>
          </a:p>
          <a:p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--Identify the top-selling products based on sales quantity or revenue.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--Scenario 4 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-- RENAME COLUMN Sub-Category TO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sub_Category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;                    </a:t>
            </a: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--giving error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samplesuperstoreCHANGE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COLUMN `Sub-Category`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sub_Category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varchar(50);</a:t>
            </a:r>
          </a:p>
          <a:p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SELECT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Sub_Category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SUM(Quantity)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TotalQuantity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SUM(Sales) AS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GROUP BY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Sub_Category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ORDER BY 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51267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7D09E-B68B-5DD5-CB86-C980A5FD9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3" r="55173" b="23885"/>
          <a:stretch/>
        </p:blipFill>
        <p:spPr>
          <a:xfrm>
            <a:off x="7047914" y="815925"/>
            <a:ext cx="4586068" cy="5190979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23BF2-8B69-93BE-684B-0683C52CB3F3}"/>
              </a:ext>
            </a:extLst>
          </p:cNvPr>
          <p:cNvSpPr txBox="1"/>
          <p:nvPr/>
        </p:nvSpPr>
        <p:spPr>
          <a:xfrm>
            <a:off x="2616591" y="1237957"/>
            <a:ext cx="39670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--Scenario 5</a:t>
            </a:r>
          </a:p>
          <a:p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-- Profit Analysis by Segment: </a:t>
            </a:r>
          </a:p>
          <a:p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profit across different market segments.  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SELECT  Segment,    </a:t>
            </a:r>
          </a:p>
          <a:p>
            <a:pPr algn="ctr"/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SUM(Profit) AS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TotalProfit</a:t>
            </a: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GROUP BY  Segment;</a:t>
            </a:r>
          </a:p>
        </p:txBody>
      </p:sp>
    </p:spTree>
    <p:extLst>
      <p:ext uri="{BB962C8B-B14F-4D97-AF65-F5344CB8AC3E}">
        <p14:creationId xmlns:p14="http://schemas.microsoft.com/office/powerpoint/2010/main" val="321518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274F7-5D61-BFD4-5C43-B3093AAE8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2" r="66192" b="8492"/>
          <a:stretch/>
        </p:blipFill>
        <p:spPr>
          <a:xfrm>
            <a:off x="7357403" y="464233"/>
            <a:ext cx="4445391" cy="607724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DD067-47AC-DF17-3BCA-B3EC2E0FB618}"/>
              </a:ext>
            </a:extLst>
          </p:cNvPr>
          <p:cNvSpPr txBox="1"/>
          <p:nvPr/>
        </p:nvSpPr>
        <p:spPr>
          <a:xfrm>
            <a:off x="2602523" y="815926"/>
            <a:ext cx="4290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-- Scenario 6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-- Discount Impact on Profit: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-- Investigate the impact of discounts on profit.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SELECT  Discount, AVG(Profit) AS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AverageProfit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GROUP BY  Discount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 BY  Discount;</a:t>
            </a: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7A6A3-E379-B159-5DC6-6B55E5067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" t="19654" r="50962" b="13647"/>
          <a:stretch/>
        </p:blipFill>
        <p:spPr>
          <a:xfrm>
            <a:off x="6625882" y="548639"/>
            <a:ext cx="5247249" cy="5570807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EDC0B-447A-A1B9-020A-81483A218495}"/>
              </a:ext>
            </a:extLst>
          </p:cNvPr>
          <p:cNvSpPr txBox="1"/>
          <p:nvPr/>
        </p:nvSpPr>
        <p:spPr>
          <a:xfrm>
            <a:off x="2532185" y="1166842"/>
            <a:ext cx="334811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-- Scenario 7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Geographical Analysis: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-- Analyze sales performance by country, city, or region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SELECT  Country,    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SUM(Sales) AS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samplesuperstore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GROUP BY  Country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 BY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TotalSales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DESC;</a:t>
            </a:r>
            <a:endParaRPr lang="en-I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2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331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 Hiwarkar</dc:creator>
  <cp:lastModifiedBy>Rupal Hiwarkar</cp:lastModifiedBy>
  <cp:revision>11</cp:revision>
  <dcterms:created xsi:type="dcterms:W3CDTF">2024-05-14T01:21:23Z</dcterms:created>
  <dcterms:modified xsi:type="dcterms:W3CDTF">2024-05-14T02:01:29Z</dcterms:modified>
</cp:coreProperties>
</file>