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 autoAdjust="0"/>
  </p:normalViewPr>
  <p:slideViewPr>
    <p:cSldViewPr snapToGrid="0" snapToObjects="1">
      <p:cViewPr>
        <p:scale>
          <a:sx n="66" d="100"/>
          <a:sy n="66" d="100"/>
        </p:scale>
        <p:origin x="-48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9" d="100"/>
          <a:sy n="39" d="100"/>
        </p:scale>
        <p:origin x="25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58897-B1A1-48D8-8FD1-F5215EDF055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01CE6-507F-49B0-BC32-EA562DEDB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01CE6-507F-49B0-BC32-EA562DEDB38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01CE6-507F-49B0-BC32-EA562DEDB38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8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01CE6-507F-49B0-BC32-EA562DEDB3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18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01CE6-507F-49B0-BC32-EA562DEDB38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4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itpatna.campus365.io/site/userlog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49706"/>
            <a:ext cx="7772400" cy="2069432"/>
          </a:xfrm>
        </p:spPr>
        <p:txBody>
          <a:bodyPr/>
          <a:lstStyle/>
          <a:p>
            <a:r>
              <a:rPr dirty="0"/>
              <a:t>🎬 Movie Ratings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chemeClr val="tx1"/>
                </a:solidFill>
              </a:rPr>
              <a:t>Visualizing ratings and top performers by genre</a:t>
            </a:r>
          </a:p>
          <a:p>
            <a:r>
              <a:rPr b="1" dirty="0">
                <a:solidFill>
                  <a:schemeClr val="tx1"/>
                </a:solidFill>
              </a:rPr>
              <a:t>Presented by: Rupam</a:t>
            </a:r>
            <a:r>
              <a:rPr lang="en-IN" b="1" dirty="0">
                <a:solidFill>
                  <a:schemeClr val="tx1"/>
                </a:solidFill>
              </a:rPr>
              <a:t> kumari</a:t>
            </a:r>
          </a:p>
          <a:p>
            <a:r>
              <a:rPr lang="en-IN" b="1" dirty="0">
                <a:solidFill>
                  <a:schemeClr val="tx1"/>
                </a:solidFill>
              </a:rPr>
              <a:t>Date :1/08/2025</a:t>
            </a:r>
          </a:p>
          <a:p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 Institute of Technology, Patna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24E7A44-0113-3706-5AD9-902DDB7F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/>
              <a:t>SCREENSHOT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395986-7B96-8417-D7CC-09B940F66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32434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88211BA-5D5C-76E9-5174-6E228226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/>
              <a:t>TABLE: MOVIE NAME AND RATING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ECDB03-5109-FDF9-61F8-9BBC9756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675801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83FC30-4C46-4949-83FF-008037D4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PLOT 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B2CD-6D68-7A45-8140-6D894219F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71178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9250B-C3B0-B246-529F-98F3C0AF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AVERAGE RATING 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C0DC6-9FF2-B4EB-A74F-56CE3E67F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44" y="2057399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0557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BAC6-CFC8-9D7C-C711-8CF944B7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B8D32-F892-B5FB-67BD-0FD65D663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68616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5E94-91CB-A8A1-C124-BBF0A8B7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5032"/>
            <a:ext cx="8229600" cy="79260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Pie Chart: Movie count by genre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783FCE-B3A2-9C63-850F-9F679776C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81252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05AA-D90C-DDEB-1452-30B4D266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1802"/>
            <a:ext cx="8229600" cy="59583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 Top 5 Highest-Rated Movies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F8EA2-33F8-2400-DB37-713C261AE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33563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8442"/>
            <a:ext cx="8229600" cy="2105525"/>
          </a:xfrm>
        </p:spPr>
        <p:txBody>
          <a:bodyPr>
            <a:normAutofit/>
          </a:bodyPr>
          <a:lstStyle/>
          <a:p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516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C0BD4-6A8F-4BBB-5B66-45326B0536E4}"/>
              </a:ext>
            </a:extLst>
          </p:cNvPr>
          <p:cNvSpPr txBox="1"/>
          <p:nvPr/>
        </p:nvSpPr>
        <p:spPr>
          <a:xfrm>
            <a:off x="2021306" y="2182231"/>
            <a:ext cx="47524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/>
              <a:t>  </a:t>
            </a:r>
            <a:r>
              <a:rPr lang="en-IN" sz="6600" b="1" i="1" u="sng" dirty="0"/>
              <a:t>Thank You!</a:t>
            </a:r>
            <a:r>
              <a:rPr lang="en-IN" sz="9600" b="1" i="1" u="sng" dirty="0"/>
              <a:t>   </a:t>
            </a:r>
          </a:p>
          <a:p>
            <a:r>
              <a:rPr lang="en-IN" sz="9600" b="1" i="1" u="sng" dirty="0"/>
              <a:t> </a:t>
            </a:r>
            <a:endParaRPr lang="en-IN" sz="6600" b="1" i="1" u="sng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052" y="14176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🎯 Objective:</a:t>
            </a:r>
          </a:p>
          <a:p>
            <a:r>
              <a:rPr lang="en-US" sz="2800" dirty="0"/>
              <a:t>Visualize movie ratings to identify top performers by genre.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Expected Outcomes:</a:t>
            </a:r>
          </a:p>
          <a:p>
            <a:r>
              <a:rPr lang="en-US" sz="2800" dirty="0"/>
              <a:t>Table: Movie name &amp; rating</a:t>
            </a:r>
          </a:p>
          <a:p>
            <a:r>
              <a:rPr lang="en-US" sz="2800" dirty="0"/>
              <a:t>Bar Chart: Avg. rating per genre</a:t>
            </a:r>
          </a:p>
          <a:p>
            <a:r>
              <a:rPr lang="en-US" sz="2800" dirty="0"/>
              <a:t>Pie Chart: Movie count by genre</a:t>
            </a:r>
          </a:p>
          <a:p>
            <a:r>
              <a:rPr lang="en-US" sz="2800" dirty="0"/>
              <a:t>List: Top 5 highest-rated movies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📥</a:t>
            </a:r>
            <a:r>
              <a:rPr lang="en-IN" dirty="0"/>
              <a:t>: Dataset Overview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🗂️</a:t>
            </a:r>
            <a:r>
              <a:rPr lang="en-US" dirty="0"/>
              <a:t>Dataset Fields:</a:t>
            </a:r>
          </a:p>
          <a:p>
            <a:r>
              <a:rPr lang="en-US" dirty="0" err="1"/>
              <a:t>MovieID</a:t>
            </a:r>
            <a:endParaRPr lang="en-US" dirty="0"/>
          </a:p>
          <a:p>
            <a:r>
              <a:rPr lang="en-US" dirty="0"/>
              <a:t>Title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Rating</a:t>
            </a:r>
          </a:p>
          <a:p>
            <a:r>
              <a:rPr lang="en-US" dirty="0"/>
              <a:t>Reviews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Purpose:</a:t>
            </a:r>
          </a:p>
          <a:p>
            <a:r>
              <a:rPr lang="en-US" dirty="0"/>
              <a:t>Supports rating and genre-based analysis for improved recommendations.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📊 </a:t>
            </a:r>
            <a:r>
              <a:rPr lang="en-IN" dirty="0"/>
              <a:t> Movies Table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📄</a:t>
            </a:r>
            <a:r>
              <a:rPr lang="en-US" dirty="0"/>
              <a:t>Sample Table (Movie name &amp; rating):</a:t>
            </a:r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070512-EB61-5352-3D97-8B9CDBC23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36062"/>
              </p:ext>
            </p:extLst>
          </p:nvPr>
        </p:nvGraphicFramePr>
        <p:xfrm>
          <a:off x="926432" y="2346158"/>
          <a:ext cx="7002378" cy="3224465"/>
        </p:xfrm>
        <a:graphic>
          <a:graphicData uri="http://schemas.openxmlformats.org/drawingml/2006/table">
            <a:tbl>
              <a:tblPr/>
              <a:tblGrid>
                <a:gridCol w="2334126">
                  <a:extLst>
                    <a:ext uri="{9D8B030D-6E8A-4147-A177-3AD203B41FA5}">
                      <a16:colId xmlns:a16="http://schemas.microsoft.com/office/drawing/2014/main" val="1458339270"/>
                    </a:ext>
                  </a:extLst>
                </a:gridCol>
                <a:gridCol w="2334126">
                  <a:extLst>
                    <a:ext uri="{9D8B030D-6E8A-4147-A177-3AD203B41FA5}">
                      <a16:colId xmlns:a16="http://schemas.microsoft.com/office/drawing/2014/main" val="2780465747"/>
                    </a:ext>
                  </a:extLst>
                </a:gridCol>
                <a:gridCol w="2334126">
                  <a:extLst>
                    <a:ext uri="{9D8B030D-6E8A-4147-A177-3AD203B41FA5}">
                      <a16:colId xmlns:a16="http://schemas.microsoft.com/office/drawing/2014/main" val="2133098936"/>
                    </a:ext>
                  </a:extLst>
                </a:gridCol>
              </a:tblGrid>
              <a:tr h="57422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effectLst/>
                        </a:rPr>
                        <a:t>Title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Genre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Rating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685263"/>
                  </a:ext>
                </a:extLst>
              </a:tr>
              <a:tr h="53004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Inception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Sci-Fi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8.8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E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498198"/>
                  </a:ext>
                </a:extLst>
              </a:tr>
              <a:tr h="53004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The Godfather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Crime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9.2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F2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814393"/>
                  </a:ext>
                </a:extLst>
              </a:tr>
              <a:tr h="53004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Interstellar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Sci-Fi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8.6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F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28342"/>
                  </a:ext>
                </a:extLst>
              </a:tr>
              <a:tr h="53004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Titanic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Romance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7.8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5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741032"/>
                  </a:ext>
                </a:extLst>
              </a:tr>
              <a:tr h="53004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The Dark Knight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Action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9.0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1B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171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📈</a:t>
            </a:r>
            <a:r>
              <a:rPr lang="en-US" sz="4000" dirty="0"/>
              <a:t>Average Rating per Genre (Bar Chart)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🎯 </a:t>
            </a:r>
            <a:r>
              <a:rPr lang="en-US" sz="2600" dirty="0"/>
              <a:t>Bar Chart:</a:t>
            </a:r>
          </a:p>
          <a:p>
            <a:r>
              <a:rPr lang="en-US" sz="2600" dirty="0"/>
              <a:t>Display average rating for each genre.</a:t>
            </a:r>
          </a:p>
          <a:p>
            <a:pPr marL="0" indent="0">
              <a:buNone/>
            </a:pPr>
            <a:r>
              <a:rPr lang="en-US" sz="2600" i="1" dirty="0"/>
              <a:t>(Add a bar chart with genres on x-axis, average rating on y-axis)</a:t>
            </a:r>
            <a:endParaRPr lang="en-US" sz="2600" dirty="0"/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F13D53-FDE2-A3DB-9051-1C4ABD330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29332"/>
              </p:ext>
            </p:extLst>
          </p:nvPr>
        </p:nvGraphicFramePr>
        <p:xfrm>
          <a:off x="1810512" y="3585412"/>
          <a:ext cx="6178456" cy="2153651"/>
        </p:xfrm>
        <a:graphic>
          <a:graphicData uri="http://schemas.openxmlformats.org/drawingml/2006/table">
            <a:tbl>
              <a:tblPr/>
              <a:tblGrid>
                <a:gridCol w="3089228">
                  <a:extLst>
                    <a:ext uri="{9D8B030D-6E8A-4147-A177-3AD203B41FA5}">
                      <a16:colId xmlns:a16="http://schemas.microsoft.com/office/drawing/2014/main" val="3275406377"/>
                    </a:ext>
                  </a:extLst>
                </a:gridCol>
                <a:gridCol w="3089228">
                  <a:extLst>
                    <a:ext uri="{9D8B030D-6E8A-4147-A177-3AD203B41FA5}">
                      <a16:colId xmlns:a16="http://schemas.microsoft.com/office/drawing/2014/main" val="2878532231"/>
                    </a:ext>
                  </a:extLst>
                </a:gridCol>
              </a:tblGrid>
              <a:tr h="45897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Genre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Avg. Rating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883649"/>
                  </a:ext>
                </a:extLst>
              </a:tr>
              <a:tr h="42366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Sci-Fi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8.7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47293"/>
                  </a:ext>
                </a:extLst>
              </a:tr>
              <a:tr h="42366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Crime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9.0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26801"/>
                  </a:ext>
                </a:extLst>
              </a:tr>
              <a:tr h="42366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Romance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7.8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B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924366"/>
                  </a:ext>
                </a:extLst>
              </a:tr>
              <a:tr h="42366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Action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8.5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1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5876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9DFE90-DA6D-0A2E-90F1-458FFDC6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0" y="2610535"/>
            <a:ext cx="102292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🥧 </a:t>
            </a:r>
            <a:r>
              <a:rPr lang="en-US" sz="3600" dirty="0"/>
              <a:t>Slide 6: Movie Count by Genre (Pie Chart)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🔢</a:t>
            </a:r>
            <a:r>
              <a:rPr lang="en-US" dirty="0"/>
              <a:t>Pie Chart:</a:t>
            </a:r>
          </a:p>
          <a:p>
            <a:r>
              <a:rPr lang="en-US" dirty="0"/>
              <a:t>Show proportion of movies in each genre.</a:t>
            </a:r>
          </a:p>
          <a:p>
            <a:pPr marL="0" indent="0">
              <a:buNone/>
            </a:pPr>
            <a:r>
              <a:rPr lang="en-US" i="1" dirty="0"/>
              <a:t>(Visualize with sample proportions, e.g.:)</a:t>
            </a:r>
            <a:r>
              <a:rPr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B695E8-1796-4876-AA9F-6F6F28CE7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65817"/>
              </p:ext>
            </p:extLst>
          </p:nvPr>
        </p:nvGraphicFramePr>
        <p:xfrm>
          <a:off x="1810511" y="3428999"/>
          <a:ext cx="5937826" cy="2490538"/>
        </p:xfrm>
        <a:graphic>
          <a:graphicData uri="http://schemas.openxmlformats.org/drawingml/2006/table">
            <a:tbl>
              <a:tblPr/>
              <a:tblGrid>
                <a:gridCol w="2968913">
                  <a:extLst>
                    <a:ext uri="{9D8B030D-6E8A-4147-A177-3AD203B41FA5}">
                      <a16:colId xmlns:a16="http://schemas.microsoft.com/office/drawing/2014/main" val="2247270010"/>
                    </a:ext>
                  </a:extLst>
                </a:gridCol>
                <a:gridCol w="2968913">
                  <a:extLst>
                    <a:ext uri="{9D8B030D-6E8A-4147-A177-3AD203B41FA5}">
                      <a16:colId xmlns:a16="http://schemas.microsoft.com/office/drawing/2014/main" val="3913936068"/>
                    </a:ext>
                  </a:extLst>
                </a:gridCol>
              </a:tblGrid>
              <a:tr h="530770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Genre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effectLst/>
                        </a:rPr>
                        <a:t>Count</a:t>
                      </a:r>
                    </a:p>
                  </a:txBody>
                  <a:tcPr marL="60960" marR="6096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605034"/>
                  </a:ext>
                </a:extLst>
              </a:tr>
              <a:tr h="48994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Sci-Fi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25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98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740064"/>
                  </a:ext>
                </a:extLst>
              </a:tr>
              <a:tr h="48994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Crime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18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D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984"/>
                  </a:ext>
                </a:extLst>
              </a:tr>
              <a:tr h="48994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Romance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20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B0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143092"/>
                  </a:ext>
                </a:extLst>
              </a:tr>
              <a:tr h="48994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Action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27</a:t>
                      </a:r>
                    </a:p>
                  </a:txBody>
                  <a:tcPr marL="60960" marR="60960" anchor="ctr">
                    <a:lnL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A9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0339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7831"/>
            <a:ext cx="8229600" cy="2195807"/>
          </a:xfrm>
        </p:spPr>
        <p:txBody>
          <a:bodyPr>
            <a:normAutofit fontScale="90000"/>
          </a:bodyPr>
          <a:lstStyle/>
          <a:p>
            <a:r>
              <a:rPr lang="en-IN" dirty="0"/>
              <a:t>🏆</a:t>
            </a:r>
            <a:r>
              <a:rPr lang="en-US" sz="4000" dirty="0"/>
              <a:t>Slide 7: Top 5 Highest-Rated Movies</a:t>
            </a:r>
            <a:br>
              <a:rPr lang="en-US" sz="4000" dirty="0"/>
            </a:br>
            <a:br>
              <a:rPr lang="en-US" sz="4000" dirty="0"/>
            </a:b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1FD5AC-C2FB-30A7-5908-C8B4C56B4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702065"/>
              </p:ext>
            </p:extLst>
          </p:nvPr>
        </p:nvGraphicFramePr>
        <p:xfrm>
          <a:off x="1058779" y="1949116"/>
          <a:ext cx="6509083" cy="3946358"/>
        </p:xfrm>
        <a:graphic>
          <a:graphicData uri="http://schemas.openxmlformats.org/drawingml/2006/table">
            <a:tbl>
              <a:tblPr/>
              <a:tblGrid>
                <a:gridCol w="1627271">
                  <a:extLst>
                    <a:ext uri="{9D8B030D-6E8A-4147-A177-3AD203B41FA5}">
                      <a16:colId xmlns:a16="http://schemas.microsoft.com/office/drawing/2014/main" val="1659257521"/>
                    </a:ext>
                  </a:extLst>
                </a:gridCol>
                <a:gridCol w="1627158">
                  <a:extLst>
                    <a:ext uri="{9D8B030D-6E8A-4147-A177-3AD203B41FA5}">
                      <a16:colId xmlns:a16="http://schemas.microsoft.com/office/drawing/2014/main" val="392223261"/>
                    </a:ext>
                  </a:extLst>
                </a:gridCol>
                <a:gridCol w="1627383">
                  <a:extLst>
                    <a:ext uri="{9D8B030D-6E8A-4147-A177-3AD203B41FA5}">
                      <a16:colId xmlns:a16="http://schemas.microsoft.com/office/drawing/2014/main" val="2897748067"/>
                    </a:ext>
                  </a:extLst>
                </a:gridCol>
                <a:gridCol w="1627271">
                  <a:extLst>
                    <a:ext uri="{9D8B030D-6E8A-4147-A177-3AD203B41FA5}">
                      <a16:colId xmlns:a16="http://schemas.microsoft.com/office/drawing/2014/main" val="2718478447"/>
                    </a:ext>
                  </a:extLst>
                </a:gridCol>
              </a:tblGrid>
              <a:tr h="56539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Rank</a:t>
                      </a:r>
                    </a:p>
                  </a:txBody>
                  <a:tcPr marL="53661" marR="53661" marT="53661" marB="536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Title</a:t>
                      </a:r>
                    </a:p>
                  </a:txBody>
                  <a:tcPr marL="53661" marR="53661" marT="53661" marB="536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effectLst/>
                        </a:rPr>
                        <a:t>Genre</a:t>
                      </a:r>
                    </a:p>
                  </a:txBody>
                  <a:tcPr marL="53661" marR="53661" marT="53661" marB="536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>
                          <a:effectLst/>
                        </a:rPr>
                        <a:t>Rating</a:t>
                      </a:r>
                    </a:p>
                  </a:txBody>
                  <a:tcPr marL="53661" marR="53661" marT="53661" marB="536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0511"/>
                  </a:ext>
                </a:extLst>
              </a:tr>
              <a:tr h="90718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The Godfather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Crime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9.2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A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519532"/>
                  </a:ext>
                </a:extLst>
              </a:tr>
              <a:tr h="90718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2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The Dark Knight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Action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9.0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D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49233"/>
                  </a:ext>
                </a:extLst>
              </a:tr>
              <a:tr h="52219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Inception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Sci-Fi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8.8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38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09876"/>
                  </a:ext>
                </a:extLst>
              </a:tr>
              <a:tr h="52219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Interstellar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Sci-Fi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8.6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9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140008"/>
                  </a:ext>
                </a:extLst>
              </a:tr>
              <a:tr h="52219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Parasite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Thriller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8.6</a:t>
                      </a:r>
                    </a:p>
                  </a:txBody>
                  <a:tcPr marL="53661" marR="53661" marT="40246" marB="40246" anchor="ctr">
                    <a:lnL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89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7816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🛠️Insights &amp; Conclusions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Crime and Action genres have highest average ratings.</a:t>
            </a:r>
          </a:p>
          <a:p>
            <a:r>
              <a:rPr lang="en-US" dirty="0"/>
              <a:t>Sci-Fi is well-represented by highly-rated movies.</a:t>
            </a:r>
          </a:p>
          <a:p>
            <a:r>
              <a:rPr lang="en-US" dirty="0"/>
              <a:t>Top movies span many genres – appealing to diverse audiences.</a:t>
            </a:r>
          </a:p>
          <a:p>
            <a:r>
              <a:rPr lang="en-US" dirty="0"/>
              <a:t>Dashboard can guide recommendation engines and content curation</a:t>
            </a:r>
          </a:p>
          <a:p>
            <a:pPr marL="0" indent="0">
              <a:buNone/>
            </a:pP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649C1F6-61B8-C841-C8A5-12D1E20C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DATASET 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ADB9734-21F1-0966-06DC-FBED951F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93152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2477</TotalTime>
  <Words>343</Words>
  <Application>Microsoft Office PowerPoint</Application>
  <PresentationFormat>On-screen Show (4:3)</PresentationFormat>
  <Paragraphs>117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fkGroteskNeue</vt:lpstr>
      <vt:lpstr>Wingdings</vt:lpstr>
      <vt:lpstr>Office Theme</vt:lpstr>
      <vt:lpstr>🎬 Movie Ratings Dashboard</vt:lpstr>
      <vt:lpstr>📌 Problem Statement</vt:lpstr>
      <vt:lpstr>📥: Dataset Overview </vt:lpstr>
      <vt:lpstr>📊  Movies Table</vt:lpstr>
      <vt:lpstr>📈Average Rating per Genre (Bar Chart) </vt:lpstr>
      <vt:lpstr>🥧 Slide 6: Movie Count by Genre (Pie Chart) </vt:lpstr>
      <vt:lpstr>🏆Slide 7: Top 5 Highest-Rated Movies  </vt:lpstr>
      <vt:lpstr>🛠️Insights &amp; Conclusions </vt:lpstr>
      <vt:lpstr>DATASET </vt:lpstr>
      <vt:lpstr>SCREENSHOT</vt:lpstr>
      <vt:lpstr>TABLE: MOVIE NAME AND RATING</vt:lpstr>
      <vt:lpstr>PLOT BAR CHART</vt:lpstr>
      <vt:lpstr>AVERAGE RATING SCORE</vt:lpstr>
      <vt:lpstr>PIE CHART</vt:lpstr>
      <vt:lpstr>Pie Chart: Movie count by genre </vt:lpstr>
      <vt:lpstr> Top 5 Highest-Rated Movies </vt:lpstr>
      <vt:lpstr>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Rupam Sharma</dc:creator>
  <cp:keywords/>
  <dc:description>generated using python-pptx</dc:description>
  <cp:lastModifiedBy>Rupam Sharma</cp:lastModifiedBy>
  <cp:revision>5</cp:revision>
  <dcterms:created xsi:type="dcterms:W3CDTF">2013-01-27T09:14:16Z</dcterms:created>
  <dcterms:modified xsi:type="dcterms:W3CDTF">2025-08-01T17:39:09Z</dcterms:modified>
  <cp:category/>
</cp:coreProperties>
</file>