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0" r:id="rId5"/>
    <p:sldId id="303" r:id="rId6"/>
    <p:sldId id="310" r:id="rId7"/>
    <p:sldId id="304" r:id="rId8"/>
    <p:sldId id="323" r:id="rId9"/>
    <p:sldId id="334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A1BD55-57CD-466E-0725-B6CBA11E0D12}" name="Lauren Weldy (ALLEGIS GROUP SERVICES)" initials="LW" userId="S::v-lweldy@microsoft.com::07a2285c-a352-4b96-8658-ecc34365c15e" providerId="AD"/>
  <p188:author id="{05079B93-9652-6626-7181-414354FAD15D}" name="Sher Dionisio" initials="SD" userId="Sher Dionisi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95E38-A27A-5234-E932-341B4F510AEA}" v="492" dt="2025-08-19T17:21:01.150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5274" autoAdjust="0"/>
  </p:normalViewPr>
  <p:slideViewPr>
    <p:cSldViewPr snapToGrid="0">
      <p:cViewPr>
        <p:scale>
          <a:sx n="100" d="100"/>
          <a:sy n="100" d="100"/>
        </p:scale>
        <p:origin x="-754" y="-44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"/>
    </p:cViewPr>
  </p:sorter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8/21/2025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8/21/2025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1.png"/><Relationship Id="rId11" Type="http://schemas.openxmlformats.org/officeDocument/2006/relationships/image" Target="../media/image54.svg"/><Relationship Id="rId5" Type="http://schemas.openxmlformats.org/officeDocument/2006/relationships/image" Target="../media/image50.sv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1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56.sv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4.svg"/><Relationship Id="rId3" Type="http://schemas.openxmlformats.org/officeDocument/2006/relationships/image" Target="../media/image2.svg"/><Relationship Id="rId7" Type="http://schemas.openxmlformats.org/officeDocument/2006/relationships/image" Target="../media/image60.svg"/><Relationship Id="rId12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9.png"/><Relationship Id="rId11" Type="http://schemas.openxmlformats.org/officeDocument/2006/relationships/image" Target="../media/image12.svg"/><Relationship Id="rId5" Type="http://schemas.openxmlformats.org/officeDocument/2006/relationships/image" Target="../media/image58.svg"/><Relationship Id="rId10" Type="http://schemas.openxmlformats.org/officeDocument/2006/relationships/image" Target="../media/image11.png"/><Relationship Id="rId4" Type="http://schemas.openxmlformats.org/officeDocument/2006/relationships/image" Target="../media/image57.png"/><Relationship Id="rId9" Type="http://schemas.openxmlformats.org/officeDocument/2006/relationships/image" Target="../media/image6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6.svg"/><Relationship Id="rId5" Type="http://schemas.openxmlformats.org/officeDocument/2006/relationships/image" Target="../media/image22.sv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3.png"/><Relationship Id="rId11" Type="http://schemas.openxmlformats.org/officeDocument/2006/relationships/image" Target="../media/image2.svg"/><Relationship Id="rId5" Type="http://schemas.openxmlformats.org/officeDocument/2006/relationships/image" Target="../media/image32.svg"/><Relationship Id="rId10" Type="http://schemas.openxmlformats.org/officeDocument/2006/relationships/image" Target="../media/image1.png"/><Relationship Id="rId4" Type="http://schemas.openxmlformats.org/officeDocument/2006/relationships/image" Target="../media/image31.png"/><Relationship Id="rId9" Type="http://schemas.openxmlformats.org/officeDocument/2006/relationships/image" Target="../media/image1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2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12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1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0F7D96-EF52-191C-6070-DF4FBB43A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8421624" cy="4215384"/>
          </a:xfrm>
        </p:spPr>
        <p:txBody>
          <a:bodyPr tIns="91440" rIns="9144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A913D94-05C3-4943-3A5A-68A54E9BF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34" r="18723" b="57209"/>
          <a:stretch/>
        </p:blipFill>
        <p:spPr>
          <a:xfrm rot="10800000">
            <a:off x="9587664" y="-1"/>
            <a:ext cx="2604336" cy="244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8A215FC-A562-570C-4B81-BDACB41040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962" t="4804" r="2363" b="470"/>
          <a:stretch/>
        </p:blipFill>
        <p:spPr>
          <a:xfrm flipH="1">
            <a:off x="6829612" y="3962400"/>
            <a:ext cx="5362388" cy="2882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2075" r="-434" b="36144"/>
          <a:stretch/>
        </p:blipFill>
        <p:spPr>
          <a:xfrm rot="10800000">
            <a:off x="1919703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+ Conten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691688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D6F79AC3-76A1-330A-69C1-6F49A448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2576074-8A5F-7308-EC7D-96E98F2E3C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1" y="1943100"/>
            <a:ext cx="9354312" cy="39684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19BAE7-061D-1C2C-8FE8-F52FE9801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" t="1737" r="20884" b="10416"/>
          <a:stretch/>
        </p:blipFill>
        <p:spPr>
          <a:xfrm rot="5400000">
            <a:off x="-266651" y="5472169"/>
            <a:ext cx="1628776" cy="114289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1756DF4-EAAF-D894-A06D-881BB4F1FE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626" r="31329"/>
          <a:stretch/>
        </p:blipFill>
        <p:spPr>
          <a:xfrm>
            <a:off x="9360171" y="0"/>
            <a:ext cx="2831830" cy="80371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3E13A01-E9E2-1B24-006D-FC7933FFAB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781D330E-7CAC-3E1B-56FB-58D6F39003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679891-41CC-3417-4CF6-135A18671481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D90A8-8A48-8962-E406-C96FD90CB835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3A68D2-2F41-6DEA-B556-009D1C010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20B2DBBC-C217-F056-5EE3-093A9467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7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+ Pictur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1" y="601249"/>
            <a:ext cx="9466741" cy="3812838"/>
          </a:xfrm>
        </p:spPr>
        <p:txBody>
          <a:bodyPr tIns="91440" rIns="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4418764"/>
            <a:ext cx="4852988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75000"/>
              </a:lnSpc>
              <a:spcBef>
                <a:spcPts val="0"/>
              </a:spcBef>
              <a:buNone/>
              <a:defRPr sz="32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9B8797B-5A64-AA88-89DF-4E8F1CDE845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330" b="330"/>
          <a:stretch/>
        </p:blipFill>
        <p:spPr>
          <a:xfrm>
            <a:off x="7445375" y="4414838"/>
            <a:ext cx="4152900" cy="22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3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4D03EA9-B8EA-C820-7047-334786CA52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2" y="1943100"/>
            <a:ext cx="5789152" cy="413702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579BEE5-3FD9-4DF0-230C-7FA6CCD929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3177" y="1944861"/>
            <a:ext cx="3535812" cy="41422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95BBB73D-2883-37F4-8E10-8E95FB6E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ntent 2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58CF9A0-3FB8-D25D-7C0E-70C4447FCC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34" r="18723" b="57209"/>
          <a:stretch/>
        </p:blipFill>
        <p:spPr>
          <a:xfrm rot="10800000">
            <a:off x="9587664" y="0"/>
            <a:ext cx="2604336" cy="244391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2075" r="-434" b="36144"/>
          <a:stretch/>
        </p:blipFill>
        <p:spPr>
          <a:xfrm rot="10800000">
            <a:off x="253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9B0190A-8AD6-55FA-9511-16EF09FB2A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904" r="644"/>
          <a:stretch/>
        </p:blipFill>
        <p:spPr>
          <a:xfrm>
            <a:off x="7465261" y="4429764"/>
            <a:ext cx="4104439" cy="22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563671"/>
            <a:ext cx="9729786" cy="3850416"/>
          </a:xfrm>
        </p:spPr>
        <p:txBody>
          <a:bodyPr tIns="91440" rIns="91440" bIns="0" anchor="b">
            <a:normAutofit/>
          </a:bodyPr>
          <a:lstStyle>
            <a:lvl1pPr algn="l">
              <a:lnSpc>
                <a:spcPct val="75000"/>
              </a:lnSpc>
              <a:defRPr sz="80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4418764"/>
            <a:ext cx="4852988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6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5426075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5B65357-D1FE-FECA-535B-1A25B6119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8A331BA-4F9C-891F-3D66-F5C7411B91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3" y="2713383"/>
            <a:ext cx="5426075" cy="3368330"/>
          </a:xfrm>
        </p:spPr>
        <p:txBody>
          <a:bodyPr>
            <a:normAutofit/>
          </a:bodyPr>
          <a:lstStyle>
            <a:lvl1pPr marL="45720" indent="0">
              <a:spcBef>
                <a:spcPts val="1200"/>
              </a:spcBef>
              <a:buNone/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4A42A5C-350F-AE48-D0B0-BADB938CD6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7" r="24894" b="34030"/>
          <a:stretch/>
        </p:blipFill>
        <p:spPr>
          <a:xfrm rot="5400000">
            <a:off x="-1203386" y="4964173"/>
            <a:ext cx="3097213" cy="69044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2761603-166B-5BAC-2CE7-DC4B59BFA9B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717AF7-E5A1-E433-89C4-DF7F5FC66958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6FE939-BBF8-FA85-BB1D-B7223365D9B2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Placeholder 11">
            <a:extLst>
              <a:ext uri="{FF2B5EF4-FFF2-40B4-BE49-F238E27FC236}">
                <a16:creationId xmlns:a16="http://schemas.microsoft.com/office/drawing/2014/main" id="{325B5DAA-F347-B710-E29A-24387F20B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89" r="3872"/>
          <a:stretch/>
        </p:blipFill>
        <p:spPr>
          <a:xfrm flipH="1">
            <a:off x="7048501" y="0"/>
            <a:ext cx="4010336" cy="6858000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69B3571-DF8D-D7FC-5473-FD66B95C7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B1C98A15-472C-335C-3F9C-8DB73CF95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6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  <p15:guide id="5" orient="horz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9729786" cy="3862942"/>
          </a:xfrm>
        </p:spPr>
        <p:txBody>
          <a:bodyPr tIns="91440" rIns="9144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3" name="Picture Placeholder 9">
            <a:extLst>
              <a:ext uri="{FF2B5EF4-FFF2-40B4-BE49-F238E27FC236}">
                <a16:creationId xmlns:a16="http://schemas.microsoft.com/office/drawing/2014/main" id="{AE6FBA80-F1EC-1A7C-2AE6-56526A664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45" r="15223"/>
          <a:stretch/>
        </p:blipFill>
        <p:spPr>
          <a:xfrm>
            <a:off x="6815138" y="3946525"/>
            <a:ext cx="5376862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Pic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74351DD5-0416-57B2-E44B-82E891E45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F2E180-1635-139C-1D12-EDD842B70A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500" y="1943100"/>
            <a:ext cx="4662488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4A42A5C-350F-AE48-D0B0-BADB938CD6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7" r="-90" b="34030"/>
          <a:stretch/>
        </p:blipFill>
        <p:spPr>
          <a:xfrm>
            <a:off x="6451600" y="6167556"/>
            <a:ext cx="4127500" cy="69044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8407C5-216F-7840-BF20-0C181F747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62F781EE-C3C5-37AA-5244-B5700A72A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EDCD41B-BD44-EFD9-098C-08EFF50B45B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47A33B-958A-63D6-7735-E46458DDE428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47F40E-13E2-21B6-B70A-15C733963D8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798D7631-E74E-FD57-E7A1-2F33A1AF4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996" t="3187" r="3772" b="1961"/>
          <a:stretch/>
        </p:blipFill>
        <p:spPr>
          <a:xfrm>
            <a:off x="914400" y="1943100"/>
            <a:ext cx="5181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+ Subtitle 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1" y="601249"/>
            <a:ext cx="9466741" cy="3812838"/>
          </a:xfrm>
        </p:spPr>
        <p:txBody>
          <a:bodyPr tIns="91440" rIns="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4414087"/>
            <a:ext cx="4852988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75000"/>
              </a:lnSpc>
              <a:spcBef>
                <a:spcPts val="0"/>
              </a:spcBef>
              <a:buNone/>
              <a:defRPr sz="32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46B6B28-B1CF-CAFC-6B41-74A4AFFF6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6000"/>
          <a:stretch/>
        </p:blipFill>
        <p:spPr>
          <a:xfrm>
            <a:off x="7580649" y="3305998"/>
            <a:ext cx="3989051" cy="35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5C77874-9E90-144B-F071-3562BDA219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2" y="1944688"/>
            <a:ext cx="4662488" cy="413702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5E76D-659C-5392-C974-020D3392EA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1656" y="1939481"/>
            <a:ext cx="4453128" cy="41422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E2DC87-2AEC-1A25-44D9-11DA7801A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A980337-5E6C-4D7B-D56F-D5EA84AF76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2" y="1943100"/>
            <a:ext cx="4662488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E0534C-0CE0-EE94-871B-6F1A1E77F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Placeholder 7">
            <a:extLst>
              <a:ext uri="{FF2B5EF4-FFF2-40B4-BE49-F238E27FC236}">
                <a16:creationId xmlns:a16="http://schemas.microsoft.com/office/drawing/2014/main" id="{1FCB7E19-EE32-92A1-47D9-990C3C76A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00" t="3175" r="5373" b="36147"/>
          <a:stretch/>
        </p:blipFill>
        <p:spPr>
          <a:xfrm>
            <a:off x="6286500" y="1943100"/>
            <a:ext cx="4662488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439006B-1BD0-A0ED-C0A1-0C299E008A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2" y="1943100"/>
            <a:ext cx="3535811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F2009D0-1A1F-CB4B-86EF-4FD76B75DE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8241" y="1943099"/>
            <a:ext cx="5790739" cy="41386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613AEE-2A18-A24B-D500-1498BB34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+ 2 Conten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691688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D6F79AC3-76A1-330A-69C1-6F49A448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CD946FB-4B71-3BAE-5823-3EF7E82CF1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43012" y="1944688"/>
            <a:ext cx="3225884" cy="413702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3D44429-8F9B-DD54-E9BD-08AE1C44DD7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2725" y="1943100"/>
            <a:ext cx="6341972" cy="414337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19BAE7-061D-1C2C-8FE8-F52FE9801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" t="1737" r="20884" b="10416"/>
          <a:stretch/>
        </p:blipFill>
        <p:spPr>
          <a:xfrm rot="5400000">
            <a:off x="-266651" y="5472169"/>
            <a:ext cx="1628776" cy="114289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1756DF4-EAAF-D894-A06D-881BB4F1FE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626" r="31329"/>
          <a:stretch/>
        </p:blipFill>
        <p:spPr>
          <a:xfrm>
            <a:off x="9360171" y="0"/>
            <a:ext cx="2831830" cy="80371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3E13A01-E9E2-1B24-006D-FC7933FFAB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781D330E-7CAC-3E1B-56FB-58D6F39003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679891-41CC-3417-4CF6-135A18671481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D90A8-8A48-8962-E406-C96FD90CB835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B98732-5DFC-F373-D2C5-F62F237E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20B2DBBC-C217-F056-5EE3-093A9467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3011" y="1123948"/>
            <a:ext cx="9715373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011" y="2854862"/>
            <a:ext cx="9715373" cy="278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0" name="Date Placeholder 3">
            <a:extLst>
              <a:ext uri="{FF2B5EF4-FFF2-40B4-BE49-F238E27FC236}">
                <a16:creationId xmlns:a16="http://schemas.microsoft.com/office/drawing/2014/main" id="{1D3FE713-9579-9502-1340-9BB024380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67420" y="6364224"/>
            <a:ext cx="1616147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0" spc="2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D6D97498-1909-257F-3B44-8830BA935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0903" y="6364224"/>
            <a:ext cx="622300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1" i="0" spc="2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6D1128-8E99-D739-8BA2-6483E11ECD0A}"/>
              </a:ext>
            </a:extLst>
          </p:cNvPr>
          <p:cNvSpPr/>
          <p:nvPr userDrawn="1"/>
        </p:nvSpPr>
        <p:spPr>
          <a:xfrm>
            <a:off x="10336085" y="6422055"/>
            <a:ext cx="622300" cy="48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3" name="Footer Placeholder 4">
            <a:extLst>
              <a:ext uri="{FF2B5EF4-FFF2-40B4-BE49-F238E27FC236}">
                <a16:creationId xmlns:a16="http://schemas.microsoft.com/office/drawing/2014/main" id="{E4994AF0-B8F6-76C7-C67E-7BC676CE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3012" y="6364224"/>
            <a:ext cx="5394391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1" i="0" cap="none" spc="2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9" r:id="rId3"/>
    <p:sldLayoutId id="2147483672" r:id="rId4"/>
    <p:sldLayoutId id="2147483680" r:id="rId5"/>
    <p:sldLayoutId id="2147483677" r:id="rId6"/>
    <p:sldLayoutId id="2147483673" r:id="rId7"/>
    <p:sldLayoutId id="2147483681" r:id="rId8"/>
    <p:sldLayoutId id="2147483675" r:id="rId9"/>
    <p:sldLayoutId id="2147483692" r:id="rId10"/>
    <p:sldLayoutId id="2147483688" r:id="rId11"/>
    <p:sldLayoutId id="2147483691" r:id="rId12"/>
    <p:sldLayoutId id="214748368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8000" b="1" kern="1200" cap="all" baseline="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322-D326-7F0A-2EB4-9A3D3D402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8421624" cy="4215384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Students Performance Dataset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9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CB1D-976A-AD40-D8B9-1AD2EA91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973" y="771526"/>
            <a:ext cx="8397727" cy="957531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Density plot: math score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A0599-FBD6-5169-A61A-EEAC835C92C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242426" y="1396761"/>
            <a:ext cx="9341104" cy="53630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BF48C-92EC-EA23-15DD-AB5865E58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BD24-9107-B256-753A-001FBF676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Density plot: writing score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FBABC-8639-0497-B686-27BC34455D7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486842" y="1986232"/>
            <a:ext cx="8377820" cy="45867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61458-063F-D0EA-9136-332B7D9E1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3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43A2-FEC2-D38A-E597-89611232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974" y="771526"/>
            <a:ext cx="8397726" cy="957531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Correlation matrix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4CAA3-B5AA-DFD1-1A68-3122D41983A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82351" y="1497402"/>
            <a:ext cx="9873066" cy="50324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A5AD6-EDFA-7C81-119F-06AFB54EF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0588-8BAD-7150-9B98-B1C7A3135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Column –wise distribution plots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990F2-39C7-46F8-BC99-14E49044342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242426" y="1957477"/>
            <a:ext cx="9326726" cy="44573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8AAF0-2F9A-D82A-35A1-AE66375B1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FAE6-8F13-6F4F-C79B-C3ED70F95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DD251-B88E-27B4-20FE-46BA5DE62B7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343485" y="1876839"/>
            <a:ext cx="9296930" cy="47525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F9483-CA14-8DD6-F8D0-392BFED55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8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214D-493D-B5B7-6C63-94DFBF622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563671"/>
            <a:ext cx="9729786" cy="3850416"/>
          </a:xfrm>
        </p:spPr>
        <p:txBody>
          <a:bodyPr>
            <a:normAutofit/>
          </a:bodyPr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39E18-1853-643A-3B36-96C4F0D42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2" y="4418764"/>
            <a:ext cx="4852988" cy="1453397"/>
          </a:xfrm>
        </p:spPr>
        <p:txBody>
          <a:bodyPr/>
          <a:lstStyle/>
          <a:p>
            <a:r>
              <a:rPr lang="en-US" i="1" dirty="0">
                <a:ea typeface="Calibri"/>
                <a:cs typeface="Calibri"/>
              </a:rPr>
              <a:t>Rupam kumari </a:t>
            </a:r>
            <a:endParaRPr lang="en-US" i="1" dirty="0">
              <a:ea typeface="Calibri"/>
            </a:endParaRPr>
          </a:p>
          <a:p>
            <a:r>
              <a:rPr lang="en-US" i="1" dirty="0">
                <a:ea typeface="Calibri"/>
                <a:cs typeface="Calibri"/>
              </a:rPr>
              <a:t>Roll no-2312res546</a:t>
            </a:r>
          </a:p>
          <a:p>
            <a:r>
              <a:rPr lang="en-US" sz="1600" i="1">
                <a:latin typeface="Cambria"/>
                <a:ea typeface="Cambria"/>
                <a:cs typeface="Calibri"/>
              </a:rPr>
              <a:t>BS Comp. Sci &amp; Data Analysis at</a:t>
            </a:r>
            <a:endParaRPr lang="en-US" sz="1600" i="1" dirty="0">
              <a:latin typeface="Calibri"/>
              <a:ea typeface="Calibri"/>
            </a:endParaRPr>
          </a:p>
          <a:p>
            <a:r>
              <a:rPr lang="en-US" sz="1600" i="1" dirty="0">
                <a:latin typeface="Cambria"/>
                <a:ea typeface="Cambria"/>
                <a:cs typeface="Calibri"/>
              </a:rPr>
              <a:t> Indian Institute of Technology Patna </a:t>
            </a:r>
            <a:endParaRPr lang="en-US" sz="1600" i="1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34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A9D8-976C-8AAC-2CBD-9B4A66F86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5426075" cy="914399"/>
          </a:xfrm>
        </p:spPr>
        <p:txBody>
          <a:bodyPr/>
          <a:lstStyle/>
          <a:p>
            <a:r>
              <a:rPr lang="en-US" sz="4400" b="0" dirty="0">
                <a:ea typeface="Calibri"/>
                <a:cs typeface="Calibri"/>
              </a:rPr>
              <a:t>Introduction &amp; Objective</a:t>
            </a:r>
            <a:endParaRPr lang="en-US" dirty="0"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21FCA-16FB-476A-D5E8-71043C51C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3" y="2713383"/>
            <a:ext cx="5426075" cy="33683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0" dirty="0">
                <a:latin typeface="Arial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Objective:</a:t>
            </a:r>
            <a:endParaRPr lang="en-US"/>
          </a:p>
          <a:p>
            <a:r>
              <a:rPr lang="en-US" b="0" dirty="0">
                <a:latin typeface="Arial"/>
                <a:ea typeface="Calibri"/>
                <a:cs typeface="Arial"/>
              </a:rPr>
              <a:t>–</a:t>
            </a:r>
            <a:r>
              <a:rPr lang="en-US" b="0" dirty="0">
                <a:ea typeface="Calibri"/>
                <a:cs typeface="Calibri"/>
              </a:rPr>
              <a:t>• Explore distribution of student scores (Math, Reading, Writing).</a:t>
            </a:r>
            <a:endParaRPr lang="en-US" dirty="0"/>
          </a:p>
          <a:p>
            <a:r>
              <a:rPr lang="en-US" b="0" dirty="0">
                <a:latin typeface="Arial"/>
                <a:ea typeface="Calibri"/>
                <a:cs typeface="Arial"/>
              </a:rPr>
              <a:t>–</a:t>
            </a:r>
            <a:r>
              <a:rPr lang="en-US" b="0" dirty="0">
                <a:ea typeface="Calibri"/>
                <a:cs typeface="Calibri"/>
              </a:rPr>
              <a:t>• Visualize relationships using scatter matrix and correlation heatmap.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ED6E58-8FF1-3BDF-AC5B-4DA2DDFFC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6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977C-30C4-3DA1-45C5-792C78A9C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0" dirty="0">
                <a:latin typeface="Calibri"/>
                <a:ea typeface="Calibri"/>
                <a:cs typeface="Calibri"/>
              </a:rPr>
              <a:t>              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8AB4-B0AE-6893-C319-60F4F0C1169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Arial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Filename: Students Performance(1).csv</a:t>
            </a:r>
            <a:endParaRPr lang="en-US" dirty="0">
              <a:cs typeface="Calibri"/>
            </a:endParaRPr>
          </a:p>
          <a:p>
            <a:r>
              <a:rPr lang="en-US" sz="3200" dirty="0">
                <a:latin typeface="Arial"/>
                <a:cs typeface="Arial"/>
              </a:rPr>
              <a:t>•</a:t>
            </a:r>
            <a:r>
              <a:rPr lang="en-US" sz="3200" dirty="0">
                <a:ea typeface="Calibri"/>
              </a:rPr>
              <a:t>Total rows: 1000</a:t>
            </a:r>
            <a:endParaRPr lang="en-US" dirty="0"/>
          </a:p>
          <a:p>
            <a:r>
              <a:rPr lang="en-US" sz="3200" dirty="0">
                <a:latin typeface="Arial"/>
                <a:cs typeface="Arial"/>
              </a:rPr>
              <a:t>•</a:t>
            </a:r>
            <a:r>
              <a:rPr lang="en-US" sz="3200" dirty="0">
                <a:ea typeface="Calibri"/>
              </a:rPr>
              <a:t>Total columns: 8</a:t>
            </a:r>
            <a:endParaRPr lang="en-US" dirty="0"/>
          </a:p>
          <a:p>
            <a:r>
              <a:rPr lang="en-US" sz="3200" dirty="0">
                <a:latin typeface="Arial"/>
                <a:cs typeface="Arial"/>
              </a:rPr>
              <a:t>•</a:t>
            </a:r>
            <a:r>
              <a:rPr lang="en-US" sz="3200" dirty="0">
                <a:ea typeface="Calibri"/>
              </a:rPr>
              <a:t>Columns: gender, race/ethnicity, parental level of education, lunch, test preparation course, math score, reading score, writing score</a:t>
            </a:r>
            <a:endParaRPr lang="en-US" dirty="0"/>
          </a:p>
          <a:p>
            <a:endParaRPr lang="en-US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1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0E14-4211-5F36-6992-CA0CEC2D8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/>
          <a:lstStyle/>
          <a:p>
            <a:endParaRPr lang="en-US" sz="3200" b="0" dirty="0">
              <a:ea typeface="Calibri"/>
            </a:endParaRPr>
          </a:p>
          <a:p>
            <a:r>
              <a:rPr lang="en-US" sz="4400" b="0" dirty="0">
                <a:ea typeface="Calibri"/>
                <a:cs typeface="Calibri"/>
              </a:rPr>
              <a:t>Data Cleaning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B2B90BA-86EC-2AA4-484C-5F4BE5EBFE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500" y="1943100"/>
            <a:ext cx="4662488" cy="413861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•</a:t>
            </a:r>
            <a:r>
              <a:rPr lang="en-US" sz="3200" dirty="0">
                <a:ea typeface="Calibri"/>
                <a:cs typeface="Calibri"/>
              </a:rPr>
              <a:t> No missing values in this dataset.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•</a:t>
            </a:r>
            <a:r>
              <a:rPr lang="en-US" sz="3200" dirty="0">
                <a:ea typeface="Calibri"/>
                <a:cs typeface="Calibri"/>
              </a:rPr>
              <a:t> Numeric columns used for analysis: math score, reading score, writing score.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•</a:t>
            </a:r>
            <a:r>
              <a:rPr lang="en-US" sz="3200" dirty="0">
                <a:ea typeface="Calibri"/>
                <a:cs typeface="Calibri"/>
              </a:rPr>
              <a:t> Categorical columns retained for context (gender, race/ethnicity, lunch, parental education, test preparation).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B4DF9DD-3104-97B5-5C21-95F330CAC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A34D-9418-BFBD-12B0-821DAF1D2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432" y="325828"/>
            <a:ext cx="7888268" cy="720825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  Importing libraries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B5269-B21B-4189-1434-BDB1CD6BE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69622-E6AA-24DE-0B35-E33915EDB1A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 t="8064" b="8064"/>
          <a:stretch>
            <a:fillRect/>
          </a:stretch>
        </p:blipFill>
        <p:spPr>
          <a:xfrm>
            <a:off x="586799" y="1333835"/>
            <a:ext cx="10775107" cy="53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2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C839-A94B-FF94-1D38-635DDBA0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1918" y="814658"/>
            <a:ext cx="9691688" cy="914399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What the data look like:</a:t>
            </a:r>
            <a:endParaRPr lang="en-US" dirty="0">
              <a:ea typeface="Calibr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60108-E49C-10F5-4BE3-B1E02A6A0B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529975" y="1713063"/>
            <a:ext cx="8564726" cy="48598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175D7-21EF-00C8-71F9-D3B0DF1B0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704EA-8BFF-C185-583B-4C52A52DB64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238866" y="1153936"/>
            <a:ext cx="9017547" cy="50723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40F2C-E2E1-1332-AB44-8D11CD7B0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8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CB57-D2CC-E3D8-E4E8-49F3811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163" y="685262"/>
            <a:ext cx="9274744" cy="511834"/>
          </a:xfrm>
        </p:spPr>
        <p:txBody>
          <a:bodyPr/>
          <a:lstStyle/>
          <a:p>
            <a:r>
              <a:rPr lang="en-US" sz="2000" dirty="0">
                <a:latin typeface="Calibri"/>
                <a:ea typeface="Roboto"/>
                <a:cs typeface="Roboto"/>
              </a:rPr>
              <a:t>Distribution graphs (histogram/bar graph) of column data</a:t>
            </a:r>
            <a:endParaRPr lang="en-US" sz="2000" dirty="0" err="1">
              <a:latin typeface="Calibri"/>
              <a:ea typeface="Calibri"/>
            </a:endParaRPr>
          </a:p>
          <a:p>
            <a:endParaRPr lang="en-US" dirty="0">
              <a:ea typeface="Calibr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AD5D6-BEFE-BA31-CC94-6FB182571C9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983029" y="1569289"/>
            <a:ext cx="9700988" cy="45150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EDC6-F5FA-D4A2-450D-2C5A49FEB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1954-644D-D08C-3262-9649E92A4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6861" y="771526"/>
            <a:ext cx="8483991" cy="957531"/>
          </a:xfrm>
        </p:spPr>
        <p:txBody>
          <a:bodyPr/>
          <a:lstStyle/>
          <a:p>
            <a:r>
              <a:rPr lang="en-US" sz="3200" dirty="0">
                <a:latin typeface="Calibri"/>
                <a:ea typeface="Roboto"/>
                <a:cs typeface="Roboto"/>
              </a:rPr>
              <a:t>Scatter plot :math vs reading score</a:t>
            </a:r>
            <a:endParaRPr lang="en-US" sz="3200" dirty="0">
              <a:latin typeface="Calibri"/>
            </a:endParaRPr>
          </a:p>
          <a:p>
            <a:endParaRPr lang="en-US" dirty="0">
              <a:ea typeface="Calibr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9171A-C01D-2CAF-A519-0C64391C244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 l="-5480" t="-147"/>
          <a:stretch>
            <a:fillRect/>
          </a:stretch>
        </p:blipFill>
        <p:spPr>
          <a:xfrm>
            <a:off x="-109045" y="1245689"/>
            <a:ext cx="11166802" cy="48528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F8F0-276A-6C24-EB6F-F43278882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">
  <a:themeElements>
    <a:clrScheme name="TM00001082">
      <a:dk1>
        <a:srgbClr val="000000"/>
      </a:dk1>
      <a:lt1>
        <a:srgbClr val="FFFFFF"/>
      </a:lt1>
      <a:dk2>
        <a:srgbClr val="404040"/>
      </a:dk2>
      <a:lt2>
        <a:srgbClr val="D8D6D6"/>
      </a:lt2>
      <a:accent1>
        <a:srgbClr val="B068FF"/>
      </a:accent1>
      <a:accent2>
        <a:srgbClr val="FDD806"/>
      </a:accent2>
      <a:accent3>
        <a:srgbClr val="38A977"/>
      </a:accent3>
      <a:accent4>
        <a:srgbClr val="FF493E"/>
      </a:accent4>
      <a:accent5>
        <a:srgbClr val="8FB5D9"/>
      </a:accent5>
      <a:accent6>
        <a:srgbClr val="00C1AF"/>
      </a:accent6>
      <a:hlink>
        <a:srgbClr val="EB7F23"/>
      </a:hlink>
      <a:folHlink>
        <a:srgbClr val="404040"/>
      </a:folHlink>
    </a:clrScheme>
    <a:fontScheme name="Custom 18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001082_win32_LW_V5" id="{68224F35-5816-41A8-A35F-B0F69FCC33E2}" vid="{A5D116A5-6168-491E-BE29-8BDF072797AE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11AEB-4E68-45DF-9D2E-EDAA3467D7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documentManagement/types"/>
    <ds:schemaRef ds:uri="230e9df3-be65-4c73-a93b-d1236ebd677e"/>
    <ds:schemaRef ds:uri="http://schemas.microsoft.com/sharepoint/v3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6c05727-aa75-4e4a-9b5f-8a80a1165891"/>
    <ds:schemaRef ds:uri="71af3243-3dd4-4a8d-8c0d-dd76da1f02a5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Back to School</vt:lpstr>
      <vt:lpstr>Students Performance Dataset Analysis</vt:lpstr>
      <vt:lpstr>Introduction &amp; Objective</vt:lpstr>
      <vt:lpstr>              Dataset Overview</vt:lpstr>
      <vt:lpstr> Data Cleaning</vt:lpstr>
      <vt:lpstr>  Importing libraries</vt:lpstr>
      <vt:lpstr>What the data look like:</vt:lpstr>
      <vt:lpstr>PowerPoint Presentation</vt:lpstr>
      <vt:lpstr>Distribution graphs (histogram/bar graph) of column data </vt:lpstr>
      <vt:lpstr>Scatter plot :math vs reading score </vt:lpstr>
      <vt:lpstr>Density plot: math score</vt:lpstr>
      <vt:lpstr>Density plot: writing score</vt:lpstr>
      <vt:lpstr>Correlation matrix</vt:lpstr>
      <vt:lpstr>Column –wise distribution plots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243</cp:revision>
  <dcterms:created xsi:type="dcterms:W3CDTF">2025-08-13T12:25:23Z</dcterms:created>
  <dcterms:modified xsi:type="dcterms:W3CDTF">2025-08-21T17:17:51Z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0x01010079F111ED35F8CC479449609E8A0923A6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ediaServiceImageTags">
    <vt:lpwstr/>
  </property>
</Properties>
</file>