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4" r:id="rId1"/>
  </p:sldMasterIdLst>
  <p:notesMasterIdLst>
    <p:notesMasterId r:id="rId57"/>
  </p:notesMasterIdLst>
  <p:sldIdLst>
    <p:sldId id="256" r:id="rId2"/>
    <p:sldId id="294" r:id="rId3"/>
    <p:sldId id="295" r:id="rId4"/>
    <p:sldId id="302" r:id="rId5"/>
    <p:sldId id="303" r:id="rId6"/>
    <p:sldId id="296" r:id="rId7"/>
    <p:sldId id="260" r:id="rId8"/>
    <p:sldId id="266" r:id="rId9"/>
    <p:sldId id="258" r:id="rId10"/>
    <p:sldId id="293" r:id="rId11"/>
    <p:sldId id="257" r:id="rId12"/>
    <p:sldId id="261" r:id="rId13"/>
    <p:sldId id="262" r:id="rId14"/>
    <p:sldId id="297" r:id="rId15"/>
    <p:sldId id="298" r:id="rId16"/>
    <p:sldId id="299" r:id="rId17"/>
    <p:sldId id="263" r:id="rId18"/>
    <p:sldId id="300" r:id="rId19"/>
    <p:sldId id="267" r:id="rId20"/>
    <p:sldId id="265" r:id="rId21"/>
    <p:sldId id="264" r:id="rId22"/>
    <p:sldId id="301" r:id="rId23"/>
    <p:sldId id="306" r:id="rId24"/>
    <p:sldId id="305" r:id="rId25"/>
    <p:sldId id="268" r:id="rId26"/>
    <p:sldId id="304" r:id="rId27"/>
    <p:sldId id="307" r:id="rId28"/>
    <p:sldId id="269" r:id="rId29"/>
    <p:sldId id="270" r:id="rId30"/>
    <p:sldId id="274" r:id="rId31"/>
    <p:sldId id="275" r:id="rId32"/>
    <p:sldId id="276" r:id="rId33"/>
    <p:sldId id="309" r:id="rId34"/>
    <p:sldId id="308" r:id="rId35"/>
    <p:sldId id="277" r:id="rId36"/>
    <p:sldId id="310" r:id="rId37"/>
    <p:sldId id="279" r:id="rId38"/>
    <p:sldId id="278" r:id="rId39"/>
    <p:sldId id="281" r:id="rId40"/>
    <p:sldId id="273" r:id="rId41"/>
    <p:sldId id="272" r:id="rId42"/>
    <p:sldId id="280" r:id="rId43"/>
    <p:sldId id="282" r:id="rId44"/>
    <p:sldId id="283" r:id="rId45"/>
    <p:sldId id="285" r:id="rId46"/>
    <p:sldId id="286" r:id="rId47"/>
    <p:sldId id="287" r:id="rId48"/>
    <p:sldId id="290" r:id="rId49"/>
    <p:sldId id="291" r:id="rId50"/>
    <p:sldId id="292" r:id="rId51"/>
    <p:sldId id="288" r:id="rId52"/>
    <p:sldId id="311" r:id="rId53"/>
    <p:sldId id="312" r:id="rId54"/>
    <p:sldId id="313" r:id="rId55"/>
    <p:sldId id="31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AF97C9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3947" autoAdjust="0"/>
  </p:normalViewPr>
  <p:slideViewPr>
    <p:cSldViewPr snapToGrid="0">
      <p:cViewPr>
        <p:scale>
          <a:sx n="66" d="100"/>
          <a:sy n="66" d="100"/>
        </p:scale>
        <p:origin x="219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2014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438333928591067"/>
                      <c:h val="0.24736199505492421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0.14355823557002023"/>
                  <c:y val="-0.148952565763659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5639333100967664"/>
                  <c:y val="4.792529158659537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11528301516927074"/>
                  <c:y val="0.1599080443660427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No Smartphone</c:v>
                </c:pt>
                <c:pt idx="1">
                  <c:v>Android</c:v>
                </c:pt>
                <c:pt idx="2">
                  <c:v>iOS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24.75</c:v>
                </c:pt>
                <c:pt idx="2">
                  <c:v>18.7</c:v>
                </c:pt>
                <c:pt idx="3">
                  <c:v>11.55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2015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2014</c:v>
                </c:pt>
              </c:strCache>
            </c:strRef>
          </c:tx>
          <c:explosion val="3"/>
          <c:dPt>
            <c:idx val="0"/>
            <c:bubble3D val="0"/>
            <c:spPr>
              <a:solidFill>
                <a:schemeClr val="bg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98482549317145"/>
                      <c:h val="0.24409001099335115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3.2478701922502476E-2"/>
                  <c:y val="-0.1293206613942207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5639333100967664"/>
                  <c:y val="4.792529158659537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11528301516927074"/>
                  <c:y val="0.1599080443660427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No Smartphone</c:v>
                </c:pt>
                <c:pt idx="1">
                  <c:v>Android</c:v>
                </c:pt>
                <c:pt idx="2">
                  <c:v>iOS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</c:v>
                </c:pt>
                <c:pt idx="1">
                  <c:v>34.68</c:v>
                </c:pt>
                <c:pt idx="2">
                  <c:v>22.44</c:v>
                </c:pt>
                <c:pt idx="3">
                  <c:v>10.88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1C1EB-0FB5-4BF1-A0DE-79104D792CBC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2C23BEF4-5DB1-4053-BF57-4CFCD59D57C1}">
      <dgm:prSet phldrT="[Text]"/>
      <dgm:spPr/>
      <dgm:t>
        <a:bodyPr/>
        <a:lstStyle/>
        <a:p>
          <a:r>
            <a:rPr lang="en-CA" dirty="0" smtClean="0"/>
            <a:t>Value</a:t>
          </a:r>
          <a:endParaRPr lang="en-CA" dirty="0"/>
        </a:p>
      </dgm:t>
    </dgm:pt>
    <dgm:pt modelId="{770B510B-1F8A-4E36-BE0A-4DE291EF23BF}" type="parTrans" cxnId="{A5EEF3F1-AD97-4322-82CD-E5A955F994C8}">
      <dgm:prSet/>
      <dgm:spPr/>
      <dgm:t>
        <a:bodyPr/>
        <a:lstStyle/>
        <a:p>
          <a:endParaRPr lang="en-CA"/>
        </a:p>
      </dgm:t>
    </dgm:pt>
    <dgm:pt modelId="{3F616B1A-85D6-46C0-914A-8C69C94106FA}" type="sibTrans" cxnId="{A5EEF3F1-AD97-4322-82CD-E5A955F994C8}">
      <dgm:prSet/>
      <dgm:spPr/>
      <dgm:t>
        <a:bodyPr/>
        <a:lstStyle/>
        <a:p>
          <a:endParaRPr lang="en-CA"/>
        </a:p>
      </dgm:t>
    </dgm:pt>
    <dgm:pt modelId="{ADCA52D7-D69E-4B77-B0E2-8E97F04E5447}">
      <dgm:prSet phldrT="[Text]"/>
      <dgm:spPr/>
      <dgm:t>
        <a:bodyPr/>
        <a:lstStyle/>
        <a:p>
          <a:r>
            <a:rPr lang="en-CA" dirty="0" smtClean="0"/>
            <a:t>Applicability</a:t>
          </a:r>
          <a:endParaRPr lang="en-CA" dirty="0"/>
        </a:p>
      </dgm:t>
    </dgm:pt>
    <dgm:pt modelId="{C8D63039-4FA7-48E2-8879-AB7859349941}" type="parTrans" cxnId="{3FA668F2-50DB-44D1-8AB4-07A3EF5CEEF5}">
      <dgm:prSet/>
      <dgm:spPr/>
      <dgm:t>
        <a:bodyPr/>
        <a:lstStyle/>
        <a:p>
          <a:endParaRPr lang="en-CA"/>
        </a:p>
      </dgm:t>
    </dgm:pt>
    <dgm:pt modelId="{82F71D06-4C96-4B35-B54C-AFDFCC62FC89}" type="sibTrans" cxnId="{3FA668F2-50DB-44D1-8AB4-07A3EF5CEEF5}">
      <dgm:prSet/>
      <dgm:spPr/>
      <dgm:t>
        <a:bodyPr/>
        <a:lstStyle/>
        <a:p>
          <a:endParaRPr lang="en-CA"/>
        </a:p>
      </dgm:t>
    </dgm:pt>
    <dgm:pt modelId="{3DC3D60B-4F2C-440A-9309-DF9309B23A36}">
      <dgm:prSet phldrT="[Text]"/>
      <dgm:spPr>
        <a:solidFill>
          <a:srgbClr val="FFC000">
            <a:alpha val="50000"/>
          </a:srgbClr>
        </a:solidFill>
      </dgm:spPr>
      <dgm:t>
        <a:bodyPr/>
        <a:lstStyle/>
        <a:p>
          <a:r>
            <a:rPr lang="en-CA" dirty="0" smtClean="0"/>
            <a:t>Engagement</a:t>
          </a:r>
          <a:endParaRPr lang="en-CA" dirty="0"/>
        </a:p>
      </dgm:t>
    </dgm:pt>
    <dgm:pt modelId="{809505C6-B3C8-4FA3-AAFF-CA164A621301}" type="parTrans" cxnId="{E73FE452-2FCD-4E7D-9733-A438EB99B645}">
      <dgm:prSet/>
      <dgm:spPr/>
      <dgm:t>
        <a:bodyPr/>
        <a:lstStyle/>
        <a:p>
          <a:endParaRPr lang="en-CA"/>
        </a:p>
      </dgm:t>
    </dgm:pt>
    <dgm:pt modelId="{ECECCA8D-6E7E-45A4-B79A-44CC33465AC8}" type="sibTrans" cxnId="{E73FE452-2FCD-4E7D-9733-A438EB99B645}">
      <dgm:prSet/>
      <dgm:spPr/>
      <dgm:t>
        <a:bodyPr/>
        <a:lstStyle/>
        <a:p>
          <a:endParaRPr lang="en-CA"/>
        </a:p>
      </dgm:t>
    </dgm:pt>
    <dgm:pt modelId="{9093C050-1779-4A95-B62A-C6B1493AE9D4}" type="pres">
      <dgm:prSet presAssocID="{0B31C1EB-0FB5-4BF1-A0DE-79104D792CBC}" presName="compositeShape" presStyleCnt="0">
        <dgm:presLayoutVars>
          <dgm:chMax val="7"/>
          <dgm:dir/>
          <dgm:resizeHandles val="exact"/>
        </dgm:presLayoutVars>
      </dgm:prSet>
      <dgm:spPr/>
    </dgm:pt>
    <dgm:pt modelId="{94AD5DA0-1CA6-4AB0-9E8A-A5F1618D3B2B}" type="pres">
      <dgm:prSet presAssocID="{2C23BEF4-5DB1-4053-BF57-4CFCD59D57C1}" presName="circ1" presStyleLbl="vennNode1" presStyleIdx="0" presStyleCnt="3"/>
      <dgm:spPr/>
      <dgm:t>
        <a:bodyPr/>
        <a:lstStyle/>
        <a:p>
          <a:endParaRPr lang="en-CA"/>
        </a:p>
      </dgm:t>
    </dgm:pt>
    <dgm:pt modelId="{C8CD8AEC-2D64-4AC0-A108-8D2E5CC7108A}" type="pres">
      <dgm:prSet presAssocID="{2C23BEF4-5DB1-4053-BF57-4CFCD59D57C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85C142D-4288-4020-8006-F4EB926578D8}" type="pres">
      <dgm:prSet presAssocID="{ADCA52D7-D69E-4B77-B0E2-8E97F04E5447}" presName="circ2" presStyleLbl="vennNode1" presStyleIdx="1" presStyleCnt="3"/>
      <dgm:spPr/>
      <dgm:t>
        <a:bodyPr/>
        <a:lstStyle/>
        <a:p>
          <a:endParaRPr lang="en-CA"/>
        </a:p>
      </dgm:t>
    </dgm:pt>
    <dgm:pt modelId="{4569F83E-1879-4627-9ABB-215AD39F8FBA}" type="pres">
      <dgm:prSet presAssocID="{ADCA52D7-D69E-4B77-B0E2-8E97F04E544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73F5006-5D30-43C7-949F-B853212268D3}" type="pres">
      <dgm:prSet presAssocID="{3DC3D60B-4F2C-440A-9309-DF9309B23A36}" presName="circ3" presStyleLbl="vennNode1" presStyleIdx="2" presStyleCnt="3"/>
      <dgm:spPr/>
      <dgm:t>
        <a:bodyPr/>
        <a:lstStyle/>
        <a:p>
          <a:endParaRPr lang="en-CA"/>
        </a:p>
      </dgm:t>
    </dgm:pt>
    <dgm:pt modelId="{3E37F9FA-B502-4433-AAEE-FF87E76BB898}" type="pres">
      <dgm:prSet presAssocID="{3DC3D60B-4F2C-440A-9309-DF9309B23A3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E73FE452-2FCD-4E7D-9733-A438EB99B645}" srcId="{0B31C1EB-0FB5-4BF1-A0DE-79104D792CBC}" destId="{3DC3D60B-4F2C-440A-9309-DF9309B23A36}" srcOrd="2" destOrd="0" parTransId="{809505C6-B3C8-4FA3-AAFF-CA164A621301}" sibTransId="{ECECCA8D-6E7E-45A4-B79A-44CC33465AC8}"/>
    <dgm:cxn modelId="{45AEEDF4-A294-4835-B95A-562C8F4B8587}" type="presOf" srcId="{3DC3D60B-4F2C-440A-9309-DF9309B23A36}" destId="{973F5006-5D30-43C7-949F-B853212268D3}" srcOrd="0" destOrd="0" presId="urn:microsoft.com/office/officeart/2005/8/layout/venn1"/>
    <dgm:cxn modelId="{E00E7899-7EDD-419F-BBF8-8BDC17CB1A6B}" type="presOf" srcId="{3DC3D60B-4F2C-440A-9309-DF9309B23A36}" destId="{3E37F9FA-B502-4433-AAEE-FF87E76BB898}" srcOrd="1" destOrd="0" presId="urn:microsoft.com/office/officeart/2005/8/layout/venn1"/>
    <dgm:cxn modelId="{F3B0542D-BA75-406B-8B2D-4253B654308F}" type="presOf" srcId="{2C23BEF4-5DB1-4053-BF57-4CFCD59D57C1}" destId="{C8CD8AEC-2D64-4AC0-A108-8D2E5CC7108A}" srcOrd="1" destOrd="0" presId="urn:microsoft.com/office/officeart/2005/8/layout/venn1"/>
    <dgm:cxn modelId="{A5EEF3F1-AD97-4322-82CD-E5A955F994C8}" srcId="{0B31C1EB-0FB5-4BF1-A0DE-79104D792CBC}" destId="{2C23BEF4-5DB1-4053-BF57-4CFCD59D57C1}" srcOrd="0" destOrd="0" parTransId="{770B510B-1F8A-4E36-BE0A-4DE291EF23BF}" sibTransId="{3F616B1A-85D6-46C0-914A-8C69C94106FA}"/>
    <dgm:cxn modelId="{C35551BF-5EC1-47F8-BCFF-236CCBD832C4}" type="presOf" srcId="{2C23BEF4-5DB1-4053-BF57-4CFCD59D57C1}" destId="{94AD5DA0-1CA6-4AB0-9E8A-A5F1618D3B2B}" srcOrd="0" destOrd="0" presId="urn:microsoft.com/office/officeart/2005/8/layout/venn1"/>
    <dgm:cxn modelId="{EE92FA4D-DBCA-4A40-8FFA-43B2C040C22C}" type="presOf" srcId="{0B31C1EB-0FB5-4BF1-A0DE-79104D792CBC}" destId="{9093C050-1779-4A95-B62A-C6B1493AE9D4}" srcOrd="0" destOrd="0" presId="urn:microsoft.com/office/officeart/2005/8/layout/venn1"/>
    <dgm:cxn modelId="{B9503C82-7BB0-4F82-AFF4-6038BA6B66B4}" type="presOf" srcId="{ADCA52D7-D69E-4B77-B0E2-8E97F04E5447}" destId="{B85C142D-4288-4020-8006-F4EB926578D8}" srcOrd="0" destOrd="0" presId="urn:microsoft.com/office/officeart/2005/8/layout/venn1"/>
    <dgm:cxn modelId="{4EBB0224-A678-44DE-822F-E4D4E05D42B9}" type="presOf" srcId="{ADCA52D7-D69E-4B77-B0E2-8E97F04E5447}" destId="{4569F83E-1879-4627-9ABB-215AD39F8FBA}" srcOrd="1" destOrd="0" presId="urn:microsoft.com/office/officeart/2005/8/layout/venn1"/>
    <dgm:cxn modelId="{3FA668F2-50DB-44D1-8AB4-07A3EF5CEEF5}" srcId="{0B31C1EB-0FB5-4BF1-A0DE-79104D792CBC}" destId="{ADCA52D7-D69E-4B77-B0E2-8E97F04E5447}" srcOrd="1" destOrd="0" parTransId="{C8D63039-4FA7-48E2-8879-AB7859349941}" sibTransId="{82F71D06-4C96-4B35-B54C-AFDFCC62FC89}"/>
    <dgm:cxn modelId="{C3748DA4-3BD2-4477-9C44-B61F35478B19}" type="presParOf" srcId="{9093C050-1779-4A95-B62A-C6B1493AE9D4}" destId="{94AD5DA0-1CA6-4AB0-9E8A-A5F1618D3B2B}" srcOrd="0" destOrd="0" presId="urn:microsoft.com/office/officeart/2005/8/layout/venn1"/>
    <dgm:cxn modelId="{8142E2A3-E5E2-41C2-87E0-2A917E2E16E1}" type="presParOf" srcId="{9093C050-1779-4A95-B62A-C6B1493AE9D4}" destId="{C8CD8AEC-2D64-4AC0-A108-8D2E5CC7108A}" srcOrd="1" destOrd="0" presId="urn:microsoft.com/office/officeart/2005/8/layout/venn1"/>
    <dgm:cxn modelId="{A9990704-3142-4364-BAB8-F82AE5927DF2}" type="presParOf" srcId="{9093C050-1779-4A95-B62A-C6B1493AE9D4}" destId="{B85C142D-4288-4020-8006-F4EB926578D8}" srcOrd="2" destOrd="0" presId="urn:microsoft.com/office/officeart/2005/8/layout/venn1"/>
    <dgm:cxn modelId="{3AF23AE8-D4C8-42BF-BA1F-6D51D77E0EC4}" type="presParOf" srcId="{9093C050-1779-4A95-B62A-C6B1493AE9D4}" destId="{4569F83E-1879-4627-9ABB-215AD39F8FBA}" srcOrd="3" destOrd="0" presId="urn:microsoft.com/office/officeart/2005/8/layout/venn1"/>
    <dgm:cxn modelId="{6121B8E4-679E-4834-9D54-344455C88AFE}" type="presParOf" srcId="{9093C050-1779-4A95-B62A-C6B1493AE9D4}" destId="{973F5006-5D30-43C7-949F-B853212268D3}" srcOrd="4" destOrd="0" presId="urn:microsoft.com/office/officeart/2005/8/layout/venn1"/>
    <dgm:cxn modelId="{011C03A3-612C-4FCD-9ABD-8F1812FEBBC8}" type="presParOf" srcId="{9093C050-1779-4A95-B62A-C6B1493AE9D4}" destId="{3E37F9FA-B502-4433-AAEE-FF87E76BB89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2F2CDD-CB4F-4D8C-B099-EF237F4167D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ED855D7-AA12-44FE-83C8-C9EFA01068AE}">
      <dgm:prSet phldrT="[Text]" custT="1"/>
      <dgm:spPr/>
      <dgm:t>
        <a:bodyPr/>
        <a:lstStyle/>
        <a:p>
          <a:pPr algn="l"/>
          <a:r>
            <a:rPr lang="en-CA" sz="2000" dirty="0" smtClean="0"/>
            <a:t>Computer:</a:t>
          </a:r>
        </a:p>
        <a:p>
          <a:pPr algn="l"/>
          <a:r>
            <a:rPr lang="en-CA" sz="2000" dirty="0" smtClean="0"/>
            <a:t>Add 1 to 2.</a:t>
          </a:r>
        </a:p>
        <a:p>
          <a:pPr algn="l"/>
          <a:r>
            <a:rPr lang="en-CA" sz="2000" dirty="0" smtClean="0"/>
            <a:t>What is the result?</a:t>
          </a:r>
          <a:endParaRPr lang="en-CA" sz="2000" dirty="0"/>
        </a:p>
      </dgm:t>
    </dgm:pt>
    <dgm:pt modelId="{8EA4CE79-E046-4973-B8A7-F9A9D4B689AA}" type="parTrans" cxnId="{93C2843E-6E82-447C-8663-A90977B0D748}">
      <dgm:prSet/>
      <dgm:spPr/>
      <dgm:t>
        <a:bodyPr/>
        <a:lstStyle/>
        <a:p>
          <a:endParaRPr lang="en-CA"/>
        </a:p>
      </dgm:t>
    </dgm:pt>
    <dgm:pt modelId="{BD30508B-0A54-46C2-9983-D89766F434DA}" type="sibTrans" cxnId="{93C2843E-6E82-447C-8663-A90977B0D748}">
      <dgm:prSet/>
      <dgm:spPr/>
      <dgm:t>
        <a:bodyPr/>
        <a:lstStyle/>
        <a:p>
          <a:endParaRPr lang="en-CA"/>
        </a:p>
      </dgm:t>
    </dgm:pt>
    <dgm:pt modelId="{B906DA76-224A-4E9B-91E8-9E8483174446}">
      <dgm:prSet phldrT="[Text]"/>
      <dgm:spPr/>
      <dgm:t>
        <a:bodyPr/>
        <a:lstStyle/>
        <a:p>
          <a:pPr algn="l"/>
          <a:r>
            <a:rPr lang="en-CA" dirty="0" err="1" smtClean="0"/>
            <a:t>int</a:t>
          </a:r>
          <a:r>
            <a:rPr lang="en-CA" baseline="0" dirty="0" smtClean="0"/>
            <a:t> R1, R2, R3;</a:t>
          </a:r>
        </a:p>
        <a:p>
          <a:pPr algn="l"/>
          <a:r>
            <a:rPr lang="en-CA" baseline="0" dirty="0" smtClean="0"/>
            <a:t>R1 = 1;</a:t>
          </a:r>
        </a:p>
        <a:p>
          <a:pPr algn="l"/>
          <a:r>
            <a:rPr lang="en-CA" baseline="0" dirty="0" smtClean="0"/>
            <a:t>R2 = 2;</a:t>
          </a:r>
        </a:p>
        <a:p>
          <a:pPr algn="l"/>
          <a:r>
            <a:rPr lang="en-CA" baseline="0" dirty="0" smtClean="0"/>
            <a:t>R3 = R1 + R2;</a:t>
          </a:r>
          <a:endParaRPr lang="en-CA" dirty="0"/>
        </a:p>
      </dgm:t>
    </dgm:pt>
    <dgm:pt modelId="{0131D079-EE8D-47DD-8545-EAF5F8B70889}" type="parTrans" cxnId="{AEB056B7-7DF7-4D6F-8793-99A6F50617D5}">
      <dgm:prSet/>
      <dgm:spPr/>
      <dgm:t>
        <a:bodyPr/>
        <a:lstStyle/>
        <a:p>
          <a:endParaRPr lang="en-CA"/>
        </a:p>
      </dgm:t>
    </dgm:pt>
    <dgm:pt modelId="{C8D0DCF6-54CE-4891-AE70-A1DA49C5BE8B}" type="sibTrans" cxnId="{AEB056B7-7DF7-4D6F-8793-99A6F50617D5}">
      <dgm:prSet/>
      <dgm:spPr/>
      <dgm:t>
        <a:bodyPr/>
        <a:lstStyle/>
        <a:p>
          <a:endParaRPr lang="en-CA"/>
        </a:p>
      </dgm:t>
    </dgm:pt>
    <dgm:pt modelId="{47E8DBC3-1C62-4EFC-BBE7-E43291DA1AE1}">
      <dgm:prSet phldrT="[Text]" custT="1"/>
      <dgm:spPr/>
      <dgm:t>
        <a:bodyPr/>
        <a:lstStyle/>
        <a:p>
          <a:pPr algn="l"/>
          <a:r>
            <a:rPr lang="pt-BR" sz="2000" dirty="0" smtClean="0"/>
            <a:t>MOV    R1,#01;     </a:t>
          </a:r>
        </a:p>
        <a:p>
          <a:pPr algn="l"/>
          <a:r>
            <a:rPr lang="pt-BR" sz="2000" dirty="0" smtClean="0"/>
            <a:t>MOV    R2,#02;     </a:t>
          </a:r>
        </a:p>
        <a:p>
          <a:pPr algn="l"/>
          <a:r>
            <a:rPr lang="pt-BR" sz="2000" dirty="0" smtClean="0"/>
            <a:t>ADD    R3,R1,R2;</a:t>
          </a:r>
          <a:endParaRPr lang="en-CA" sz="2000" dirty="0"/>
        </a:p>
      </dgm:t>
    </dgm:pt>
    <dgm:pt modelId="{3EA33F40-A7BF-4EAA-B527-26AAF55E7F72}" type="parTrans" cxnId="{7FAF843A-9BFA-4027-AE57-A38E99064A8C}">
      <dgm:prSet/>
      <dgm:spPr/>
      <dgm:t>
        <a:bodyPr/>
        <a:lstStyle/>
        <a:p>
          <a:endParaRPr lang="en-CA"/>
        </a:p>
      </dgm:t>
    </dgm:pt>
    <dgm:pt modelId="{8AC46386-B58B-4A0C-96C8-92A4E66892BC}" type="sibTrans" cxnId="{7FAF843A-9BFA-4027-AE57-A38E99064A8C}">
      <dgm:prSet/>
      <dgm:spPr/>
      <dgm:t>
        <a:bodyPr/>
        <a:lstStyle/>
        <a:p>
          <a:endParaRPr lang="en-CA"/>
        </a:p>
      </dgm:t>
    </dgm:pt>
    <dgm:pt modelId="{7864E3E7-4CE8-4A2C-AA08-D7120657D015}">
      <dgm:prSet phldrT="[Text]" custT="1"/>
      <dgm:spPr/>
      <dgm:t>
        <a:bodyPr/>
        <a:lstStyle/>
        <a:p>
          <a:pPr algn="l"/>
          <a:r>
            <a:rPr lang="en-CA" sz="2000" dirty="0" smtClean="0"/>
            <a:t>0110 0000 1100 0001 0110 1101 0010 1001</a:t>
          </a:r>
          <a:r>
            <a:rPr lang="en-CA" sz="2000" baseline="0" dirty="0" smtClean="0"/>
            <a:t> 1100 1101 1110</a:t>
          </a:r>
          <a:endParaRPr lang="en-CA" sz="2000" dirty="0"/>
        </a:p>
      </dgm:t>
    </dgm:pt>
    <dgm:pt modelId="{45B1E9B4-6CCF-4C3D-B89D-B1D72DF88975}" type="parTrans" cxnId="{60EF72CA-4899-4F2F-B9BC-C5C3EBF835A3}">
      <dgm:prSet/>
      <dgm:spPr/>
      <dgm:t>
        <a:bodyPr/>
        <a:lstStyle/>
        <a:p>
          <a:endParaRPr lang="en-CA"/>
        </a:p>
      </dgm:t>
    </dgm:pt>
    <dgm:pt modelId="{063E083A-CB36-4995-825E-80A4DFFF6675}" type="sibTrans" cxnId="{60EF72CA-4899-4F2F-B9BC-C5C3EBF835A3}">
      <dgm:prSet/>
      <dgm:spPr/>
      <dgm:t>
        <a:bodyPr/>
        <a:lstStyle/>
        <a:p>
          <a:endParaRPr lang="en-CA"/>
        </a:p>
      </dgm:t>
    </dgm:pt>
    <dgm:pt modelId="{2AFAD1B6-F442-42CB-AB10-1183A153FDD2}" type="pres">
      <dgm:prSet presAssocID="{7A2F2CDD-CB4F-4D8C-B099-EF237F4167D9}" presName="Name0" presStyleCnt="0">
        <dgm:presLayoutVars>
          <dgm:dir/>
          <dgm:resizeHandles val="exact"/>
        </dgm:presLayoutVars>
      </dgm:prSet>
      <dgm:spPr/>
    </dgm:pt>
    <dgm:pt modelId="{8793A902-0278-48CA-930E-584B847BE1B4}" type="pres">
      <dgm:prSet presAssocID="{5ED855D7-AA12-44FE-83C8-C9EFA01068AE}" presName="node" presStyleLbl="node1" presStyleIdx="0" presStyleCnt="4" custLinFactY="-36243" custLinFactNeighborX="94715" custLinFactNeighborY="-10000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F99B611-AF0E-40E5-A9C9-A4492437FA55}" type="pres">
      <dgm:prSet presAssocID="{BD30508B-0A54-46C2-9983-D89766F434DA}" presName="sibTrans" presStyleLbl="sibTrans2D1" presStyleIdx="0" presStyleCnt="3"/>
      <dgm:spPr/>
      <dgm:t>
        <a:bodyPr/>
        <a:lstStyle/>
        <a:p>
          <a:endParaRPr lang="en-CA"/>
        </a:p>
      </dgm:t>
    </dgm:pt>
    <dgm:pt modelId="{873BAEA7-399C-46B0-A86A-77F3CAA9DA40}" type="pres">
      <dgm:prSet presAssocID="{BD30508B-0A54-46C2-9983-D89766F434DA}" presName="connectorText" presStyleLbl="sibTrans2D1" presStyleIdx="0" presStyleCnt="3"/>
      <dgm:spPr/>
      <dgm:t>
        <a:bodyPr/>
        <a:lstStyle/>
        <a:p>
          <a:endParaRPr lang="en-CA"/>
        </a:p>
      </dgm:t>
    </dgm:pt>
    <dgm:pt modelId="{CCB449D0-A1CC-4A53-9787-D600D3A0F28D}" type="pres">
      <dgm:prSet presAssocID="{B906DA76-224A-4E9B-91E8-9E8483174446}" presName="node" presStyleLbl="node1" presStyleIdx="1" presStyleCnt="4" custLinFactX="165393" custLinFactY="-39492" custLinFactNeighborX="200000" custLinFactNeighborY="-10000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69E5C92-8A27-4F5C-811F-57169304DD62}" type="pres">
      <dgm:prSet presAssocID="{C8D0DCF6-54CE-4891-AE70-A1DA49C5BE8B}" presName="sibTrans" presStyleLbl="sibTrans2D1" presStyleIdx="1" presStyleCnt="3" custScaleX="111842" custScaleY="105983" custLinFactNeighborX="315" custLinFactNeighborY="-11623"/>
      <dgm:spPr/>
      <dgm:t>
        <a:bodyPr/>
        <a:lstStyle/>
        <a:p>
          <a:endParaRPr lang="en-CA"/>
        </a:p>
      </dgm:t>
    </dgm:pt>
    <dgm:pt modelId="{039A75FF-FA9F-49ED-B39D-9CECB72E8B7C}" type="pres">
      <dgm:prSet presAssocID="{C8D0DCF6-54CE-4891-AE70-A1DA49C5BE8B}" presName="connectorText" presStyleLbl="sibTrans2D1" presStyleIdx="1" presStyleCnt="3"/>
      <dgm:spPr/>
      <dgm:t>
        <a:bodyPr/>
        <a:lstStyle/>
        <a:p>
          <a:endParaRPr lang="en-CA"/>
        </a:p>
      </dgm:t>
    </dgm:pt>
    <dgm:pt modelId="{5072C2BB-93CA-4490-926A-B9F756146871}" type="pres">
      <dgm:prSet presAssocID="{47E8DBC3-1C62-4EFC-BBE7-E43291DA1AE1}" presName="node" presStyleLbl="node1" presStyleIdx="2" presStyleCnt="4" custLinFactX="55896" custLinFactY="20302" custLinFactNeighborX="100000" custLinFactNeighborY="10000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D88DC2A-59CD-461F-AF1B-05C9C8F86A00}" type="pres">
      <dgm:prSet presAssocID="{8AC46386-B58B-4A0C-96C8-92A4E66892BC}" presName="sibTrans" presStyleLbl="sibTrans2D1" presStyleIdx="2" presStyleCnt="3"/>
      <dgm:spPr/>
      <dgm:t>
        <a:bodyPr/>
        <a:lstStyle/>
        <a:p>
          <a:endParaRPr lang="en-CA"/>
        </a:p>
      </dgm:t>
    </dgm:pt>
    <dgm:pt modelId="{C85A6AF1-828E-4906-A307-DABB9C5140BF}" type="pres">
      <dgm:prSet presAssocID="{8AC46386-B58B-4A0C-96C8-92A4E66892BC}" presName="connectorText" presStyleLbl="sibTrans2D1" presStyleIdx="2" presStyleCnt="3"/>
      <dgm:spPr/>
      <dgm:t>
        <a:bodyPr/>
        <a:lstStyle/>
        <a:p>
          <a:endParaRPr lang="en-CA"/>
        </a:p>
      </dgm:t>
    </dgm:pt>
    <dgm:pt modelId="{11B092AF-2967-42B2-9ED5-DC04FE5BD45C}" type="pres">
      <dgm:prSet presAssocID="{7864E3E7-4CE8-4A2C-AA08-D7120657D015}" presName="node" presStyleLbl="node1" presStyleIdx="3" presStyleCnt="4" custLinFactX="-258399" custLinFactY="24343" custLinFactNeighborX="-300000" custLinFactNeighborY="10000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3C2843E-6E82-447C-8663-A90977B0D748}" srcId="{7A2F2CDD-CB4F-4D8C-B099-EF237F4167D9}" destId="{5ED855D7-AA12-44FE-83C8-C9EFA01068AE}" srcOrd="0" destOrd="0" parTransId="{8EA4CE79-E046-4973-B8A7-F9A9D4B689AA}" sibTransId="{BD30508B-0A54-46C2-9983-D89766F434DA}"/>
    <dgm:cxn modelId="{3BBE7FB6-5C4B-4575-ABB9-3B7F38647933}" type="presOf" srcId="{C8D0DCF6-54CE-4891-AE70-A1DA49C5BE8B}" destId="{039A75FF-FA9F-49ED-B39D-9CECB72E8B7C}" srcOrd="1" destOrd="0" presId="urn:microsoft.com/office/officeart/2005/8/layout/process1"/>
    <dgm:cxn modelId="{E183B83D-E0D3-460D-97E7-04AC7B41C40F}" type="presOf" srcId="{5ED855D7-AA12-44FE-83C8-C9EFA01068AE}" destId="{8793A902-0278-48CA-930E-584B847BE1B4}" srcOrd="0" destOrd="0" presId="urn:microsoft.com/office/officeart/2005/8/layout/process1"/>
    <dgm:cxn modelId="{AEB056B7-7DF7-4D6F-8793-99A6F50617D5}" srcId="{7A2F2CDD-CB4F-4D8C-B099-EF237F4167D9}" destId="{B906DA76-224A-4E9B-91E8-9E8483174446}" srcOrd="1" destOrd="0" parTransId="{0131D079-EE8D-47DD-8545-EAF5F8B70889}" sibTransId="{C8D0DCF6-54CE-4891-AE70-A1DA49C5BE8B}"/>
    <dgm:cxn modelId="{47312923-F046-46E8-B104-17F0983FD588}" type="presOf" srcId="{B906DA76-224A-4E9B-91E8-9E8483174446}" destId="{CCB449D0-A1CC-4A53-9787-D600D3A0F28D}" srcOrd="0" destOrd="0" presId="urn:microsoft.com/office/officeart/2005/8/layout/process1"/>
    <dgm:cxn modelId="{FA8BDBB2-C501-42A8-8BF7-2D014800D82A}" type="presOf" srcId="{7A2F2CDD-CB4F-4D8C-B099-EF237F4167D9}" destId="{2AFAD1B6-F442-42CB-AB10-1183A153FDD2}" srcOrd="0" destOrd="0" presId="urn:microsoft.com/office/officeart/2005/8/layout/process1"/>
    <dgm:cxn modelId="{B1311AD8-5ABB-42F5-8FEC-F0DD93F67F9E}" type="presOf" srcId="{BD30508B-0A54-46C2-9983-D89766F434DA}" destId="{873BAEA7-399C-46B0-A86A-77F3CAA9DA40}" srcOrd="1" destOrd="0" presId="urn:microsoft.com/office/officeart/2005/8/layout/process1"/>
    <dgm:cxn modelId="{54A10B9C-050D-41EC-9844-36615A3C5B26}" type="presOf" srcId="{7864E3E7-4CE8-4A2C-AA08-D7120657D015}" destId="{11B092AF-2967-42B2-9ED5-DC04FE5BD45C}" srcOrd="0" destOrd="0" presId="urn:microsoft.com/office/officeart/2005/8/layout/process1"/>
    <dgm:cxn modelId="{F8C76175-2FB7-4409-8CC5-2816D4BEFA1B}" type="presOf" srcId="{C8D0DCF6-54CE-4891-AE70-A1DA49C5BE8B}" destId="{469E5C92-8A27-4F5C-811F-57169304DD62}" srcOrd="0" destOrd="0" presId="urn:microsoft.com/office/officeart/2005/8/layout/process1"/>
    <dgm:cxn modelId="{2CD5728F-CD94-42FB-96D8-1AF8AF01486C}" type="presOf" srcId="{BD30508B-0A54-46C2-9983-D89766F434DA}" destId="{DF99B611-AF0E-40E5-A9C9-A4492437FA55}" srcOrd="0" destOrd="0" presId="urn:microsoft.com/office/officeart/2005/8/layout/process1"/>
    <dgm:cxn modelId="{78CC0C9A-44E5-4529-9DD2-6A8F0349AE08}" type="presOf" srcId="{47E8DBC3-1C62-4EFC-BBE7-E43291DA1AE1}" destId="{5072C2BB-93CA-4490-926A-B9F756146871}" srcOrd="0" destOrd="0" presId="urn:microsoft.com/office/officeart/2005/8/layout/process1"/>
    <dgm:cxn modelId="{00446C3C-07D8-4857-99C3-1967DA316ADB}" type="presOf" srcId="{8AC46386-B58B-4A0C-96C8-92A4E66892BC}" destId="{C85A6AF1-828E-4906-A307-DABB9C5140BF}" srcOrd="1" destOrd="0" presId="urn:microsoft.com/office/officeart/2005/8/layout/process1"/>
    <dgm:cxn modelId="{ACF42D5D-959B-433D-8799-28C15A06422F}" type="presOf" srcId="{8AC46386-B58B-4A0C-96C8-92A4E66892BC}" destId="{CD88DC2A-59CD-461F-AF1B-05C9C8F86A00}" srcOrd="0" destOrd="0" presId="urn:microsoft.com/office/officeart/2005/8/layout/process1"/>
    <dgm:cxn modelId="{60EF72CA-4899-4F2F-B9BC-C5C3EBF835A3}" srcId="{7A2F2CDD-CB4F-4D8C-B099-EF237F4167D9}" destId="{7864E3E7-4CE8-4A2C-AA08-D7120657D015}" srcOrd="3" destOrd="0" parTransId="{45B1E9B4-6CCF-4C3D-B89D-B1D72DF88975}" sibTransId="{063E083A-CB36-4995-825E-80A4DFFF6675}"/>
    <dgm:cxn modelId="{7FAF843A-9BFA-4027-AE57-A38E99064A8C}" srcId="{7A2F2CDD-CB4F-4D8C-B099-EF237F4167D9}" destId="{47E8DBC3-1C62-4EFC-BBE7-E43291DA1AE1}" srcOrd="2" destOrd="0" parTransId="{3EA33F40-A7BF-4EAA-B527-26AAF55E7F72}" sibTransId="{8AC46386-B58B-4A0C-96C8-92A4E66892BC}"/>
    <dgm:cxn modelId="{DFFF169C-C193-4BE2-8595-487006723498}" type="presParOf" srcId="{2AFAD1B6-F442-42CB-AB10-1183A153FDD2}" destId="{8793A902-0278-48CA-930E-584B847BE1B4}" srcOrd="0" destOrd="0" presId="urn:microsoft.com/office/officeart/2005/8/layout/process1"/>
    <dgm:cxn modelId="{4B830895-0DCE-436D-A35A-927069D41CDA}" type="presParOf" srcId="{2AFAD1B6-F442-42CB-AB10-1183A153FDD2}" destId="{DF99B611-AF0E-40E5-A9C9-A4492437FA55}" srcOrd="1" destOrd="0" presId="urn:microsoft.com/office/officeart/2005/8/layout/process1"/>
    <dgm:cxn modelId="{6E8675AD-46C1-4FEA-AE30-AFCA44206F4A}" type="presParOf" srcId="{DF99B611-AF0E-40E5-A9C9-A4492437FA55}" destId="{873BAEA7-399C-46B0-A86A-77F3CAA9DA40}" srcOrd="0" destOrd="0" presId="urn:microsoft.com/office/officeart/2005/8/layout/process1"/>
    <dgm:cxn modelId="{514FF06B-AD24-45C1-A237-6D48BBC9216A}" type="presParOf" srcId="{2AFAD1B6-F442-42CB-AB10-1183A153FDD2}" destId="{CCB449D0-A1CC-4A53-9787-D600D3A0F28D}" srcOrd="2" destOrd="0" presId="urn:microsoft.com/office/officeart/2005/8/layout/process1"/>
    <dgm:cxn modelId="{C3BB89F4-87B2-48F0-B560-489BF9EDECFF}" type="presParOf" srcId="{2AFAD1B6-F442-42CB-AB10-1183A153FDD2}" destId="{469E5C92-8A27-4F5C-811F-57169304DD62}" srcOrd="3" destOrd="0" presId="urn:microsoft.com/office/officeart/2005/8/layout/process1"/>
    <dgm:cxn modelId="{E01FF0DD-CE02-49E0-8538-8A6DF5B2C8B5}" type="presParOf" srcId="{469E5C92-8A27-4F5C-811F-57169304DD62}" destId="{039A75FF-FA9F-49ED-B39D-9CECB72E8B7C}" srcOrd="0" destOrd="0" presId="urn:microsoft.com/office/officeart/2005/8/layout/process1"/>
    <dgm:cxn modelId="{5AA1F688-D05B-44E5-8899-A5EB89306DAD}" type="presParOf" srcId="{2AFAD1B6-F442-42CB-AB10-1183A153FDD2}" destId="{5072C2BB-93CA-4490-926A-B9F756146871}" srcOrd="4" destOrd="0" presId="urn:microsoft.com/office/officeart/2005/8/layout/process1"/>
    <dgm:cxn modelId="{0BDCAF07-3192-4ECA-880F-906EC2F40462}" type="presParOf" srcId="{2AFAD1B6-F442-42CB-AB10-1183A153FDD2}" destId="{CD88DC2A-59CD-461F-AF1B-05C9C8F86A00}" srcOrd="5" destOrd="0" presId="urn:microsoft.com/office/officeart/2005/8/layout/process1"/>
    <dgm:cxn modelId="{69312DEF-80D7-4D2A-A294-28CCF1DEAB34}" type="presParOf" srcId="{CD88DC2A-59CD-461F-AF1B-05C9C8F86A00}" destId="{C85A6AF1-828E-4906-A307-DABB9C5140BF}" srcOrd="0" destOrd="0" presId="urn:microsoft.com/office/officeart/2005/8/layout/process1"/>
    <dgm:cxn modelId="{4EF34C8F-549C-402A-9121-94C3B6162DB2}" type="presParOf" srcId="{2AFAD1B6-F442-42CB-AB10-1183A153FDD2}" destId="{11B092AF-2967-42B2-9ED5-DC04FE5BD45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D5DA0-1CA6-4AB0-9E8A-A5F1618D3B2B}">
      <dsp:nvSpPr>
        <dsp:cNvPr id="0" name=""/>
        <dsp:cNvSpPr/>
      </dsp:nvSpPr>
      <dsp:spPr>
        <a:xfrm>
          <a:off x="1192729" y="62676"/>
          <a:ext cx="3008472" cy="300847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600" kern="1200" dirty="0" smtClean="0"/>
            <a:t>Value</a:t>
          </a:r>
          <a:endParaRPr lang="en-CA" sz="2600" kern="1200" dirty="0"/>
        </a:p>
      </dsp:txBody>
      <dsp:txXfrm>
        <a:off x="1593859" y="589159"/>
        <a:ext cx="2206212" cy="1353812"/>
      </dsp:txXfrm>
    </dsp:sp>
    <dsp:sp modelId="{B85C142D-4288-4020-8006-F4EB926578D8}">
      <dsp:nvSpPr>
        <dsp:cNvPr id="0" name=""/>
        <dsp:cNvSpPr/>
      </dsp:nvSpPr>
      <dsp:spPr>
        <a:xfrm>
          <a:off x="2278286" y="1942971"/>
          <a:ext cx="3008472" cy="3008472"/>
        </a:xfrm>
        <a:prstGeom prst="ellipse">
          <a:avLst/>
        </a:prstGeom>
        <a:solidFill>
          <a:schemeClr val="accent2">
            <a:alpha val="50000"/>
            <a:hueOff val="-2556499"/>
            <a:satOff val="-3410"/>
            <a:lumOff val="-1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600" kern="1200" dirty="0" smtClean="0"/>
            <a:t>Applicability</a:t>
          </a:r>
          <a:endParaRPr lang="en-CA" sz="2600" kern="1200" dirty="0"/>
        </a:p>
      </dsp:txBody>
      <dsp:txXfrm>
        <a:off x="3198378" y="2720160"/>
        <a:ext cx="1805083" cy="1654659"/>
      </dsp:txXfrm>
    </dsp:sp>
    <dsp:sp modelId="{973F5006-5D30-43C7-949F-B853212268D3}">
      <dsp:nvSpPr>
        <dsp:cNvPr id="0" name=""/>
        <dsp:cNvSpPr/>
      </dsp:nvSpPr>
      <dsp:spPr>
        <a:xfrm>
          <a:off x="107173" y="1942971"/>
          <a:ext cx="3008472" cy="3008472"/>
        </a:xfrm>
        <a:prstGeom prst="ellipse">
          <a:avLst/>
        </a:prstGeom>
        <a:solidFill>
          <a:srgbClr val="FFC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600" kern="1200" dirty="0" smtClean="0"/>
            <a:t>Engagement</a:t>
          </a:r>
          <a:endParaRPr lang="en-CA" sz="2600" kern="1200" dirty="0"/>
        </a:p>
      </dsp:txBody>
      <dsp:txXfrm>
        <a:off x="390470" y="2720160"/>
        <a:ext cx="1805083" cy="1654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3A902-0278-48CA-930E-584B847BE1B4}">
      <dsp:nvSpPr>
        <dsp:cNvPr id="0" name=""/>
        <dsp:cNvSpPr/>
      </dsp:nvSpPr>
      <dsp:spPr>
        <a:xfrm>
          <a:off x="892858" y="291881"/>
          <a:ext cx="2342554" cy="1537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kern="1200" dirty="0" smtClean="0"/>
            <a:t>Computer: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kern="1200" dirty="0" smtClean="0"/>
            <a:t>Add 1 to 2.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kern="1200" dirty="0" smtClean="0"/>
            <a:t>What is the result?</a:t>
          </a:r>
          <a:endParaRPr lang="en-CA" sz="2000" kern="1200" dirty="0"/>
        </a:p>
      </dsp:txBody>
      <dsp:txXfrm>
        <a:off x="937884" y="336907"/>
        <a:ext cx="2252502" cy="1447249"/>
      </dsp:txXfrm>
    </dsp:sp>
    <dsp:sp modelId="{DF99B611-AF0E-40E5-A9C9-A4492437FA55}">
      <dsp:nvSpPr>
        <dsp:cNvPr id="0" name=""/>
        <dsp:cNvSpPr/>
      </dsp:nvSpPr>
      <dsp:spPr>
        <a:xfrm rot="21578381">
          <a:off x="4635273" y="744553"/>
          <a:ext cx="2967825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400" kern="1200"/>
        </a:p>
      </dsp:txBody>
      <dsp:txXfrm>
        <a:off x="4635275" y="861292"/>
        <a:ext cx="2793539" cy="348571"/>
      </dsp:txXfrm>
    </dsp:sp>
    <dsp:sp modelId="{CCB449D0-A1CC-4A53-9787-D600D3A0F28D}">
      <dsp:nvSpPr>
        <dsp:cNvPr id="0" name=""/>
        <dsp:cNvSpPr/>
      </dsp:nvSpPr>
      <dsp:spPr>
        <a:xfrm>
          <a:off x="8834973" y="241934"/>
          <a:ext cx="2342554" cy="1537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dirty="0" err="1" smtClean="0"/>
            <a:t>int</a:t>
          </a:r>
          <a:r>
            <a:rPr lang="en-CA" sz="1800" kern="1200" baseline="0" dirty="0" smtClean="0"/>
            <a:t> R1, R2, R3;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baseline="0" dirty="0" smtClean="0"/>
            <a:t>R1 = 1;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baseline="0" dirty="0" smtClean="0"/>
            <a:t>R2 = 2;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baseline="0" dirty="0" smtClean="0"/>
            <a:t>R3 = R1 + R2;</a:t>
          </a:r>
          <a:endParaRPr lang="en-CA" sz="1800" kern="1200" dirty="0"/>
        </a:p>
      </dsp:txBody>
      <dsp:txXfrm>
        <a:off x="8879999" y="286960"/>
        <a:ext cx="2252502" cy="1447249"/>
      </dsp:txXfrm>
    </dsp:sp>
    <dsp:sp modelId="{469E5C92-8A27-4F5C-811F-57169304DD62}">
      <dsp:nvSpPr>
        <dsp:cNvPr id="0" name=""/>
        <dsp:cNvSpPr/>
      </dsp:nvSpPr>
      <dsp:spPr>
        <a:xfrm rot="5420698">
          <a:off x="9270028" y="2668960"/>
          <a:ext cx="1456156" cy="6157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400" kern="1200"/>
        </a:p>
      </dsp:txBody>
      <dsp:txXfrm rot="10800000">
        <a:off x="9362941" y="2699747"/>
        <a:ext cx="1271442" cy="369428"/>
      </dsp:txXfrm>
    </dsp:sp>
    <dsp:sp modelId="{5072C2BB-93CA-4490-926A-B9F756146871}">
      <dsp:nvSpPr>
        <dsp:cNvPr id="0" name=""/>
        <dsp:cNvSpPr/>
      </dsp:nvSpPr>
      <dsp:spPr>
        <a:xfrm>
          <a:off x="8810927" y="4235751"/>
          <a:ext cx="2342554" cy="1537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MOV    R1,#01;     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MOV    R2,#02;     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ADD    R3,R1,R2;</a:t>
          </a:r>
          <a:endParaRPr lang="en-CA" sz="2000" kern="1200" dirty="0"/>
        </a:p>
      </dsp:txBody>
      <dsp:txXfrm>
        <a:off x="8855953" y="4280777"/>
        <a:ext cx="2252502" cy="1447249"/>
      </dsp:txXfrm>
    </dsp:sp>
    <dsp:sp modelId="{CD88DC2A-59CD-461F-AF1B-05C9C8F86A00}">
      <dsp:nvSpPr>
        <dsp:cNvPr id="0" name=""/>
        <dsp:cNvSpPr/>
      </dsp:nvSpPr>
      <dsp:spPr>
        <a:xfrm rot="10772730">
          <a:off x="4529860" y="4745639"/>
          <a:ext cx="2908990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400" kern="1200"/>
        </a:p>
      </dsp:txBody>
      <dsp:txXfrm rot="10800000">
        <a:off x="4704143" y="4861139"/>
        <a:ext cx="2734704" cy="348571"/>
      </dsp:txXfrm>
    </dsp:sp>
    <dsp:sp modelId="{11B092AF-2967-42B2-9ED5-DC04FE5BD45C}">
      <dsp:nvSpPr>
        <dsp:cNvPr id="0" name=""/>
        <dsp:cNvSpPr/>
      </dsp:nvSpPr>
      <dsp:spPr>
        <a:xfrm>
          <a:off x="979883" y="4297873"/>
          <a:ext cx="2342554" cy="1537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kern="1200" dirty="0" smtClean="0"/>
            <a:t>0110 0000 1100 0001 0110 1101 0010 1001</a:t>
          </a:r>
          <a:r>
            <a:rPr lang="en-CA" sz="2000" kern="1200" baseline="0" dirty="0" smtClean="0"/>
            <a:t> 1100 1101 1110</a:t>
          </a:r>
          <a:endParaRPr lang="en-CA" sz="2000" kern="1200" dirty="0"/>
        </a:p>
      </dsp:txBody>
      <dsp:txXfrm>
        <a:off x="1024909" y="4342899"/>
        <a:ext cx="2252502" cy="1447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5408A-EF79-49F7-B4D9-B0ACDCD81831}" type="datetimeFigureOut">
              <a:rPr lang="en-CA" smtClean="0"/>
              <a:t>2015-08-03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1ADF8-2D4D-490B-A6A2-CF36702048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05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ADF8-2D4D-490B-A6A2-CF367020488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574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ADF8-2D4D-490B-A6A2-CF367020488D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300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ADF8-2D4D-490B-A6A2-CF367020488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161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ADF8-2D4D-490B-A6A2-CF367020488D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5587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ADF8-2D4D-490B-A6A2-CF367020488D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415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. In </a:t>
            </a:r>
            <a:r>
              <a:rPr lang="en-CA" baseline="0" dirty="0" err="1" smtClean="0"/>
              <a:t>orde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ADF8-2D4D-490B-A6A2-CF367020488D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120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. In </a:t>
            </a:r>
            <a:r>
              <a:rPr lang="en-CA" baseline="0" dirty="0" err="1" smtClean="0"/>
              <a:t>orde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ADF8-2D4D-490B-A6A2-CF367020488D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583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. In </a:t>
            </a:r>
            <a:r>
              <a:rPr lang="en-CA" baseline="0" dirty="0" err="1" smtClean="0"/>
              <a:t>orde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ADF8-2D4D-490B-A6A2-CF367020488D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9559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ADF8-2D4D-490B-A6A2-CF367020488D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182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Think of</a:t>
            </a:r>
            <a:r>
              <a:rPr lang="en-CA" baseline="0" dirty="0" smtClean="0"/>
              <a:t> your app as a person. When something happens (the user clicks a button, for example), he needs to look up what to do. For example, when the user clicks button1, it will look at the instructions inside the button1.click and do them.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ADF8-2D4D-490B-A6A2-CF367020488D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3510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159A-DBD0-49F2-A17A-0AA3BFAC93B8}" type="datetime1">
              <a:rPr lang="en-CA" smtClean="0"/>
              <a:t>2015-08-03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586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F940-DF56-4751-A985-91C84BE489C2}" type="datetime1">
              <a:rPr lang="en-CA" smtClean="0"/>
              <a:t>2015-08-03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184067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EBC-ED0A-4F9E-9B30-5C908FFC2BB8}" type="datetime1">
              <a:rPr lang="en-CA" smtClean="0"/>
              <a:t>2015-08-03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8472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F513-F969-44E4-8D96-A45E908D1542}" type="datetime1">
              <a:rPr lang="en-CA" smtClean="0"/>
              <a:t>2015-08-03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72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4778-A2E9-4D1C-BB7C-C3CE0D9D7336}" type="datetime1">
              <a:rPr lang="en-CA" smtClean="0"/>
              <a:t>2015-08-03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8309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F940-DF56-4751-A985-91C84BE489C2}" type="datetime1">
              <a:rPr lang="en-CA" smtClean="0"/>
              <a:t>2015-08-03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21036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F940-DF56-4751-A985-91C84BE489C2}" type="datetime1">
              <a:rPr lang="en-CA" smtClean="0"/>
              <a:t>2015-08-03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13202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B8CA-7EEB-49AF-8A9A-A4FB63AB88BF}" type="datetime1">
              <a:rPr lang="en-CA" smtClean="0"/>
              <a:t>2015-08-03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388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3C1A-E274-4020-ABF0-84B708444A62}" type="datetime1">
              <a:rPr lang="en-CA" smtClean="0"/>
              <a:t>2015-08-03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678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6CCD-EBAF-4B92-8923-FFDC7DB3C4BC}" type="datetime1">
              <a:rPr lang="en-CA" smtClean="0"/>
              <a:t>2015-08-03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883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62DB-842A-4296-A807-98484166334E}" type="datetime1">
              <a:rPr lang="en-CA" smtClean="0"/>
              <a:t>2015-08-03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0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F2462-0B7C-4414-9543-0446256B42A0}" type="datetime1">
              <a:rPr lang="en-CA" smtClean="0"/>
              <a:t>2015-08-03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35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6B2D-D27D-4D78-98E0-5AC79C000AAB}" type="datetime1">
              <a:rPr lang="en-CA" smtClean="0"/>
              <a:t>2015-08-03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096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5AD8-18AE-47B4-9758-B5C20211E52D}" type="datetime1">
              <a:rPr lang="en-CA" smtClean="0"/>
              <a:t>2015-08-03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64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2E2D-F2ED-4923-8557-E9FB9E1FEA20}" type="datetime1">
              <a:rPr lang="en-CA" smtClean="0"/>
              <a:t>2015-08-03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066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CE62-6E6A-4D6D-A3A9-1B3A1390130F}" type="datetime1">
              <a:rPr lang="en-CA" smtClean="0"/>
              <a:t>2015-08-03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104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B4B8-BD24-4D6E-A0DE-0661A5AD3951}" type="datetime1">
              <a:rPr lang="en-CA" smtClean="0"/>
              <a:t>2015-08-03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230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299F940-DF56-4751-A985-91C84BE489C2}" type="datetime1">
              <a:rPr lang="en-CA" smtClean="0"/>
              <a:t>2015-08-03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86023C8-E6AE-41E8-AC31-71490B639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382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Introduction to App Development: Lesson 1</a:t>
            </a:r>
            <a:endParaRPr lang="en-CA" dirty="0"/>
          </a:p>
        </p:txBody>
      </p:sp>
      <p:pic>
        <p:nvPicPr>
          <p:cNvPr id="1026" name="Picture 2" descr="http://en.equitek.ca/wp-content/uploads/2010/06/ryerson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34" y="575732"/>
            <a:ext cx="2322930" cy="81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9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App is short for Application</a:t>
            </a:r>
            <a:br>
              <a:rPr lang="en-CA" dirty="0" smtClean="0"/>
            </a:br>
            <a:r>
              <a:rPr lang="en-CA" dirty="0" smtClean="0"/>
              <a:t>…</a:t>
            </a:r>
            <a:r>
              <a:rPr lang="en-CA" sz="3600" dirty="0" smtClean="0"/>
              <a:t>And </a:t>
            </a:r>
            <a:r>
              <a:rPr lang="en-CA" sz="3600" dirty="0"/>
              <a:t>not just in name</a:t>
            </a:r>
            <a:r>
              <a:rPr lang="en-CA" sz="3600" dirty="0" smtClean="0"/>
              <a:t>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804" y="1828801"/>
            <a:ext cx="5609691" cy="4348162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Apps are the new standard, proliferated by </a:t>
            </a:r>
            <a:r>
              <a:rPr lang="en-CA" dirty="0" smtClean="0"/>
              <a:t>smartphones.</a:t>
            </a:r>
          </a:p>
          <a:p>
            <a:r>
              <a:rPr lang="en-CA" dirty="0" smtClean="0"/>
              <a:t>They</a:t>
            </a:r>
            <a:r>
              <a:rPr lang="en-CA" dirty="0" smtClean="0"/>
              <a:t> </a:t>
            </a:r>
            <a:r>
              <a:rPr lang="en-CA" dirty="0" smtClean="0"/>
              <a:t>are now making their way to </a:t>
            </a:r>
            <a:r>
              <a:rPr lang="en-CA" b="1" u="sng" dirty="0" smtClean="0"/>
              <a:t>PCs</a:t>
            </a:r>
            <a:r>
              <a:rPr lang="en-CA" dirty="0" smtClean="0"/>
              <a:t>, </a:t>
            </a:r>
            <a:r>
              <a:rPr lang="en-CA" b="1" u="sng" dirty="0" smtClean="0"/>
              <a:t>TVs</a:t>
            </a:r>
            <a:r>
              <a:rPr lang="en-CA" dirty="0"/>
              <a:t> </a:t>
            </a:r>
            <a:r>
              <a:rPr lang="en-CA" dirty="0" smtClean="0"/>
              <a:t>and even </a:t>
            </a:r>
            <a:r>
              <a:rPr lang="en-CA" b="1" u="sng" dirty="0" smtClean="0"/>
              <a:t>fridges</a:t>
            </a:r>
            <a:r>
              <a:rPr lang="en-CA" dirty="0" smtClean="0"/>
              <a:t>!</a:t>
            </a:r>
          </a:p>
          <a:p>
            <a:endParaRPr lang="en-CA" dirty="0" smtClean="0"/>
          </a:p>
          <a:p>
            <a:r>
              <a:rPr lang="en-CA" dirty="0" smtClean="0"/>
              <a:t>Key characteristics of apps include:</a:t>
            </a:r>
          </a:p>
          <a:p>
            <a:pPr lvl="1"/>
            <a:r>
              <a:rPr lang="en-CA" dirty="0" smtClean="0"/>
              <a:t>Intuitive</a:t>
            </a:r>
          </a:p>
          <a:p>
            <a:pPr lvl="1"/>
            <a:r>
              <a:rPr lang="en-CA" dirty="0" smtClean="0"/>
              <a:t>Minimalistic</a:t>
            </a:r>
          </a:p>
          <a:p>
            <a:pPr lvl="1"/>
            <a:r>
              <a:rPr lang="en-CA" dirty="0" smtClean="0"/>
              <a:t>Short use time</a:t>
            </a:r>
          </a:p>
          <a:p>
            <a:pPr lvl="1"/>
            <a:r>
              <a:rPr lang="en-CA" dirty="0" smtClean="0"/>
              <a:t>Only one purpose</a:t>
            </a:r>
          </a:p>
          <a:p>
            <a:pPr lvl="1"/>
            <a:r>
              <a:rPr lang="en-CA" dirty="0" smtClean="0"/>
              <a:t>Experience over Function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59000" y="6356350"/>
            <a:ext cx="7391400" cy="365125"/>
          </a:xfrm>
        </p:spPr>
        <p:txBody>
          <a:bodyPr/>
          <a:lstStyle/>
          <a:p>
            <a:r>
              <a:rPr lang="en-CA" dirty="0" smtClean="0"/>
              <a:t>2015 - Ryerson University</a:t>
            </a:r>
          </a:p>
          <a:p>
            <a:r>
              <a:rPr lang="en-CA" dirty="0"/>
              <a:t>Further reading: http://www.appcelerator.com/blog/2014/05/apps-v-applications/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10</a:t>
            </a:fld>
            <a:endParaRPr lang="en-CA"/>
          </a:p>
        </p:txBody>
      </p:sp>
      <p:pic>
        <p:nvPicPr>
          <p:cNvPr id="6" name="Picture 2" descr="https://upload.wikimedia.org/wikipedia/commons/4/49/Apps_on_Nexus_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2"/>
          <a:stretch/>
        </p:blipFill>
        <p:spPr bwMode="auto">
          <a:xfrm>
            <a:off x="7195504" y="2092780"/>
            <a:ext cx="4037611" cy="334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9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525992" y="531224"/>
            <a:ext cx="5025216" cy="823912"/>
          </a:xfrm>
        </p:spPr>
        <p:txBody>
          <a:bodyPr/>
          <a:lstStyle/>
          <a:p>
            <a:r>
              <a:rPr lang="en-CA" dirty="0"/>
              <a:t>Microsoft Office For </a:t>
            </a:r>
            <a:r>
              <a:rPr lang="en-CA" dirty="0" smtClean="0"/>
              <a:t>Desktop</a:t>
            </a:r>
            <a:endParaRPr lang="en-CA" dirty="0"/>
          </a:p>
        </p:txBody>
      </p:sp>
      <p:pic>
        <p:nvPicPr>
          <p:cNvPr id="2050" name="Picture 2" descr="https://upload.wikimedia.org/wikipedia/en/2/23/MS_Word_2007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7490" y="1773691"/>
            <a:ext cx="5692210" cy="379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7185727" y="56856"/>
            <a:ext cx="5035548" cy="823912"/>
          </a:xfrm>
        </p:spPr>
        <p:txBody>
          <a:bodyPr/>
          <a:lstStyle/>
          <a:p>
            <a:r>
              <a:rPr lang="en-CA" dirty="0"/>
              <a:t>Microsoft Office Mobile </a:t>
            </a:r>
            <a:r>
              <a:rPr lang="en-CA" dirty="0" smtClean="0"/>
              <a:t>App</a:t>
            </a:r>
            <a:endParaRPr lang="en-CA" dirty="0"/>
          </a:p>
        </p:txBody>
      </p:sp>
      <p:pic>
        <p:nvPicPr>
          <p:cNvPr id="11" name="Picture 6" descr="https://spiritusettechnologiae.files.wordpress.com/2014/02/microsoft-office-mobile-wp.png"/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04"/>
          <a:stretch/>
        </p:blipFill>
        <p:spPr bwMode="auto">
          <a:xfrm>
            <a:off x="7775989" y="1116144"/>
            <a:ext cx="2857763" cy="475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11</a:t>
            </a:fld>
            <a:endParaRPr lang="en-CA"/>
          </a:p>
        </p:txBody>
      </p:sp>
      <p:sp>
        <p:nvSpPr>
          <p:cNvPr id="6" name="AutoShape 4" descr="Image result for word for windows phone"/>
          <p:cNvSpPr>
            <a:spLocks noChangeAspect="1" noChangeArrowheads="1"/>
          </p:cNvSpPr>
          <p:nvPr/>
        </p:nvSpPr>
        <p:spPr bwMode="auto">
          <a:xfrm>
            <a:off x="155575" y="39217"/>
            <a:ext cx="121121" cy="12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59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make an app?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Do you need to keep track of your Exercise routines?</a:t>
            </a:r>
          </a:p>
          <a:p>
            <a:pPr lvl="1"/>
            <a:r>
              <a:rPr lang="en-CA" sz="2800" dirty="0" smtClean="0">
                <a:solidFill>
                  <a:schemeClr val="accent1"/>
                </a:solidFill>
              </a:rPr>
              <a:t>Make an app!</a:t>
            </a:r>
          </a:p>
          <a:p>
            <a:pPr lvl="1"/>
            <a:endParaRPr lang="en-CA" sz="2800" dirty="0" smtClean="0">
              <a:solidFill>
                <a:schemeClr val="accent1"/>
              </a:solidFill>
            </a:endParaRPr>
          </a:p>
          <a:p>
            <a:r>
              <a:rPr lang="en-CA" sz="3200" dirty="0" smtClean="0"/>
              <a:t>Do you want to be alerted when you’re driving towards a traffic jam?</a:t>
            </a:r>
          </a:p>
          <a:p>
            <a:pPr lvl="1"/>
            <a:r>
              <a:rPr lang="en-CA" sz="2800" dirty="0" smtClean="0">
                <a:solidFill>
                  <a:schemeClr val="accent1"/>
                </a:solidFill>
              </a:rPr>
              <a:t>Make an app!</a:t>
            </a:r>
          </a:p>
          <a:p>
            <a:pPr lvl="1"/>
            <a:endParaRPr lang="en-CA" sz="2800" dirty="0" smtClean="0">
              <a:solidFill>
                <a:schemeClr val="accent1"/>
              </a:solidFill>
            </a:endParaRPr>
          </a:p>
          <a:p>
            <a:r>
              <a:rPr lang="en-CA" sz="3200" dirty="0" smtClean="0"/>
              <a:t>Do you have an idea for a fun game?</a:t>
            </a:r>
          </a:p>
          <a:p>
            <a:pPr lvl="1"/>
            <a:r>
              <a:rPr lang="en-CA" sz="2800" b="1" dirty="0" smtClean="0">
                <a:solidFill>
                  <a:schemeClr val="accent1"/>
                </a:solidFill>
              </a:rPr>
              <a:t>Make an app</a:t>
            </a:r>
            <a:r>
              <a:rPr lang="en-CA" sz="2800" dirty="0" smtClean="0">
                <a:solidFill>
                  <a:schemeClr val="accent1"/>
                </a:solidFill>
              </a:rPr>
              <a:t>!</a:t>
            </a:r>
            <a:endParaRPr lang="en-CA" sz="2800" dirty="0">
              <a:solidFill>
                <a:schemeClr val="accent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502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sz="7200" dirty="0" smtClean="0"/>
              <a:t>Ok, so we’re making apps,</a:t>
            </a:r>
            <a:br>
              <a:rPr lang="en-CA" sz="7200" dirty="0" smtClean="0"/>
            </a:br>
            <a:r>
              <a:rPr lang="en-CA" sz="7200" dirty="0" smtClean="0"/>
              <a:t>but how?</a:t>
            </a:r>
            <a:endParaRPr lang="en-CA" sz="7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73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to make computer programs: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321" y="1690689"/>
            <a:ext cx="5239821" cy="4486274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All computer programs are made up of </a:t>
            </a:r>
            <a:r>
              <a:rPr lang="en-CA" dirty="0" smtClean="0"/>
              <a:t>    </a:t>
            </a:r>
            <a:r>
              <a:rPr lang="en-CA" dirty="0" smtClean="0">
                <a:latin typeface="Consolas" panose="020B0609020204030204" pitchFamily="49" charset="0"/>
                <a:ea typeface="Adobe Heiti Std R" panose="020B0400000000000000" pitchFamily="34" charset="-128"/>
                <a:cs typeface="Consolas" panose="020B0609020204030204" pitchFamily="49" charset="0"/>
              </a:rPr>
              <a:t>0s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latin typeface="+mj-lt"/>
                <a:cs typeface="Consolas" panose="020B0609020204030204" pitchFamily="49" charset="0"/>
              </a:rPr>
              <a:t>and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1s</a:t>
            </a:r>
            <a:endParaRPr lang="en-CA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CA" dirty="0" smtClean="0"/>
              <a:t>This is the machine’s </a:t>
            </a:r>
            <a:r>
              <a:rPr lang="en-CA" b="1" i="1" u="sng" dirty="0" smtClean="0"/>
              <a:t>language</a:t>
            </a:r>
          </a:p>
          <a:p>
            <a:pPr lvl="1"/>
            <a:r>
              <a:rPr lang="en-CA" dirty="0" smtClean="0"/>
              <a:t>Otherwise known as </a:t>
            </a:r>
            <a:r>
              <a:rPr lang="en-CA" b="1" i="1" u="sng" dirty="0" smtClean="0"/>
              <a:t> binary</a:t>
            </a:r>
            <a:endParaRPr lang="en-CA" dirty="0" smtClean="0"/>
          </a:p>
          <a:p>
            <a:pPr lvl="1"/>
            <a:endParaRPr lang="en-CA" b="1" i="1" u="sng" dirty="0"/>
          </a:p>
          <a:p>
            <a:r>
              <a:rPr lang="en-CA" dirty="0" smtClean="0"/>
              <a:t>You just need to find the right arrangement of </a:t>
            </a:r>
            <a:r>
              <a:rPr lang="en-CA" sz="4000" dirty="0" smtClean="0"/>
              <a:t>1</a:t>
            </a:r>
            <a:r>
              <a:rPr lang="en-CA" dirty="0" smtClean="0"/>
              <a:t>s and </a:t>
            </a:r>
            <a:r>
              <a:rPr lang="en-CA" sz="4000" dirty="0" smtClean="0"/>
              <a:t>0</a:t>
            </a:r>
            <a:r>
              <a:rPr lang="en-CA" dirty="0" smtClean="0"/>
              <a:t>s and type them into your computer</a:t>
            </a:r>
          </a:p>
          <a:p>
            <a:endParaRPr lang="en-CA" dirty="0"/>
          </a:p>
          <a:p>
            <a:r>
              <a:rPr lang="en-CA" dirty="0" smtClean="0"/>
              <a:t>Clearly this can be very tedious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14</a:t>
            </a:fld>
            <a:endParaRPr lang="en-CA"/>
          </a:p>
        </p:txBody>
      </p:sp>
      <p:pic>
        <p:nvPicPr>
          <p:cNvPr id="4100" name="Picture 4" descr="http://azfoo.net/gdt/images/realprogramm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101" y="1450818"/>
            <a:ext cx="4529441" cy="490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94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There must be an easier way!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you think so too… </a:t>
            </a:r>
            <a:r>
              <a:rPr lang="en-CA" dirty="0" smtClean="0"/>
              <a:t>then you are already thinking like a programmer!</a:t>
            </a:r>
          </a:p>
          <a:p>
            <a:endParaRPr lang="en-CA" dirty="0"/>
          </a:p>
          <a:p>
            <a:r>
              <a:rPr lang="en-CA" dirty="0" smtClean="0"/>
              <a:t>Even though computers talk in binary, for the last few decades, </a:t>
            </a:r>
            <a:r>
              <a:rPr lang="en-CA" dirty="0" smtClean="0"/>
              <a:t>programmers</a:t>
            </a:r>
            <a:r>
              <a:rPr lang="en-CA" dirty="0" smtClean="0"/>
              <a:t> </a:t>
            </a:r>
            <a:r>
              <a:rPr lang="en-CA" dirty="0" smtClean="0"/>
              <a:t>built tools that can help them express their thoughts more clearly and naturally.</a:t>
            </a:r>
          </a:p>
          <a:p>
            <a:endParaRPr lang="en-CA" dirty="0"/>
          </a:p>
          <a:p>
            <a:r>
              <a:rPr lang="en-CA" dirty="0" smtClean="0"/>
              <a:t>Programmers write programs in Code that is closer to a natural (human) way of saying things.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89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16</a:t>
            </a:fld>
            <a:endParaRPr lang="en-CA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099160"/>
              </p:ext>
            </p:extLst>
          </p:nvPr>
        </p:nvGraphicFramePr>
        <p:xfrm>
          <a:off x="0" y="411480"/>
          <a:ext cx="12192000" cy="6309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8200" y="6352143"/>
            <a:ext cx="239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Binary Code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43227" y="6352143"/>
            <a:ext cx="239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Assembly Code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83594" y="2212128"/>
            <a:ext cx="239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Source 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199" y="2396794"/>
            <a:ext cx="239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English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199" y="2704695"/>
            <a:ext cx="10302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All of these codes do the exact same thing. </a:t>
            </a:r>
          </a:p>
          <a:p>
            <a:pPr algn="ctr"/>
            <a:r>
              <a:rPr lang="en-CA" sz="2800" dirty="0" smtClean="0"/>
              <a:t> </a:t>
            </a:r>
          </a:p>
          <a:p>
            <a:pPr algn="ctr"/>
            <a:r>
              <a:rPr lang="en-CA" sz="2800" dirty="0" smtClean="0"/>
              <a:t>As a beginner, which one would you choose?</a:t>
            </a:r>
          </a:p>
        </p:txBody>
      </p:sp>
    </p:spTree>
    <p:extLst>
      <p:ext uri="{BB962C8B-B14F-4D97-AF65-F5344CB8AC3E}">
        <p14:creationId xmlns:p14="http://schemas.microsoft.com/office/powerpoint/2010/main" val="8592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 code or not to code?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7502" y="1690688"/>
            <a:ext cx="5045286" cy="4598219"/>
          </a:xfrm>
        </p:spPr>
        <p:txBody>
          <a:bodyPr>
            <a:normAutofit/>
          </a:bodyPr>
          <a:lstStyle/>
          <a:p>
            <a:r>
              <a:rPr lang="en-CA" dirty="0" smtClean="0"/>
              <a:t>Unfortunately, we can’t program in English (yet</a:t>
            </a:r>
            <a:r>
              <a:rPr lang="en-CA" dirty="0" smtClean="0"/>
              <a:t>).</a:t>
            </a:r>
            <a:endParaRPr lang="en-CA" dirty="0" smtClean="0"/>
          </a:p>
          <a:p>
            <a:r>
              <a:rPr lang="en-CA" dirty="0" smtClean="0"/>
              <a:t>And while Source code is what is mainly used by professional programmers, it can be very nuanced. </a:t>
            </a:r>
            <a:endParaRPr lang="en-CA" dirty="0" smtClean="0"/>
          </a:p>
          <a:p>
            <a:r>
              <a:rPr lang="en-CA" dirty="0" smtClean="0"/>
              <a:t>Learning the syntax of a programming language </a:t>
            </a:r>
            <a:r>
              <a:rPr lang="en-CA" dirty="0" smtClean="0"/>
              <a:t>can distract you when trying to understand the concepts needed to program.</a:t>
            </a:r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17</a:t>
            </a:fld>
            <a:endParaRPr lang="en-CA"/>
          </a:p>
        </p:txBody>
      </p:sp>
      <p:pic>
        <p:nvPicPr>
          <p:cNvPr id="5124" name="Picture 4" descr="http://ymasory.github.io/scalaz-talk-philly-lambda/main/scary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911052" cy="397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91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82" y="155610"/>
            <a:ext cx="10515600" cy="1325563"/>
          </a:xfrm>
        </p:spPr>
        <p:txBody>
          <a:bodyPr/>
          <a:lstStyle/>
          <a:p>
            <a:r>
              <a:rPr lang="en-CA" dirty="0" smtClean="0"/>
              <a:t>Visual Programming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7082" y="1421517"/>
            <a:ext cx="5024438" cy="188968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3600" y="6356350"/>
            <a:ext cx="5118100" cy="365125"/>
          </a:xfrm>
        </p:spPr>
        <p:txBody>
          <a:bodyPr/>
          <a:lstStyle/>
          <a:p>
            <a:r>
              <a:rPr lang="en-CA" dirty="0" smtClean="0"/>
              <a:t>2015 - Ryerson University</a:t>
            </a:r>
          </a:p>
          <a:p>
            <a:r>
              <a:rPr lang="en-CA" dirty="0"/>
              <a:t>Further Reading: https://developers.google.com/blockly/about/faq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18</a:t>
            </a:fld>
            <a:endParaRPr lang="en-CA"/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1120000" y="3602693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Instead of Source Code, we’ll be using </a:t>
            </a:r>
            <a:r>
              <a:rPr lang="en-CA" sz="3200" b="1" dirty="0" smtClean="0"/>
              <a:t>block based </a:t>
            </a:r>
            <a:r>
              <a:rPr lang="en-CA" dirty="0" smtClean="0"/>
              <a:t>visual programming.</a:t>
            </a:r>
          </a:p>
          <a:p>
            <a:r>
              <a:rPr lang="en-CA" dirty="0" smtClean="0"/>
              <a:t>As  you can see, it is very similar to code</a:t>
            </a:r>
            <a:r>
              <a:rPr lang="en-CA" dirty="0" smtClean="0"/>
              <a:t>.</a:t>
            </a:r>
          </a:p>
          <a:p>
            <a:r>
              <a:rPr lang="en-CA" dirty="0" smtClean="0"/>
              <a:t>Great preparation </a:t>
            </a:r>
            <a:r>
              <a:rPr lang="en-CA" dirty="0"/>
              <a:t>for learning a programing language (JavaScript, C#, </a:t>
            </a:r>
            <a:r>
              <a:rPr lang="en-CA" dirty="0" smtClean="0"/>
              <a:t>Python, Java)</a:t>
            </a:r>
            <a:endParaRPr lang="en-CA" dirty="0"/>
          </a:p>
          <a:p>
            <a:endParaRPr lang="en-CA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00307" y="771945"/>
            <a:ext cx="5033962" cy="253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5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Visual Programming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Learning to program using visual programming will give you the same high-level skills as text-based </a:t>
            </a:r>
            <a:r>
              <a:rPr lang="en-CA" sz="2800" dirty="0" smtClean="0"/>
              <a:t>programming</a:t>
            </a:r>
          </a:p>
          <a:p>
            <a:endParaRPr lang="en-CA" sz="2800" dirty="0" smtClean="0"/>
          </a:p>
          <a:p>
            <a:r>
              <a:rPr lang="en-CA" sz="2800" dirty="0" smtClean="0"/>
              <a:t>It will allow us to focus on the concepts behind how our apps will work without getting caught in small </a:t>
            </a:r>
            <a:r>
              <a:rPr lang="en-CA" sz="2800" dirty="0" smtClean="0"/>
              <a:t>details</a:t>
            </a:r>
          </a:p>
          <a:p>
            <a:endParaRPr lang="en-CA" sz="2800" dirty="0" smtClean="0"/>
          </a:p>
          <a:p>
            <a:r>
              <a:rPr lang="en-CA" sz="2800" dirty="0" smtClean="0"/>
              <a:t>We will prototype apps in a matter of minutes.</a:t>
            </a:r>
            <a:endParaRPr lang="en-CA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6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this course?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Our intention here is to teach you how to code.</a:t>
            </a:r>
          </a:p>
          <a:p>
            <a:pPr lvl="1"/>
            <a:r>
              <a:rPr lang="en-CA" dirty="0" smtClean="0"/>
              <a:t>More accurately, we want to invite you to see code at work, to understand how a machine looks at the world.</a:t>
            </a:r>
          </a:p>
          <a:p>
            <a:endParaRPr lang="en-CA" dirty="0"/>
          </a:p>
          <a:p>
            <a:r>
              <a:rPr lang="en-CA" dirty="0" smtClean="0"/>
              <a:t>Computational thinking is useful in a long list of new fields</a:t>
            </a:r>
          </a:p>
          <a:p>
            <a:pPr lvl="1"/>
            <a:r>
              <a:rPr lang="en-CA" dirty="0" smtClean="0"/>
              <a:t>Virtual Reality, Smartphones, Internet, Microcontrollers, Data Cloud, etc.</a:t>
            </a:r>
          </a:p>
          <a:p>
            <a:pPr lvl="1"/>
            <a:endParaRPr lang="en-CA" dirty="0"/>
          </a:p>
          <a:p>
            <a:r>
              <a:rPr lang="en-CA" dirty="0" smtClean="0"/>
              <a:t>Programming is the new literacy.</a:t>
            </a:r>
          </a:p>
          <a:p>
            <a:pPr lvl="1"/>
            <a:r>
              <a:rPr lang="en-CA" dirty="0"/>
              <a:t>“I have a dream that all University graduates can code”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5757" y="6356350"/>
            <a:ext cx="11044719" cy="365125"/>
          </a:xfrm>
        </p:spPr>
        <p:txBody>
          <a:bodyPr/>
          <a:lstStyle/>
          <a:p>
            <a:r>
              <a:rPr lang="en-CA" dirty="0" smtClean="0"/>
              <a:t>2015 - Ryerson University</a:t>
            </a:r>
            <a:endParaRPr lang="en-CA" dirty="0"/>
          </a:p>
          <a:p>
            <a:r>
              <a:rPr lang="en-CA" dirty="0"/>
              <a:t>Further reading: http://www.chris-granger.com/2015/01/26/coding-is-not-the-new-literacy/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57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MIT App Inventor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053201" cy="3880772"/>
          </a:xfrm>
        </p:spPr>
        <p:txBody>
          <a:bodyPr>
            <a:normAutofit/>
          </a:bodyPr>
          <a:lstStyle/>
          <a:p>
            <a:r>
              <a:rPr lang="en-CA" dirty="0" smtClean="0"/>
              <a:t>App Inventor is a Visual Programming system that uses </a:t>
            </a:r>
            <a:r>
              <a:rPr lang="en-CA" b="1" u="sng" dirty="0" smtClean="0"/>
              <a:t>Blocks</a:t>
            </a:r>
            <a:r>
              <a:rPr lang="en-CA" b="1" dirty="0" smtClean="0"/>
              <a:t> </a:t>
            </a:r>
            <a:r>
              <a:rPr lang="en-CA" dirty="0" smtClean="0"/>
              <a:t>to represent the logic behind apps.</a:t>
            </a:r>
          </a:p>
          <a:p>
            <a:r>
              <a:rPr lang="en-CA" dirty="0" smtClean="0"/>
              <a:t>Browser </a:t>
            </a:r>
            <a:r>
              <a:rPr lang="en-CA" dirty="0" smtClean="0"/>
              <a:t>based (No installer needed!) and open source!</a:t>
            </a:r>
          </a:p>
          <a:p>
            <a:r>
              <a:rPr lang="en-CA" dirty="0" smtClean="0"/>
              <a:t>Developed by MIT and </a:t>
            </a:r>
            <a:r>
              <a:rPr lang="en-CA" dirty="0"/>
              <a:t>Google </a:t>
            </a:r>
            <a:r>
              <a:rPr lang="en-CA" dirty="0" smtClean="0"/>
              <a:t>Engineers.</a:t>
            </a:r>
            <a:endParaRPr lang="en-CA" dirty="0"/>
          </a:p>
        </p:txBody>
      </p:sp>
      <p:pic>
        <p:nvPicPr>
          <p:cNvPr id="7" name="Content Placeholder 6" descr="block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200" y="-1595621"/>
            <a:ext cx="3543467" cy="888576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56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78052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 smtClean="0"/>
              <a:t>No Texting While Driving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03615"/>
            <a:ext cx="5738816" cy="477334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Daniel </a:t>
            </a:r>
            <a:r>
              <a:rPr lang="en-CA" dirty="0" smtClean="0"/>
              <a:t>Finnegan used App Inventor in 2009 to create an App that would automatically reply to text messages when the user was driving.</a:t>
            </a:r>
          </a:p>
          <a:p>
            <a:r>
              <a:rPr lang="en-CA" dirty="0" smtClean="0"/>
              <a:t>The idea was so popular, State Farm Insurance utilized it and distributed it to their clients the following year.</a:t>
            </a:r>
          </a:p>
          <a:p>
            <a:r>
              <a:rPr lang="en-CA" dirty="0"/>
              <a:t>Software, after all, affects almost everything we do. Pick any </a:t>
            </a:r>
            <a:r>
              <a:rPr lang="en-CA" dirty="0" smtClean="0"/>
              <a:t>major problem and </a:t>
            </a:r>
            <a:r>
              <a:rPr lang="en-CA" dirty="0"/>
              <a:t>clever software is part of the solution</a:t>
            </a:r>
            <a:r>
              <a:rPr lang="en-CA" dirty="0" smtClean="0"/>
              <a:t>.</a:t>
            </a:r>
            <a:endParaRPr lang="en-CA" dirty="0"/>
          </a:p>
        </p:txBody>
      </p:sp>
      <p:pic>
        <p:nvPicPr>
          <p:cNvPr id="7170" name="Picture 2" descr="http://appinventor.files.wordpress.com/2010/08/4622481338_7d200ea4ae.jpg?w=300&amp;h=200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81" r="18195" b="11755"/>
          <a:stretch/>
        </p:blipFill>
        <p:spPr bwMode="auto">
          <a:xfrm>
            <a:off x="7759700" y="3790289"/>
            <a:ext cx="3949700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356350"/>
            <a:ext cx="5791200" cy="365125"/>
          </a:xfrm>
        </p:spPr>
        <p:txBody>
          <a:bodyPr/>
          <a:lstStyle/>
          <a:p>
            <a:r>
              <a:rPr lang="en-CA" dirty="0" smtClean="0"/>
              <a:t>2015 - Ryerson University</a:t>
            </a:r>
            <a:br>
              <a:rPr lang="en-CA" dirty="0" smtClean="0"/>
            </a:br>
            <a:r>
              <a:rPr lang="en-CA" dirty="0"/>
              <a:t>Further reading: http://www.wired.com/2010/11/st_thompson_wereallcoders/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21</a:t>
            </a:fld>
            <a:endParaRPr lang="en-CA"/>
          </a:p>
        </p:txBody>
      </p:sp>
      <p:pic>
        <p:nvPicPr>
          <p:cNvPr id="7172" name="Picture 4" descr="http://appinventor.mit.edu/explore/sites/all/files/tutorials/NTWD/screensho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02"/>
          <a:stretch/>
        </p:blipFill>
        <p:spPr bwMode="auto">
          <a:xfrm>
            <a:off x="8027994" y="374187"/>
            <a:ext cx="3413112" cy="322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1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First iteration of Challenge Accepted: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22</a:t>
            </a:fld>
            <a:endParaRPr lang="en-CA"/>
          </a:p>
        </p:txBody>
      </p:sp>
      <p:pic>
        <p:nvPicPr>
          <p:cNvPr id="7170" name="Picture 2" descr="https://pbs.twimg.com/media/CLGo1nyUYAA8Q3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67"/>
          <a:stretch/>
        </p:blipFill>
        <p:spPr bwMode="auto">
          <a:xfrm>
            <a:off x="2339974" y="1690688"/>
            <a:ext cx="7045325" cy="311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08050" y="5156021"/>
            <a:ext cx="10375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Last month we ran our first iteration of this course. </a:t>
            </a:r>
          </a:p>
          <a:p>
            <a:r>
              <a:rPr lang="en-CA" sz="2400" dirty="0" smtClean="0"/>
              <a:t>By the end of the course, students were making apps that surpassed our expectations.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70715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sz="7200" dirty="0" smtClean="0"/>
              <a:t>Are you ready?</a:t>
            </a:r>
            <a:br>
              <a:rPr lang="en-CA" sz="7200" dirty="0" smtClean="0"/>
            </a:br>
            <a:r>
              <a:rPr lang="en-CA" sz="7200" dirty="0" smtClean="0"/>
              <a:t>Let’s get started.</a:t>
            </a:r>
            <a:endParaRPr lang="en-CA" sz="7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505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Before we start, requirements: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6600" y="1825625"/>
            <a:ext cx="5408616" cy="435133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Laptop and Charger. </a:t>
            </a:r>
          </a:p>
          <a:p>
            <a:r>
              <a:rPr lang="en-CA" dirty="0" smtClean="0"/>
              <a:t>Modern Browser</a:t>
            </a:r>
          </a:p>
          <a:p>
            <a:pPr lvl="1"/>
            <a:r>
              <a:rPr lang="en-CA" dirty="0" smtClean="0"/>
              <a:t>Please use </a:t>
            </a:r>
            <a:r>
              <a:rPr lang="en-CA" dirty="0"/>
              <a:t>(preferably) Google Chrome or </a:t>
            </a:r>
            <a:r>
              <a:rPr lang="en-CA" dirty="0" smtClean="0"/>
              <a:t>Mozilla Firefox</a:t>
            </a:r>
          </a:p>
          <a:p>
            <a:pPr lvl="1"/>
            <a:r>
              <a:rPr lang="en-CA" dirty="0" smtClean="0"/>
              <a:t>Be wary that browser extensions may cause problems with AppInventor</a:t>
            </a:r>
          </a:p>
          <a:p>
            <a:r>
              <a:rPr lang="en-CA" dirty="0" smtClean="0"/>
              <a:t>If you do not have a laptop or if you run into problems, the Ryerson Library has a laptop loan </a:t>
            </a:r>
            <a:r>
              <a:rPr lang="en-CA" dirty="0" smtClean="0"/>
              <a:t>program</a:t>
            </a:r>
            <a:r>
              <a:rPr lang="en-CA" dirty="0"/>
              <a:t> </a:t>
            </a:r>
            <a:r>
              <a:rPr lang="en-CA" dirty="0" smtClean="0"/>
              <a:t>(for Ryerson students).</a:t>
            </a:r>
            <a:endParaRPr lang="en-CA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24</a:t>
            </a:fld>
            <a:endParaRPr lang="en-CA"/>
          </a:p>
        </p:txBody>
      </p:sp>
      <p:pic>
        <p:nvPicPr>
          <p:cNvPr id="8194" name="Picture 2" descr="http://elginparentcouncil.org/wp-content/uploads/2014/12/Chromebook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1745987"/>
            <a:ext cx="3382962" cy="225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extremetech.com/wp-content/uploads/2011/10/firefox-lapt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3979483"/>
            <a:ext cx="3382962" cy="21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985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825625"/>
            <a:ext cx="567531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Course website: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mydmz.ryerson.ca/</a:t>
            </a:r>
            <a:r>
              <a:rPr lang="en-US" dirty="0" err="1" smtClean="0">
                <a:solidFill>
                  <a:schemeClr val="tx1"/>
                </a:solidFill>
              </a:rPr>
              <a:t>learntocode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Click the link </a:t>
            </a:r>
            <a:r>
              <a:rPr lang="en-US" sz="2800" dirty="0" smtClean="0">
                <a:solidFill>
                  <a:schemeClr val="tx1"/>
                </a:solidFill>
              </a:rPr>
              <a:t>in the top right: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Current </a:t>
            </a:r>
            <a:r>
              <a:rPr lang="en-US" sz="2400" dirty="0" smtClean="0">
                <a:solidFill>
                  <a:schemeClr val="tx1"/>
                </a:solidFill>
              </a:rPr>
              <a:t>Students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Click “Sign in</a:t>
            </a:r>
            <a:r>
              <a:rPr lang="en-US" sz="2800" dirty="0" smtClean="0">
                <a:solidFill>
                  <a:schemeClr val="tx1"/>
                </a:solidFill>
              </a:rPr>
              <a:t>”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Sign </a:t>
            </a:r>
            <a:r>
              <a:rPr lang="en-US" sz="2800" dirty="0" smtClean="0">
                <a:solidFill>
                  <a:schemeClr val="tx1"/>
                </a:solidFill>
              </a:rPr>
              <a:t>in using </a:t>
            </a:r>
            <a:r>
              <a:rPr lang="en-US" sz="2800" dirty="0">
                <a:solidFill>
                  <a:schemeClr val="tx1"/>
                </a:solidFill>
              </a:rPr>
              <a:t>a Google </a:t>
            </a:r>
            <a:r>
              <a:rPr lang="en-US" sz="2800" dirty="0" smtClean="0">
                <a:solidFill>
                  <a:schemeClr val="tx1"/>
                </a:solidFill>
              </a:rPr>
              <a:t>account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(Your Ryerson account </a:t>
            </a:r>
            <a:r>
              <a:rPr lang="en-US" sz="2400" dirty="0" smtClean="0">
                <a:solidFill>
                  <a:schemeClr val="tx1"/>
                </a:solidFill>
              </a:rPr>
              <a:t>works too)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Create a google account if you don’t have one.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25</a:t>
            </a:fld>
            <a:endParaRPr lang="en-CA"/>
          </a:p>
        </p:txBody>
      </p:sp>
      <p:pic>
        <p:nvPicPr>
          <p:cNvPr id="8" name="Picture 7" descr="Sign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41" y="2096378"/>
            <a:ext cx="4606754" cy="309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8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Course Website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Fill in the </a:t>
            </a:r>
            <a:r>
              <a:rPr lang="en-CA" dirty="0" smtClean="0"/>
              <a:t>information on the </a:t>
            </a:r>
            <a:r>
              <a:rPr lang="en-CA" dirty="0" smtClean="0"/>
              <a:t>Sign Up </a:t>
            </a:r>
            <a:r>
              <a:rPr lang="en-CA" dirty="0" smtClean="0"/>
              <a:t>webpage.</a:t>
            </a:r>
            <a:endParaRPr lang="en-CA" dirty="0"/>
          </a:p>
          <a:p>
            <a:r>
              <a:rPr lang="en-CA" dirty="0" smtClean="0"/>
              <a:t>Bookmark this page.</a:t>
            </a:r>
            <a:r>
              <a:rPr lang="en-CA" dirty="0" smtClean="0">
                <a:sym typeface="Wingdings" panose="05000000000000000000" pitchFamily="2" charset="2"/>
              </a:rPr>
              <a:t>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Slides, links and announcements will be placed here</a:t>
            </a:r>
            <a:r>
              <a:rPr lang="en-CA" dirty="0" smtClean="0"/>
              <a:t>.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0281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Open </a:t>
            </a:r>
            <a:r>
              <a:rPr lang="en-CA" dirty="0" err="1" smtClean="0"/>
              <a:t>AppInventor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1690688"/>
            <a:ext cx="5548316" cy="4486275"/>
          </a:xfrm>
        </p:spPr>
        <p:txBody>
          <a:bodyPr>
            <a:normAutofit/>
          </a:bodyPr>
          <a:lstStyle/>
          <a:p>
            <a:r>
              <a:rPr lang="en-CA" dirty="0" smtClean="0"/>
              <a:t>Click on the link at the top that says AppInventor:</a:t>
            </a:r>
            <a:endParaRPr lang="en-CA" dirty="0"/>
          </a:p>
          <a:p>
            <a:pPr lvl="1"/>
            <a:r>
              <a:rPr lang="en-CA" dirty="0" smtClean="0"/>
              <a:t>appinventor.mit.edu</a:t>
            </a:r>
            <a:endParaRPr lang="en-CA" dirty="0"/>
          </a:p>
          <a:p>
            <a:r>
              <a:rPr lang="en-CA" dirty="0" smtClean="0"/>
              <a:t>Click on the orange button that says: Create!</a:t>
            </a:r>
          </a:p>
          <a:p>
            <a:pPr lvl="1"/>
            <a:r>
              <a:rPr lang="en-CA" dirty="0" smtClean="0"/>
              <a:t>Log in with your google</a:t>
            </a:r>
            <a:r>
              <a:rPr lang="en-CA" dirty="0"/>
              <a:t> </a:t>
            </a:r>
            <a:r>
              <a:rPr lang="en-CA" dirty="0" smtClean="0"/>
              <a:t>account.</a:t>
            </a:r>
            <a:endParaRPr lang="en-CA" dirty="0"/>
          </a:p>
          <a:p>
            <a:pPr lvl="1"/>
            <a:r>
              <a:rPr lang="en-CA" dirty="0" smtClean="0"/>
              <a:t>Accept the terms of service.</a:t>
            </a:r>
          </a:p>
          <a:p>
            <a:pPr lvl="1"/>
            <a:r>
              <a:rPr lang="en-CA" dirty="0" smtClean="0"/>
              <a:t>Dismiss the </a:t>
            </a:r>
            <a:r>
              <a:rPr lang="en-CA" dirty="0" smtClean="0"/>
              <a:t>survey.</a:t>
            </a:r>
            <a:endParaRPr lang="en-CA" dirty="0" smtClean="0"/>
          </a:p>
          <a:p>
            <a:pPr lvl="1"/>
            <a:r>
              <a:rPr lang="en-CA" dirty="0" smtClean="0"/>
              <a:t>Dismiss the Popup (Continue</a:t>
            </a:r>
            <a:r>
              <a:rPr lang="en-CA" dirty="0" smtClean="0"/>
              <a:t>).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6998" b="30179"/>
          <a:stretch/>
        </p:blipFill>
        <p:spPr>
          <a:xfrm>
            <a:off x="7175500" y="730677"/>
            <a:ext cx="4178300" cy="227879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27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017" y="3990969"/>
            <a:ext cx="4163783" cy="160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66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407800" cy="4351338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Click Projects at the top</a:t>
            </a:r>
            <a:endParaRPr lang="en-US" sz="3200" dirty="0">
              <a:solidFill>
                <a:schemeClr val="tx1"/>
              </a:solidFill>
            </a:endParaRPr>
          </a:p>
          <a:p>
            <a:pPr marL="742950" lvl="2" indent="-342900"/>
            <a:r>
              <a:rPr lang="en-US" sz="3200" dirty="0" smtClean="0">
                <a:solidFill>
                  <a:schemeClr val="tx1"/>
                </a:solidFill>
              </a:rPr>
              <a:t>Select ‘Start </a:t>
            </a:r>
            <a:r>
              <a:rPr lang="en-US" sz="3200" dirty="0">
                <a:solidFill>
                  <a:schemeClr val="tx1"/>
                </a:solidFill>
              </a:rPr>
              <a:t>new </a:t>
            </a:r>
            <a:r>
              <a:rPr lang="en-US" sz="3200" dirty="0" smtClean="0">
                <a:solidFill>
                  <a:schemeClr val="tx1"/>
                </a:solidFill>
              </a:rPr>
              <a:t>project’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742950" lvl="2" indent="-342900"/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Set Project name:</a:t>
            </a:r>
            <a:endParaRPr lang="en-US" sz="3200" dirty="0">
              <a:solidFill>
                <a:schemeClr val="tx1"/>
              </a:solidFill>
            </a:endParaRPr>
          </a:p>
          <a:p>
            <a:pPr marL="742950" lvl="2" indent="-342900"/>
            <a:r>
              <a:rPr lang="en-US" sz="3200" dirty="0" smtClean="0">
                <a:solidFill>
                  <a:schemeClr val="tx1"/>
                </a:solidFill>
              </a:rPr>
              <a:t>HelloWorld</a:t>
            </a:r>
          </a:p>
          <a:p>
            <a:pPr marL="742950" lvl="2" indent="-342900"/>
            <a:r>
              <a:rPr lang="en-US" sz="3200" dirty="0" smtClean="0">
                <a:solidFill>
                  <a:schemeClr val="tx1"/>
                </a:solidFill>
              </a:rPr>
              <a:t>Click OK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CA" dirty="0"/>
          </a:p>
        </p:txBody>
      </p:sp>
      <p:pic>
        <p:nvPicPr>
          <p:cNvPr id="7" name="Content Placeholder 6" descr="new_project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946" y="874835"/>
            <a:ext cx="4063492" cy="242539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6959600" cy="365125"/>
          </a:xfrm>
        </p:spPr>
        <p:txBody>
          <a:bodyPr/>
          <a:lstStyle/>
          <a:p>
            <a:r>
              <a:rPr lang="en-CA" dirty="0" smtClean="0"/>
              <a:t>2015 - Ryerson University</a:t>
            </a:r>
            <a:br>
              <a:rPr lang="en-CA" dirty="0" smtClean="0"/>
            </a:br>
            <a:r>
              <a:rPr lang="en-CA" dirty="0"/>
              <a:t>Further Reading: https://en.wikipedia.org/wiki/"Hello,_World!"_program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28</a:t>
            </a:fld>
            <a:endParaRPr lang="en-CA"/>
          </a:p>
        </p:txBody>
      </p:sp>
      <p:pic>
        <p:nvPicPr>
          <p:cNvPr id="8" name="Picture 7" descr="Screen Shot 2015-05-05 at 12.22.4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760" y="3876856"/>
            <a:ext cx="4165600" cy="1739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10600" y="4319452"/>
            <a:ext cx="182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>
                <a:solidFill>
                  <a:schemeClr val="bg1"/>
                </a:solidFill>
              </a:rPr>
              <a:t>Hello World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38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4382"/>
            <a:ext cx="10515600" cy="1325563"/>
          </a:xfrm>
        </p:spPr>
        <p:txBody>
          <a:bodyPr/>
          <a:lstStyle/>
          <a:p>
            <a:r>
              <a:rPr lang="en-CA" dirty="0" smtClean="0"/>
              <a:t>App Inventor – Designer View</a:t>
            </a:r>
            <a:endParaRPr lang="en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1115300"/>
            <a:ext cx="7467600" cy="52410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29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215900" y="1479040"/>
            <a:ext cx="1676400" cy="369332"/>
          </a:xfrm>
          <a:prstGeom prst="borderCallout1">
            <a:avLst>
              <a:gd name="adj1" fmla="val 32505"/>
              <a:gd name="adj2" fmla="val 100758"/>
              <a:gd name="adj3" fmla="val 418539"/>
              <a:gd name="adj4" fmla="val 141213"/>
            </a:avLst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Palette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5900" y="5917684"/>
            <a:ext cx="1676400" cy="369332"/>
          </a:xfrm>
          <a:prstGeom prst="borderCallout1">
            <a:avLst>
              <a:gd name="adj1" fmla="val 46259"/>
              <a:gd name="adj2" fmla="val 97728"/>
              <a:gd name="adj3" fmla="val -341400"/>
              <a:gd name="adj4" fmla="val 267728"/>
            </a:avLst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Viewer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99700" y="3559862"/>
            <a:ext cx="1676400" cy="646331"/>
          </a:xfrm>
          <a:prstGeom prst="borderCallout1">
            <a:avLst>
              <a:gd name="adj1" fmla="val 69838"/>
              <a:gd name="adj2" fmla="val 7576"/>
              <a:gd name="adj3" fmla="val -144907"/>
              <a:gd name="adj4" fmla="val -176969"/>
            </a:avLst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Components</a:t>
            </a:r>
          </a:p>
          <a:p>
            <a:r>
              <a:rPr lang="en-CA" dirty="0" smtClean="0"/>
              <a:t>List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99700" y="5917684"/>
            <a:ext cx="1676400" cy="369332"/>
          </a:xfrm>
          <a:prstGeom prst="borderCallout1">
            <a:avLst>
              <a:gd name="adj1" fmla="val 53136"/>
              <a:gd name="adj2" fmla="val 4546"/>
              <a:gd name="adj3" fmla="val -465191"/>
              <a:gd name="adj4" fmla="val -82272"/>
            </a:avLst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Properties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99700" y="1479040"/>
            <a:ext cx="1676400" cy="369332"/>
          </a:xfrm>
          <a:prstGeom prst="borderCallout1">
            <a:avLst>
              <a:gd name="adj1" fmla="val 69838"/>
              <a:gd name="adj2" fmla="val 7576"/>
              <a:gd name="adj3" fmla="val 92359"/>
              <a:gd name="adj4" fmla="val -50454"/>
            </a:avLst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View switch</a:t>
            </a:r>
          </a:p>
        </p:txBody>
      </p:sp>
    </p:spTree>
    <p:extLst>
      <p:ext uri="{BB962C8B-B14F-4D97-AF65-F5344CB8AC3E}">
        <p14:creationId xmlns:p14="http://schemas.microsoft.com/office/powerpoint/2010/main" val="18877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Our goals.</a:t>
            </a:r>
            <a:endParaRPr lang="en-CA" dirty="0"/>
          </a:p>
        </p:txBody>
      </p:sp>
      <p:graphicFrame>
        <p:nvGraphicFramePr>
          <p:cNvPr id="27" name="Content Placeholder 2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63047181"/>
              </p:ext>
            </p:extLst>
          </p:nvPr>
        </p:nvGraphicFramePr>
        <p:xfrm>
          <a:off x="6328881" y="1027906"/>
          <a:ext cx="5393932" cy="5014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1" name="Content Placeholder 30"/>
          <p:cNvSpPr>
            <a:spLocks noGrp="1"/>
          </p:cNvSpPr>
          <p:nvPr>
            <p:ph sz="half" idx="2"/>
          </p:nvPr>
        </p:nvSpPr>
        <p:spPr>
          <a:xfrm>
            <a:off x="626724" y="1847850"/>
            <a:ext cx="5373384" cy="4508500"/>
          </a:xfrm>
        </p:spPr>
        <p:txBody>
          <a:bodyPr>
            <a:normAutofit/>
          </a:bodyPr>
          <a:lstStyle/>
          <a:p>
            <a:r>
              <a:rPr lang="en-CA" dirty="0" smtClean="0"/>
              <a:t>Value:</a:t>
            </a:r>
            <a:endParaRPr lang="en-CA" dirty="0" smtClean="0"/>
          </a:p>
          <a:p>
            <a:pPr lvl="1"/>
            <a:r>
              <a:rPr lang="en-CA" dirty="0" smtClean="0"/>
              <a:t>Core computer science concepts.</a:t>
            </a:r>
          </a:p>
          <a:p>
            <a:pPr lvl="1"/>
            <a:r>
              <a:rPr lang="en-CA" dirty="0" smtClean="0"/>
              <a:t>Essentials of coding</a:t>
            </a:r>
          </a:p>
          <a:p>
            <a:r>
              <a:rPr lang="en-CA" dirty="0" smtClean="0"/>
              <a:t>Engagement:</a:t>
            </a:r>
            <a:endParaRPr lang="en-CA" dirty="0" smtClean="0"/>
          </a:p>
          <a:p>
            <a:pPr lvl="1"/>
            <a:r>
              <a:rPr lang="en-CA" dirty="0" smtClean="0"/>
              <a:t>Approachable: Beginner oriented</a:t>
            </a:r>
          </a:p>
          <a:p>
            <a:pPr lvl="1"/>
            <a:r>
              <a:rPr lang="en-CA" dirty="0" smtClean="0"/>
              <a:t>Creativity focused</a:t>
            </a:r>
          </a:p>
          <a:p>
            <a:r>
              <a:rPr lang="en-CA" dirty="0" smtClean="0"/>
              <a:t>Applicability:</a:t>
            </a:r>
            <a:endParaRPr lang="en-CA" dirty="0" smtClean="0"/>
          </a:p>
          <a:p>
            <a:pPr lvl="1"/>
            <a:r>
              <a:rPr lang="en-CA" dirty="0" smtClean="0"/>
              <a:t>The skills taught can be immediately applied use computer skills in your own field.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20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Designer </a:t>
            </a:r>
            <a:r>
              <a:rPr lang="en-CA" dirty="0" smtClean="0"/>
              <a:t>View - Palette</a:t>
            </a:r>
            <a:endParaRPr lang="en-CA" dirty="0"/>
          </a:p>
        </p:txBody>
      </p:sp>
      <p:pic>
        <p:nvPicPr>
          <p:cNvPr id="6" name="Content Placeholder 5" descr="palette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0"/>
            <a:ext cx="2912921" cy="674211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5033960" cy="4351338"/>
          </a:xfrm>
        </p:spPr>
        <p:txBody>
          <a:bodyPr/>
          <a:lstStyle/>
          <a:p>
            <a:r>
              <a:rPr lang="en-CA" dirty="0"/>
              <a:t>The palette shows all of the components available for building the UI or adding functionality to your </a:t>
            </a:r>
            <a:r>
              <a:rPr lang="en-CA" dirty="0" smtClean="0"/>
              <a:t>app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In order to add a component to your app, drag it from the palette to the viewer.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latin typeface="+mj-lt"/>
              </a:rPr>
              <a:t>2015 - Ryerson University</a:t>
            </a:r>
            <a:endParaRPr lang="en-CA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>
                <a:latin typeface="+mj-lt"/>
              </a:rPr>
              <a:t>30</a:t>
            </a:fld>
            <a:endParaRPr lang="en-CA">
              <a:latin typeface="+mj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1509407"/>
            <a:ext cx="4184035" cy="3880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889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Designer </a:t>
            </a:r>
            <a:r>
              <a:rPr lang="en-CA" dirty="0" smtClean="0"/>
              <a:t>View – Viewer &amp; Components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The viewer displays the layout of your app’s screen. This is what the app will look like to the user.</a:t>
            </a:r>
          </a:p>
          <a:p>
            <a:r>
              <a:rPr lang="en-CA" dirty="0"/>
              <a:t>The Components </a:t>
            </a:r>
            <a:r>
              <a:rPr lang="en-CA" dirty="0" smtClean="0"/>
              <a:t>Panel is </a:t>
            </a:r>
            <a:r>
              <a:rPr lang="en-CA" dirty="0"/>
              <a:t>a list of the components that are in use, this may include invisible components</a:t>
            </a:r>
          </a:p>
          <a:p>
            <a:r>
              <a:rPr lang="en-CA" dirty="0">
                <a:solidFill>
                  <a:srgbClr val="CCFF33"/>
                </a:solidFill>
              </a:rPr>
              <a:t>Drag a </a:t>
            </a:r>
            <a:r>
              <a:rPr lang="en-CA" b="1" u="sng" dirty="0">
                <a:solidFill>
                  <a:srgbClr val="CCFF33"/>
                </a:solidFill>
              </a:rPr>
              <a:t>label</a:t>
            </a:r>
            <a:r>
              <a:rPr lang="en-CA" dirty="0">
                <a:solidFill>
                  <a:srgbClr val="CCFF33"/>
                </a:solidFill>
              </a:rPr>
              <a:t> component into your Viewer.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2015 - Ryerson University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31</a:t>
            </a:fld>
            <a:endParaRPr lang="en-CA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1509407"/>
            <a:ext cx="4184035" cy="3880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91267" y="1825625"/>
            <a:ext cx="48911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Designer </a:t>
            </a:r>
            <a:r>
              <a:rPr lang="en-CA" dirty="0" smtClean="0"/>
              <a:t>View – Properties</a:t>
            </a:r>
            <a:endParaRPr lang="en-CA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280800" cy="4351338"/>
          </a:xfrm>
        </p:spPr>
        <p:txBody>
          <a:bodyPr>
            <a:normAutofit/>
          </a:bodyPr>
          <a:lstStyle/>
          <a:p>
            <a:r>
              <a:rPr lang="en-CA" dirty="0"/>
              <a:t>The properties bar lets you change features of the component you’ve currently selected</a:t>
            </a:r>
          </a:p>
          <a:p>
            <a:r>
              <a:rPr lang="en-CA" dirty="0"/>
              <a:t>You can select the component by clicking on it in the viewer or on the components list</a:t>
            </a:r>
          </a:p>
          <a:p>
            <a:r>
              <a:rPr lang="en-CA" dirty="0">
                <a:solidFill>
                  <a:srgbClr val="CCFF33"/>
                </a:solidFill>
              </a:rPr>
              <a:t>Select the label </a:t>
            </a:r>
            <a:r>
              <a:rPr lang="en-CA" dirty="0" smtClean="0">
                <a:solidFill>
                  <a:srgbClr val="CCFF33"/>
                </a:solidFill>
              </a:rPr>
              <a:t>you’ve </a:t>
            </a:r>
            <a:r>
              <a:rPr lang="en-CA" dirty="0">
                <a:solidFill>
                  <a:srgbClr val="CCFF33"/>
                </a:solidFill>
              </a:rPr>
              <a:t>added and change the text to ‘Hello World’, and the </a:t>
            </a:r>
            <a:r>
              <a:rPr lang="en-CA" dirty="0" err="1" smtClean="0">
                <a:solidFill>
                  <a:srgbClr val="CCFF33"/>
                </a:solidFill>
              </a:rPr>
              <a:t>TextColor</a:t>
            </a:r>
            <a:r>
              <a:rPr lang="en-CA" dirty="0" smtClean="0">
                <a:solidFill>
                  <a:srgbClr val="CCFF33"/>
                </a:solidFill>
              </a:rPr>
              <a:t> </a:t>
            </a:r>
            <a:r>
              <a:rPr lang="en-CA" dirty="0">
                <a:solidFill>
                  <a:srgbClr val="CCFF33"/>
                </a:solidFill>
              </a:rPr>
              <a:t>to Blue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32</a:t>
            </a:fld>
            <a:endParaRPr lang="en-CA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1509407"/>
            <a:ext cx="4184035" cy="3880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77334" y="1488679"/>
            <a:ext cx="4184035" cy="450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sz="2400" u="sng" dirty="0">
              <a:solidFill>
                <a:srgbClr val="CCFF33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145216" y="5390179"/>
            <a:ext cx="2465384" cy="1"/>
          </a:xfrm>
          <a:prstGeom prst="straightConnector1">
            <a:avLst/>
          </a:prstGeom>
          <a:ln w="57150">
            <a:solidFill>
              <a:srgbClr val="CC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856216" y="0"/>
            <a:ext cx="2220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Ok, let’s test the app.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8002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Obtaining a device: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If you don’t have an Android device, we can lend you one.</a:t>
            </a:r>
          </a:p>
          <a:p>
            <a:endParaRPr lang="en-CA" dirty="0"/>
          </a:p>
          <a:p>
            <a:r>
              <a:rPr lang="en-CA" dirty="0" smtClean="0"/>
              <a:t>On the course website, click on the link that says “Borrow a phone”</a:t>
            </a:r>
          </a:p>
          <a:p>
            <a:endParaRPr lang="en-CA" dirty="0"/>
          </a:p>
          <a:p>
            <a:r>
              <a:rPr lang="en-CA" dirty="0" smtClean="0"/>
              <a:t>After you fill out the forms, You can pick up a device from the front</a:t>
            </a:r>
          </a:p>
          <a:p>
            <a:pPr lvl="1"/>
            <a:r>
              <a:rPr lang="en-CA" dirty="0" smtClean="0"/>
              <a:t>You will need one piece of 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If you have your own Android device:</a:t>
            </a:r>
          </a:p>
          <a:p>
            <a:pPr lvl="1"/>
            <a:r>
              <a:rPr lang="en-CA" dirty="0" smtClean="0"/>
              <a:t>Open the Google Play store</a:t>
            </a:r>
          </a:p>
          <a:p>
            <a:pPr lvl="1"/>
            <a:r>
              <a:rPr lang="en-CA" dirty="0" smtClean="0"/>
              <a:t>Search for MIT AI2 Companion</a:t>
            </a:r>
          </a:p>
          <a:p>
            <a:pPr lvl="1"/>
            <a:r>
              <a:rPr lang="en-CA" dirty="0" smtClean="0"/>
              <a:t>Select the Result with this icon:</a:t>
            </a:r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r>
              <a:rPr lang="en-CA" dirty="0" smtClean="0"/>
              <a:t>Download the app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34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1" b="60555"/>
          <a:stretch/>
        </p:blipFill>
        <p:spPr>
          <a:xfrm>
            <a:off x="6908007" y="3726657"/>
            <a:ext cx="3857625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32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Testing the app</a:t>
            </a:r>
            <a:endParaRPr lang="en-CA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To run the app:</a:t>
            </a:r>
          </a:p>
          <a:p>
            <a:r>
              <a:rPr lang="en-CA" dirty="0" smtClean="0"/>
              <a:t>On AppInventor</a:t>
            </a:r>
          </a:p>
          <a:p>
            <a:pPr lvl="1"/>
            <a:r>
              <a:rPr lang="en-CA" dirty="0" smtClean="0"/>
              <a:t>Go to the connect menu</a:t>
            </a:r>
          </a:p>
          <a:p>
            <a:pPr lvl="1"/>
            <a:r>
              <a:rPr lang="en-CA" dirty="0" smtClean="0"/>
              <a:t>Click AI Companion</a:t>
            </a:r>
          </a:p>
          <a:p>
            <a:r>
              <a:rPr lang="en-CA" dirty="0" smtClean="0"/>
              <a:t>On the phone:</a:t>
            </a:r>
          </a:p>
          <a:p>
            <a:pPr lvl="1"/>
            <a:r>
              <a:rPr lang="en-CA" dirty="0" smtClean="0"/>
              <a:t>Open the AppInventor App</a:t>
            </a:r>
          </a:p>
          <a:p>
            <a:pPr lvl="1"/>
            <a:r>
              <a:rPr lang="en-CA" dirty="0" smtClean="0"/>
              <a:t>Click Scan QR code or enter the code.</a:t>
            </a:r>
          </a:p>
          <a:p>
            <a:pPr lvl="1"/>
            <a:endParaRPr lang="en-CA" dirty="0"/>
          </a:p>
          <a:p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35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086" y="1825625"/>
            <a:ext cx="2163306" cy="2546391"/>
          </a:xfrm>
          <a:prstGeom prst="rect">
            <a:avLst/>
          </a:prstGeom>
        </p:spPr>
      </p:pic>
      <p:pic>
        <p:nvPicPr>
          <p:cNvPr id="9218" name="Picture 2" descr="https://gm1.ggpht.com/R9l09T1VIajWDQhf9QUHJkbnJ78BG3BT-21h3ztIkEr3gwbl7A7SlogP25A8AmwGb8ja8jL-AMpjuEnfFaxYSJ9gd59dhri8v-ZrVfUC2nstu_tNxzAzkv4d_nMyFk_JTY35i5Dnd2Th7P3xRLBfN5-UT6lYNmuDFSc4GP2fCWZOqgbAgpIn5jWklAS3ih7AGGStV5dS5qHFVYD5fq2KEEvb5sjp0rna6qX9uh69PeRYiv26teouOezEIl-vI0jwCqrIepJ_lFHBm5uFremmEUukgTRfh9wrYdoWo_BV9WroTW7jtpV-Sj5DSK5emo0FEbLfOWjhJ8VDp8ScqqB5WT96kU3u6LmjbnHfJwib69qPbtyMv79rzBCGKbafxbR9HhjlOcXmLSijBh71U1tuZat5dRcRMqF9QtA691hBGfUB_PbST7ZBuahJokZB-nvlDLXZQfxxzdEFVu0gDGIbZZ0fPdbrshv2WlBX3LdBmSWqnSU2PZw4MilUWEw1hgJRuuqsdTXA-37VQpLPZB8K3rYgQFcRsoxvC8DSsAU6mwXMxak1AQf_yzzuNZepMX1HY3zy9HEyzMO0CY9rFf3QxsYA3550FCgtnWBGcDoz-916r-HhwqWp6WmlQxo=w1884-h646-l75-ft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262" y="1027906"/>
            <a:ext cx="24451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2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This is what you should see: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If you see the this screen </a:t>
            </a:r>
            <a:r>
              <a:rPr lang="en-CA" dirty="0" smtClean="0">
                <a:sym typeface="Wingdings" panose="05000000000000000000" pitchFamily="2" charset="2"/>
              </a:rPr>
              <a:t> </a:t>
            </a:r>
            <a:r>
              <a:rPr lang="en-CA" dirty="0" smtClean="0"/>
              <a:t>on your device, you’ve successfully Run your first app.</a:t>
            </a:r>
          </a:p>
          <a:p>
            <a:endParaRPr lang="en-CA" dirty="0" smtClean="0"/>
          </a:p>
          <a:p>
            <a:r>
              <a:rPr lang="en-CA" dirty="0" smtClean="0"/>
              <a:t>While it may not do much, it is still an important part of learning:</a:t>
            </a:r>
          </a:p>
          <a:p>
            <a:pPr lvl="1"/>
            <a:r>
              <a:rPr lang="en-CA" dirty="0" smtClean="0"/>
              <a:t>Wikipedia: Hello World</a:t>
            </a:r>
          </a:p>
          <a:p>
            <a:endParaRPr lang="en-CA" dirty="0" smtClean="0"/>
          </a:p>
          <a:p>
            <a:r>
              <a:rPr lang="en-CA" dirty="0" smtClean="0"/>
              <a:t>Let’s wait a few minutes to make sure we all have this running.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36</a:t>
            </a:fld>
            <a:endParaRPr lang="en-CA"/>
          </a:p>
        </p:txBody>
      </p:sp>
      <p:pic>
        <p:nvPicPr>
          <p:cNvPr id="10242" name="Picture 2" descr="https://gm1.ggpht.com/8d7XIOdErYEsYphOHEjxox-HfdjEpSa7co2WJ8oK5tBxwRDF9XdY0FNZfHVoVHxMN_CQm--AefxRy4kh47f2NaX-U8oFszdLW6Cny-0zxDSH0LlqY5DGwBuNMWUUZ1LKXlMBVQefNcETQwYEOn5lLDSGhxoEZcq8iMGG-1e5PLYEvx9vOrjH7TdPxesx_sP6pRwfIjQcxH9VwLjnE7ix6uioBIspWdX15d4-EsX0tVBBND1whT4c5W7NjMrKRwMU7MdBwQB7SwE7idB3cPWQBH9FmENt7j7aefloMELxGmTsT97lRaVfv-NToS1KIi-MpvYtaQDDg1xCFOdqYYd166a5ZRbxI6GgH6owfuK-lvYHCbcW5W13WnpLNfwlX0PJPiODkQDDkvSb7f4XngDveMlZWXFv3nMIbTWkoRsfqiGqnkXzYZEIDsMdu7g6nkYTvJUjvCqpnAKsdQHkEop3UJ6-nIiTWawxH_rqp8g7jy9VaAdpwd7i43WaJrctrV8_yCV9lM9OJNsbJaEN_gQS7ERgzYHeGotqcX5Zc8Zp0Iw2sr9iRraiyiNgVOUI2nix0sVZ33eFRSiL9NVekTxL0dsAJfusrYIBYZsjRomkRYHHlIMaB7RG_0_o-04=w1884-h646-l75-f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202" y="1690688"/>
            <a:ext cx="2698132" cy="480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312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Projects</a:t>
            </a:r>
          </a:p>
          <a:p>
            <a:pPr marL="742950" lvl="2" indent="-342900"/>
            <a:r>
              <a:rPr lang="en-US" sz="3200" dirty="0">
                <a:solidFill>
                  <a:schemeClr val="tx1"/>
                </a:solidFill>
              </a:rPr>
              <a:t>Start new </a:t>
            </a:r>
            <a:r>
              <a:rPr lang="en-US" sz="3200" dirty="0" smtClean="0">
                <a:solidFill>
                  <a:schemeClr val="tx1"/>
                </a:solidFill>
              </a:rPr>
              <a:t>project</a:t>
            </a:r>
          </a:p>
          <a:p>
            <a:pPr marL="742950" lvl="2" indent="-342900"/>
            <a:endParaRPr lang="en-US" sz="3200" dirty="0">
              <a:solidFill>
                <a:schemeClr val="tx1"/>
              </a:solidFill>
            </a:endParaRPr>
          </a:p>
          <a:p>
            <a:pPr marL="742950" lvl="2" indent="-342900"/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Project name</a:t>
            </a:r>
          </a:p>
          <a:p>
            <a:pPr marL="742950" lvl="2" indent="-342900"/>
            <a:r>
              <a:rPr lang="en-US" sz="3200" dirty="0" err="1" smtClean="0">
                <a:solidFill>
                  <a:schemeClr val="tx1"/>
                </a:solidFill>
              </a:rPr>
              <a:t>HelloRyerson</a:t>
            </a:r>
            <a:endParaRPr lang="en-US" sz="3200" dirty="0">
              <a:solidFill>
                <a:schemeClr val="tx1"/>
              </a:solidFill>
            </a:endParaRPr>
          </a:p>
          <a:p>
            <a:pPr marL="742950" lvl="2" indent="-342900"/>
            <a:r>
              <a:rPr lang="en-US" sz="3200" dirty="0" smtClean="0">
                <a:solidFill>
                  <a:schemeClr val="tx1"/>
                </a:solidFill>
              </a:rPr>
              <a:t>Click OK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CA" dirty="0"/>
          </a:p>
        </p:txBody>
      </p:sp>
      <p:pic>
        <p:nvPicPr>
          <p:cNvPr id="7" name="Content Placeholder 6" descr="new_project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370" y="1397000"/>
            <a:ext cx="4063492" cy="242539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37</a:t>
            </a:fld>
            <a:endParaRPr lang="en-CA"/>
          </a:p>
        </p:txBody>
      </p:sp>
      <p:pic>
        <p:nvPicPr>
          <p:cNvPr id="8" name="Picture 7" descr="Screen Shot 2015-05-05 at 12.22.4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316" y="4232123"/>
            <a:ext cx="4165600" cy="1739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45986" y="4643121"/>
            <a:ext cx="1447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err="1">
                <a:solidFill>
                  <a:schemeClr val="bg1"/>
                </a:solidFill>
              </a:rPr>
              <a:t>HelloRyerson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852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First Button</a:t>
            </a:r>
            <a:endParaRPr lang="en-CA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Grab a button</a:t>
            </a:r>
          </a:p>
          <a:p>
            <a:r>
              <a:rPr lang="en-CA" sz="2800" dirty="0" smtClean="0"/>
              <a:t>Drag it into the screen</a:t>
            </a:r>
          </a:p>
          <a:p>
            <a:endParaRPr lang="en-CA" sz="2800" dirty="0"/>
          </a:p>
          <a:p>
            <a:endParaRPr lang="en-CA" sz="2800" dirty="0" smtClean="0"/>
          </a:p>
          <a:p>
            <a:r>
              <a:rPr lang="en-CA" sz="2800" dirty="0" smtClean="0"/>
              <a:t>Change the Text property </a:t>
            </a:r>
            <a:r>
              <a:rPr lang="en-CA" sz="2800" dirty="0" smtClean="0"/>
              <a:t>to</a:t>
            </a:r>
            <a:r>
              <a:rPr lang="en-CA" sz="2800" dirty="0" smtClean="0"/>
              <a:t/>
            </a:r>
            <a:br>
              <a:rPr lang="en-CA" sz="2800" dirty="0" smtClean="0"/>
            </a:br>
            <a:r>
              <a:rPr lang="en-CA" sz="2800" dirty="0" smtClean="0"/>
              <a:t>“Speak”</a:t>
            </a:r>
          </a:p>
          <a:p>
            <a:endParaRPr lang="en-CA" sz="2800" dirty="0" smtClean="0"/>
          </a:p>
          <a:p>
            <a:endParaRPr lang="en-CA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38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2634" r="9200"/>
          <a:stretch/>
        </p:blipFill>
        <p:spPr>
          <a:xfrm>
            <a:off x="6972300" y="820938"/>
            <a:ext cx="4381500" cy="2098274"/>
          </a:xfrm>
          <a:prstGeom prst="rect">
            <a:avLst/>
          </a:prstGeom>
        </p:spPr>
      </p:pic>
      <p:pic>
        <p:nvPicPr>
          <p:cNvPr id="12" name="Content Placeholder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178" y="3697908"/>
            <a:ext cx="3446843" cy="257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39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7252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Text to Speech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1776465"/>
            <a:ext cx="4262965" cy="1628841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In the </a:t>
            </a:r>
            <a:r>
              <a:rPr lang="en-CA" i="1" dirty="0" smtClean="0"/>
              <a:t>Palette</a:t>
            </a:r>
            <a:r>
              <a:rPr lang="en-CA" dirty="0"/>
              <a:t> </a:t>
            </a:r>
            <a:r>
              <a:rPr lang="en-CA" dirty="0" smtClean="0"/>
              <a:t>(under </a:t>
            </a:r>
            <a:r>
              <a:rPr lang="en-CA" i="1" dirty="0" smtClean="0"/>
              <a:t>Media</a:t>
            </a:r>
            <a:r>
              <a:rPr lang="en-CA" dirty="0" smtClean="0"/>
              <a:t>), drag a </a:t>
            </a:r>
            <a:r>
              <a:rPr lang="en-CA" dirty="0" err="1" smtClean="0"/>
              <a:t>TextToSpeech</a:t>
            </a:r>
            <a:r>
              <a:rPr lang="en-CA" dirty="0" smtClean="0"/>
              <a:t> Component </a:t>
            </a:r>
            <a:r>
              <a:rPr lang="en-CA" dirty="0" smtClean="0"/>
              <a:t>onto the </a:t>
            </a:r>
            <a:r>
              <a:rPr lang="en-CA" dirty="0" smtClean="0"/>
              <a:t>Screen.</a:t>
            </a:r>
          </a:p>
          <a:p>
            <a:endParaRPr lang="en-CA" i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39878"/>
          <a:stretch/>
        </p:blipFill>
        <p:spPr>
          <a:xfrm>
            <a:off x="1168333" y="4003548"/>
            <a:ext cx="3369869" cy="178565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39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654" y="1923996"/>
            <a:ext cx="4991158" cy="402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7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 caveats: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9484500" cy="4351338"/>
          </a:xfrm>
        </p:spPr>
        <p:txBody>
          <a:bodyPr/>
          <a:lstStyle/>
          <a:p>
            <a:r>
              <a:rPr lang="en-CA" dirty="0" smtClean="0"/>
              <a:t>This course covers a wide range of topics</a:t>
            </a:r>
          </a:p>
          <a:p>
            <a:pPr lvl="1"/>
            <a:r>
              <a:rPr lang="en-CA" dirty="0" smtClean="0"/>
              <a:t>While the first few lectures may seem simple, </a:t>
            </a:r>
            <a:r>
              <a:rPr lang="en-CA" dirty="0" smtClean="0"/>
              <a:t>as we layer topics on top of each other, we will be able to build some impressive apps as we go along.</a:t>
            </a:r>
            <a:endParaRPr lang="en-CA" dirty="0" smtClean="0"/>
          </a:p>
          <a:p>
            <a:pPr lvl="2"/>
            <a:r>
              <a:rPr lang="en-CA" dirty="0" smtClean="0"/>
              <a:t>Last month, we made an app to </a:t>
            </a:r>
            <a:r>
              <a:rPr lang="en-CA" dirty="0" smtClean="0"/>
              <a:t>track a </a:t>
            </a:r>
            <a:r>
              <a:rPr lang="en-CA" dirty="0" smtClean="0"/>
              <a:t>space station</a:t>
            </a:r>
          </a:p>
          <a:p>
            <a:r>
              <a:rPr lang="en-CA" dirty="0" smtClean="0"/>
              <a:t>This course is incremental</a:t>
            </a:r>
          </a:p>
          <a:p>
            <a:pPr lvl="1"/>
            <a:r>
              <a:rPr lang="en-CA" dirty="0" smtClean="0"/>
              <a:t>It is important to attend lectures or catch up with missed content.</a:t>
            </a:r>
          </a:p>
          <a:p>
            <a:pPr lvl="1"/>
            <a:r>
              <a:rPr lang="en-CA" dirty="0" smtClean="0"/>
              <a:t>Each lecture builds on previous material</a:t>
            </a:r>
          </a:p>
          <a:p>
            <a:r>
              <a:rPr lang="en-CA" dirty="0" smtClean="0"/>
              <a:t>This course will challenge you.</a:t>
            </a:r>
          </a:p>
          <a:p>
            <a:pPr lvl="1"/>
            <a:r>
              <a:rPr lang="en-CA" dirty="0" smtClean="0"/>
              <a:t>Questions will be asked that </a:t>
            </a:r>
            <a:r>
              <a:rPr lang="en-CA" dirty="0" smtClean="0"/>
              <a:t>you may </a:t>
            </a:r>
            <a:r>
              <a:rPr lang="en-CA" dirty="0" smtClean="0"/>
              <a:t>not know the answer to.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2685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Switching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You can switch between Designer and Blocks View by pressing the buttons on the top right.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r>
              <a:rPr lang="en-CA" sz="2400" dirty="0" smtClean="0"/>
              <a:t>The Designer view is where we </a:t>
            </a:r>
            <a:r>
              <a:rPr lang="en-CA" sz="2400" b="1" dirty="0" smtClean="0"/>
              <a:t>change the appearance of our app</a:t>
            </a:r>
            <a:r>
              <a:rPr lang="en-CA" sz="2400" dirty="0" smtClean="0"/>
              <a:t>.</a:t>
            </a:r>
          </a:p>
          <a:p>
            <a:r>
              <a:rPr lang="en-CA" sz="2400" dirty="0" smtClean="0"/>
              <a:t>The Blocks view is where we </a:t>
            </a:r>
            <a:r>
              <a:rPr lang="en-CA" sz="2400" b="1" dirty="0" smtClean="0"/>
              <a:t>change the logic</a:t>
            </a:r>
            <a:r>
              <a:rPr lang="en-CA" sz="2400" dirty="0" smtClean="0"/>
              <a:t>.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 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2015 - Ryerson University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40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118" y="3022109"/>
            <a:ext cx="2955482" cy="132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3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 Inventor – </a:t>
            </a:r>
            <a:r>
              <a:rPr lang="en-CA" dirty="0" smtClean="0"/>
              <a:t>Blocks View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634" y="1373188"/>
            <a:ext cx="9100732" cy="454313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7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Blocks!</a:t>
            </a:r>
            <a:endParaRPr lang="en-CA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Switch to the Blocks View</a:t>
            </a:r>
          </a:p>
          <a:p>
            <a:r>
              <a:rPr lang="en-CA" dirty="0" smtClean="0"/>
              <a:t>Click Button1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Drag in the Button1.Click Yellow Block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42</a:t>
            </a:fld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701" y="459167"/>
            <a:ext cx="1714500" cy="7715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371" y="1690688"/>
            <a:ext cx="3277830" cy="185268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l="9344" t="27332" r="15515" b="17727"/>
          <a:stretch/>
        </p:blipFill>
        <p:spPr>
          <a:xfrm>
            <a:off x="8006871" y="4774896"/>
            <a:ext cx="2462981" cy="95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800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Text To Speech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0900" y="1690688"/>
            <a:ext cx="5466220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Click The TextToSpeech1 Component</a:t>
            </a:r>
          </a:p>
          <a:p>
            <a:endParaRPr lang="en-CA" dirty="0" smtClean="0"/>
          </a:p>
          <a:p>
            <a:r>
              <a:rPr lang="en-CA" dirty="0" smtClean="0"/>
              <a:t>Drag in </a:t>
            </a:r>
            <a:r>
              <a:rPr lang="en-CA" dirty="0" smtClean="0"/>
              <a:t>a</a:t>
            </a:r>
          </a:p>
          <a:p>
            <a:pPr marL="0" indent="0">
              <a:buNone/>
            </a:pP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 		</a:t>
            </a:r>
            <a:r>
              <a:rPr lang="en-CA" dirty="0"/>
              <a:t>block onto </a:t>
            </a:r>
            <a:r>
              <a:rPr lang="en-CA" dirty="0" smtClean="0"/>
              <a:t>the </a:t>
            </a:r>
            <a:r>
              <a:rPr lang="en-CA" dirty="0" smtClean="0"/>
              <a:t>screen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Snap it into the Yellow Event block.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85003" y="4690269"/>
            <a:ext cx="2838450" cy="12382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43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096" y="1188478"/>
            <a:ext cx="3856264" cy="18900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259" y="3078505"/>
            <a:ext cx="3262681" cy="89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57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Write a message!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Click the Text Category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Drag in a</a:t>
            </a:r>
            <a:r>
              <a:rPr lang="en-CA" dirty="0"/>
              <a:t>	</a:t>
            </a:r>
            <a:r>
              <a:rPr lang="en-CA" dirty="0" smtClean="0"/>
              <a:t>	     block.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Click the </a:t>
            </a:r>
            <a:r>
              <a:rPr lang="en-CA" dirty="0" smtClean="0"/>
              <a:t>space </a:t>
            </a:r>
            <a:r>
              <a:rPr lang="en-CA" dirty="0" smtClean="0"/>
              <a:t>inside and write:</a:t>
            </a:r>
          </a:p>
          <a:p>
            <a:pPr lvl="1"/>
            <a:r>
              <a:rPr lang="en-CA" dirty="0" smtClean="0"/>
              <a:t>Hello </a:t>
            </a:r>
            <a:r>
              <a:rPr lang="en-CA" dirty="0" smtClean="0"/>
              <a:t>Ryerson!</a:t>
            </a:r>
          </a:p>
          <a:p>
            <a:pPr lvl="1"/>
            <a:endParaRPr lang="en-CA" dirty="0"/>
          </a:p>
          <a:p>
            <a:r>
              <a:rPr lang="en-CA" dirty="0" smtClean="0"/>
              <a:t>Snap it into the purple function block.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17537" y="1155792"/>
            <a:ext cx="3913028" cy="142856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44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9025" r="13616" b="9526"/>
          <a:stretch/>
        </p:blipFill>
        <p:spPr>
          <a:xfrm>
            <a:off x="2728603" y="2561595"/>
            <a:ext cx="1309997" cy="5751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337" y="4147574"/>
            <a:ext cx="4729427" cy="182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958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Try to test the app.</a:t>
            </a:r>
            <a:endParaRPr lang="en-CA" dirty="0"/>
          </a:p>
        </p:txBody>
      </p:sp>
      <p:sp>
        <p:nvSpPr>
          <p:cNvPr id="10" name="Text Placeholder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>
                <a:solidFill>
                  <a:srgbClr val="AF97C9"/>
                </a:solidFill>
              </a:rPr>
              <a:t>Does the sound play? </a:t>
            </a:r>
          </a:p>
          <a:p>
            <a:r>
              <a:rPr lang="en-CA" dirty="0" smtClean="0"/>
              <a:t>For some android phones, You’ll have to restart the app.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061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Events!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Events are the starting point of your code.</a:t>
            </a:r>
          </a:p>
          <a:p>
            <a:r>
              <a:rPr lang="en-CA" dirty="0" smtClean="0"/>
              <a:t>Your app (an INTERACTIVE app) reacts to things that happen in the user’s world</a:t>
            </a:r>
            <a:endParaRPr lang="en-CA" dirty="0"/>
          </a:p>
          <a:p>
            <a:r>
              <a:rPr lang="en-CA" dirty="0" smtClean="0"/>
              <a:t>For example:</a:t>
            </a:r>
          </a:p>
          <a:p>
            <a:pPr lvl="1"/>
            <a:r>
              <a:rPr lang="en-CA" dirty="0" smtClean="0"/>
              <a:t>The user presses a button</a:t>
            </a:r>
          </a:p>
          <a:p>
            <a:pPr lvl="1"/>
            <a:r>
              <a:rPr lang="en-CA" dirty="0" smtClean="0"/>
              <a:t>The user receives a </a:t>
            </a:r>
            <a:r>
              <a:rPr lang="en-CA" dirty="0" smtClean="0"/>
              <a:t>text message</a:t>
            </a:r>
            <a:endParaRPr lang="en-CA" dirty="0" smtClean="0"/>
          </a:p>
          <a:p>
            <a:pPr lvl="1"/>
            <a:r>
              <a:rPr lang="en-CA" dirty="0" smtClean="0"/>
              <a:t>The clock strikes 12.</a:t>
            </a:r>
          </a:p>
          <a:p>
            <a:r>
              <a:rPr lang="en-CA" dirty="0" smtClean="0">
                <a:solidFill>
                  <a:srgbClr val="AF97C9"/>
                </a:solidFill>
              </a:rPr>
              <a:t>Can you think of another type of event?</a:t>
            </a:r>
            <a:endParaRPr lang="en-CA" dirty="0">
              <a:solidFill>
                <a:srgbClr val="AF97C9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7251" r="10075" b="20227"/>
          <a:stretch/>
        </p:blipFill>
        <p:spPr>
          <a:xfrm>
            <a:off x="7004831" y="1690688"/>
            <a:ext cx="4348969" cy="38449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46</a:t>
            </a:fld>
            <a:endParaRPr lang="en-CA"/>
          </a:p>
        </p:txBody>
      </p:sp>
      <p:sp>
        <p:nvSpPr>
          <p:cNvPr id="8" name="Text Placeholder 9"/>
          <p:cNvSpPr txBox="1">
            <a:spLocks/>
          </p:cNvSpPr>
          <p:nvPr/>
        </p:nvSpPr>
        <p:spPr>
          <a:xfrm>
            <a:off x="8597900" y="650895"/>
            <a:ext cx="2019300" cy="55560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Concept #1</a:t>
            </a:r>
            <a:endParaRPr lang="en-CA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795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 Calls!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Function Calls allow us to tell the phone what to do</a:t>
            </a:r>
          </a:p>
          <a:p>
            <a:pPr lvl="1"/>
            <a:r>
              <a:rPr lang="en-CA" sz="2800" dirty="0" smtClean="0"/>
              <a:t>Start playing a music file</a:t>
            </a:r>
          </a:p>
          <a:p>
            <a:pPr lvl="1"/>
            <a:r>
              <a:rPr lang="en-CA" sz="2800" dirty="0" smtClean="0"/>
              <a:t>Take a picture</a:t>
            </a:r>
          </a:p>
          <a:p>
            <a:pPr lvl="1"/>
            <a:r>
              <a:rPr lang="en-CA" sz="2800" dirty="0" smtClean="0"/>
              <a:t>Show a Message to the user</a:t>
            </a:r>
          </a:p>
          <a:p>
            <a:pPr lvl="1"/>
            <a:r>
              <a:rPr lang="en-CA" sz="2800" dirty="0" smtClean="0"/>
              <a:t>We’ll learn more about these in a later lecture.</a:t>
            </a:r>
            <a:endParaRPr lang="en-CA" sz="28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1155" y="1825625"/>
            <a:ext cx="5377405" cy="331459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47</a:t>
            </a:fld>
            <a:endParaRPr lang="en-CA"/>
          </a:p>
        </p:txBody>
      </p:sp>
      <p:sp>
        <p:nvSpPr>
          <p:cNvPr id="8" name="Text Placeholder 9"/>
          <p:cNvSpPr txBox="1">
            <a:spLocks/>
          </p:cNvSpPr>
          <p:nvPr/>
        </p:nvSpPr>
        <p:spPr>
          <a:xfrm>
            <a:off x="8972550" y="661955"/>
            <a:ext cx="2019300" cy="55560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Concept #2</a:t>
            </a:r>
            <a:endParaRPr lang="en-CA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04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Adding a </a:t>
            </a:r>
            <a:r>
              <a:rPr lang="en-CA" dirty="0" err="1" smtClean="0"/>
              <a:t>TextBox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Go into Designer view.</a:t>
            </a:r>
          </a:p>
          <a:p>
            <a:r>
              <a:rPr lang="en-CA" dirty="0" smtClean="0"/>
              <a:t>From the </a:t>
            </a:r>
            <a:r>
              <a:rPr lang="en-CA" i="1" dirty="0" smtClean="0"/>
              <a:t>Palette</a:t>
            </a:r>
            <a:r>
              <a:rPr lang="en-CA" dirty="0" smtClean="0"/>
              <a:t> (under </a:t>
            </a:r>
            <a:r>
              <a:rPr lang="en-CA" i="1" dirty="0" smtClean="0"/>
              <a:t>User Interface</a:t>
            </a:r>
            <a:r>
              <a:rPr lang="en-CA" dirty="0" smtClean="0"/>
              <a:t>), drag a </a:t>
            </a:r>
            <a:r>
              <a:rPr lang="en-CA" dirty="0" err="1" smtClean="0"/>
              <a:t>TextBox</a:t>
            </a:r>
            <a:r>
              <a:rPr lang="en-CA" dirty="0" smtClean="0"/>
              <a:t> onto the </a:t>
            </a:r>
            <a:r>
              <a:rPr lang="en-CA" dirty="0" smtClean="0"/>
              <a:t>screen.</a:t>
            </a:r>
            <a:endParaRPr lang="en-CA" dirty="0" smtClean="0"/>
          </a:p>
          <a:p>
            <a:endParaRPr lang="en-CA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86895" y="3455869"/>
            <a:ext cx="4266905" cy="223281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48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776" y="593926"/>
            <a:ext cx="2308024" cy="9537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501" y="4133173"/>
            <a:ext cx="3289982" cy="155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974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Saying custom 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4"/>
            <a:ext cx="5025216" cy="4707255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Go into Blocks </a:t>
            </a:r>
            <a:r>
              <a:rPr lang="en-CA" dirty="0" smtClean="0"/>
              <a:t>View.</a:t>
            </a:r>
            <a:endParaRPr lang="en-CA" dirty="0" smtClean="0"/>
          </a:p>
          <a:p>
            <a:r>
              <a:rPr lang="en-CA" dirty="0" smtClean="0"/>
              <a:t>Click on </a:t>
            </a:r>
            <a:r>
              <a:rPr lang="en-CA" dirty="0" smtClean="0"/>
              <a:t>TextBox1.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r>
              <a:rPr lang="en-CA" dirty="0" smtClean="0"/>
              <a:t>Drag </a:t>
            </a:r>
            <a:r>
              <a:rPr lang="en-CA" dirty="0" smtClean="0"/>
              <a:t>the light green </a:t>
            </a:r>
            <a:r>
              <a:rPr lang="en-CA" b="1" dirty="0" smtClean="0"/>
              <a:t>getter </a:t>
            </a:r>
            <a:r>
              <a:rPr lang="en-CA" dirty="0" smtClean="0"/>
              <a:t>block to set the property (in this case, setting the Text property).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Snap it into the Purple function Block and Replace the Pink “Hello Ryerson!” block</a:t>
            </a:r>
            <a:r>
              <a:rPr lang="en-CA" dirty="0" smtClean="0"/>
              <a:t>.</a:t>
            </a:r>
            <a:endParaRPr lang="en-CA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07800" y="1613274"/>
            <a:ext cx="3972915" cy="174420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49</a:t>
            </a:fld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374" y="4292076"/>
            <a:ext cx="2810199" cy="5535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090" y="4474956"/>
            <a:ext cx="4238625" cy="1390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7591" y="365125"/>
            <a:ext cx="1713124" cy="7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2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you shouldn’t worry: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9789300" cy="435133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Each topic is carefully explained.</a:t>
            </a:r>
          </a:p>
          <a:p>
            <a:r>
              <a:rPr lang="en-CA" dirty="0" smtClean="0"/>
              <a:t>You are given plenty of room to explore if you are ahead.</a:t>
            </a:r>
          </a:p>
          <a:p>
            <a:endParaRPr lang="en-CA" dirty="0"/>
          </a:p>
          <a:p>
            <a:r>
              <a:rPr lang="en-CA" dirty="0" smtClean="0"/>
              <a:t>Less than 10:1 instructor ratio to help you if you are stuck.</a:t>
            </a:r>
          </a:p>
          <a:p>
            <a:r>
              <a:rPr lang="en-CA" dirty="0" smtClean="0"/>
              <a:t>Slides are available </a:t>
            </a:r>
            <a:r>
              <a:rPr lang="en-CA" dirty="0" smtClean="0"/>
              <a:t>online.</a:t>
            </a:r>
            <a:endParaRPr lang="en-CA" dirty="0" smtClean="0"/>
          </a:p>
          <a:p>
            <a:r>
              <a:rPr lang="en-CA" dirty="0" smtClean="0"/>
              <a:t>Email us if you are behind. We’re willing to </a:t>
            </a:r>
            <a:r>
              <a:rPr lang="en-CA" dirty="0" smtClean="0"/>
              <a:t>help.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Answering questions you don’t know, even if </a:t>
            </a:r>
            <a:r>
              <a:rPr lang="en-CA" dirty="0" smtClean="0"/>
              <a:t>you are wrong</a:t>
            </a:r>
            <a:r>
              <a:rPr lang="en-CA" dirty="0" smtClean="0"/>
              <a:t>, </a:t>
            </a:r>
            <a:r>
              <a:rPr lang="en-CA" dirty="0" smtClean="0"/>
              <a:t>is a great way to learn.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4267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Try to test the app.</a:t>
            </a:r>
            <a:endParaRPr lang="en-CA" dirty="0"/>
          </a:p>
        </p:txBody>
      </p:sp>
      <p:sp>
        <p:nvSpPr>
          <p:cNvPr id="10" name="Text Placeholder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>
                <a:solidFill>
                  <a:srgbClr val="AF97C9"/>
                </a:solidFill>
              </a:rPr>
              <a:t>Does the sound play? </a:t>
            </a:r>
          </a:p>
          <a:p>
            <a:r>
              <a:rPr lang="en-CA" dirty="0" smtClean="0"/>
              <a:t>For some android phones, You’ll have to restart the app.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746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Properties!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Properties define the characteristics of components.</a:t>
            </a:r>
          </a:p>
          <a:p>
            <a:r>
              <a:rPr lang="en-CA" dirty="0" smtClean="0"/>
              <a:t>They are available by clicking on the component in the Blocks list</a:t>
            </a:r>
          </a:p>
          <a:p>
            <a:r>
              <a:rPr lang="en-CA" dirty="0" smtClean="0"/>
              <a:t>You can change (</a:t>
            </a:r>
            <a:r>
              <a:rPr lang="en-CA" b="1" i="1" u="sng" dirty="0" smtClean="0"/>
              <a:t>set)</a:t>
            </a:r>
            <a:r>
              <a:rPr lang="en-CA" dirty="0" smtClean="0"/>
              <a:t> a property or use (</a:t>
            </a:r>
            <a:r>
              <a:rPr lang="en-CA" b="1" i="1" u="sng" dirty="0" smtClean="0"/>
              <a:t>get)</a:t>
            </a:r>
            <a:r>
              <a:rPr lang="en-CA" dirty="0" smtClean="0"/>
              <a:t> its values</a:t>
            </a:r>
          </a:p>
          <a:p>
            <a:r>
              <a:rPr lang="en-CA" dirty="0" smtClean="0"/>
              <a:t>Some examples of properties:</a:t>
            </a:r>
          </a:p>
          <a:p>
            <a:pPr lvl="1"/>
            <a:r>
              <a:rPr lang="en-CA" dirty="0" smtClean="0"/>
              <a:t>The picture in an Image component</a:t>
            </a:r>
          </a:p>
          <a:p>
            <a:pPr lvl="1"/>
            <a:r>
              <a:rPr lang="en-CA" dirty="0" smtClean="0"/>
              <a:t>The song in a music player</a:t>
            </a:r>
          </a:p>
          <a:p>
            <a:pPr lvl="1"/>
            <a:r>
              <a:rPr lang="en-CA" dirty="0" smtClean="0"/>
              <a:t>The color of the Screen’s background</a:t>
            </a:r>
          </a:p>
          <a:p>
            <a:endParaRPr lang="en-CA" dirty="0" smtClean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9549" y="1139031"/>
            <a:ext cx="5325715" cy="465216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51</a:t>
            </a:fld>
            <a:endParaRPr lang="en-CA"/>
          </a:p>
        </p:txBody>
      </p:sp>
      <p:sp>
        <p:nvSpPr>
          <p:cNvPr id="7" name="Text Placeholder 9"/>
          <p:cNvSpPr txBox="1">
            <a:spLocks/>
          </p:cNvSpPr>
          <p:nvPr/>
        </p:nvSpPr>
        <p:spPr>
          <a:xfrm>
            <a:off x="8972550" y="374669"/>
            <a:ext cx="2019300" cy="55560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Concept #3</a:t>
            </a:r>
            <a:endParaRPr lang="en-CA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917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Getter and Setter blocks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411" y="1709738"/>
            <a:ext cx="5107542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To access and use the value of a property, use a Getter Block.</a:t>
            </a:r>
          </a:p>
          <a:p>
            <a:endParaRPr lang="en-CA" dirty="0" smtClean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r>
              <a:rPr lang="en-CA" dirty="0" smtClean="0"/>
              <a:t>To change the value of a property,  use a Setter Block.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52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198" y="2444828"/>
            <a:ext cx="5527851" cy="97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974" y="1498676"/>
            <a:ext cx="3302075" cy="7888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678" y="4484716"/>
            <a:ext cx="3891600" cy="6867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201" y="5332644"/>
            <a:ext cx="5610848" cy="7013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62800" y="1651045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Getter</a:t>
            </a:r>
            <a:endParaRPr lang="en-CA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708000" y="4566482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Setter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47571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14" y="-56642"/>
            <a:ext cx="10515600" cy="1325563"/>
          </a:xfrm>
        </p:spPr>
        <p:txBody>
          <a:bodyPr/>
          <a:lstStyle/>
          <a:p>
            <a:r>
              <a:rPr lang="en-CA" dirty="0" smtClean="0"/>
              <a:t>Properties – Designer vs Blocks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53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95886" y="1268921"/>
            <a:ext cx="5649330" cy="4351338"/>
          </a:xfrm>
        </p:spPr>
        <p:txBody>
          <a:bodyPr>
            <a:normAutofit/>
          </a:bodyPr>
          <a:lstStyle/>
          <a:p>
            <a:r>
              <a:rPr lang="en-CA" sz="2400" dirty="0" smtClean="0"/>
              <a:t>Properties in the designer are the same as those in the Blocks</a:t>
            </a:r>
          </a:p>
          <a:p>
            <a:r>
              <a:rPr lang="en-CA" sz="2400" dirty="0" smtClean="0"/>
              <a:t>Blocks let you change them on the fly</a:t>
            </a:r>
            <a:endParaRPr lang="en-CA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8153400" y="1434724"/>
            <a:ext cx="2473009" cy="4899401"/>
            <a:chOff x="6366191" y="1780381"/>
            <a:chExt cx="2473009" cy="489940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r="28918" b="91452"/>
            <a:stretch/>
          </p:blipFill>
          <p:spPr>
            <a:xfrm>
              <a:off x="6366191" y="1780381"/>
              <a:ext cx="2470629" cy="111340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l="1609" r="29841"/>
            <a:stretch/>
          </p:blipFill>
          <p:spPr>
            <a:xfrm>
              <a:off x="6366191" y="2893789"/>
              <a:ext cx="2473009" cy="3785993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3054" r="7821"/>
          <a:stretch/>
        </p:blipFill>
        <p:spPr>
          <a:xfrm>
            <a:off x="334872" y="2548132"/>
            <a:ext cx="5971357" cy="365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617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Clearing on play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9999" y="1825625"/>
            <a:ext cx="9606057" cy="1541689"/>
          </a:xfrm>
        </p:spPr>
        <p:txBody>
          <a:bodyPr/>
          <a:lstStyle/>
          <a:p>
            <a:r>
              <a:rPr lang="en-CA" dirty="0" smtClean="0"/>
              <a:t>If we want an our app to clear the textbox after saying the message, we have to change the textbox’s text</a:t>
            </a:r>
          </a:p>
          <a:p>
            <a:r>
              <a:rPr lang="en-CA" dirty="0" smtClean="0"/>
              <a:t>Use a</a:t>
            </a:r>
            <a:r>
              <a:rPr lang="en-CA" b="1" dirty="0"/>
              <a:t> </a:t>
            </a:r>
            <a:r>
              <a:rPr lang="en-CA" b="1" dirty="0" smtClean="0"/>
              <a:t>setter </a:t>
            </a:r>
            <a:r>
              <a:rPr lang="en-CA" dirty="0" smtClean="0"/>
              <a:t>block to set the textbox’s text to empty: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30738" y="3952629"/>
            <a:ext cx="8330524" cy="235927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4229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730827" y="483708"/>
            <a:ext cx="9144000" cy="1641490"/>
          </a:xfrm>
        </p:spPr>
        <p:txBody>
          <a:bodyPr/>
          <a:lstStyle/>
          <a:p>
            <a:r>
              <a:rPr lang="en-CA" dirty="0" smtClean="0"/>
              <a:t>Challenges ahead.</a:t>
            </a:r>
            <a:endParaRPr lang="en-CA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934028" y="5603089"/>
            <a:ext cx="9144000" cy="754025"/>
          </a:xfrm>
        </p:spPr>
        <p:txBody>
          <a:bodyPr/>
          <a:lstStyle/>
          <a:p>
            <a:r>
              <a:rPr lang="en-CA" dirty="0" smtClean="0"/>
              <a:t>Test your app and take a break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55</a:t>
            </a:fld>
            <a:endParaRPr lang="en-CA"/>
          </a:p>
        </p:txBody>
      </p:sp>
      <p:pic>
        <p:nvPicPr>
          <p:cNvPr id="1026" name="Picture 2" descr="http://rogermontgomery.com/wp-content/uploads/2012/02/Roger-Montgomery-examines-whether-investors-should-accept-or-rejct-The-Reject-Shops-resul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28" y="1984271"/>
            <a:ext cx="6749143" cy="375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8/8b/Red_X_Freehand.svg/600px-Red_X_Freehan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00" y="2534059"/>
            <a:ext cx="2692400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61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Our approach: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118412" y="1188003"/>
            <a:ext cx="5025216" cy="823912"/>
          </a:xfrm>
        </p:spPr>
        <p:txBody>
          <a:bodyPr/>
          <a:lstStyle/>
          <a:p>
            <a:pPr algn="ctr"/>
            <a:r>
              <a:rPr lang="en-CA" dirty="0" smtClean="0"/>
              <a:t>Making Apps</a:t>
            </a:r>
            <a:endParaRPr lang="en-CA" dirty="0"/>
          </a:p>
        </p:txBody>
      </p:sp>
      <p:pic>
        <p:nvPicPr>
          <p:cNvPr id="2052" name="Picture 4" descr="https://upload.wikimedia.org/wikipedia/commons/8/86/8-UX-Pitfalls-To-Avoid-In-Mobile-App-Design.jp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4" t="10567" r="674" b="5394"/>
          <a:stretch/>
        </p:blipFill>
        <p:spPr bwMode="auto">
          <a:xfrm>
            <a:off x="1942634" y="2337661"/>
            <a:ext cx="3048000" cy="256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318252" y="1188003"/>
            <a:ext cx="5035548" cy="823912"/>
          </a:xfrm>
        </p:spPr>
        <p:txBody>
          <a:bodyPr/>
          <a:lstStyle/>
          <a:p>
            <a:pPr algn="ctr"/>
            <a:r>
              <a:rPr lang="en-CA" dirty="0" smtClean="0"/>
              <a:t>Visual Programming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6</a:t>
            </a:fld>
            <a:endParaRPr lang="en-CA"/>
          </a:p>
        </p:txBody>
      </p:sp>
      <p:pic>
        <p:nvPicPr>
          <p:cNvPr id="2054" name="Picture 6" descr="http://georgepavlides.info/wp-content/uploads/2015/06/app-inventor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614" y="2337661"/>
            <a:ext cx="4094823" cy="266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6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an app?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9464" y="1825624"/>
            <a:ext cx="4687361" cy="4530725"/>
          </a:xfrm>
        </p:spPr>
        <p:txBody>
          <a:bodyPr>
            <a:normAutofit/>
          </a:bodyPr>
          <a:lstStyle/>
          <a:p>
            <a:r>
              <a:rPr lang="en-CA" dirty="0" smtClean="0"/>
              <a:t>An App is one tool of many </a:t>
            </a:r>
            <a:r>
              <a:rPr lang="en-CA" dirty="0" smtClean="0"/>
              <a:t>on a smartphone.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An App specializes on accomplishing one </a:t>
            </a:r>
            <a:r>
              <a:rPr lang="en-CA" dirty="0" smtClean="0"/>
              <a:t>goal.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An App is like a single tool </a:t>
            </a:r>
            <a:r>
              <a:rPr lang="en-CA" dirty="0" smtClean="0"/>
              <a:t>in a Swiss army knife</a:t>
            </a:r>
            <a:r>
              <a:rPr lang="en-CA" sz="3200" dirty="0" smtClean="0"/>
              <a:t>.</a:t>
            </a:r>
            <a:endParaRPr lang="en-CA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2015 - Ryerson University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7</a:t>
            </a:fld>
            <a:endParaRPr lang="en-CA"/>
          </a:p>
        </p:txBody>
      </p:sp>
      <p:pic>
        <p:nvPicPr>
          <p:cNvPr id="9" name="Picture 2" descr="http://1.bp.blogspot.com/-BlVSgJd212M/UHd8xlU1wWI/AAAAAAAAARQ/-WP-4xiL2KM/s400/swiss_army_phone_illus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527" y="1259679"/>
            <a:ext cx="5368892" cy="471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6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973" y="282932"/>
            <a:ext cx="10515600" cy="1325563"/>
          </a:xfrm>
        </p:spPr>
        <p:txBody>
          <a:bodyPr/>
          <a:lstStyle/>
          <a:p>
            <a:r>
              <a:rPr lang="en-CA" dirty="0" smtClean="0"/>
              <a:t>Canadian Smartphone Adoption</a:t>
            </a:r>
            <a:endParaRPr lang="en-CA" dirty="0"/>
          </a:p>
        </p:txBody>
      </p:sp>
      <p:graphicFrame>
        <p:nvGraphicFramePr>
          <p:cNvPr id="11" name="Content Placeholder 2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76447772"/>
              </p:ext>
            </p:extLst>
          </p:nvPr>
        </p:nvGraphicFramePr>
        <p:xfrm>
          <a:off x="1036930" y="1608495"/>
          <a:ext cx="418306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2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48636379"/>
              </p:ext>
            </p:extLst>
          </p:nvPr>
        </p:nvGraphicFramePr>
        <p:xfrm>
          <a:off x="7069451" y="1552577"/>
          <a:ext cx="4184650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25393" y="6356350"/>
            <a:ext cx="6185043" cy="365125"/>
          </a:xfrm>
        </p:spPr>
        <p:txBody>
          <a:bodyPr/>
          <a:lstStyle/>
          <a:p>
            <a:r>
              <a:rPr lang="en-CA" dirty="0" smtClean="0"/>
              <a:t>2015 - Ryerson University</a:t>
            </a:r>
            <a:br>
              <a:rPr lang="en-CA" dirty="0" smtClean="0"/>
            </a:br>
            <a:r>
              <a:rPr lang="en-CA" dirty="0" smtClean="0"/>
              <a:t>Further </a:t>
            </a:r>
            <a:r>
              <a:rPr lang="en-CA" dirty="0"/>
              <a:t>Reading: http://catalyst.ca/2015-canadian-smartphone-market/</a:t>
            </a:r>
            <a:endParaRPr lang="en-CA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0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Application Software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5651"/>
            <a:ext cx="5574379" cy="438642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CA" dirty="0" smtClean="0"/>
              <a:t>Applications are computer programs that accomplish a specific group functions.</a:t>
            </a:r>
          </a:p>
          <a:p>
            <a:pPr lvl="1">
              <a:spcBef>
                <a:spcPts val="1800"/>
              </a:spcBef>
            </a:pPr>
            <a:r>
              <a:rPr lang="en-CA" dirty="0" smtClean="0"/>
              <a:t>e.g. Microsoft </a:t>
            </a:r>
            <a:r>
              <a:rPr lang="en-CA" dirty="0"/>
              <a:t>Word, Adobe Photoshop, </a:t>
            </a:r>
            <a:r>
              <a:rPr lang="en-CA" dirty="0" smtClean="0"/>
              <a:t>etc.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Some of these Applications were very complex and engineered.</a:t>
            </a:r>
          </a:p>
          <a:p>
            <a:pPr lvl="1">
              <a:spcBef>
                <a:spcPts val="1800"/>
              </a:spcBef>
            </a:pPr>
            <a:r>
              <a:rPr lang="en-CA" dirty="0" smtClean="0"/>
              <a:t>Sometimes came with huge manuals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2015 - Ryerson University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23C8-E6AE-41E8-AC31-71490B6394F3}" type="slidenum">
              <a:rPr lang="en-CA" smtClean="0"/>
              <a:t>9</a:t>
            </a:fld>
            <a:endParaRPr lang="en-CA"/>
          </a:p>
        </p:txBody>
      </p:sp>
      <p:pic>
        <p:nvPicPr>
          <p:cNvPr id="1026" name="Picture 2" descr="http://vintagemacmuseum.com/wp-content/uploads/2013/03/Transfers-Office-Hypercard-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853" y="1963945"/>
            <a:ext cx="4656015" cy="348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21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2315</TotalTime>
  <Words>2396</Words>
  <Application>Microsoft Office PowerPoint</Application>
  <PresentationFormat>Widescreen</PresentationFormat>
  <Paragraphs>468</Paragraphs>
  <Slides>55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Adobe Heiti Std R</vt:lpstr>
      <vt:lpstr>Arial</vt:lpstr>
      <vt:lpstr>Calibri</vt:lpstr>
      <vt:lpstr>Consolas</vt:lpstr>
      <vt:lpstr>Corbel</vt:lpstr>
      <vt:lpstr>Wingdings</vt:lpstr>
      <vt:lpstr>Wingdings 3</vt:lpstr>
      <vt:lpstr>Depth</vt:lpstr>
      <vt:lpstr>Introduction</vt:lpstr>
      <vt:lpstr>What is this course?</vt:lpstr>
      <vt:lpstr>Our goals.</vt:lpstr>
      <vt:lpstr>Some caveats:</vt:lpstr>
      <vt:lpstr>Why you shouldn’t worry:</vt:lpstr>
      <vt:lpstr>Our approach:</vt:lpstr>
      <vt:lpstr>What is an app?</vt:lpstr>
      <vt:lpstr>Canadian Smartphone Adoption</vt:lpstr>
      <vt:lpstr>Application Software</vt:lpstr>
      <vt:lpstr>App is short for Application …And not just in name!</vt:lpstr>
      <vt:lpstr>PowerPoint Presentation</vt:lpstr>
      <vt:lpstr>Why make an app?</vt:lpstr>
      <vt:lpstr>Ok, so we’re making apps, but how?</vt:lpstr>
      <vt:lpstr>How to make computer programs:</vt:lpstr>
      <vt:lpstr>There must be an easier way!</vt:lpstr>
      <vt:lpstr>PowerPoint Presentation</vt:lpstr>
      <vt:lpstr>To code or not to code?</vt:lpstr>
      <vt:lpstr>Visual Programming</vt:lpstr>
      <vt:lpstr>Visual Programming</vt:lpstr>
      <vt:lpstr>MIT App Inventor</vt:lpstr>
      <vt:lpstr>No Texting While Driving</vt:lpstr>
      <vt:lpstr>First iteration of Challenge Accepted:</vt:lpstr>
      <vt:lpstr>Are you ready? Let’s get started.</vt:lpstr>
      <vt:lpstr>Before we start, requirements:</vt:lpstr>
      <vt:lpstr>Getting Started</vt:lpstr>
      <vt:lpstr>Course Website</vt:lpstr>
      <vt:lpstr>Open AppInventor.</vt:lpstr>
      <vt:lpstr>A New Project</vt:lpstr>
      <vt:lpstr>App Inventor – Designer View</vt:lpstr>
      <vt:lpstr>Designer View - Palette</vt:lpstr>
      <vt:lpstr>Designer View – Viewer &amp; Components</vt:lpstr>
      <vt:lpstr>Designer View – Properties</vt:lpstr>
      <vt:lpstr>Ok, let’s test the app.</vt:lpstr>
      <vt:lpstr>Obtaining a device:</vt:lpstr>
      <vt:lpstr>Testing the app</vt:lpstr>
      <vt:lpstr>This is what you should see:</vt:lpstr>
      <vt:lpstr>A New Project</vt:lpstr>
      <vt:lpstr>First Button</vt:lpstr>
      <vt:lpstr>Text to Speech</vt:lpstr>
      <vt:lpstr>Switching views</vt:lpstr>
      <vt:lpstr>App Inventor – Blocks View</vt:lpstr>
      <vt:lpstr>Blocks!</vt:lpstr>
      <vt:lpstr>Text To Speech</vt:lpstr>
      <vt:lpstr>Write a message!</vt:lpstr>
      <vt:lpstr>Try to test the app.</vt:lpstr>
      <vt:lpstr>Events!</vt:lpstr>
      <vt:lpstr>Function Calls!</vt:lpstr>
      <vt:lpstr>Adding a TextBox</vt:lpstr>
      <vt:lpstr>Saying custom messages</vt:lpstr>
      <vt:lpstr>Try to test the app.</vt:lpstr>
      <vt:lpstr>Properties!</vt:lpstr>
      <vt:lpstr>Getter and Setter blocks</vt:lpstr>
      <vt:lpstr>Properties – Designer vs Blocks</vt:lpstr>
      <vt:lpstr>Clearing on play</vt:lpstr>
      <vt:lpstr>Challenges ahead.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App Development</dc:title>
  <dc:creator>Dante Camarena</dc:creator>
  <cp:lastModifiedBy>Zack Harris</cp:lastModifiedBy>
  <cp:revision>145</cp:revision>
  <dcterms:created xsi:type="dcterms:W3CDTF">2015-06-28T20:34:17Z</dcterms:created>
  <dcterms:modified xsi:type="dcterms:W3CDTF">2015-08-04T04:13:33Z</dcterms:modified>
</cp:coreProperties>
</file>