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7"/>
  </p:notesMasterIdLst>
  <p:sldIdLst>
    <p:sldId id="256" r:id="rId2"/>
    <p:sldId id="266" r:id="rId3"/>
    <p:sldId id="257" r:id="rId4"/>
    <p:sldId id="264" r:id="rId5"/>
    <p:sldId id="263" r:id="rId6"/>
    <p:sldId id="265" r:id="rId7"/>
    <p:sldId id="274" r:id="rId8"/>
    <p:sldId id="270" r:id="rId9"/>
    <p:sldId id="267" r:id="rId10"/>
    <p:sldId id="268" r:id="rId11"/>
    <p:sldId id="269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D6F85-375A-47C5-82D7-6482C0E8186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D1D4-631A-4147-B825-C0BCACAD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D1D4-631A-4147-B825-C0BCACADB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D1D4-631A-4147-B825-C0BCACADB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77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61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5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24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5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4252762"/>
            <a:ext cx="10487025" cy="861420"/>
          </a:xfrm>
        </p:spPr>
        <p:txBody>
          <a:bodyPr/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care for Non-Residents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6056243"/>
            <a:ext cx="10651691" cy="44211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9BD60-1893-4E35-8743-177A24AA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33138"/>
            <a:ext cx="8678079" cy="35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FCE7A-EFCE-4BA3-998E-6E16F4C8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08295"/>
            <a:ext cx="9801898" cy="5096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DBB17-661F-4759-92B5-2E7D7ABD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1898" cy="69869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9FF2-2A15-4856-8B9D-F23F77D5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08295"/>
            <a:ext cx="9801898" cy="509698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49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05C0-1D6C-41E1-982E-82EA4316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06" y="452718"/>
            <a:ext cx="9052028" cy="10525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Department to Department Catalog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9326F-96B2-4BF6-9682-4CCCCA5E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4950" y="2339181"/>
            <a:ext cx="8039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EFC-A9FE-44EB-B307-C1CFE3C8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83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4334-A54A-4528-A35F-43DF54B8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3551"/>
            <a:ext cx="8946541" cy="50948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Doctor for Department.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72561-489C-4631-AFBB-371267D6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744394"/>
            <a:ext cx="9980489" cy="4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BA34-550D-48CF-BF76-38A6AD89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17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9FDB8-0998-4FC2-AC7E-8FE16E1E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23890"/>
            <a:ext cx="9404723" cy="502451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appointment slots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1B29E-F502-4C6F-859B-1077F48D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4" y="1628775"/>
            <a:ext cx="8347344" cy="5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8E8-6399-4995-9A11-0BA7FD21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F4CA-9433-4ED3-8232-55414114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0160"/>
            <a:ext cx="9404723" cy="496823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booking appointment.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D9123-86EC-4D89-83CA-A2565F8D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9" y="1840229"/>
            <a:ext cx="7629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0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5751443"/>
            <a:ext cx="9404723" cy="486431"/>
          </a:xfrm>
        </p:spPr>
        <p:txBody>
          <a:bodyPr/>
          <a:lstStyle/>
          <a:p>
            <a:r>
              <a:rPr lang="en-US" sz="2000" dirty="0"/>
              <a:t>Team members: Balaji Mudaliyar, Chetan Mistry &amp; </a:t>
            </a:r>
            <a:r>
              <a:rPr lang="en-US" sz="2000" dirty="0" err="1"/>
              <a:t>Rupam</a:t>
            </a:r>
            <a:r>
              <a:rPr lang="en-US" sz="2000" dirty="0"/>
              <a:t> Tiwari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2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444B-8905-46A0-9277-78B1DF57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A4A5-5B1B-4531-BF46-5BE5DED0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304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Use Cases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85924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311965"/>
            <a:ext cx="10659197" cy="439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the 2013 census, the USA has 41 million Non-Residents (Immigrants).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people do not have the same medical coverage from the government as American citizens do.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the usual process for treatment requires one to have previous medical records or a primary care physician, if it’s not an emergency.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So, for a non-resident it becomes a tedious job to find immediate medical service that is also cost effective.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Consequently, they end up having very expensive medical bills which can even be unaffordable.</a:t>
            </a:r>
          </a:p>
        </p:txBody>
      </p:sp>
    </p:spTree>
    <p:extLst>
      <p:ext uri="{BB962C8B-B14F-4D97-AF65-F5344CB8AC3E}">
        <p14:creationId xmlns:p14="http://schemas.microsoft.com/office/powerpoint/2010/main" val="11466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5F12-0823-4602-9B1D-80724CE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983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40BD-2AB7-48D5-947E-1185BA00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687"/>
            <a:ext cx="9659362" cy="4726912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an application to give non-residents a platform to find cost effective medical services.</a:t>
            </a:r>
          </a:p>
          <a:p>
            <a:pPr lvl="0" fontAlgn="base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application will provide information regarding participating hospitals as well as the, earliest appointments, and prerequisites (medical history, referral required, etc.).</a:t>
            </a:r>
          </a:p>
          <a:p>
            <a:pPr lvl="0" fontAlgn="base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services provided by community hospitals or remote hospitals remain unused. They can use our platform for those services.</a:t>
            </a:r>
          </a:p>
          <a:p>
            <a:pPr lvl="0" fontAlgn="base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fontAlgn="base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403082"/>
            <a:ext cx="10659197" cy="439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Admin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 Appointment Scheduler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 Operation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 Operation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Embassy Operation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467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EFF6-DAEB-44B1-BE6E-D3544A83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3" y="10875"/>
            <a:ext cx="10515600" cy="1325563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329-99B4-4C4B-BDB4-085E95EA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9169" cy="47201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56976-EA22-4129-A60E-8C2099B71058}"/>
              </a:ext>
            </a:extLst>
          </p:cNvPr>
          <p:cNvSpPr/>
          <p:nvPr/>
        </p:nvSpPr>
        <p:spPr>
          <a:xfrm>
            <a:off x="7049951" y="1477875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EDF32-F81A-4E82-AFAD-23C39490CB60}"/>
              </a:ext>
            </a:extLst>
          </p:cNvPr>
          <p:cNvSpPr/>
          <p:nvPr/>
        </p:nvSpPr>
        <p:spPr>
          <a:xfrm>
            <a:off x="7027953" y="775627"/>
            <a:ext cx="13091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Network 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03A11-6EF4-4E01-BFAC-32A7EB9DB0F5}"/>
              </a:ext>
            </a:extLst>
          </p:cNvPr>
          <p:cNvSpPr/>
          <p:nvPr/>
        </p:nvSpPr>
        <p:spPr>
          <a:xfrm>
            <a:off x="8945495" y="788721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EcoSystem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42C4C-9D57-40BF-BB84-31912E858028}"/>
              </a:ext>
            </a:extLst>
          </p:cNvPr>
          <p:cNvSpPr/>
          <p:nvPr/>
        </p:nvSpPr>
        <p:spPr>
          <a:xfrm>
            <a:off x="7062960" y="2157433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Consumer Enterprise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033100-3211-48D4-9814-F46A7B9B37DD}"/>
              </a:ext>
            </a:extLst>
          </p:cNvPr>
          <p:cNvSpPr/>
          <p:nvPr/>
        </p:nvSpPr>
        <p:spPr>
          <a:xfrm>
            <a:off x="5518441" y="2157434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Hospital Enterprise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534B25-6B7A-4FF3-9158-0B2F81EA3BB5}"/>
              </a:ext>
            </a:extLst>
          </p:cNvPr>
          <p:cNvSpPr/>
          <p:nvPr/>
        </p:nvSpPr>
        <p:spPr>
          <a:xfrm>
            <a:off x="8607479" y="2157432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Government Enterprise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E83134-109C-4CC2-B67F-9CE3904BF51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7682541" y="1261402"/>
            <a:ext cx="31779" cy="21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ABAEFE-21B4-49DE-B78F-F7449803CBFE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7714320" y="1963650"/>
            <a:ext cx="13009" cy="19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4ED7492-D698-4A2D-BC62-D5D97AB3B25E}"/>
              </a:ext>
            </a:extLst>
          </p:cNvPr>
          <p:cNvCxnSpPr>
            <a:stCxn id="4" idx="3"/>
            <a:endCxn id="20" idx="0"/>
          </p:cNvCxnSpPr>
          <p:nvPr/>
        </p:nvCxnSpPr>
        <p:spPr>
          <a:xfrm>
            <a:off x="8378688" y="1720763"/>
            <a:ext cx="893160" cy="436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DA44EA-DF4D-4AEE-81A1-6A51B7253662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rot="10800000" flipV="1">
            <a:off x="6182811" y="1720762"/>
            <a:ext cx="867141" cy="436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D8F7E2-FD2C-48B2-8030-5BA29E941C35}"/>
              </a:ext>
            </a:extLst>
          </p:cNvPr>
          <p:cNvSpPr/>
          <p:nvPr/>
        </p:nvSpPr>
        <p:spPr>
          <a:xfrm>
            <a:off x="5518441" y="3380501"/>
            <a:ext cx="1328737" cy="44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Doctor Catalog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A7DBAE-3B38-45EE-8CAF-92CA7792ADC9}"/>
              </a:ext>
            </a:extLst>
          </p:cNvPr>
          <p:cNvSpPr/>
          <p:nvPr/>
        </p:nvSpPr>
        <p:spPr>
          <a:xfrm>
            <a:off x="6955068" y="3380500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Department Catalog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F7366C-9429-4A1C-A5E0-30B5785BA222}"/>
              </a:ext>
            </a:extLst>
          </p:cNvPr>
          <p:cNvSpPr/>
          <p:nvPr/>
        </p:nvSpPr>
        <p:spPr>
          <a:xfrm>
            <a:off x="7945265" y="399143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Consumer Organization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0D5731-DE40-4C90-ADF0-E426565A050E}"/>
              </a:ext>
            </a:extLst>
          </p:cNvPr>
          <p:cNvSpPr/>
          <p:nvPr/>
        </p:nvSpPr>
        <p:spPr>
          <a:xfrm>
            <a:off x="9476478" y="4694486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Account Directory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DDAAFE-2113-4F9C-8198-FFF98650419D}"/>
              </a:ext>
            </a:extLst>
          </p:cNvPr>
          <p:cNvSpPr/>
          <p:nvPr/>
        </p:nvSpPr>
        <p:spPr>
          <a:xfrm>
            <a:off x="7935706" y="4694487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Person Directory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331A1C7-F3EB-4F43-BF93-B4D9479D4C47}"/>
              </a:ext>
            </a:extLst>
          </p:cNvPr>
          <p:cNvCxnSpPr>
            <a:stCxn id="53" idx="3"/>
            <a:endCxn id="55" idx="0"/>
          </p:cNvCxnSpPr>
          <p:nvPr/>
        </p:nvCxnSpPr>
        <p:spPr>
          <a:xfrm>
            <a:off x="9274002" y="4234327"/>
            <a:ext cx="866845" cy="460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ED48018-21A0-4693-9C43-DB2FF9657282}"/>
              </a:ext>
            </a:extLst>
          </p:cNvPr>
          <p:cNvCxnSpPr>
            <a:stCxn id="18" idx="2"/>
            <a:endCxn id="53" idx="0"/>
          </p:cNvCxnSpPr>
          <p:nvPr/>
        </p:nvCxnSpPr>
        <p:spPr>
          <a:xfrm rot="16200000" flipH="1">
            <a:off x="7494366" y="2876170"/>
            <a:ext cx="1348231" cy="882305"/>
          </a:xfrm>
          <a:prstGeom prst="bentConnector3">
            <a:avLst>
              <a:gd name="adj1" fmla="val 3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AA32E01-321D-4F65-9A7F-A29EB9AEF34A}"/>
              </a:ext>
            </a:extLst>
          </p:cNvPr>
          <p:cNvCxnSpPr/>
          <p:nvPr/>
        </p:nvCxnSpPr>
        <p:spPr>
          <a:xfrm rot="16200000" flipH="1">
            <a:off x="6363355" y="2674369"/>
            <a:ext cx="737293" cy="635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77EC621-F81D-4819-8ABD-FD0A45C9E029}"/>
              </a:ext>
            </a:extLst>
          </p:cNvPr>
          <p:cNvSpPr/>
          <p:nvPr/>
        </p:nvSpPr>
        <p:spPr>
          <a:xfrm>
            <a:off x="7932257" y="5486400"/>
            <a:ext cx="1133928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F1F1F5-EED6-4061-9988-AEF5A46111B8}"/>
              </a:ext>
            </a:extLst>
          </p:cNvPr>
          <p:cNvSpPr/>
          <p:nvPr/>
        </p:nvSpPr>
        <p:spPr>
          <a:xfrm>
            <a:off x="9489784" y="5486400"/>
            <a:ext cx="1315431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User Account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C4953-A0C8-47F2-BBFD-1BA2DC6C486A}"/>
              </a:ext>
            </a:extLst>
          </p:cNvPr>
          <p:cNvSpPr/>
          <p:nvPr/>
        </p:nvSpPr>
        <p:spPr>
          <a:xfrm>
            <a:off x="11224591" y="5486399"/>
            <a:ext cx="848139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Work Queue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4647B9A-FE31-4A68-A0F2-B19AD5F47302}"/>
              </a:ext>
            </a:extLst>
          </p:cNvPr>
          <p:cNvCxnSpPr/>
          <p:nvPr/>
        </p:nvCxnSpPr>
        <p:spPr>
          <a:xfrm>
            <a:off x="8609634" y="5180261"/>
            <a:ext cx="17531" cy="14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1468045-479D-463E-B5EC-BACB45D1F202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10805215" y="5670049"/>
            <a:ext cx="4193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C2B0FFB-544E-46EE-B2EE-69A5BEDF277F}"/>
              </a:ext>
            </a:extLst>
          </p:cNvPr>
          <p:cNvCxnSpPr>
            <a:stCxn id="66" idx="3"/>
          </p:cNvCxnSpPr>
          <p:nvPr/>
        </p:nvCxnSpPr>
        <p:spPr>
          <a:xfrm flipV="1">
            <a:off x="9066185" y="5670049"/>
            <a:ext cx="4102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25D895E-0750-44B3-8F17-16F4D4BCFD85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8570537" y="4516310"/>
            <a:ext cx="217272" cy="139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E5F8F1-1EE5-478B-AD44-22A4667C5627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6182810" y="2643209"/>
            <a:ext cx="0" cy="73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7F0BE0-7602-41A2-9DDA-C6556164588D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10057044" y="5264064"/>
            <a:ext cx="306138" cy="138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188C44-8D70-4FDA-9407-490AE3214461}"/>
              </a:ext>
            </a:extLst>
          </p:cNvPr>
          <p:cNvSpPr/>
          <p:nvPr/>
        </p:nvSpPr>
        <p:spPr>
          <a:xfrm>
            <a:off x="9489784" y="6146383"/>
            <a:ext cx="902445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471A98F-5EDD-4B51-87F3-536EFB2A7AD6}"/>
              </a:ext>
            </a:extLst>
          </p:cNvPr>
          <p:cNvSpPr/>
          <p:nvPr/>
        </p:nvSpPr>
        <p:spPr>
          <a:xfrm>
            <a:off x="10767050" y="6128250"/>
            <a:ext cx="1315431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Work Request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8D09C0D-CDEA-48AF-8AE8-3D4BD53FD471}"/>
              </a:ext>
            </a:extLst>
          </p:cNvPr>
          <p:cNvCxnSpPr>
            <a:stCxn id="67" idx="2"/>
          </p:cNvCxnSpPr>
          <p:nvPr/>
        </p:nvCxnSpPr>
        <p:spPr>
          <a:xfrm rot="16200000" flipH="1">
            <a:off x="10032808" y="5968391"/>
            <a:ext cx="292684" cy="63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829190B-220A-4A57-B62D-1C40BBDE379B}"/>
              </a:ext>
            </a:extLst>
          </p:cNvPr>
          <p:cNvCxnSpPr>
            <a:stCxn id="68" idx="2"/>
          </p:cNvCxnSpPr>
          <p:nvPr/>
        </p:nvCxnSpPr>
        <p:spPr>
          <a:xfrm rot="16200000" flipH="1">
            <a:off x="11535863" y="5966495"/>
            <a:ext cx="292685" cy="67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123C025-FBD4-43EE-A64E-5A936C6C4090}"/>
              </a:ext>
            </a:extLst>
          </p:cNvPr>
          <p:cNvSpPr/>
          <p:nvPr/>
        </p:nvSpPr>
        <p:spPr>
          <a:xfrm>
            <a:off x="3549337" y="2776760"/>
            <a:ext cx="1296065" cy="54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Third Party Hospital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(Organization)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5EFC0E-A0B2-4BBF-B54E-FA4D79A23508}"/>
              </a:ext>
            </a:extLst>
          </p:cNvPr>
          <p:cNvSpPr/>
          <p:nvPr/>
        </p:nvSpPr>
        <p:spPr>
          <a:xfrm>
            <a:off x="3549336" y="3408768"/>
            <a:ext cx="1296065" cy="63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Hospital Appointment Third party Organization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E76B408-C2B1-4066-A21C-89536C587DCC}"/>
              </a:ext>
            </a:extLst>
          </p:cNvPr>
          <p:cNvSpPr/>
          <p:nvPr/>
        </p:nvSpPr>
        <p:spPr>
          <a:xfrm>
            <a:off x="5518441" y="4117793"/>
            <a:ext cx="882305" cy="24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Doctor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2F4A2D5-3E44-4B1C-A4D4-7012EBC35423}"/>
              </a:ext>
            </a:extLst>
          </p:cNvPr>
          <p:cNvSpPr/>
          <p:nvPr/>
        </p:nvSpPr>
        <p:spPr>
          <a:xfrm>
            <a:off x="6618682" y="4119916"/>
            <a:ext cx="1073639" cy="2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27C0B0-AA4F-4369-9C97-6C6298E6ACDF}"/>
              </a:ext>
            </a:extLst>
          </p:cNvPr>
          <p:cNvCxnSpPr>
            <a:stCxn id="129" idx="0"/>
          </p:cNvCxnSpPr>
          <p:nvPr/>
        </p:nvCxnSpPr>
        <p:spPr>
          <a:xfrm rot="5400000" flipH="1" flipV="1">
            <a:off x="5814636" y="3972161"/>
            <a:ext cx="290591" cy="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2A8DB9-3AA2-482C-8955-55878DC11038}"/>
              </a:ext>
            </a:extLst>
          </p:cNvPr>
          <p:cNvCxnSpPr/>
          <p:nvPr/>
        </p:nvCxnSpPr>
        <p:spPr>
          <a:xfrm rot="16200000" flipH="1">
            <a:off x="7283324" y="3984451"/>
            <a:ext cx="251517" cy="15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F7E5A0-B8E7-47FA-9F2B-CC64CEFC7290}"/>
              </a:ext>
            </a:extLst>
          </p:cNvPr>
          <p:cNvCxnSpPr>
            <a:cxnSpLocks/>
            <a:stCxn id="19" idx="1"/>
            <a:endCxn id="117" idx="3"/>
          </p:cNvCxnSpPr>
          <p:nvPr/>
        </p:nvCxnSpPr>
        <p:spPr>
          <a:xfrm rot="10800000" flipV="1">
            <a:off x="4845403" y="2400321"/>
            <a:ext cx="673039" cy="647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BC0929D-ED62-4189-A97F-C974A0611378}"/>
              </a:ext>
            </a:extLst>
          </p:cNvPr>
          <p:cNvSpPr/>
          <p:nvPr/>
        </p:nvSpPr>
        <p:spPr>
          <a:xfrm>
            <a:off x="3808808" y="5670012"/>
            <a:ext cx="1296065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Appointment Directory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A85C11-36AD-4E86-9329-6117C0F92068}"/>
              </a:ext>
            </a:extLst>
          </p:cNvPr>
          <p:cNvSpPr/>
          <p:nvPr/>
        </p:nvSpPr>
        <p:spPr>
          <a:xfrm>
            <a:off x="2125330" y="6348952"/>
            <a:ext cx="1296065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Appointment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9885EBFE-2B6D-4C04-BF10-A0A176642BAA}"/>
              </a:ext>
            </a:extLst>
          </p:cNvPr>
          <p:cNvCxnSpPr>
            <a:cxnSpLocks/>
            <a:stCxn id="66" idx="2"/>
            <a:endCxn id="179" idx="3"/>
          </p:cNvCxnSpPr>
          <p:nvPr/>
        </p:nvCxnSpPr>
        <p:spPr>
          <a:xfrm rot="5400000" flipH="1">
            <a:off x="6802028" y="4156507"/>
            <a:ext cx="37" cy="3394348"/>
          </a:xfrm>
          <a:prstGeom prst="bentConnector4">
            <a:avLst>
              <a:gd name="adj1" fmla="val -617837838"/>
              <a:gd name="adj2" fmla="val 58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85810D3E-6607-4C1E-BC13-7D4072A88B3D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459282" y="5351392"/>
            <a:ext cx="311641" cy="1683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6A8C036-6F84-47FD-B492-FB5D80D35640}"/>
              </a:ext>
            </a:extLst>
          </p:cNvPr>
          <p:cNvSpPr/>
          <p:nvPr/>
        </p:nvSpPr>
        <p:spPr>
          <a:xfrm>
            <a:off x="3768779" y="6330032"/>
            <a:ext cx="907165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Bills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8539348-180F-4378-B52C-BB2A4DE4B28F}"/>
              </a:ext>
            </a:extLst>
          </p:cNvPr>
          <p:cNvSpPr/>
          <p:nvPr/>
        </p:nvSpPr>
        <p:spPr>
          <a:xfrm>
            <a:off x="970357" y="3798619"/>
            <a:ext cx="1014176" cy="32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Recommended test lab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27899D2-6408-4717-885B-EF57F6B0AB36}"/>
              </a:ext>
            </a:extLst>
          </p:cNvPr>
          <p:cNvSpPr/>
          <p:nvPr/>
        </p:nvSpPr>
        <p:spPr>
          <a:xfrm>
            <a:off x="1138089" y="2840980"/>
            <a:ext cx="843002" cy="36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Test Results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4107AC-AD79-4A36-BA81-888384BE69E3}"/>
              </a:ext>
            </a:extLst>
          </p:cNvPr>
          <p:cNvSpPr/>
          <p:nvPr/>
        </p:nvSpPr>
        <p:spPr>
          <a:xfrm>
            <a:off x="239162" y="1720762"/>
            <a:ext cx="867141" cy="36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Test Catalog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D50D1FD-B182-4816-843C-B4673B5EF659}"/>
              </a:ext>
            </a:extLst>
          </p:cNvPr>
          <p:cNvSpPr/>
          <p:nvPr/>
        </p:nvSpPr>
        <p:spPr>
          <a:xfrm>
            <a:off x="199138" y="2440022"/>
            <a:ext cx="887540" cy="32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1AFAC0E4-261D-4A81-A7B4-C10D2BEBB3F9}"/>
              </a:ext>
            </a:extLst>
          </p:cNvPr>
          <p:cNvCxnSpPr>
            <a:cxnSpLocks/>
            <a:stCxn id="180" idx="1"/>
          </p:cNvCxnSpPr>
          <p:nvPr/>
        </p:nvCxnSpPr>
        <p:spPr>
          <a:xfrm rot="10800000">
            <a:off x="1466050" y="4117792"/>
            <a:ext cx="659281" cy="2414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BCCBA522-89F5-430F-897E-3124D6EAB4F9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rot="16200000" flipH="1">
            <a:off x="713602" y="2691575"/>
            <a:ext cx="1200237" cy="1341625"/>
          </a:xfrm>
          <a:prstGeom prst="bentConnector4">
            <a:avLst>
              <a:gd name="adj1" fmla="val 43173"/>
              <a:gd name="adj2" fmla="val 11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CD16047C-B0B5-4A29-B732-592A08AA6A58}"/>
              </a:ext>
            </a:extLst>
          </p:cNvPr>
          <p:cNvCxnSpPr>
            <a:stCxn id="213" idx="0"/>
          </p:cNvCxnSpPr>
          <p:nvPr/>
        </p:nvCxnSpPr>
        <p:spPr>
          <a:xfrm rot="5400000" flipH="1" flipV="1">
            <a:off x="561898" y="2163720"/>
            <a:ext cx="357312" cy="19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2E4635F-0708-41D8-B032-587C4240B772}"/>
              </a:ext>
            </a:extLst>
          </p:cNvPr>
          <p:cNvSpPr/>
          <p:nvPr/>
        </p:nvSpPr>
        <p:spPr>
          <a:xfrm>
            <a:off x="1234397" y="1275598"/>
            <a:ext cx="783817" cy="2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Health Issues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02D41A4-FEED-4C55-9100-A48A4410101C}"/>
              </a:ext>
            </a:extLst>
          </p:cNvPr>
          <p:cNvSpPr/>
          <p:nvPr/>
        </p:nvSpPr>
        <p:spPr>
          <a:xfrm>
            <a:off x="1232946" y="1680772"/>
            <a:ext cx="783817" cy="21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Medicines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9C7B2E9-EDCB-4CDA-85BB-F4D3AA840867}"/>
              </a:ext>
            </a:extLst>
          </p:cNvPr>
          <p:cNvSpPr/>
          <p:nvPr/>
        </p:nvSpPr>
        <p:spPr>
          <a:xfrm>
            <a:off x="1247414" y="2063390"/>
            <a:ext cx="783817" cy="21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Diagnosis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40E775B-EAB3-405B-9056-9AE92238B47E}"/>
              </a:ext>
            </a:extLst>
          </p:cNvPr>
          <p:cNvSpPr/>
          <p:nvPr/>
        </p:nvSpPr>
        <p:spPr>
          <a:xfrm>
            <a:off x="5635538" y="504302"/>
            <a:ext cx="668905" cy="27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826B207-EEC2-46E5-B7AB-A8FD6CDFD633}"/>
              </a:ext>
            </a:extLst>
          </p:cNvPr>
          <p:cNvSpPr/>
          <p:nvPr/>
        </p:nvSpPr>
        <p:spPr>
          <a:xfrm>
            <a:off x="5513903" y="1107869"/>
            <a:ext cx="1205165" cy="33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Slot Range Directory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22038AE9-4BC6-4061-8C0B-950A4963488B}"/>
              </a:ext>
            </a:extLst>
          </p:cNvPr>
          <p:cNvCxnSpPr>
            <a:cxnSpLocks/>
            <a:stCxn id="237" idx="2"/>
            <a:endCxn id="238" idx="0"/>
          </p:cNvCxnSpPr>
          <p:nvPr/>
        </p:nvCxnSpPr>
        <p:spPr>
          <a:xfrm rot="16200000" flipH="1">
            <a:off x="5876850" y="868233"/>
            <a:ext cx="332776" cy="146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4D959B3-ADA2-4BA4-8686-9A7D58F37836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>
            <a:off x="5682859" y="1723803"/>
            <a:ext cx="717752" cy="149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86B8A46-EEB3-4EF0-A5E3-68C82C1BF468}"/>
              </a:ext>
            </a:extLst>
          </p:cNvPr>
          <p:cNvSpPr/>
          <p:nvPr/>
        </p:nvSpPr>
        <p:spPr>
          <a:xfrm>
            <a:off x="2440999" y="1640577"/>
            <a:ext cx="978795" cy="344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Encounter Record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0626FA61-1D31-4B13-8264-19A4160886E6}"/>
              </a:ext>
            </a:extLst>
          </p:cNvPr>
          <p:cNvCxnSpPr>
            <a:endCxn id="231" idx="3"/>
          </p:cNvCxnSpPr>
          <p:nvPr/>
        </p:nvCxnSpPr>
        <p:spPr>
          <a:xfrm rot="10800000">
            <a:off x="2018214" y="1411367"/>
            <a:ext cx="574602" cy="222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E3A6CCE-0A11-440B-AFF5-F2680B87A4F3}"/>
              </a:ext>
            </a:extLst>
          </p:cNvPr>
          <p:cNvCxnSpPr>
            <a:cxnSpLocks/>
            <a:stCxn id="246" idx="1"/>
            <a:endCxn id="232" idx="3"/>
          </p:cNvCxnSpPr>
          <p:nvPr/>
        </p:nvCxnSpPr>
        <p:spPr>
          <a:xfrm rot="10800000">
            <a:off x="2016763" y="1789010"/>
            <a:ext cx="424236" cy="23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9ACBC5C-14D9-4298-898D-73F3AF407189}"/>
              </a:ext>
            </a:extLst>
          </p:cNvPr>
          <p:cNvCxnSpPr>
            <a:endCxn id="233" idx="3"/>
          </p:cNvCxnSpPr>
          <p:nvPr/>
        </p:nvCxnSpPr>
        <p:spPr>
          <a:xfrm rot="10800000" flipV="1">
            <a:off x="2031231" y="1897245"/>
            <a:ext cx="409768" cy="274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40513678-237C-40E9-A767-08791D886B17}"/>
              </a:ext>
            </a:extLst>
          </p:cNvPr>
          <p:cNvCxnSpPr>
            <a:cxnSpLocks/>
          </p:cNvCxnSpPr>
          <p:nvPr/>
        </p:nvCxnSpPr>
        <p:spPr>
          <a:xfrm rot="5400000">
            <a:off x="1980847" y="2033981"/>
            <a:ext cx="551448" cy="466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1EF9D7-5715-4C49-8EDC-7F3D362FB0A1}"/>
              </a:ext>
            </a:extLst>
          </p:cNvPr>
          <p:cNvSpPr/>
          <p:nvPr/>
        </p:nvSpPr>
        <p:spPr>
          <a:xfrm>
            <a:off x="5104873" y="6335224"/>
            <a:ext cx="893810" cy="3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761AEF-41AB-4C8C-BAC1-121E00C196EF}"/>
              </a:ext>
            </a:extLst>
          </p:cNvPr>
          <p:cNvSpPr/>
          <p:nvPr/>
        </p:nvSpPr>
        <p:spPr>
          <a:xfrm>
            <a:off x="1239556" y="2435339"/>
            <a:ext cx="772278" cy="21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Allergies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F33DC-C081-4D72-90AD-6C571BB5BD09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8337128" y="1018515"/>
            <a:ext cx="608367" cy="1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BB4B1-08A8-4811-8AEA-AEE7106E59CD}"/>
              </a:ext>
            </a:extLst>
          </p:cNvPr>
          <p:cNvSpPr/>
          <p:nvPr/>
        </p:nvSpPr>
        <p:spPr>
          <a:xfrm>
            <a:off x="7078567" y="195694"/>
            <a:ext cx="1309175" cy="33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Disease Catalog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CD15E-8E36-4F19-8DFB-CFC3DA1C1A5B}"/>
              </a:ext>
            </a:extLst>
          </p:cNvPr>
          <p:cNvSpPr/>
          <p:nvPr/>
        </p:nvSpPr>
        <p:spPr>
          <a:xfrm>
            <a:off x="9016111" y="188386"/>
            <a:ext cx="1187503" cy="32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4275E4-E8E9-4EC5-A394-BCB59ECB85A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387742" y="352002"/>
            <a:ext cx="628369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C5C1A-A1D5-421A-800D-3588A4230DC4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9609863" y="515618"/>
            <a:ext cx="1" cy="2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D9BE792-6870-4D42-8B8B-E760959D633C}"/>
              </a:ext>
            </a:extLst>
          </p:cNvPr>
          <p:cNvCxnSpPr/>
          <p:nvPr/>
        </p:nvCxnSpPr>
        <p:spPr>
          <a:xfrm>
            <a:off x="5815014" y="2636944"/>
            <a:ext cx="0" cy="66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E3DC256-7584-4B59-87C5-FE4B4F08ED3E}"/>
              </a:ext>
            </a:extLst>
          </p:cNvPr>
          <p:cNvCxnSpPr/>
          <p:nvPr/>
        </p:nvCxnSpPr>
        <p:spPr>
          <a:xfrm flipH="1">
            <a:off x="5363427" y="3283683"/>
            <a:ext cx="451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36ACC256-9900-47B6-91BB-F91D378A350D}"/>
              </a:ext>
            </a:extLst>
          </p:cNvPr>
          <p:cNvCxnSpPr/>
          <p:nvPr/>
        </p:nvCxnSpPr>
        <p:spPr>
          <a:xfrm rot="5400000">
            <a:off x="4829505" y="3817605"/>
            <a:ext cx="10678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1EFAF3-A652-4760-BD88-5D265B5F266D}"/>
              </a:ext>
            </a:extLst>
          </p:cNvPr>
          <p:cNvSpPr/>
          <p:nvPr/>
        </p:nvSpPr>
        <p:spPr>
          <a:xfrm>
            <a:off x="8850413" y="2883701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Government Organization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06C56A-0459-4CC1-9710-7B16530EDF13}"/>
              </a:ext>
            </a:extLst>
          </p:cNvPr>
          <p:cNvSpPr/>
          <p:nvPr/>
        </p:nvSpPr>
        <p:spPr>
          <a:xfrm>
            <a:off x="10605181" y="292736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Embassy Organization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003CF0-C6BC-445A-B472-6F35A895E6D4}"/>
              </a:ext>
            </a:extLst>
          </p:cNvPr>
          <p:cNvCxnSpPr/>
          <p:nvPr/>
        </p:nvCxnSpPr>
        <p:spPr>
          <a:xfrm>
            <a:off x="9287012" y="2631263"/>
            <a:ext cx="15681" cy="2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2D446A1B-CC85-4ABB-B4F4-0036E04760D0}"/>
              </a:ext>
            </a:extLst>
          </p:cNvPr>
          <p:cNvCxnSpPr>
            <a:stCxn id="20" idx="3"/>
            <a:endCxn id="128" idx="0"/>
          </p:cNvCxnSpPr>
          <p:nvPr/>
        </p:nvCxnSpPr>
        <p:spPr>
          <a:xfrm>
            <a:off x="9936216" y="2400320"/>
            <a:ext cx="1333334" cy="52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53EE0E9-31C3-4E57-8E9E-CB039DE1EF18}"/>
              </a:ext>
            </a:extLst>
          </p:cNvPr>
          <p:cNvCxnSpPr>
            <a:stCxn id="56" idx="2"/>
          </p:cNvCxnSpPr>
          <p:nvPr/>
        </p:nvCxnSpPr>
        <p:spPr>
          <a:xfrm>
            <a:off x="8600075" y="5180262"/>
            <a:ext cx="7404" cy="36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D8CBE5-D5D7-4983-9741-7C2FF8B403EF}"/>
              </a:ext>
            </a:extLst>
          </p:cNvPr>
          <p:cNvCxnSpPr>
            <a:stCxn id="180" idx="3"/>
          </p:cNvCxnSpPr>
          <p:nvPr/>
        </p:nvCxnSpPr>
        <p:spPr>
          <a:xfrm>
            <a:off x="3421395" y="6532602"/>
            <a:ext cx="374821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82BD6F-FF44-4152-B196-BB40A0727845}"/>
              </a:ext>
            </a:extLst>
          </p:cNvPr>
          <p:cNvCxnSpPr>
            <a:stCxn id="202" idx="3"/>
            <a:endCxn id="102" idx="1"/>
          </p:cNvCxnSpPr>
          <p:nvPr/>
        </p:nvCxnSpPr>
        <p:spPr>
          <a:xfrm>
            <a:off x="4675944" y="6513682"/>
            <a:ext cx="428929" cy="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0A7A176-6B27-41A1-B177-C9E950A17475}"/>
              </a:ext>
            </a:extLst>
          </p:cNvPr>
          <p:cNvCxnSpPr/>
          <p:nvPr/>
        </p:nvCxnSpPr>
        <p:spPr>
          <a:xfrm rot="5400000">
            <a:off x="4783202" y="2771050"/>
            <a:ext cx="959543" cy="745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BAD335-6ECD-437E-B4A0-E86916E7EBB6}"/>
              </a:ext>
            </a:extLst>
          </p:cNvPr>
          <p:cNvCxnSpPr/>
          <p:nvPr/>
        </p:nvCxnSpPr>
        <p:spPr>
          <a:xfrm flipH="1">
            <a:off x="4161818" y="3623387"/>
            <a:ext cx="72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51267AE3-0C9D-4B9B-BA20-57A95BC11228}"/>
              </a:ext>
            </a:extLst>
          </p:cNvPr>
          <p:cNvCxnSpPr/>
          <p:nvPr/>
        </p:nvCxnSpPr>
        <p:spPr>
          <a:xfrm rot="5400000">
            <a:off x="4183798" y="4496733"/>
            <a:ext cx="1312134" cy="103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6F0AE5C0-AB24-4D50-9611-1ECE7CB66713}"/>
              </a:ext>
            </a:extLst>
          </p:cNvPr>
          <p:cNvCxnSpPr>
            <a:endCxn id="246" idx="2"/>
          </p:cNvCxnSpPr>
          <p:nvPr/>
        </p:nvCxnSpPr>
        <p:spPr>
          <a:xfrm rot="5400000" flipH="1" flipV="1">
            <a:off x="513235" y="3912870"/>
            <a:ext cx="4344926" cy="489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799DF4B5-8DAD-412C-B4E0-46A7B164404B}"/>
              </a:ext>
            </a:extLst>
          </p:cNvPr>
          <p:cNvCxnSpPr>
            <a:stCxn id="210" idx="0"/>
          </p:cNvCxnSpPr>
          <p:nvPr/>
        </p:nvCxnSpPr>
        <p:spPr>
          <a:xfrm rot="5400000" flipH="1" flipV="1">
            <a:off x="1249770" y="3430604"/>
            <a:ext cx="595691" cy="140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637B-F110-4C4E-ADB3-2658D35A9EAC}"/>
              </a:ext>
            </a:extLst>
          </p:cNvPr>
          <p:cNvSpPr/>
          <p:nvPr/>
        </p:nvSpPr>
        <p:spPr>
          <a:xfrm>
            <a:off x="3648910" y="1597529"/>
            <a:ext cx="1205165" cy="39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Appointment Directory</a:t>
            </a:r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A8C512BB-F3D5-4CA0-9997-02A07F9EA242}"/>
              </a:ext>
            </a:extLst>
          </p:cNvPr>
          <p:cNvCxnSpPr>
            <a:endCxn id="268" idx="3"/>
          </p:cNvCxnSpPr>
          <p:nvPr/>
        </p:nvCxnSpPr>
        <p:spPr>
          <a:xfrm rot="10800000">
            <a:off x="4854076" y="1794492"/>
            <a:ext cx="781463" cy="362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0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D29-86A0-43E7-ACC3-53FF5F54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17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36DB-4BAB-4A90-930F-C5EC7C27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1223890"/>
            <a:ext cx="9205791" cy="502451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Admin creating Networks and Enterprises.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Signing up for the application.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Party Hospital Operation Admin adding Department, Doctors and Tests.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Appointment Scheduler adding doctor's appointment time slots for consumers.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booking an appointment from the available time slots and viewing his medical history.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 viewing Statistics(Disease-wise) for non-residents.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20E7-267D-4D44-A7D2-F39AAB88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96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DA2B4-95EE-404C-92D8-9BEFA5D9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81686"/>
            <a:ext cx="10899778" cy="5486400"/>
          </a:xfrm>
        </p:spPr>
        <p:txBody>
          <a:bodyPr/>
          <a:lstStyle/>
          <a:p>
            <a:r>
              <a:rPr lang="en-US" dirty="0"/>
              <a:t>System Admin Work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3115A-0F2F-402E-8896-95875D5D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567659"/>
            <a:ext cx="9889588" cy="51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5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8D2E-894F-43B2-BA24-CBA778F3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B7CB-BCCF-43C1-A312-4A2651DA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285462"/>
            <a:ext cx="9254723" cy="497619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Sign-up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C61D6-AAB1-40B6-9B51-264E49BB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89" y="2211192"/>
            <a:ext cx="6153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1330</TotalTime>
  <Words>336</Words>
  <Application>Microsoft Office PowerPoint</Application>
  <PresentationFormat>Widescreen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 3</vt:lpstr>
      <vt:lpstr>Ion</vt:lpstr>
      <vt:lpstr>Health care for Non-Residents</vt:lpstr>
      <vt:lpstr>Content</vt:lpstr>
      <vt:lpstr>Problem Statement</vt:lpstr>
      <vt:lpstr>Solution</vt:lpstr>
      <vt:lpstr>Actors</vt:lpstr>
      <vt:lpstr>Object Model</vt:lpstr>
      <vt:lpstr>Use Cases:</vt:lpstr>
      <vt:lpstr>Screenshots </vt:lpstr>
      <vt:lpstr>Screenshots</vt:lpstr>
      <vt:lpstr>Use cases</vt:lpstr>
      <vt:lpstr>Use Cases   Adding Department to Department Catalog</vt:lpstr>
      <vt:lpstr>Screenshots</vt:lpstr>
      <vt:lpstr>Screenshots</vt:lpstr>
      <vt:lpstr>Screenshots</vt:lpstr>
      <vt:lpstr>Team members: Balaji Mudaliyar, Chetan Mistry &amp; Rupam Tiwari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Gothamm General Care</dc:title>
  <dc:creator>Gaurang Deshpande</dc:creator>
  <cp:lastModifiedBy>Balaji Mudaliyar</cp:lastModifiedBy>
  <cp:revision>130</cp:revision>
  <dcterms:created xsi:type="dcterms:W3CDTF">2016-04-23T01:46:10Z</dcterms:created>
  <dcterms:modified xsi:type="dcterms:W3CDTF">2017-12-13T04:29:09Z</dcterms:modified>
</cp:coreProperties>
</file>