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8"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599"/>
  </p:normalViewPr>
  <p:slideViewPr>
    <p:cSldViewPr snapToGrid="0">
      <p:cViewPr>
        <p:scale>
          <a:sx n="123" d="100"/>
          <a:sy n="123" d="100"/>
        </p:scale>
        <p:origin x="25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10/07/24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upasridevi.Ambat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upambati/Employee_Burnout_Analysis-and-Prediction/blob/main/Employee_Burnout_Analysis_and_predictio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246908"/>
            <a:ext cx="10993549" cy="1084809"/>
          </a:xfrm>
        </p:spPr>
        <p:txBody>
          <a:bodyPr>
            <a:normAutofit/>
          </a:bodyPr>
          <a:lstStyle/>
          <a:p>
            <a:r>
              <a:rPr lang="en-GB" sz="3600" b="1" dirty="0"/>
              <a:t>Student </a:t>
            </a:r>
            <a:r>
              <a:rPr lang="en-GB" b="1" dirty="0"/>
              <a:t>Details</a:t>
            </a:r>
            <a:endParaRPr lang="en-US" b="1"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2674620"/>
            <a:ext cx="10993549" cy="3931919"/>
          </a:xfrm>
        </p:spPr>
        <p:txBody>
          <a:bodyPr>
            <a:normAutofit fontScale="70000" lnSpcReduction="20000"/>
          </a:bodyPr>
          <a:lstStyle/>
          <a:p>
            <a:r>
              <a:rPr lang="en-GB" sz="2400" b="1" dirty="0">
                <a:solidFill>
                  <a:schemeClr val="tx1"/>
                </a:solidFill>
              </a:rPr>
              <a:t>name</a:t>
            </a:r>
            <a:r>
              <a:rPr lang="en-GB" sz="2400" dirty="0">
                <a:solidFill>
                  <a:schemeClr val="tx1"/>
                </a:solidFill>
              </a:rPr>
              <a:t> : </a:t>
            </a:r>
            <a:r>
              <a:rPr lang="en-GB" sz="2400" dirty="0"/>
              <a:t>Ambati. Rupa </a:t>
            </a:r>
            <a:r>
              <a:rPr lang="en-GB" sz="2400" dirty="0" err="1"/>
              <a:t>sri</a:t>
            </a:r>
            <a:r>
              <a:rPr lang="en-GB" sz="2400" dirty="0"/>
              <a:t> devi                                                                                                                                                                                                                                                                                               </a:t>
            </a:r>
          </a:p>
          <a:p>
            <a:r>
              <a:rPr lang="en-GB" sz="2400" b="1" dirty="0">
                <a:solidFill>
                  <a:schemeClr val="tx1"/>
                </a:solidFill>
                <a:hlinkClick r:id="rId2">
                  <a:extLst>
                    <a:ext uri="{A12FA001-AC4F-418D-AE19-62706E023703}">
                      <ahyp:hlinkClr xmlns:ahyp="http://schemas.microsoft.com/office/drawing/2018/hyperlinkcolor" val="tx"/>
                    </a:ext>
                  </a:extLst>
                </a:hlinkClick>
              </a:rPr>
              <a:t>Skillbuild email id</a:t>
            </a:r>
            <a:r>
              <a:rPr lang="en-GB" sz="2400" dirty="0">
                <a:solidFill>
                  <a:srgbClr val="6EAC1C"/>
                </a:solidFill>
                <a:hlinkClick r:id="rId2">
                  <a:extLst>
                    <a:ext uri="{A12FA001-AC4F-418D-AE19-62706E023703}">
                      <ahyp:hlinkClr xmlns:ahyp="http://schemas.microsoft.com/office/drawing/2018/hyperlinkcolor" val="tx"/>
                    </a:ext>
                  </a:extLst>
                </a:hlinkClick>
              </a:rPr>
              <a:t>:  </a:t>
            </a:r>
          </a:p>
          <a:p>
            <a:r>
              <a:rPr lang="en-GB" sz="2400" dirty="0">
                <a:solidFill>
                  <a:srgbClr val="6EAC1C"/>
                </a:solidFill>
                <a:hlinkClick r:id="rId2">
                  <a:extLst>
                    <a:ext uri="{A12FA001-AC4F-418D-AE19-62706E023703}">
                      <ahyp:hlinkClr xmlns:ahyp="http://schemas.microsoft.com/office/drawing/2018/hyperlinkcolor" val="tx"/>
                    </a:ext>
                  </a:extLst>
                </a:hlinkClick>
              </a:rPr>
              <a:t>Rupasridevi.Ambati@gmail.com</a:t>
            </a:r>
            <a:endParaRPr lang="en-GB" sz="2400" dirty="0">
              <a:solidFill>
                <a:srgbClr val="6EAC1C"/>
              </a:solidFill>
            </a:endParaRPr>
          </a:p>
          <a:p>
            <a:r>
              <a:rPr lang="en-GB" sz="2400" b="1" dirty="0">
                <a:solidFill>
                  <a:schemeClr val="tx1"/>
                </a:solidFill>
              </a:rPr>
              <a:t>College name</a:t>
            </a:r>
            <a:r>
              <a:rPr lang="en-GB" sz="2400" dirty="0">
                <a:solidFill>
                  <a:schemeClr val="tx1"/>
                </a:solidFill>
              </a:rPr>
              <a:t>: </a:t>
            </a:r>
          </a:p>
          <a:p>
            <a:r>
              <a:rPr lang="en-GB" sz="2400" dirty="0"/>
              <a:t>Mohan babu University</a:t>
            </a:r>
          </a:p>
          <a:p>
            <a:r>
              <a:rPr lang="en-GB" sz="2400" b="1" dirty="0">
                <a:solidFill>
                  <a:schemeClr val="tx1"/>
                </a:solidFill>
              </a:rPr>
              <a:t>College located</a:t>
            </a:r>
            <a:r>
              <a:rPr lang="en-GB" sz="2400" dirty="0">
                <a:solidFill>
                  <a:schemeClr val="tx1"/>
                </a:solidFill>
              </a:rPr>
              <a:t> : </a:t>
            </a:r>
            <a:r>
              <a:rPr lang="en-GB" sz="2400" dirty="0"/>
              <a:t>Tirupati, </a:t>
            </a:r>
            <a:r>
              <a:rPr lang="en-GB" sz="2400" dirty="0" err="1"/>
              <a:t>chittoor</a:t>
            </a:r>
            <a:r>
              <a:rPr lang="en-GB" sz="2400" dirty="0"/>
              <a:t> dist</a:t>
            </a:r>
            <a:r>
              <a:rPr lang="en-GB" sz="2400" dirty="0">
                <a:solidFill>
                  <a:schemeClr val="tx1"/>
                </a:solidFill>
              </a:rPr>
              <a:t>.</a:t>
            </a:r>
            <a:endParaRPr lang="en-GB" sz="2400" dirty="0"/>
          </a:p>
          <a:p>
            <a:r>
              <a:rPr lang="en-GB" sz="2400" b="1" dirty="0">
                <a:solidFill>
                  <a:schemeClr val="tx1"/>
                </a:solidFill>
              </a:rPr>
              <a:t>Internship domain </a:t>
            </a:r>
            <a:r>
              <a:rPr lang="en-GB" sz="2400" dirty="0"/>
              <a:t>:</a:t>
            </a:r>
          </a:p>
          <a:p>
            <a:r>
              <a:rPr lang="en-GB" sz="2400" dirty="0"/>
              <a:t>Artificial intelligence and machine learning</a:t>
            </a:r>
          </a:p>
          <a:p>
            <a:r>
              <a:rPr lang="en-GB" sz="2400" b="1" dirty="0">
                <a:solidFill>
                  <a:schemeClr val="tx1"/>
                </a:solidFill>
              </a:rPr>
              <a:t>Internship Start date  </a:t>
            </a:r>
            <a:r>
              <a:rPr lang="en-GB" sz="2400" dirty="0">
                <a:solidFill>
                  <a:schemeClr val="tx1"/>
                </a:solidFill>
              </a:rPr>
              <a:t>:</a:t>
            </a:r>
            <a:r>
              <a:rPr lang="en-GB" sz="2400" dirty="0"/>
              <a:t>7</a:t>
            </a:r>
            <a:r>
              <a:rPr lang="en-GB" sz="2400" baseline="30000" dirty="0"/>
              <a:t>th</a:t>
            </a:r>
            <a:r>
              <a:rPr lang="en-GB" sz="2400" dirty="0"/>
              <a:t> June</a:t>
            </a:r>
          </a:p>
          <a:p>
            <a:r>
              <a:rPr lang="en-GB" sz="2400" b="1" dirty="0">
                <a:solidFill>
                  <a:schemeClr val="tx1"/>
                </a:solidFill>
              </a:rPr>
              <a:t>Internship end date </a:t>
            </a:r>
            <a:r>
              <a:rPr lang="en-GB" sz="2400" dirty="0"/>
              <a:t>: 12</a:t>
            </a:r>
            <a:r>
              <a:rPr lang="en-GB" sz="2400" baseline="30000" dirty="0"/>
              <a:t>th</a:t>
            </a:r>
            <a:r>
              <a:rPr lang="en-GB" sz="2400" dirty="0"/>
              <a:t> </a:t>
            </a:r>
            <a:r>
              <a:rPr lang="en-GB" sz="2400" dirty="0" err="1"/>
              <a:t>july</a:t>
            </a:r>
            <a:endParaRPr lang="en-GB" sz="2400" dirty="0"/>
          </a:p>
          <a:p>
            <a:endParaRPr lang="en-GB" sz="32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148868"/>
            <a:ext cx="11029616" cy="1205712"/>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lgn="ctr">
              <a:buNone/>
            </a:pPr>
            <a:r>
              <a:rPr lang="en-US" sz="2400" b="1" dirty="0" err="1">
                <a:solidFill>
                  <a:schemeClr val="tx1"/>
                </a:solidFill>
              </a:rPr>
              <a:t>Github</a:t>
            </a:r>
            <a:r>
              <a:rPr lang="en-US" sz="2400" b="1" dirty="0">
                <a:solidFill>
                  <a:schemeClr val="tx1"/>
                </a:solidFill>
              </a:rPr>
              <a:t> project Link:</a:t>
            </a:r>
          </a:p>
          <a:p>
            <a:pPr marL="0" indent="0" algn="ctr">
              <a:buNone/>
            </a:pPr>
            <a:r>
              <a:rPr lang="en-US" sz="2400" b="1" i="0" dirty="0">
                <a:solidFill>
                  <a:schemeClr val="tx1"/>
                </a:solidFill>
                <a:effectLst/>
                <a:hlinkClick r:id="rId2"/>
              </a:rPr>
              <a:t>https://github.com/rupambati/Employee_Burnout_Analysis-and-Prediction/blob/main/Employee_Burnout_Analysis_and_prediction.ipynb</a:t>
            </a:r>
            <a:endParaRPr lang="en-US" sz="2400" b="1" dirty="0">
              <a:solidFill>
                <a:schemeClr val="tx1"/>
              </a:solidFill>
            </a:endParaRPr>
          </a:p>
          <a:p>
            <a:pPr marL="0" indent="0" algn="ctr">
              <a:buNone/>
            </a:pPr>
            <a:r>
              <a:rPr lang="en-US" sz="2400" b="1" i="0" dirty="0" err="1">
                <a:solidFill>
                  <a:schemeClr val="tx1"/>
                </a:solidFill>
                <a:effectLst/>
              </a:rPr>
              <a:t>Googlecolab</a:t>
            </a:r>
            <a:r>
              <a:rPr lang="en-US" sz="2400" b="1" i="0" dirty="0">
                <a:solidFill>
                  <a:schemeClr val="tx1"/>
                </a:solidFill>
                <a:effectLst/>
              </a:rPr>
              <a:t> link:</a:t>
            </a:r>
          </a:p>
          <a:p>
            <a:pPr marL="0" indent="0" algn="ctr">
              <a:buNone/>
            </a:pPr>
            <a:r>
              <a:rPr lang="en-US" sz="2400" b="1" i="0" dirty="0">
                <a:solidFill>
                  <a:schemeClr val="tx1"/>
                </a:solidFill>
                <a:effectLst/>
              </a:rPr>
              <a:t>https://</a:t>
            </a:r>
            <a:r>
              <a:rPr lang="en-US" sz="2400" b="1" i="0" dirty="0" err="1">
                <a:solidFill>
                  <a:schemeClr val="tx1"/>
                </a:solidFill>
                <a:effectLst/>
              </a:rPr>
              <a:t>colab.research.google.com</a:t>
            </a:r>
            <a:r>
              <a:rPr lang="en-US" sz="2400" b="1" i="0" dirty="0">
                <a:solidFill>
                  <a:schemeClr val="tx1"/>
                </a:solidFill>
                <a:effectLst/>
              </a:rPr>
              <a:t>/drive/1QQ6fna8bmU821emqVNlsBwlmCotCggTu?usp=sharing</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3" y="1485900"/>
            <a:ext cx="11029615" cy="1188720"/>
          </a:xfrm>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948941" y="3086100"/>
            <a:ext cx="6938010" cy="1463040"/>
          </a:xfrm>
        </p:spPr>
        <p:txBody>
          <a:bodyPr>
            <a:noAutofit/>
          </a:bodyPr>
          <a:lstStyle/>
          <a:p>
            <a:pPr marL="0" indent="0">
              <a:buNone/>
            </a:pPr>
            <a:r>
              <a:rPr lang="en-US" sz="3600" dirty="0">
                <a:solidFill>
                  <a:schemeClr val="accent1"/>
                </a:solidFill>
              </a:rPr>
              <a:t>Employee Burnout Analysis and </a:t>
            </a:r>
          </a:p>
          <a:p>
            <a:pPr marL="0" indent="0">
              <a:buNone/>
            </a:pPr>
            <a:r>
              <a:rPr lang="en-US" sz="3600" dirty="0">
                <a:solidFill>
                  <a:schemeClr val="accent1"/>
                </a:solidFill>
              </a:rPr>
              <a:t>                   Prediction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229514"/>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83080"/>
            <a:ext cx="11029615" cy="4192270"/>
          </a:xfrm>
        </p:spPr>
        <p:txBody>
          <a:bodyPr>
            <a:normAutofit/>
          </a:bodyPr>
          <a:lstStyle/>
          <a:p>
            <a:pPr>
              <a:buFont typeface="+mj-lt"/>
              <a:buAutoNum type="arabicPeriod"/>
            </a:pPr>
            <a:r>
              <a:rPr lang="en-US" sz="2400" b="1" i="0" dirty="0">
                <a:solidFill>
                  <a:schemeClr val="tx1"/>
                </a:solidFill>
                <a:effectLst/>
              </a:rPr>
              <a:t>Project Overview</a:t>
            </a:r>
          </a:p>
          <a:p>
            <a:pPr>
              <a:buFont typeface="+mj-lt"/>
              <a:buAutoNum type="arabicPeriod"/>
            </a:pPr>
            <a:r>
              <a:rPr lang="en-US" sz="2400" b="1" i="0" dirty="0">
                <a:solidFill>
                  <a:schemeClr val="tx1"/>
                </a:solidFill>
                <a:effectLst/>
              </a:rPr>
              <a:t>End Users</a:t>
            </a:r>
          </a:p>
          <a:p>
            <a:pPr>
              <a:buFont typeface="+mj-lt"/>
              <a:buAutoNum type="arabicPeriod"/>
            </a:pPr>
            <a:r>
              <a:rPr lang="en-US" sz="2400" b="1" i="0" dirty="0">
                <a:solidFill>
                  <a:schemeClr val="tx1"/>
                </a:solidFill>
                <a:effectLst/>
              </a:rPr>
              <a:t>Solution and Value Proposition</a:t>
            </a:r>
          </a:p>
          <a:p>
            <a:pPr>
              <a:buFont typeface="+mj-lt"/>
              <a:buAutoNum type="arabicPeriod"/>
            </a:pPr>
            <a:r>
              <a:rPr lang="en-US" sz="2400" b="1" i="0" dirty="0">
                <a:solidFill>
                  <a:schemeClr val="tx1"/>
                </a:solidFill>
                <a:effectLst/>
              </a:rPr>
              <a:t>Customization for an Organization</a:t>
            </a:r>
          </a:p>
          <a:p>
            <a:pPr>
              <a:buFont typeface="+mj-lt"/>
              <a:buAutoNum type="arabicPeriod"/>
            </a:pPr>
            <a:r>
              <a:rPr lang="en-US" sz="2400" b="1" i="0" dirty="0">
                <a:solidFill>
                  <a:schemeClr val="tx1"/>
                </a:solidFill>
                <a:effectLst/>
              </a:rPr>
              <a:t>Modelling</a:t>
            </a:r>
          </a:p>
          <a:p>
            <a:pPr>
              <a:buFont typeface="+mj-lt"/>
              <a:buAutoNum type="arabicPeriod"/>
            </a:pPr>
            <a:r>
              <a:rPr lang="en-US" sz="2400" b="1" i="0" dirty="0">
                <a:solidFill>
                  <a:schemeClr val="tx1"/>
                </a:solidFill>
                <a:effectLst/>
              </a:rPr>
              <a:t>Results</a:t>
            </a:r>
          </a:p>
          <a:p>
            <a:pPr>
              <a:buFont typeface="+mj-lt"/>
              <a:buAutoNum type="arabicPeriod"/>
            </a:pPr>
            <a:r>
              <a:rPr lang="en-US" sz="2400" b="1" i="0" dirty="0">
                <a:solidFill>
                  <a:schemeClr val="tx1"/>
                </a:solidFill>
                <a:effectLst/>
              </a:rPr>
              <a:t>Links</a:t>
            </a:r>
            <a:endParaRPr lang="en-US" sz="24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20140"/>
            <a:ext cx="11029616" cy="113157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lgn="just">
              <a:buNone/>
            </a:pPr>
            <a:r>
              <a:rPr lang="en-US" sz="28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28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28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337310"/>
            <a:ext cx="11029616" cy="134874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lgn="l">
              <a:buFont typeface="+mj-lt"/>
              <a:buAutoNum type="arabicPeriod"/>
            </a:pPr>
            <a:r>
              <a:rPr lang="en-US" sz="2800" b="1" i="0" dirty="0">
                <a:solidFill>
                  <a:schemeClr val="tx1"/>
                </a:solidFill>
                <a:effectLst/>
              </a:rPr>
              <a:t> Organization Leadership</a:t>
            </a:r>
          </a:p>
          <a:p>
            <a:pPr algn="l">
              <a:buFont typeface="+mj-lt"/>
              <a:buAutoNum type="arabicPeriod"/>
            </a:pPr>
            <a:r>
              <a:rPr lang="en-US" sz="2800" b="1" i="0" dirty="0">
                <a:solidFill>
                  <a:schemeClr val="tx1"/>
                </a:solidFill>
                <a:effectLst/>
              </a:rPr>
              <a:t> Human Resources (HR) Department</a:t>
            </a:r>
          </a:p>
          <a:p>
            <a:pPr algn="l">
              <a:buFont typeface="+mj-lt"/>
              <a:buAutoNum type="arabicPeriod"/>
            </a:pPr>
            <a:r>
              <a:rPr lang="en-US" sz="2800" b="1" i="0" dirty="0">
                <a:solidFill>
                  <a:schemeClr val="tx1"/>
                </a:solidFill>
                <a:effectLst/>
              </a:rPr>
              <a:t> Managers and Supervisors</a:t>
            </a:r>
          </a:p>
          <a:p>
            <a:pPr algn="l">
              <a:buFont typeface="+mj-lt"/>
              <a:buAutoNum type="arabicPeriod"/>
            </a:pPr>
            <a:r>
              <a:rPr lang="en-US" sz="2800" b="1" i="0" dirty="0">
                <a:solidFill>
                  <a:schemeClr val="tx1"/>
                </a:solidFill>
                <a:effectLst/>
              </a:rPr>
              <a:t> Employees</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indent="0" algn="just">
              <a:buNone/>
            </a:pPr>
            <a:r>
              <a:rPr lang="en-US" sz="26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2600" b="1" i="0" dirty="0">
                <a:solidFill>
                  <a:schemeClr val="tx1"/>
                </a:solidFill>
                <a:effectLst/>
              </a:rPr>
              <a:t>The value proposition of our solution lies in reducing burnout-related costs, improving employee satisfaction and retention, and driving overall organizational success.</a:t>
            </a:r>
            <a:endParaRPr lang="en-US" sz="2600" b="1" dirty="0">
              <a:solidFill>
                <a:schemeClr val="tx1"/>
              </a:solidFill>
            </a:endParaRP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88670"/>
            <a:ext cx="11029616" cy="108585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85000" lnSpcReduction="10000"/>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DF16-24B4-46DD-6E06-43D3BEC1BFD5}"/>
              </a:ext>
            </a:extLst>
          </p:cNvPr>
          <p:cNvSpPr>
            <a:spLocks noGrp="1"/>
          </p:cNvSpPr>
          <p:nvPr>
            <p:ph type="title"/>
          </p:nvPr>
        </p:nvSpPr>
        <p:spPr/>
        <p:txBody>
          <a:bodyPr/>
          <a:lstStyle/>
          <a:p>
            <a:r>
              <a:rPr lang="en-US" dirty="0"/>
              <a:t>Modelling : support vector machine</a:t>
            </a:r>
          </a:p>
        </p:txBody>
      </p:sp>
      <p:sp>
        <p:nvSpPr>
          <p:cNvPr id="3" name="Content Placeholder 2">
            <a:extLst>
              <a:ext uri="{FF2B5EF4-FFF2-40B4-BE49-F238E27FC236}">
                <a16:creationId xmlns:a16="http://schemas.microsoft.com/office/drawing/2014/main" id="{1763D15B-95F0-B0D8-7913-E80FCA30721A}"/>
              </a:ext>
            </a:extLst>
          </p:cNvPr>
          <p:cNvSpPr>
            <a:spLocks noGrp="1"/>
          </p:cNvSpPr>
          <p:nvPr>
            <p:ph idx="1"/>
          </p:nvPr>
        </p:nvSpPr>
        <p:spPr>
          <a:xfrm>
            <a:off x="8525666" y="2556165"/>
            <a:ext cx="3085141" cy="2567028"/>
          </a:xfrm>
        </p:spPr>
        <p:txBody>
          <a:bodyPr/>
          <a:lstStyle/>
          <a:p>
            <a:endParaRPr lang="en-US" dirty="0"/>
          </a:p>
        </p:txBody>
      </p:sp>
      <p:pic>
        <p:nvPicPr>
          <p:cNvPr id="4" name="Picture 3">
            <a:extLst>
              <a:ext uri="{FF2B5EF4-FFF2-40B4-BE49-F238E27FC236}">
                <a16:creationId xmlns:a16="http://schemas.microsoft.com/office/drawing/2014/main" id="{E3A2140E-A9E2-C4DE-F298-7A63A6EE8237}"/>
              </a:ext>
            </a:extLst>
          </p:cNvPr>
          <p:cNvPicPr>
            <a:picLocks noChangeAspect="1"/>
          </p:cNvPicPr>
          <p:nvPr/>
        </p:nvPicPr>
        <p:blipFill>
          <a:blip r:embed="rId2"/>
          <a:stretch>
            <a:fillRect/>
          </a:stretch>
        </p:blipFill>
        <p:spPr>
          <a:xfrm>
            <a:off x="40780" y="2385800"/>
            <a:ext cx="3719059" cy="3314701"/>
          </a:xfrm>
          <a:prstGeom prst="rect">
            <a:avLst/>
          </a:prstGeom>
        </p:spPr>
      </p:pic>
      <p:pic>
        <p:nvPicPr>
          <p:cNvPr id="5" name="Picture 4">
            <a:extLst>
              <a:ext uri="{FF2B5EF4-FFF2-40B4-BE49-F238E27FC236}">
                <a16:creationId xmlns:a16="http://schemas.microsoft.com/office/drawing/2014/main" id="{AA99D4F9-C602-F175-2E33-55595D4215CE}"/>
              </a:ext>
            </a:extLst>
          </p:cNvPr>
          <p:cNvPicPr>
            <a:picLocks noChangeAspect="1"/>
          </p:cNvPicPr>
          <p:nvPr/>
        </p:nvPicPr>
        <p:blipFill>
          <a:blip r:embed="rId3"/>
          <a:stretch>
            <a:fillRect/>
          </a:stretch>
        </p:blipFill>
        <p:spPr>
          <a:xfrm>
            <a:off x="3803467" y="2743199"/>
            <a:ext cx="4631461" cy="2651857"/>
          </a:xfrm>
          <a:prstGeom prst="rect">
            <a:avLst/>
          </a:prstGeom>
        </p:spPr>
      </p:pic>
      <p:pic>
        <p:nvPicPr>
          <p:cNvPr id="6" name="Picture 5">
            <a:extLst>
              <a:ext uri="{FF2B5EF4-FFF2-40B4-BE49-F238E27FC236}">
                <a16:creationId xmlns:a16="http://schemas.microsoft.com/office/drawing/2014/main" id="{9D581D82-0EFB-54EF-1BFB-5388C7646152}"/>
              </a:ext>
            </a:extLst>
          </p:cNvPr>
          <p:cNvPicPr>
            <a:picLocks noChangeAspect="1"/>
          </p:cNvPicPr>
          <p:nvPr/>
        </p:nvPicPr>
        <p:blipFill>
          <a:blip r:embed="rId4"/>
          <a:stretch>
            <a:fillRect/>
          </a:stretch>
        </p:blipFill>
        <p:spPr>
          <a:xfrm>
            <a:off x="8525666" y="2518806"/>
            <a:ext cx="3195279" cy="2651857"/>
          </a:xfrm>
          <a:prstGeom prst="rect">
            <a:avLst/>
          </a:prstGeom>
        </p:spPr>
      </p:pic>
    </p:spTree>
    <p:extLst>
      <p:ext uri="{BB962C8B-B14F-4D97-AF65-F5344CB8AC3E}">
        <p14:creationId xmlns:p14="http://schemas.microsoft.com/office/powerpoint/2010/main" val="276368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17142"/>
            <a:ext cx="11029616" cy="1243172"/>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lgn="ctr">
              <a:buNone/>
            </a:pPr>
            <a:r>
              <a:rPr lang="en-US" sz="2800" b="1" i="0" dirty="0">
                <a:solidFill>
                  <a:schemeClr val="tx1"/>
                </a:solidFill>
                <a:effectLst/>
              </a:rPr>
              <a:t>In this </a:t>
            </a:r>
            <a:r>
              <a:rPr lang="en-US" sz="2800" b="1" dirty="0" err="1">
                <a:solidFill>
                  <a:schemeClr val="tx1"/>
                </a:solidFill>
              </a:rPr>
              <a:t>E</a:t>
            </a:r>
            <a:r>
              <a:rPr lang="en-US" sz="2800" b="1" i="0" dirty="0" err="1">
                <a:solidFill>
                  <a:schemeClr val="tx1"/>
                </a:solidFill>
                <a:effectLst/>
              </a:rPr>
              <a:t>mployee_Burnout</a:t>
            </a:r>
            <a:r>
              <a:rPr lang="en-US" sz="2800" b="1" dirty="0" err="1">
                <a:solidFill>
                  <a:schemeClr val="tx1"/>
                </a:solidFill>
              </a:rPr>
              <a:t>_</a:t>
            </a:r>
            <a:r>
              <a:rPr lang="en-US" sz="2800" b="1" i="0" dirty="0" err="1">
                <a:solidFill>
                  <a:schemeClr val="tx1"/>
                </a:solidFill>
                <a:effectLst/>
              </a:rPr>
              <a:t>Analysis</a:t>
            </a:r>
            <a:r>
              <a:rPr lang="en-US" sz="2800" b="1" i="0" dirty="0">
                <a:solidFill>
                  <a:schemeClr val="tx1"/>
                </a:solidFill>
                <a:effectLst/>
              </a:rPr>
              <a:t> ,we’ve discussed about:</a:t>
            </a:r>
          </a:p>
          <a:p>
            <a:pPr marL="0" indent="0" algn="ctr">
              <a:buNone/>
            </a:pPr>
            <a:r>
              <a:rPr lang="en-US" sz="2800" b="1" i="0" dirty="0">
                <a:solidFill>
                  <a:schemeClr val="tx1"/>
                </a:solidFill>
                <a:effectLst/>
              </a:rPr>
              <a:t>Prevalence of burnout</a:t>
            </a:r>
          </a:p>
          <a:p>
            <a:pPr marL="0" indent="0" algn="ctr">
              <a:buNone/>
            </a:pPr>
            <a:r>
              <a:rPr lang="en-US" sz="2800" b="1" i="0" dirty="0">
                <a:solidFill>
                  <a:schemeClr val="tx1"/>
                </a:solidFill>
                <a:effectLst/>
              </a:rPr>
              <a:t>Contributing factors</a:t>
            </a:r>
          </a:p>
          <a:p>
            <a:pPr marL="0" indent="0" algn="ctr">
              <a:buNone/>
            </a:pPr>
            <a:r>
              <a:rPr lang="en-US" sz="2800" b="1" i="0" dirty="0">
                <a:solidFill>
                  <a:schemeClr val="tx1"/>
                </a:solidFill>
                <a:effectLst/>
              </a:rPr>
              <a:t>Intervention strategies </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437</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 : support vector machine</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Rupa Sri Devi Ambati</cp:lastModifiedBy>
  <cp:revision>2</cp:revision>
  <dcterms:created xsi:type="dcterms:W3CDTF">2021-05-26T16:50:10Z</dcterms:created>
  <dcterms:modified xsi:type="dcterms:W3CDTF">2024-07-11T13:34:55Z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