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72" r:id="rId12"/>
    <p:sldId id="279" r:id="rId13"/>
    <p:sldId id="264" r:id="rId14"/>
    <p:sldId id="265" r:id="rId15"/>
    <p:sldId id="266" r:id="rId16"/>
    <p:sldId id="267" r:id="rId17"/>
    <p:sldId id="274" r:id="rId18"/>
    <p:sldId id="276" r:id="rId19"/>
    <p:sldId id="275" r:id="rId20"/>
    <p:sldId id="277" r:id="rId21"/>
    <p:sldId id="278" r:id="rId22"/>
    <p:sldId id="269" r:id="rId23"/>
    <p:sldId id="268"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pam Ganguly" initials="RG" lastIdx="1" clrIdx="0">
    <p:extLst>
      <p:ext uri="{19B8F6BF-5375-455C-9EA6-DF929625EA0E}">
        <p15:presenceInfo xmlns:p15="http://schemas.microsoft.com/office/powerpoint/2012/main" userId="f9e33e85d5eb82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4D6F-667E-49E4-8C6D-81A931141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84B7A6-0CAA-4E95-9061-569A3E85B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AA0076-5363-41D7-9F38-5B0D678074EA}"/>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5" name="Footer Placeholder 4">
            <a:extLst>
              <a:ext uri="{FF2B5EF4-FFF2-40B4-BE49-F238E27FC236}">
                <a16:creationId xmlns:a16="http://schemas.microsoft.com/office/drawing/2014/main" id="{A2F633FF-181C-4CAB-B96A-2EE2EDF1A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514FE-B366-40D7-85E7-16E35E3FB94D}"/>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363585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DD51-7B50-467F-BF55-55DD7BCEBF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949ABA-9F3C-4357-96EA-727F1A2E2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28A09-74F2-448B-930A-6AB53EA3A471}"/>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5" name="Footer Placeholder 4">
            <a:extLst>
              <a:ext uri="{FF2B5EF4-FFF2-40B4-BE49-F238E27FC236}">
                <a16:creationId xmlns:a16="http://schemas.microsoft.com/office/drawing/2014/main" id="{6DE36356-0D2F-49B1-AB2D-73C38FA9E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FAF9B4-F4AC-4984-8F6B-17598CF7CE40}"/>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413403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7AB0E-1E9C-457A-8480-FEAC734B25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C611BB-29E9-4E0B-89AC-E22E71ABF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C89F5-97A3-4DD6-AC5C-38684108A002}"/>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5" name="Footer Placeholder 4">
            <a:extLst>
              <a:ext uri="{FF2B5EF4-FFF2-40B4-BE49-F238E27FC236}">
                <a16:creationId xmlns:a16="http://schemas.microsoft.com/office/drawing/2014/main" id="{EC12E5CE-331E-47F1-8626-E268832DC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5D9D4-DDB0-454E-A9BD-6E89F14BE984}"/>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60106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DC5F-EC74-4DC3-A7CB-648C13BE1D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D709A7-0654-406A-88D0-49D8FD1C63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C7207-1402-4AE9-AF6B-EBA4541B0132}"/>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5" name="Footer Placeholder 4">
            <a:extLst>
              <a:ext uri="{FF2B5EF4-FFF2-40B4-BE49-F238E27FC236}">
                <a16:creationId xmlns:a16="http://schemas.microsoft.com/office/drawing/2014/main" id="{D7F9D3DF-02E1-4359-87A4-4761F4CFC4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3B00C-E5BD-46F8-9927-7C6D0183BFEF}"/>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300941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F894-645F-480D-8B6A-FC7B1389A1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906D9A-3ED9-4DB9-BC79-21BE3A1180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4B9A5C-BE83-4661-9A96-A5C06E3CA9E0}"/>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5" name="Footer Placeholder 4">
            <a:extLst>
              <a:ext uri="{FF2B5EF4-FFF2-40B4-BE49-F238E27FC236}">
                <a16:creationId xmlns:a16="http://schemas.microsoft.com/office/drawing/2014/main" id="{B3A5F8FB-1880-4852-89D2-C96077B9D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8CA2C-B3E1-4638-BB8B-FEFAE3F3BC38}"/>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19250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1B75-4E20-462E-8ABA-FA2FD70FE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13D4AD-DDEE-4DFD-AEDB-8880AE823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7A0ADE-2B4C-4A1A-B103-361392AD5B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6E3C55-EA26-463E-87C0-906679A04294}"/>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6" name="Footer Placeholder 5">
            <a:extLst>
              <a:ext uri="{FF2B5EF4-FFF2-40B4-BE49-F238E27FC236}">
                <a16:creationId xmlns:a16="http://schemas.microsoft.com/office/drawing/2014/main" id="{8276D639-872C-4E0F-A1E9-C920E75D8A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E7164F-C92E-4CB1-B3C1-B40B8F71E521}"/>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73159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B03E-44BC-4964-9601-FD5ADC175E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0B5F6-724B-4590-B82E-EAAD27BFF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DB1A5E-B888-4650-A6B8-4F9C8A7BD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5FEC86-DF7E-4F7F-9845-EC635D3DD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5547F-7A53-483A-9047-B57278DF8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A1155F-69EB-4E32-9B2A-268800FB815D}"/>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8" name="Footer Placeholder 7">
            <a:extLst>
              <a:ext uri="{FF2B5EF4-FFF2-40B4-BE49-F238E27FC236}">
                <a16:creationId xmlns:a16="http://schemas.microsoft.com/office/drawing/2014/main" id="{AF10FD69-DD36-4EE8-92E2-8F0DF0BE12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1F9E0F-96FF-43E4-ABA6-01980E710099}"/>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17519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A234-BDEB-4FE0-BAD7-95E130ACD6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74C8F6-832B-4B2D-9F6F-5AA49C072467}"/>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4" name="Footer Placeholder 3">
            <a:extLst>
              <a:ext uri="{FF2B5EF4-FFF2-40B4-BE49-F238E27FC236}">
                <a16:creationId xmlns:a16="http://schemas.microsoft.com/office/drawing/2014/main" id="{180478ED-3B07-416E-BC2D-A9969EC74B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F61C4B-999F-4EEB-B90C-686F96957B9A}"/>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323993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7318E-8596-44DD-AF1D-E9BFB25B8ACD}"/>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3" name="Footer Placeholder 2">
            <a:extLst>
              <a:ext uri="{FF2B5EF4-FFF2-40B4-BE49-F238E27FC236}">
                <a16:creationId xmlns:a16="http://schemas.microsoft.com/office/drawing/2014/main" id="{4D6DC99B-92D3-4806-9F2D-81D913F781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DE7E01-F427-49AC-B7C6-51DE6725E3DC}"/>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160651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7373-FC47-482E-ADA2-68E9920B5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AC5B25-2703-425A-BA08-CA0C2003A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C80ED7-8959-4556-9B0F-B5B1EEF71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C65CB-A39F-42F0-867D-31CAD00189C9}"/>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6" name="Footer Placeholder 5">
            <a:extLst>
              <a:ext uri="{FF2B5EF4-FFF2-40B4-BE49-F238E27FC236}">
                <a16:creationId xmlns:a16="http://schemas.microsoft.com/office/drawing/2014/main" id="{4E00F6A5-5D48-4996-A115-794E79661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4E843-86E6-4E48-BBAD-EF63102E79E6}"/>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5930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D985-64F9-4B1B-B719-BDEF26713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7B6BE5-6BDA-4464-A1A9-1596FDBFC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EEEB67-2050-44DE-9B39-4E1811503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3DDB3-6539-48A6-AF68-82A9A6A58325}"/>
              </a:ext>
            </a:extLst>
          </p:cNvPr>
          <p:cNvSpPr>
            <a:spLocks noGrp="1"/>
          </p:cNvSpPr>
          <p:nvPr>
            <p:ph type="dt" sz="half" idx="10"/>
          </p:nvPr>
        </p:nvSpPr>
        <p:spPr/>
        <p:txBody>
          <a:bodyPr/>
          <a:lstStyle/>
          <a:p>
            <a:fld id="{B1A7052B-26A6-435C-B12C-D4BF15C6932B}" type="datetimeFigureOut">
              <a:rPr lang="en-IN" smtClean="0"/>
              <a:t>10-06-2020</a:t>
            </a:fld>
            <a:endParaRPr lang="en-IN"/>
          </a:p>
        </p:txBody>
      </p:sp>
      <p:sp>
        <p:nvSpPr>
          <p:cNvPr id="6" name="Footer Placeholder 5">
            <a:extLst>
              <a:ext uri="{FF2B5EF4-FFF2-40B4-BE49-F238E27FC236}">
                <a16:creationId xmlns:a16="http://schemas.microsoft.com/office/drawing/2014/main" id="{9129338B-61C4-42D7-8157-412149BEFD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149BB-4A09-4DE2-920D-3B016C38B8B0}"/>
              </a:ext>
            </a:extLst>
          </p:cNvPr>
          <p:cNvSpPr>
            <a:spLocks noGrp="1"/>
          </p:cNvSpPr>
          <p:nvPr>
            <p:ph type="sldNum" sz="quarter" idx="12"/>
          </p:nvPr>
        </p:nvSpPr>
        <p:spPr/>
        <p:txBody>
          <a:bodyPr/>
          <a:lstStyle/>
          <a:p>
            <a:fld id="{9C389C8C-1B75-4D60-B84B-2AA236848CCD}" type="slidenum">
              <a:rPr lang="en-IN" smtClean="0"/>
              <a:t>‹#›</a:t>
            </a:fld>
            <a:endParaRPr lang="en-IN"/>
          </a:p>
        </p:txBody>
      </p:sp>
    </p:spTree>
    <p:extLst>
      <p:ext uri="{BB962C8B-B14F-4D97-AF65-F5344CB8AC3E}">
        <p14:creationId xmlns:p14="http://schemas.microsoft.com/office/powerpoint/2010/main" val="278001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933DE-C2FB-47F8-9915-3813D5693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1962E3-9DB2-47D0-9482-E45C5D647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850DA-D2EE-46B5-B349-57AA629BF4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7052B-26A6-435C-B12C-D4BF15C6932B}" type="datetimeFigureOut">
              <a:rPr lang="en-IN" smtClean="0"/>
              <a:t>10-06-2020</a:t>
            </a:fld>
            <a:endParaRPr lang="en-IN"/>
          </a:p>
        </p:txBody>
      </p:sp>
      <p:sp>
        <p:nvSpPr>
          <p:cNvPr id="5" name="Footer Placeholder 4">
            <a:extLst>
              <a:ext uri="{FF2B5EF4-FFF2-40B4-BE49-F238E27FC236}">
                <a16:creationId xmlns:a16="http://schemas.microsoft.com/office/drawing/2014/main" id="{AC83CF11-3326-4892-A1DD-93AE2B19C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530FBD-D16A-4B22-A70D-2A52E1AD5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89C8C-1B75-4D60-B84B-2AA236848CCD}" type="slidenum">
              <a:rPr lang="en-IN" smtClean="0"/>
              <a:t>‹#›</a:t>
            </a:fld>
            <a:endParaRPr lang="en-IN"/>
          </a:p>
        </p:txBody>
      </p:sp>
    </p:spTree>
    <p:extLst>
      <p:ext uri="{BB962C8B-B14F-4D97-AF65-F5344CB8AC3E}">
        <p14:creationId xmlns:p14="http://schemas.microsoft.com/office/powerpoint/2010/main" val="306923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ensorflow.org/guide/keras" TargetMode="External"/><Relationship Id="rId2" Type="http://schemas.openxmlformats.org/officeDocument/2006/relationships/hyperlink" Target="http://www.iosrjournals.org/iosr-jce/papers/Vol18-issue4/Version-3/F1804033440.pdf" TargetMode="External"/><Relationship Id="rId1" Type="http://schemas.openxmlformats.org/officeDocument/2006/relationships/slideLayout" Target="../slideLayouts/slideLayout2.xml"/><Relationship Id="rId5" Type="http://schemas.openxmlformats.org/officeDocument/2006/relationships/hyperlink" Target="https://towardsdatascience.com/a-comprehensive-guide-to-convolutional-neural-networks-the-eli5-way-3bd2b1164a53" TargetMode="External"/><Relationship Id="rId4" Type="http://schemas.openxmlformats.org/officeDocument/2006/relationships/hyperlink" Target="https://stackoverflow.com/questions/42991316/can-we-train-a-haar-cascade-to-detect-numbers-and-alphabet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D159-7F8F-4B80-9F3D-F483B2F6B6B4}"/>
              </a:ext>
            </a:extLst>
          </p:cNvPr>
          <p:cNvSpPr>
            <a:spLocks noGrp="1"/>
          </p:cNvSpPr>
          <p:nvPr>
            <p:ph type="ctrTitle"/>
          </p:nvPr>
        </p:nvSpPr>
        <p:spPr/>
        <p:txBody>
          <a:bodyPr>
            <a:normAutofit fontScale="90000"/>
          </a:bodyPr>
          <a:lstStyle/>
          <a:p>
            <a:r>
              <a:rPr lang="en-IN" b="1" dirty="0"/>
              <a:t>Automatic Number Plate Recognition</a:t>
            </a:r>
            <a:br>
              <a:rPr lang="en-IN" dirty="0"/>
            </a:br>
            <a:endParaRPr lang="en-IN" dirty="0"/>
          </a:p>
        </p:txBody>
      </p:sp>
      <p:sp>
        <p:nvSpPr>
          <p:cNvPr id="3" name="Subtitle 2">
            <a:extLst>
              <a:ext uri="{FF2B5EF4-FFF2-40B4-BE49-F238E27FC236}">
                <a16:creationId xmlns:a16="http://schemas.microsoft.com/office/drawing/2014/main" id="{C7040409-CB83-4EEC-848B-829EC186CCDE}"/>
              </a:ext>
            </a:extLst>
          </p:cNvPr>
          <p:cNvSpPr>
            <a:spLocks noGrp="1"/>
          </p:cNvSpPr>
          <p:nvPr>
            <p:ph type="subTitle" idx="1"/>
          </p:nvPr>
        </p:nvSpPr>
        <p:spPr/>
        <p:txBody>
          <a:bodyPr/>
          <a:lstStyle/>
          <a:p>
            <a:pPr algn="just"/>
            <a:r>
              <a:rPr lang="en-IN" dirty="0"/>
              <a:t>Rupam Ganguly GCECTB-L17-2006 </a:t>
            </a:r>
          </a:p>
          <a:p>
            <a:pPr algn="just"/>
            <a:r>
              <a:rPr lang="en-IN" dirty="0"/>
              <a:t>Urmila </a:t>
            </a:r>
            <a:r>
              <a:rPr lang="en-IN" dirty="0" err="1"/>
              <a:t>Kewat</a:t>
            </a:r>
            <a:r>
              <a:rPr lang="en-IN" dirty="0"/>
              <a:t> GCECTB-R16-2037 </a:t>
            </a:r>
          </a:p>
          <a:p>
            <a:pPr algn="just"/>
            <a:r>
              <a:rPr lang="en-IN" dirty="0"/>
              <a:t>Jamuna Majhi GCECTB-L-17-2002 </a:t>
            </a:r>
          </a:p>
        </p:txBody>
      </p:sp>
    </p:spTree>
    <p:extLst>
      <p:ext uri="{BB962C8B-B14F-4D97-AF65-F5344CB8AC3E}">
        <p14:creationId xmlns:p14="http://schemas.microsoft.com/office/powerpoint/2010/main" val="1452287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7CC7-0E40-41C1-A76F-74D10BD4F71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792ECA-82B3-415D-87D7-C3F64BB9C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60" y="246206"/>
            <a:ext cx="10515600" cy="6889532"/>
          </a:xfrm>
        </p:spPr>
      </p:pic>
    </p:spTree>
    <p:extLst>
      <p:ext uri="{BB962C8B-B14F-4D97-AF65-F5344CB8AC3E}">
        <p14:creationId xmlns:p14="http://schemas.microsoft.com/office/powerpoint/2010/main" val="376011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732E-3D1A-42BF-B201-5323F94BF51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60BEE10-7ACC-4D9F-A22C-D8DB3B498D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367" y="365125"/>
            <a:ext cx="7191053" cy="1801026"/>
          </a:xfrm>
        </p:spPr>
      </p:pic>
      <p:pic>
        <p:nvPicPr>
          <p:cNvPr id="7" name="Picture 6">
            <a:extLst>
              <a:ext uri="{FF2B5EF4-FFF2-40B4-BE49-F238E27FC236}">
                <a16:creationId xmlns:a16="http://schemas.microsoft.com/office/drawing/2014/main" id="{B41C6DB6-36DA-42B9-84AE-86EEF57BC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020" y="2215939"/>
            <a:ext cx="7293746" cy="1642736"/>
          </a:xfrm>
          <a:prstGeom prst="rect">
            <a:avLst/>
          </a:prstGeom>
        </p:spPr>
      </p:pic>
      <p:pic>
        <p:nvPicPr>
          <p:cNvPr id="4" name="Picture 3">
            <a:extLst>
              <a:ext uri="{FF2B5EF4-FFF2-40B4-BE49-F238E27FC236}">
                <a16:creationId xmlns:a16="http://schemas.microsoft.com/office/drawing/2014/main" id="{71EAC28A-1A81-47D4-A35A-6B5CDC72BCB2}"/>
              </a:ext>
            </a:extLst>
          </p:cNvPr>
          <p:cNvPicPr>
            <a:picLocks noChangeAspect="1"/>
          </p:cNvPicPr>
          <p:nvPr/>
        </p:nvPicPr>
        <p:blipFill rotWithShape="1">
          <a:blip r:embed="rId4">
            <a:extLst>
              <a:ext uri="{28A0092B-C50C-407E-A947-70E740481C1C}">
                <a14:useLocalDpi xmlns:a14="http://schemas.microsoft.com/office/drawing/2010/main" val="0"/>
              </a:ext>
            </a:extLst>
          </a:blip>
          <a:srcRect l="12927" t="38642" r="7520"/>
          <a:stretch/>
        </p:blipFill>
        <p:spPr>
          <a:xfrm>
            <a:off x="3773010" y="3858675"/>
            <a:ext cx="5245487" cy="2430193"/>
          </a:xfrm>
          <a:prstGeom prst="rect">
            <a:avLst/>
          </a:prstGeom>
        </p:spPr>
      </p:pic>
    </p:spTree>
    <p:extLst>
      <p:ext uri="{BB962C8B-B14F-4D97-AF65-F5344CB8AC3E}">
        <p14:creationId xmlns:p14="http://schemas.microsoft.com/office/powerpoint/2010/main" val="16729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1D51-6554-4635-88B0-69931366EFB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695D62A-61A4-42F8-949B-E4D345942E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812"/>
          <a:stretch/>
        </p:blipFill>
        <p:spPr>
          <a:xfrm>
            <a:off x="452636" y="292962"/>
            <a:ext cx="6050800" cy="5956918"/>
          </a:xfrm>
        </p:spPr>
      </p:pic>
      <p:pic>
        <p:nvPicPr>
          <p:cNvPr id="7" name="Picture 6">
            <a:extLst>
              <a:ext uri="{FF2B5EF4-FFF2-40B4-BE49-F238E27FC236}">
                <a16:creationId xmlns:a16="http://schemas.microsoft.com/office/drawing/2014/main" id="{19DE211E-69CA-4A7B-A207-F7BC41BC59AB}"/>
              </a:ext>
            </a:extLst>
          </p:cNvPr>
          <p:cNvPicPr>
            <a:picLocks noChangeAspect="1"/>
          </p:cNvPicPr>
          <p:nvPr/>
        </p:nvPicPr>
        <p:blipFill rotWithShape="1">
          <a:blip r:embed="rId3">
            <a:extLst>
              <a:ext uri="{28A0092B-C50C-407E-A947-70E740481C1C}">
                <a14:useLocalDpi xmlns:a14="http://schemas.microsoft.com/office/drawing/2010/main" val="0"/>
              </a:ext>
            </a:extLst>
          </a:blip>
          <a:srcRect l="13887" t="37369" r="14525"/>
          <a:stretch/>
        </p:blipFill>
        <p:spPr>
          <a:xfrm>
            <a:off x="6320900" y="3524434"/>
            <a:ext cx="4820575" cy="2494625"/>
          </a:xfrm>
          <a:prstGeom prst="rect">
            <a:avLst/>
          </a:prstGeom>
        </p:spPr>
      </p:pic>
    </p:spTree>
    <p:extLst>
      <p:ext uri="{BB962C8B-B14F-4D97-AF65-F5344CB8AC3E}">
        <p14:creationId xmlns:p14="http://schemas.microsoft.com/office/powerpoint/2010/main" val="209015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4A06-9E57-4108-A937-EEAC817812EB}"/>
              </a:ext>
            </a:extLst>
          </p:cNvPr>
          <p:cNvSpPr>
            <a:spLocks noGrp="1"/>
          </p:cNvSpPr>
          <p:nvPr>
            <p:ph type="title"/>
          </p:nvPr>
        </p:nvSpPr>
        <p:spPr/>
        <p:txBody>
          <a:bodyPr/>
          <a:lstStyle/>
          <a:p>
            <a:r>
              <a:rPr lang="en-IN" b="1" dirty="0"/>
              <a:t>Character recognition:</a:t>
            </a:r>
            <a:br>
              <a:rPr lang="en-IN" dirty="0"/>
            </a:br>
            <a:endParaRPr lang="en-IN" dirty="0"/>
          </a:p>
        </p:txBody>
      </p:sp>
      <p:sp>
        <p:nvSpPr>
          <p:cNvPr id="3" name="Content Placeholder 2">
            <a:extLst>
              <a:ext uri="{FF2B5EF4-FFF2-40B4-BE49-F238E27FC236}">
                <a16:creationId xmlns:a16="http://schemas.microsoft.com/office/drawing/2014/main" id="{FE2421F7-9153-4599-BDF4-0730C5181182}"/>
              </a:ext>
            </a:extLst>
          </p:cNvPr>
          <p:cNvSpPr>
            <a:spLocks noGrp="1"/>
          </p:cNvSpPr>
          <p:nvPr>
            <p:ph idx="1"/>
          </p:nvPr>
        </p:nvSpPr>
        <p:spPr/>
        <p:txBody>
          <a:bodyPr/>
          <a:lstStyle/>
          <a:p>
            <a:r>
              <a:rPr lang="en-IN" dirty="0"/>
              <a:t>The goal of this stage is to recognize and classify the binary images that contain characters received from the previous one. Here we use Neural Network that will be intelligent enough to recognize the characters after training.</a:t>
            </a:r>
          </a:p>
          <a:p>
            <a:endParaRPr lang="en-IN" dirty="0"/>
          </a:p>
        </p:txBody>
      </p:sp>
      <p:pic>
        <p:nvPicPr>
          <p:cNvPr id="4" name="Picture 3">
            <a:extLst>
              <a:ext uri="{FF2B5EF4-FFF2-40B4-BE49-F238E27FC236}">
                <a16:creationId xmlns:a16="http://schemas.microsoft.com/office/drawing/2014/main" id="{22758423-FB92-48B8-A363-EEC0D767DEFE}"/>
              </a:ext>
            </a:extLst>
          </p:cNvPr>
          <p:cNvPicPr/>
          <p:nvPr/>
        </p:nvPicPr>
        <p:blipFill rotWithShape="1">
          <a:blip r:embed="rId2">
            <a:extLst>
              <a:ext uri="{28A0092B-C50C-407E-A947-70E740481C1C}">
                <a14:useLocalDpi xmlns:a14="http://schemas.microsoft.com/office/drawing/2010/main" val="0"/>
              </a:ext>
            </a:extLst>
          </a:blip>
          <a:srcRect t="7531"/>
          <a:stretch/>
        </p:blipFill>
        <p:spPr bwMode="auto">
          <a:xfrm>
            <a:off x="838200" y="3559944"/>
            <a:ext cx="4980305" cy="29610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125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2429-EDB9-4C4F-8405-9D4BA42DBB43}"/>
              </a:ext>
            </a:extLst>
          </p:cNvPr>
          <p:cNvSpPr>
            <a:spLocks noGrp="1"/>
          </p:cNvSpPr>
          <p:nvPr>
            <p:ph type="title"/>
          </p:nvPr>
        </p:nvSpPr>
        <p:spPr/>
        <p:txBody>
          <a:bodyPr/>
          <a:lstStyle/>
          <a:p>
            <a:r>
              <a:rPr lang="en-IN" b="1" dirty="0"/>
              <a:t>Character recognition:</a:t>
            </a:r>
            <a:br>
              <a:rPr lang="en-IN" dirty="0"/>
            </a:br>
            <a:endParaRPr lang="en-IN" dirty="0"/>
          </a:p>
        </p:txBody>
      </p:sp>
      <p:sp>
        <p:nvSpPr>
          <p:cNvPr id="3" name="Content Placeholder 2">
            <a:extLst>
              <a:ext uri="{FF2B5EF4-FFF2-40B4-BE49-F238E27FC236}">
                <a16:creationId xmlns:a16="http://schemas.microsoft.com/office/drawing/2014/main" id="{2FB21F09-B21F-4A98-B354-3E0F24854CBA}"/>
              </a:ext>
            </a:extLst>
          </p:cNvPr>
          <p:cNvSpPr>
            <a:spLocks noGrp="1"/>
          </p:cNvSpPr>
          <p:nvPr>
            <p:ph idx="1"/>
          </p:nvPr>
        </p:nvSpPr>
        <p:spPr/>
        <p:txBody>
          <a:bodyPr/>
          <a:lstStyle/>
          <a:p>
            <a:r>
              <a:rPr lang="en-IN" dirty="0"/>
              <a:t>For modelling, we will be using a Convolutional Neural Network with 3 layers.</a:t>
            </a:r>
          </a:p>
        </p:txBody>
      </p:sp>
      <p:pic>
        <p:nvPicPr>
          <p:cNvPr id="7" name="Picture 6">
            <a:extLst>
              <a:ext uri="{FF2B5EF4-FFF2-40B4-BE49-F238E27FC236}">
                <a16:creationId xmlns:a16="http://schemas.microsoft.com/office/drawing/2014/main" id="{D47EE37D-987D-4785-978A-A9C10DFD09EE}"/>
              </a:ext>
            </a:extLst>
          </p:cNvPr>
          <p:cNvPicPr/>
          <p:nvPr/>
        </p:nvPicPr>
        <p:blipFill rotWithShape="1">
          <a:blip r:embed="rId2">
            <a:extLst>
              <a:ext uri="{28A0092B-C50C-407E-A947-70E740481C1C}">
                <a14:useLocalDpi xmlns:a14="http://schemas.microsoft.com/office/drawing/2010/main" val="0"/>
              </a:ext>
            </a:extLst>
          </a:blip>
          <a:srcRect l="-1" r="6644" b="25816"/>
          <a:stretch/>
        </p:blipFill>
        <p:spPr bwMode="auto">
          <a:xfrm>
            <a:off x="1533893" y="3228407"/>
            <a:ext cx="8123454" cy="23542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001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B37B-C178-4A37-BCB1-D897F49FF766}"/>
              </a:ext>
            </a:extLst>
          </p:cNvPr>
          <p:cNvSpPr>
            <a:spLocks noGrp="1"/>
          </p:cNvSpPr>
          <p:nvPr>
            <p:ph type="title"/>
          </p:nvPr>
        </p:nvSpPr>
        <p:spPr/>
        <p:txBody>
          <a:bodyPr/>
          <a:lstStyle/>
          <a:p>
            <a:r>
              <a:rPr lang="en-IN" b="1" dirty="0"/>
              <a:t>Character recognition:</a:t>
            </a:r>
            <a:br>
              <a:rPr lang="en-IN" dirty="0"/>
            </a:br>
            <a:endParaRPr lang="en-IN" dirty="0"/>
          </a:p>
        </p:txBody>
      </p:sp>
      <p:sp>
        <p:nvSpPr>
          <p:cNvPr id="3" name="Content Placeholder 2">
            <a:extLst>
              <a:ext uri="{FF2B5EF4-FFF2-40B4-BE49-F238E27FC236}">
                <a16:creationId xmlns:a16="http://schemas.microsoft.com/office/drawing/2014/main" id="{B1563A20-C84D-4A8E-9F5D-7F91B0D8BEC5}"/>
              </a:ext>
            </a:extLst>
          </p:cNvPr>
          <p:cNvSpPr>
            <a:spLocks noGrp="1"/>
          </p:cNvSpPr>
          <p:nvPr>
            <p:ph idx="1"/>
          </p:nvPr>
        </p:nvSpPr>
        <p:spPr/>
        <p:txBody>
          <a:bodyPr>
            <a:normAutofit fontScale="92500" lnSpcReduction="10000"/>
          </a:bodyPr>
          <a:lstStyle/>
          <a:p>
            <a:r>
              <a:rPr lang="en-IN" dirty="0"/>
              <a:t>The first layer will be a convolutional layer with 32 output filters, a convolution window of size (5,5), and ‘</a:t>
            </a:r>
            <a:r>
              <a:rPr lang="en-IN" dirty="0" err="1"/>
              <a:t>Relu</a:t>
            </a:r>
            <a:r>
              <a:rPr lang="en-IN" dirty="0"/>
              <a:t>’ as activation function.</a:t>
            </a:r>
          </a:p>
          <a:p>
            <a:r>
              <a:rPr lang="en-IN" dirty="0"/>
              <a:t>Next, we’ll be adding a max-pooling layer with a window size of (2,2). Now, we will be adding some dropout rate to take care of overfitting. Now it’s time to flatten the node data so we add a flatten layer for that. Flatten layer takes data from the previous layer and represents it in a single dimension. </a:t>
            </a:r>
          </a:p>
          <a:p>
            <a:r>
              <a:rPr lang="en-IN" dirty="0"/>
              <a:t>Finally, we will be adding 2 dense layers, one with the dimensionality of the output space as 128, activation function=’</a:t>
            </a:r>
            <a:r>
              <a:rPr lang="en-IN" dirty="0" err="1"/>
              <a:t>relu</a:t>
            </a:r>
            <a:r>
              <a:rPr lang="en-IN" dirty="0"/>
              <a:t>’ and other, our final layer with 36 outputs for categorizing the 26 alphabets (A-Z) + 10 digits (0–9)</a:t>
            </a:r>
          </a:p>
          <a:p>
            <a:r>
              <a:rPr lang="en-IN" dirty="0"/>
              <a:t> and activation function=’ </a:t>
            </a:r>
            <a:r>
              <a:rPr lang="en-IN" dirty="0" err="1"/>
              <a:t>softmax</a:t>
            </a:r>
            <a:r>
              <a:rPr lang="en-IN" dirty="0"/>
              <a:t>’</a:t>
            </a:r>
          </a:p>
          <a:p>
            <a:endParaRPr lang="en-IN" dirty="0"/>
          </a:p>
        </p:txBody>
      </p:sp>
    </p:spTree>
    <p:extLst>
      <p:ext uri="{BB962C8B-B14F-4D97-AF65-F5344CB8AC3E}">
        <p14:creationId xmlns:p14="http://schemas.microsoft.com/office/powerpoint/2010/main" val="372720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712A-39ED-425C-BBD9-3DCF4391E751}"/>
              </a:ext>
            </a:extLst>
          </p:cNvPr>
          <p:cNvSpPr>
            <a:spLocks noGrp="1"/>
          </p:cNvSpPr>
          <p:nvPr>
            <p:ph type="title"/>
          </p:nvPr>
        </p:nvSpPr>
        <p:spPr/>
        <p:txBody>
          <a:bodyPr/>
          <a:lstStyle/>
          <a:p>
            <a:r>
              <a:rPr lang="en-IN" b="1" dirty="0"/>
              <a:t>Requirements:</a:t>
            </a:r>
            <a:br>
              <a:rPr lang="en-IN" dirty="0"/>
            </a:br>
            <a:endParaRPr lang="en-IN" dirty="0"/>
          </a:p>
        </p:txBody>
      </p:sp>
      <p:sp>
        <p:nvSpPr>
          <p:cNvPr id="3" name="Content Placeholder 2">
            <a:extLst>
              <a:ext uri="{FF2B5EF4-FFF2-40B4-BE49-F238E27FC236}">
                <a16:creationId xmlns:a16="http://schemas.microsoft.com/office/drawing/2014/main" id="{6D76B03F-3B9D-4436-B194-087D3DD41482}"/>
              </a:ext>
            </a:extLst>
          </p:cNvPr>
          <p:cNvSpPr>
            <a:spLocks noGrp="1"/>
          </p:cNvSpPr>
          <p:nvPr>
            <p:ph idx="1"/>
          </p:nvPr>
        </p:nvSpPr>
        <p:spPr/>
        <p:txBody>
          <a:bodyPr/>
          <a:lstStyle/>
          <a:p>
            <a:pPr lvl="0"/>
            <a:r>
              <a:rPr lang="en-IN" dirty="0"/>
              <a:t>Python 3.7.4 as programming language</a:t>
            </a:r>
          </a:p>
          <a:p>
            <a:pPr lvl="0"/>
            <a:r>
              <a:rPr lang="en-IN" dirty="0"/>
              <a:t>OpenCV Library for image manipulation</a:t>
            </a:r>
          </a:p>
          <a:p>
            <a:pPr lvl="0"/>
            <a:r>
              <a:rPr lang="en-IN" dirty="0"/>
              <a:t>TensorFlow – </a:t>
            </a:r>
            <a:r>
              <a:rPr lang="en-IN" dirty="0" err="1"/>
              <a:t>Keras</a:t>
            </a:r>
            <a:r>
              <a:rPr lang="en-IN" dirty="0"/>
              <a:t> for training the machine to recognition character form plate</a:t>
            </a:r>
          </a:p>
          <a:p>
            <a:endParaRPr lang="en-IN" dirty="0"/>
          </a:p>
        </p:txBody>
      </p:sp>
    </p:spTree>
    <p:extLst>
      <p:ext uri="{BB962C8B-B14F-4D97-AF65-F5344CB8AC3E}">
        <p14:creationId xmlns:p14="http://schemas.microsoft.com/office/powerpoint/2010/main" val="263871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B4CB-D129-4721-AE25-283684504490}"/>
              </a:ext>
            </a:extLst>
          </p:cNvPr>
          <p:cNvSpPr>
            <a:spLocks noGrp="1"/>
          </p:cNvSpPr>
          <p:nvPr>
            <p:ph type="title"/>
          </p:nvPr>
        </p:nvSpPr>
        <p:spPr/>
        <p:txBody>
          <a:bodyPr/>
          <a:lstStyle/>
          <a:p>
            <a:r>
              <a:rPr lang="en-US" dirty="0"/>
              <a:t>Training</a:t>
            </a:r>
            <a:endParaRPr lang="en-IN" dirty="0"/>
          </a:p>
        </p:txBody>
      </p:sp>
      <p:sp>
        <p:nvSpPr>
          <p:cNvPr id="7" name="Content Placeholder 6">
            <a:extLst>
              <a:ext uri="{FF2B5EF4-FFF2-40B4-BE49-F238E27FC236}">
                <a16:creationId xmlns:a16="http://schemas.microsoft.com/office/drawing/2014/main" id="{529B4157-D73A-4F9A-A221-21E44EA6FBD5}"/>
              </a:ext>
            </a:extLst>
          </p:cNvPr>
          <p:cNvSpPr>
            <a:spLocks noGrp="1"/>
          </p:cNvSpPr>
          <p:nvPr>
            <p:ph idx="1"/>
          </p:nvPr>
        </p:nvSpPr>
        <p:spPr/>
        <p:txBody>
          <a:bodyPr/>
          <a:lstStyle/>
          <a:p>
            <a:r>
              <a:rPr lang="en-US" dirty="0"/>
              <a:t>We Train the Model with 1697 images of A-Z and 0-9 of 36 Classes .</a:t>
            </a:r>
          </a:p>
          <a:p>
            <a:endParaRPr lang="en-IN" dirty="0"/>
          </a:p>
        </p:txBody>
      </p:sp>
      <p:pic>
        <p:nvPicPr>
          <p:cNvPr id="9" name="Picture 8">
            <a:extLst>
              <a:ext uri="{FF2B5EF4-FFF2-40B4-BE49-F238E27FC236}">
                <a16:creationId xmlns:a16="http://schemas.microsoft.com/office/drawing/2014/main" id="{CAE46D9B-2170-4323-BDA0-749C60A78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698" y="2463375"/>
            <a:ext cx="8423046" cy="3466908"/>
          </a:xfrm>
          <a:prstGeom prst="rect">
            <a:avLst/>
          </a:prstGeom>
        </p:spPr>
      </p:pic>
    </p:spTree>
    <p:extLst>
      <p:ext uri="{BB962C8B-B14F-4D97-AF65-F5344CB8AC3E}">
        <p14:creationId xmlns:p14="http://schemas.microsoft.com/office/powerpoint/2010/main" val="2401030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16D9-62CD-4CF9-8ABF-6B26B8DA2811}"/>
              </a:ext>
            </a:extLst>
          </p:cNvPr>
          <p:cNvSpPr>
            <a:spLocks noGrp="1"/>
          </p:cNvSpPr>
          <p:nvPr>
            <p:ph type="title"/>
          </p:nvPr>
        </p:nvSpPr>
        <p:spPr/>
        <p:txBody>
          <a:bodyPr/>
          <a:lstStyle/>
          <a:p>
            <a:r>
              <a:rPr lang="en-US" dirty="0"/>
              <a:t>Accuracy:</a:t>
            </a:r>
            <a:endParaRPr lang="en-IN" dirty="0"/>
          </a:p>
        </p:txBody>
      </p:sp>
      <p:sp>
        <p:nvSpPr>
          <p:cNvPr id="7" name="Content Placeholder 6">
            <a:extLst>
              <a:ext uri="{FF2B5EF4-FFF2-40B4-BE49-F238E27FC236}">
                <a16:creationId xmlns:a16="http://schemas.microsoft.com/office/drawing/2014/main" id="{18F82444-4D88-4C00-8D89-B4DD9B231E90}"/>
              </a:ext>
            </a:extLst>
          </p:cNvPr>
          <p:cNvSpPr>
            <a:spLocks noGrp="1"/>
          </p:cNvSpPr>
          <p:nvPr>
            <p:ph idx="1"/>
          </p:nvPr>
        </p:nvSpPr>
        <p:spPr/>
        <p:txBody>
          <a:bodyPr/>
          <a:lstStyle/>
          <a:p>
            <a:r>
              <a:rPr lang="en-US" dirty="0"/>
              <a:t>After 50</a:t>
            </a:r>
            <a:r>
              <a:rPr lang="en-US" baseline="30000" dirty="0"/>
              <a:t>th</a:t>
            </a:r>
            <a:r>
              <a:rPr lang="en-US" dirty="0"/>
              <a:t> Epoch the accuracy : 98% approx. </a:t>
            </a:r>
          </a:p>
          <a:p>
            <a:endParaRPr lang="en-IN" dirty="0"/>
          </a:p>
        </p:txBody>
      </p:sp>
      <p:pic>
        <p:nvPicPr>
          <p:cNvPr id="9" name="Picture 8">
            <a:extLst>
              <a:ext uri="{FF2B5EF4-FFF2-40B4-BE49-F238E27FC236}">
                <a16:creationId xmlns:a16="http://schemas.microsoft.com/office/drawing/2014/main" id="{CC727516-7A06-449F-97AF-F7AC4A03FD35}"/>
              </a:ext>
            </a:extLst>
          </p:cNvPr>
          <p:cNvPicPr>
            <a:picLocks noChangeAspect="1"/>
          </p:cNvPicPr>
          <p:nvPr/>
        </p:nvPicPr>
        <p:blipFill rotWithShape="1">
          <a:blip r:embed="rId2">
            <a:extLst>
              <a:ext uri="{28A0092B-C50C-407E-A947-70E740481C1C}">
                <a14:useLocalDpi xmlns:a14="http://schemas.microsoft.com/office/drawing/2010/main" val="0"/>
              </a:ext>
            </a:extLst>
          </a:blip>
          <a:srcRect t="49038"/>
          <a:stretch/>
        </p:blipFill>
        <p:spPr>
          <a:xfrm>
            <a:off x="346228" y="2982897"/>
            <a:ext cx="11168109" cy="1584752"/>
          </a:xfrm>
          <a:prstGeom prst="rect">
            <a:avLst/>
          </a:prstGeom>
        </p:spPr>
      </p:pic>
    </p:spTree>
    <p:extLst>
      <p:ext uri="{BB962C8B-B14F-4D97-AF65-F5344CB8AC3E}">
        <p14:creationId xmlns:p14="http://schemas.microsoft.com/office/powerpoint/2010/main" val="267414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6901-79A8-4D7E-B387-53BB95610CB2}"/>
              </a:ext>
            </a:extLst>
          </p:cNvPr>
          <p:cNvSpPr>
            <a:spLocks noGrp="1"/>
          </p:cNvSpPr>
          <p:nvPr>
            <p:ph type="title"/>
          </p:nvPr>
        </p:nvSpPr>
        <p:spPr/>
        <p:txBody>
          <a:bodyPr/>
          <a:lstStyle/>
          <a:p>
            <a:r>
              <a:rPr lang="en-US" dirty="0"/>
              <a:t>Accuracy Graph:</a:t>
            </a:r>
            <a:endParaRPr lang="en-IN" dirty="0"/>
          </a:p>
        </p:txBody>
      </p:sp>
      <p:pic>
        <p:nvPicPr>
          <p:cNvPr id="5" name="Content Placeholder 4">
            <a:extLst>
              <a:ext uri="{FF2B5EF4-FFF2-40B4-BE49-F238E27FC236}">
                <a16:creationId xmlns:a16="http://schemas.microsoft.com/office/drawing/2014/main" id="{3209F0D1-883A-4A95-9723-502999CF0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807" y="1248576"/>
            <a:ext cx="4024385" cy="5032420"/>
          </a:xfrm>
        </p:spPr>
      </p:pic>
    </p:spTree>
    <p:extLst>
      <p:ext uri="{BB962C8B-B14F-4D97-AF65-F5344CB8AC3E}">
        <p14:creationId xmlns:p14="http://schemas.microsoft.com/office/powerpoint/2010/main" val="305536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E511-F769-4090-96CC-6EBC3B6F33DA}"/>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9EF8D07F-22E2-4740-97B7-D8EA16E29FD8}"/>
              </a:ext>
            </a:extLst>
          </p:cNvPr>
          <p:cNvSpPr>
            <a:spLocks noGrp="1"/>
          </p:cNvSpPr>
          <p:nvPr>
            <p:ph idx="1"/>
          </p:nvPr>
        </p:nvSpPr>
        <p:spPr/>
        <p:txBody>
          <a:bodyPr/>
          <a:lstStyle/>
          <a:p>
            <a:pPr marL="0" indent="0">
              <a:buNone/>
            </a:pPr>
            <a:r>
              <a:rPr lang="en-US" dirty="0"/>
              <a:t>Automatic recognition of license plate number became a very important in our daily life because of the unlimited increase of cars and transportation systems which make it impossible to be fully managed and monitored by humans, examples are so many like traffic monitoring, tracking stolen cars, managing parking toll, red-light violation enforcement, border and customs checkpoints. Yet it’s a very challenging problem, due to the diversity of plate formats, different scales, rotations and non-uniform illumination conditions during image acquisition.</a:t>
            </a:r>
          </a:p>
          <a:p>
            <a:endParaRPr lang="en-IN" dirty="0"/>
          </a:p>
        </p:txBody>
      </p:sp>
    </p:spTree>
    <p:extLst>
      <p:ext uri="{BB962C8B-B14F-4D97-AF65-F5344CB8AC3E}">
        <p14:creationId xmlns:p14="http://schemas.microsoft.com/office/powerpoint/2010/main" val="285624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46CE-BE0D-4D7F-9324-45E1AC943B35}"/>
              </a:ext>
            </a:extLst>
          </p:cNvPr>
          <p:cNvSpPr>
            <a:spLocks noGrp="1"/>
          </p:cNvSpPr>
          <p:nvPr>
            <p:ph type="title"/>
          </p:nvPr>
        </p:nvSpPr>
        <p:spPr/>
        <p:txBody>
          <a:bodyPr/>
          <a:lstStyle/>
          <a:p>
            <a:r>
              <a:rPr lang="en-US" dirty="0"/>
              <a:t>Prediction:</a:t>
            </a:r>
            <a:endParaRPr lang="en-IN" dirty="0"/>
          </a:p>
        </p:txBody>
      </p:sp>
      <p:pic>
        <p:nvPicPr>
          <p:cNvPr id="7" name="Picture 6">
            <a:extLst>
              <a:ext uri="{FF2B5EF4-FFF2-40B4-BE49-F238E27FC236}">
                <a16:creationId xmlns:a16="http://schemas.microsoft.com/office/drawing/2014/main" id="{E8C542E4-75A2-4548-9D95-AD93BB83C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247" y="1733150"/>
            <a:ext cx="4397439" cy="2881081"/>
          </a:xfrm>
          <a:prstGeom prst="rect">
            <a:avLst/>
          </a:prstGeom>
        </p:spPr>
      </p:pic>
      <p:pic>
        <p:nvPicPr>
          <p:cNvPr id="6" name="Content Placeholder 5">
            <a:extLst>
              <a:ext uri="{FF2B5EF4-FFF2-40B4-BE49-F238E27FC236}">
                <a16:creationId xmlns:a16="http://schemas.microsoft.com/office/drawing/2014/main" id="{D824BEFE-D20C-43A4-A5CF-F8D6C16F714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5981"/>
          <a:stretch/>
        </p:blipFill>
        <p:spPr>
          <a:xfrm>
            <a:off x="5720582" y="1615734"/>
            <a:ext cx="6407429" cy="3098309"/>
          </a:xfrm>
        </p:spPr>
      </p:pic>
    </p:spTree>
    <p:extLst>
      <p:ext uri="{BB962C8B-B14F-4D97-AF65-F5344CB8AC3E}">
        <p14:creationId xmlns:p14="http://schemas.microsoft.com/office/powerpoint/2010/main" val="368422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4138-B332-4C74-BF04-0C3E63A0752A}"/>
              </a:ext>
            </a:extLst>
          </p:cNvPr>
          <p:cNvSpPr>
            <a:spLocks noGrp="1"/>
          </p:cNvSpPr>
          <p:nvPr>
            <p:ph type="title"/>
          </p:nvPr>
        </p:nvSpPr>
        <p:spPr/>
        <p:txBody>
          <a:bodyPr/>
          <a:lstStyle/>
          <a:p>
            <a:r>
              <a:rPr lang="en-US" dirty="0"/>
              <a:t>Prediction:</a:t>
            </a:r>
            <a:endParaRPr lang="en-IN" dirty="0"/>
          </a:p>
        </p:txBody>
      </p:sp>
      <p:pic>
        <p:nvPicPr>
          <p:cNvPr id="5" name="Content Placeholder 4">
            <a:extLst>
              <a:ext uri="{FF2B5EF4-FFF2-40B4-BE49-F238E27FC236}">
                <a16:creationId xmlns:a16="http://schemas.microsoft.com/office/drawing/2014/main" id="{51925453-788C-4BEA-890D-3B4C065E0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789" y="2115575"/>
            <a:ext cx="4144339" cy="2767144"/>
          </a:xfrm>
        </p:spPr>
      </p:pic>
      <p:pic>
        <p:nvPicPr>
          <p:cNvPr id="1026" name="Picture 2">
            <a:extLst>
              <a:ext uri="{FF2B5EF4-FFF2-40B4-BE49-F238E27FC236}">
                <a16:creationId xmlns:a16="http://schemas.microsoft.com/office/drawing/2014/main" id="{B4E8A824-4FFA-4F15-A05B-0F46E5C878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637"/>
          <a:stretch/>
        </p:blipFill>
        <p:spPr bwMode="auto">
          <a:xfrm>
            <a:off x="5525085" y="2015230"/>
            <a:ext cx="5166895" cy="312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310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AABA-65C2-4ABE-A9FF-02FBBD58271B}"/>
              </a:ext>
            </a:extLst>
          </p:cNvPr>
          <p:cNvSpPr>
            <a:spLocks noGrp="1"/>
          </p:cNvSpPr>
          <p:nvPr>
            <p:ph type="title"/>
          </p:nvPr>
        </p:nvSpPr>
        <p:spPr/>
        <p:txBody>
          <a:bodyPr/>
          <a:lstStyle/>
          <a:p>
            <a:r>
              <a:rPr lang="en-IN" b="1" u="sng" dirty="0"/>
              <a:t>FUTURE SCOPE</a:t>
            </a:r>
            <a:endParaRPr lang="en-IN" dirty="0"/>
          </a:p>
        </p:txBody>
      </p:sp>
      <p:sp>
        <p:nvSpPr>
          <p:cNvPr id="3" name="Content Placeholder 2">
            <a:extLst>
              <a:ext uri="{FF2B5EF4-FFF2-40B4-BE49-F238E27FC236}">
                <a16:creationId xmlns:a16="http://schemas.microsoft.com/office/drawing/2014/main" id="{C7668763-A1D0-40CF-AB96-1E9AA0079596}"/>
              </a:ext>
            </a:extLst>
          </p:cNvPr>
          <p:cNvSpPr>
            <a:spLocks noGrp="1"/>
          </p:cNvSpPr>
          <p:nvPr>
            <p:ph idx="1"/>
          </p:nvPr>
        </p:nvSpPr>
        <p:spPr/>
        <p:txBody>
          <a:bodyPr/>
          <a:lstStyle/>
          <a:p>
            <a:r>
              <a:rPr lang="en-IN" dirty="0"/>
              <a:t>Train the Model with Larger Dataset.</a:t>
            </a:r>
          </a:p>
          <a:p>
            <a:pPr lvl="0"/>
            <a:r>
              <a:rPr lang="en-IN" dirty="0"/>
              <a:t>Achieve number plate detection through a video.</a:t>
            </a:r>
          </a:p>
          <a:p>
            <a:endParaRPr lang="en-IN" dirty="0"/>
          </a:p>
          <a:p>
            <a:endParaRPr lang="en-IN" dirty="0"/>
          </a:p>
        </p:txBody>
      </p:sp>
    </p:spTree>
    <p:extLst>
      <p:ext uri="{BB962C8B-B14F-4D97-AF65-F5344CB8AC3E}">
        <p14:creationId xmlns:p14="http://schemas.microsoft.com/office/powerpoint/2010/main" val="3623139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1773-17D0-4527-BDA7-8EBD7FFE1943}"/>
              </a:ext>
            </a:extLst>
          </p:cNvPr>
          <p:cNvSpPr>
            <a:spLocks noGrp="1"/>
          </p:cNvSpPr>
          <p:nvPr>
            <p:ph type="title"/>
          </p:nvPr>
        </p:nvSpPr>
        <p:spPr/>
        <p:txBody>
          <a:bodyPr/>
          <a:lstStyle/>
          <a:p>
            <a:r>
              <a:rPr lang="en-IN" b="1" dirty="0"/>
              <a:t>Conclusion:</a:t>
            </a:r>
            <a:r>
              <a:rPr lang="en-IN" dirty="0"/>
              <a:t> </a:t>
            </a:r>
          </a:p>
        </p:txBody>
      </p:sp>
      <p:sp>
        <p:nvSpPr>
          <p:cNvPr id="3" name="Content Placeholder 2">
            <a:extLst>
              <a:ext uri="{FF2B5EF4-FFF2-40B4-BE49-F238E27FC236}">
                <a16:creationId xmlns:a16="http://schemas.microsoft.com/office/drawing/2014/main" id="{1361145E-566F-4EE3-AEB8-A12434111D73}"/>
              </a:ext>
            </a:extLst>
          </p:cNvPr>
          <p:cNvSpPr>
            <a:spLocks noGrp="1"/>
          </p:cNvSpPr>
          <p:nvPr>
            <p:ph idx="1"/>
          </p:nvPr>
        </p:nvSpPr>
        <p:spPr/>
        <p:txBody>
          <a:bodyPr/>
          <a:lstStyle/>
          <a:p>
            <a:r>
              <a:rPr lang="en-IN" dirty="0"/>
              <a:t>It is quite clear that ANPR is difficult system because of different number of phases and presently it is not possible to achieve 100% overall accuracy as each phase is dependent on previous phase.  Certain factors like different illumination conditions, vehicle shadow and non-uniform size of license plate characters, different font and background colour affect the performance of ANPR.</a:t>
            </a:r>
          </a:p>
          <a:p>
            <a:endParaRPr lang="en-IN" dirty="0"/>
          </a:p>
        </p:txBody>
      </p:sp>
    </p:spTree>
    <p:extLst>
      <p:ext uri="{BB962C8B-B14F-4D97-AF65-F5344CB8AC3E}">
        <p14:creationId xmlns:p14="http://schemas.microsoft.com/office/powerpoint/2010/main" val="1995304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1F89-9EF9-45B0-9B24-39FD7CDF4A41}"/>
              </a:ext>
            </a:extLst>
          </p:cNvPr>
          <p:cNvSpPr>
            <a:spLocks noGrp="1"/>
          </p:cNvSpPr>
          <p:nvPr>
            <p:ph type="title"/>
          </p:nvPr>
        </p:nvSpPr>
        <p:spPr/>
        <p:txBody>
          <a:bodyPr/>
          <a:lstStyle/>
          <a:p>
            <a:r>
              <a:rPr lang="en-IN" b="1" u="sng" dirty="0"/>
              <a:t> REFERENCES</a:t>
            </a:r>
            <a:br>
              <a:rPr lang="en-IN" dirty="0"/>
            </a:br>
            <a:endParaRPr lang="en-IN" dirty="0"/>
          </a:p>
        </p:txBody>
      </p:sp>
      <p:sp>
        <p:nvSpPr>
          <p:cNvPr id="3" name="Content Placeholder 2">
            <a:extLst>
              <a:ext uri="{FF2B5EF4-FFF2-40B4-BE49-F238E27FC236}">
                <a16:creationId xmlns:a16="http://schemas.microsoft.com/office/drawing/2014/main" id="{B59DF93A-038E-464A-840F-B6D5FB192AA1}"/>
              </a:ext>
            </a:extLst>
          </p:cNvPr>
          <p:cNvSpPr>
            <a:spLocks noGrp="1"/>
          </p:cNvSpPr>
          <p:nvPr>
            <p:ph idx="1"/>
          </p:nvPr>
        </p:nvSpPr>
        <p:spPr/>
        <p:txBody>
          <a:bodyPr>
            <a:normAutofit fontScale="62500" lnSpcReduction="20000"/>
          </a:bodyPr>
          <a:lstStyle/>
          <a:p>
            <a:pPr marL="0" indent="0">
              <a:buNone/>
            </a:pPr>
            <a:r>
              <a:rPr lang="en-IN" dirty="0"/>
              <a:t> </a:t>
            </a:r>
          </a:p>
          <a:p>
            <a:pPr marL="0" indent="0">
              <a:buNone/>
            </a:pPr>
            <a:r>
              <a:rPr lang="en-IN" dirty="0">
                <a:hlinkClick r:id="rId2">
                  <a:extLst>
                    <a:ext uri="{A12FA001-AC4F-418D-AE19-62706E023703}">
                      <ahyp:hlinkClr xmlns:ahyp="http://schemas.microsoft.com/office/drawing/2018/hyperlinkcolor" val="tx"/>
                    </a:ext>
                  </a:extLst>
                </a:hlinkClick>
              </a:rPr>
              <a:t>A Review Paper on Automatic Number Plate Recognition ...</a:t>
            </a:r>
            <a:endParaRPr lang="en-IN" dirty="0"/>
          </a:p>
          <a:p>
            <a:pPr marL="0" indent="0">
              <a:buNone/>
            </a:pPr>
            <a:r>
              <a:rPr lang="en-IN" u="sng" dirty="0">
                <a:hlinkClick r:id="rId2"/>
              </a:rPr>
              <a:t>http://www.iosrjournals.org/iosr-jce/papers/Vol18-issue4/Version-3/F1804033440.pdf</a:t>
            </a:r>
            <a:endParaRPr lang="en-IN" dirty="0"/>
          </a:p>
          <a:p>
            <a:pPr marL="0" indent="0">
              <a:buNone/>
            </a:pPr>
            <a:r>
              <a:rPr lang="en-IN" dirty="0"/>
              <a:t>	</a:t>
            </a:r>
          </a:p>
          <a:p>
            <a:pPr marL="0" indent="0">
              <a:buNone/>
            </a:pPr>
            <a:r>
              <a:rPr lang="en-IN" u="sng" dirty="0" err="1"/>
              <a:t>Keras</a:t>
            </a:r>
            <a:r>
              <a:rPr lang="en-IN" u="sng" dirty="0"/>
              <a:t> | TensorFlow Core</a:t>
            </a:r>
          </a:p>
          <a:p>
            <a:pPr marL="0" indent="0">
              <a:buNone/>
            </a:pPr>
            <a:r>
              <a:rPr lang="en-IN" u="sng" dirty="0">
                <a:hlinkClick r:id="rId3"/>
              </a:rPr>
              <a:t>https://www.tensorflow.org/guide/keras</a:t>
            </a:r>
            <a:endParaRPr lang="en-IN" u="sng" dirty="0"/>
          </a:p>
          <a:p>
            <a:pPr marL="0" indent="0">
              <a:buNone/>
            </a:pPr>
            <a:endParaRPr lang="en-IN" dirty="0"/>
          </a:p>
          <a:p>
            <a:pPr marL="0" indent="0">
              <a:buNone/>
            </a:pPr>
            <a:r>
              <a:rPr lang="en-IN" u="sng" dirty="0"/>
              <a:t>Can we train a </a:t>
            </a:r>
            <a:r>
              <a:rPr lang="en-IN" u="sng" dirty="0" err="1"/>
              <a:t>haar</a:t>
            </a:r>
            <a:r>
              <a:rPr lang="en-IN" u="sng" dirty="0"/>
              <a:t>-cascade to detect numbers and alphabets ...</a:t>
            </a:r>
            <a:r>
              <a:rPr lang="en-IN" dirty="0"/>
              <a:t> </a:t>
            </a:r>
            <a:r>
              <a:rPr lang="en-IN" u="sng" dirty="0">
                <a:hlinkClick r:id="rId4"/>
              </a:rPr>
              <a:t>https://stackoverflow.com/questions/42991316/can-we-train-a-haar-cascade-to-detect-numbers-and-alphabets</a:t>
            </a:r>
            <a:endParaRPr lang="en-IN" dirty="0"/>
          </a:p>
          <a:p>
            <a:pPr marL="0" indent="0">
              <a:buNone/>
            </a:pPr>
            <a:r>
              <a:rPr lang="en-IN" dirty="0"/>
              <a:t> </a:t>
            </a:r>
          </a:p>
          <a:p>
            <a:pPr marL="0" indent="0">
              <a:buNone/>
            </a:pPr>
            <a:r>
              <a:rPr lang="en-IN" dirty="0">
                <a:hlinkClick r:id="rId5">
                  <a:extLst>
                    <a:ext uri="{A12FA001-AC4F-418D-AE19-62706E023703}">
                      <ahyp:hlinkClr xmlns:ahyp="http://schemas.microsoft.com/office/drawing/2018/hyperlinkcolor" val="tx"/>
                    </a:ext>
                  </a:extLst>
                </a:hlinkClick>
              </a:rPr>
              <a:t>A Comprehensive Guide to Convolutional Neural Networks ...</a:t>
            </a:r>
            <a:endParaRPr lang="en-IN" dirty="0"/>
          </a:p>
          <a:p>
            <a:pPr marL="0" indent="0">
              <a:buNone/>
            </a:pPr>
            <a:r>
              <a:rPr lang="en-IN" u="sng" dirty="0">
                <a:hlinkClick r:id="rId5"/>
              </a:rPr>
              <a:t>https://towardsdatascience.com/a-comprehensive-guide-to-convolutional-neural-networks-the-eli5-way-3bd2b1164a53</a:t>
            </a:r>
            <a:endParaRPr lang="en-IN" dirty="0"/>
          </a:p>
        </p:txBody>
      </p:sp>
    </p:spTree>
    <p:extLst>
      <p:ext uri="{BB962C8B-B14F-4D97-AF65-F5344CB8AC3E}">
        <p14:creationId xmlns:p14="http://schemas.microsoft.com/office/powerpoint/2010/main" val="24270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4E4B-1339-4DFC-BE9E-531137C26D46}"/>
              </a:ext>
            </a:extLst>
          </p:cNvPr>
          <p:cNvSpPr>
            <a:spLocks noGrp="1"/>
          </p:cNvSpPr>
          <p:nvPr>
            <p:ph type="title"/>
          </p:nvPr>
        </p:nvSpPr>
        <p:spPr>
          <a:xfrm>
            <a:off x="838200" y="1171074"/>
            <a:ext cx="3509212" cy="519614"/>
          </a:xfrm>
        </p:spPr>
        <p:txBody>
          <a:bodyPr>
            <a:normAutofit fontScale="90000"/>
          </a:bodyPr>
          <a:lstStyle/>
          <a:p>
            <a:endParaRPr lang="en-IN" dirty="0">
              <a:solidFill>
                <a:schemeClr val="bg1"/>
              </a:solidFill>
            </a:endParaRPr>
          </a:p>
        </p:txBody>
      </p:sp>
      <p:pic>
        <p:nvPicPr>
          <p:cNvPr id="4" name="Content Placeholder 3">
            <a:extLst>
              <a:ext uri="{FF2B5EF4-FFF2-40B4-BE49-F238E27FC236}">
                <a16:creationId xmlns:a16="http://schemas.microsoft.com/office/drawing/2014/main" id="{A78FEB58-D776-43F3-8016-FAC08EDD24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250" y="1828801"/>
            <a:ext cx="9417718" cy="4491788"/>
          </a:xfrm>
          <a:prstGeom prst="rect">
            <a:avLst/>
          </a:prstGeom>
          <a:noFill/>
          <a:ln>
            <a:noFill/>
          </a:ln>
        </p:spPr>
      </p:pic>
    </p:spTree>
    <p:extLst>
      <p:ext uri="{BB962C8B-B14F-4D97-AF65-F5344CB8AC3E}">
        <p14:creationId xmlns:p14="http://schemas.microsoft.com/office/powerpoint/2010/main" val="332232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702E-0C6B-49C1-BFFA-FE46482AA9D7}"/>
              </a:ext>
            </a:extLst>
          </p:cNvPr>
          <p:cNvSpPr>
            <a:spLocks noGrp="1"/>
          </p:cNvSpPr>
          <p:nvPr>
            <p:ph type="title"/>
          </p:nvPr>
        </p:nvSpPr>
        <p:spPr/>
        <p:txBody>
          <a:bodyPr/>
          <a:lstStyle/>
          <a:p>
            <a:r>
              <a:rPr lang="en-IN" b="1" dirty="0"/>
              <a:t>OBJECTIVE:</a:t>
            </a:r>
            <a:br>
              <a:rPr lang="en-IN" dirty="0"/>
            </a:br>
            <a:endParaRPr lang="en-IN" dirty="0"/>
          </a:p>
        </p:txBody>
      </p:sp>
      <p:sp>
        <p:nvSpPr>
          <p:cNvPr id="3" name="Content Placeholder 2">
            <a:extLst>
              <a:ext uri="{FF2B5EF4-FFF2-40B4-BE49-F238E27FC236}">
                <a16:creationId xmlns:a16="http://schemas.microsoft.com/office/drawing/2014/main" id="{8E24D14E-6ECA-40D2-87B3-E4C67188ED92}"/>
              </a:ext>
            </a:extLst>
          </p:cNvPr>
          <p:cNvSpPr>
            <a:spLocks noGrp="1"/>
          </p:cNvSpPr>
          <p:nvPr>
            <p:ph idx="1"/>
          </p:nvPr>
        </p:nvSpPr>
        <p:spPr/>
        <p:txBody>
          <a:bodyPr/>
          <a:lstStyle/>
          <a:p>
            <a:pPr marL="0" indent="0">
              <a:buNone/>
            </a:pPr>
            <a:r>
              <a:rPr lang="en-IN" dirty="0"/>
              <a:t>The process of automatic number plate recognition consists of four main stages: </a:t>
            </a:r>
          </a:p>
          <a:p>
            <a:r>
              <a:rPr lang="en-IN" b="1" dirty="0"/>
              <a:t>Number plate detection:</a:t>
            </a:r>
            <a:r>
              <a:rPr lang="en-IN" dirty="0"/>
              <a:t> </a:t>
            </a:r>
          </a:p>
          <a:p>
            <a:r>
              <a:rPr lang="en-IN" b="1" dirty="0"/>
              <a:t>Performing some image processing on the License plate:</a:t>
            </a:r>
            <a:endParaRPr lang="en-IN" dirty="0"/>
          </a:p>
          <a:p>
            <a:r>
              <a:rPr lang="en-IN" b="1" dirty="0"/>
              <a:t>Character segmentation:</a:t>
            </a:r>
            <a:endParaRPr lang="en-IN" dirty="0"/>
          </a:p>
          <a:p>
            <a:r>
              <a:rPr lang="en-IN" b="1" dirty="0"/>
              <a:t>Character recognition:</a:t>
            </a:r>
            <a:endParaRPr lang="en-IN" dirty="0"/>
          </a:p>
          <a:p>
            <a:endParaRPr lang="en-IN" dirty="0"/>
          </a:p>
        </p:txBody>
      </p:sp>
    </p:spTree>
    <p:extLst>
      <p:ext uri="{BB962C8B-B14F-4D97-AF65-F5344CB8AC3E}">
        <p14:creationId xmlns:p14="http://schemas.microsoft.com/office/powerpoint/2010/main" val="67019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D3FC-009E-4DB5-A967-926049E30F0A}"/>
              </a:ext>
            </a:extLst>
          </p:cNvPr>
          <p:cNvSpPr>
            <a:spLocks noGrp="1"/>
          </p:cNvSpPr>
          <p:nvPr>
            <p:ph type="title"/>
          </p:nvPr>
        </p:nvSpPr>
        <p:spPr/>
        <p:txBody>
          <a:bodyPr/>
          <a:lstStyle/>
          <a:p>
            <a:r>
              <a:rPr lang="en-IN" b="1" dirty="0"/>
              <a:t>Number plate detection: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93B4BC1B-BF89-441A-A944-D6FF8DC2FA65}"/>
              </a:ext>
            </a:extLst>
          </p:cNvPr>
          <p:cNvSpPr>
            <a:spLocks noGrp="1"/>
          </p:cNvSpPr>
          <p:nvPr>
            <p:ph idx="1"/>
          </p:nvPr>
        </p:nvSpPr>
        <p:spPr/>
        <p:txBody>
          <a:bodyPr/>
          <a:lstStyle/>
          <a:p>
            <a:pPr marL="0" indent="0">
              <a:buNone/>
            </a:pPr>
            <a:r>
              <a:rPr lang="en-IN" dirty="0"/>
              <a:t>Taking image as input, then applying ‘</a:t>
            </a:r>
            <a:r>
              <a:rPr lang="en-IN" dirty="0" err="1"/>
              <a:t>haar</a:t>
            </a:r>
            <a:r>
              <a:rPr lang="en-IN" dirty="0"/>
              <a:t> cascade’ that is pre-trained to detect Indian license plates, here the parameter </a:t>
            </a:r>
            <a:r>
              <a:rPr lang="en-IN" dirty="0" err="1"/>
              <a:t>scaleFactor</a:t>
            </a:r>
            <a:r>
              <a:rPr lang="en-IN" dirty="0"/>
              <a:t> stands for a value by which input image can be scaled for better detection of license plate</a:t>
            </a:r>
          </a:p>
          <a:p>
            <a:endParaRPr lang="en-IN" dirty="0"/>
          </a:p>
          <a:p>
            <a:endParaRPr lang="en-IN" dirty="0"/>
          </a:p>
        </p:txBody>
      </p:sp>
    </p:spTree>
    <p:extLst>
      <p:ext uri="{BB962C8B-B14F-4D97-AF65-F5344CB8AC3E}">
        <p14:creationId xmlns:p14="http://schemas.microsoft.com/office/powerpoint/2010/main" val="6421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E23D-493E-41E5-80FB-EC58A87F9AAE}"/>
              </a:ext>
            </a:extLst>
          </p:cNvPr>
          <p:cNvSpPr>
            <a:spLocks noGrp="1"/>
          </p:cNvSpPr>
          <p:nvPr>
            <p:ph type="title"/>
          </p:nvPr>
        </p:nvSpPr>
        <p:spPr/>
        <p:txBody>
          <a:bodyPr>
            <a:normAutofit fontScale="90000"/>
          </a:bodyPr>
          <a:lstStyle/>
          <a:p>
            <a:r>
              <a:rPr lang="en-IN" b="1" dirty="0"/>
              <a:t>Performing some image processing on the License plate:</a:t>
            </a:r>
            <a:br>
              <a:rPr lang="en-IN" dirty="0"/>
            </a:br>
            <a:endParaRPr lang="en-IN" dirty="0"/>
          </a:p>
        </p:txBody>
      </p:sp>
      <p:sp>
        <p:nvSpPr>
          <p:cNvPr id="3" name="Content Placeholder 2">
            <a:extLst>
              <a:ext uri="{FF2B5EF4-FFF2-40B4-BE49-F238E27FC236}">
                <a16:creationId xmlns:a16="http://schemas.microsoft.com/office/drawing/2014/main" id="{F24C14CA-3908-4675-8006-395E3C27BA70}"/>
              </a:ext>
            </a:extLst>
          </p:cNvPr>
          <p:cNvSpPr>
            <a:spLocks noGrp="1"/>
          </p:cNvSpPr>
          <p:nvPr>
            <p:ph idx="1"/>
          </p:nvPr>
        </p:nvSpPr>
        <p:spPr/>
        <p:txBody>
          <a:bodyPr>
            <a:normAutofit fontScale="77500" lnSpcReduction="20000"/>
          </a:bodyPr>
          <a:lstStyle/>
          <a:p>
            <a:r>
              <a:rPr lang="en-IN" b="1" dirty="0"/>
              <a:t>Here we resize the Number Plate, </a:t>
            </a:r>
            <a:r>
              <a:rPr lang="en-IN" dirty="0"/>
              <a:t>resizes it to a dimension such that all characters seem distinct and clear.</a:t>
            </a:r>
          </a:p>
          <a:p>
            <a:r>
              <a:rPr lang="en-IN" dirty="0"/>
              <a:t>Then convert the coloured image to a grey scaled image </a:t>
            </a:r>
            <a:r>
              <a:rPr lang="en-IN" dirty="0" err="1"/>
              <a:t>i.e</a:t>
            </a:r>
            <a:r>
              <a:rPr lang="en-IN" dirty="0"/>
              <a:t> instead of 3 channels (BGR), the image only has a single 8-bit channel with values ranging from 0–255 where 0 corresponds to black and 255 corresponds to white. </a:t>
            </a:r>
          </a:p>
          <a:p>
            <a:r>
              <a:rPr lang="en-IN" dirty="0"/>
              <a:t>Now the threshold function converts the grey scaled image to a binary image </a:t>
            </a:r>
            <a:r>
              <a:rPr lang="en-IN" dirty="0" err="1"/>
              <a:t>i.e</a:t>
            </a:r>
            <a:r>
              <a:rPr lang="en-IN" dirty="0"/>
              <a:t> each pixel will now have a value of 0 or 1 where 0 corresponds to black and 1 corresponds to white. It is done by applying a threshold that has a value between 0 and 255.</a:t>
            </a:r>
          </a:p>
          <a:p>
            <a:r>
              <a:rPr lang="en-IN" dirty="0"/>
              <a:t>The image is now in binary form and ready for the next process Eroding.</a:t>
            </a:r>
            <a:br>
              <a:rPr lang="en-IN" dirty="0"/>
            </a:br>
            <a:r>
              <a:rPr lang="en-IN" dirty="0"/>
              <a:t>Eroding is a simple process used for removing unwanted pixels from the object’s boundary meaning pixels that should have a value of 0 but are having a value of 1.</a:t>
            </a:r>
          </a:p>
          <a:p>
            <a:r>
              <a:rPr lang="en-IN" dirty="0"/>
              <a:t>The image is now clean and free of boundary noise, we will now dilate the image to fill up the absent pixels meaning pixels that should have a value of 1 but are having value 0. </a:t>
            </a:r>
          </a:p>
          <a:p>
            <a:endParaRPr lang="en-IN" dirty="0"/>
          </a:p>
        </p:txBody>
      </p:sp>
    </p:spTree>
    <p:extLst>
      <p:ext uri="{BB962C8B-B14F-4D97-AF65-F5344CB8AC3E}">
        <p14:creationId xmlns:p14="http://schemas.microsoft.com/office/powerpoint/2010/main" val="277626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5A4B-20D2-4BC9-89F4-D0133A989543}"/>
              </a:ext>
            </a:extLst>
          </p:cNvPr>
          <p:cNvSpPr>
            <a:spLocks noGrp="1"/>
          </p:cNvSpPr>
          <p:nvPr>
            <p:ph type="title"/>
          </p:nvPr>
        </p:nvSpPr>
        <p:spPr/>
        <p:txBody>
          <a:bodyPr/>
          <a:lstStyle/>
          <a:p>
            <a:r>
              <a:rPr lang="en-IN" b="1" dirty="0"/>
              <a:t>Character segmentation:</a:t>
            </a:r>
            <a:br>
              <a:rPr lang="en-IN" dirty="0"/>
            </a:br>
            <a:endParaRPr lang="en-IN" dirty="0"/>
          </a:p>
        </p:txBody>
      </p:sp>
      <p:sp>
        <p:nvSpPr>
          <p:cNvPr id="3" name="Content Placeholder 2">
            <a:extLst>
              <a:ext uri="{FF2B5EF4-FFF2-40B4-BE49-F238E27FC236}">
                <a16:creationId xmlns:a16="http://schemas.microsoft.com/office/drawing/2014/main" id="{F480412F-A8A8-48BD-A976-734E9B09FE10}"/>
              </a:ext>
            </a:extLst>
          </p:cNvPr>
          <p:cNvSpPr>
            <a:spLocks noGrp="1"/>
          </p:cNvSpPr>
          <p:nvPr>
            <p:ph idx="1"/>
          </p:nvPr>
        </p:nvSpPr>
        <p:spPr/>
        <p:txBody>
          <a:bodyPr/>
          <a:lstStyle/>
          <a:p>
            <a:r>
              <a:rPr lang="en-IN" dirty="0"/>
              <a:t>Image segmentation can be defined as the segregation of pixels of interest for effective processing. The main aim of image segmentation is to segment the meaningful regions of interest for processing. </a:t>
            </a:r>
          </a:p>
          <a:p>
            <a:r>
              <a:rPr lang="en-IN" dirty="0"/>
              <a:t>Active contour is one of the active models in segmentation techniques</a:t>
            </a:r>
          </a:p>
          <a:p>
            <a:r>
              <a:rPr lang="en-IN" dirty="0"/>
              <a:t>Contour is an outline representing or bounding the shape or form of something.</a:t>
            </a:r>
          </a:p>
          <a:p>
            <a:endParaRPr lang="en-IN" dirty="0"/>
          </a:p>
        </p:txBody>
      </p:sp>
    </p:spTree>
    <p:extLst>
      <p:ext uri="{BB962C8B-B14F-4D97-AF65-F5344CB8AC3E}">
        <p14:creationId xmlns:p14="http://schemas.microsoft.com/office/powerpoint/2010/main" val="421316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B8AC-C63E-4A1A-BB55-513A72755F34}"/>
              </a:ext>
            </a:extLst>
          </p:cNvPr>
          <p:cNvSpPr>
            <a:spLocks noGrp="1"/>
          </p:cNvSpPr>
          <p:nvPr>
            <p:ph type="title"/>
          </p:nvPr>
        </p:nvSpPr>
        <p:spPr/>
        <p:txBody>
          <a:bodyPr/>
          <a:lstStyle/>
          <a:p>
            <a:r>
              <a:rPr lang="en-IN" b="1" dirty="0"/>
              <a:t>Character segmentation:</a:t>
            </a:r>
            <a:br>
              <a:rPr lang="en-IN" dirty="0"/>
            </a:br>
            <a:endParaRPr lang="en-IN" dirty="0"/>
          </a:p>
        </p:txBody>
      </p:sp>
      <p:sp>
        <p:nvSpPr>
          <p:cNvPr id="3" name="Content Placeholder 2">
            <a:extLst>
              <a:ext uri="{FF2B5EF4-FFF2-40B4-BE49-F238E27FC236}">
                <a16:creationId xmlns:a16="http://schemas.microsoft.com/office/drawing/2014/main" id="{D171ADF7-3249-4531-8AC5-BBC08A50C451}"/>
              </a:ext>
            </a:extLst>
          </p:cNvPr>
          <p:cNvSpPr>
            <a:spLocks noGrp="1"/>
          </p:cNvSpPr>
          <p:nvPr>
            <p:ph idx="1"/>
          </p:nvPr>
        </p:nvSpPr>
        <p:spPr/>
        <p:txBody>
          <a:bodyPr/>
          <a:lstStyle/>
          <a:p>
            <a:pPr marL="0" indent="0">
              <a:buNone/>
            </a:pPr>
            <a:endParaRPr lang="en-US" dirty="0"/>
          </a:p>
          <a:p>
            <a:pPr marL="0" indent="0">
              <a:buNone/>
            </a:pPr>
            <a:r>
              <a:rPr lang="en-IN" dirty="0"/>
              <a:t>After finding all the contours we consider them one by one and calculate the dimension of their respective bounding rectangle. Now consider bounding rectangle is the smallest rectangle possible that contains the contour. Let me illustrate the bounding rectangle by drawing them for each character here.</a:t>
            </a:r>
          </a:p>
          <a:p>
            <a:pPr marL="0" indent="0">
              <a:buNone/>
            </a:pPr>
            <a:endParaRPr lang="en-IN" dirty="0"/>
          </a:p>
        </p:txBody>
      </p:sp>
      <p:pic>
        <p:nvPicPr>
          <p:cNvPr id="4" name="Picture 3">
            <a:extLst>
              <a:ext uri="{FF2B5EF4-FFF2-40B4-BE49-F238E27FC236}">
                <a16:creationId xmlns:a16="http://schemas.microsoft.com/office/drawing/2014/main" id="{B2DE51CF-261B-4E07-8865-864BFEC15E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5472" y="1825625"/>
            <a:ext cx="2673350" cy="443230"/>
          </a:xfrm>
          <a:prstGeom prst="rect">
            <a:avLst/>
          </a:prstGeom>
          <a:noFill/>
          <a:ln>
            <a:noFill/>
          </a:ln>
        </p:spPr>
      </p:pic>
      <p:pic>
        <p:nvPicPr>
          <p:cNvPr id="5" name="Picture 4">
            <a:extLst>
              <a:ext uri="{FF2B5EF4-FFF2-40B4-BE49-F238E27FC236}">
                <a16:creationId xmlns:a16="http://schemas.microsoft.com/office/drawing/2014/main" id="{E3868DE0-CF2D-4FB8-83E9-E4F057662A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5472" y="5049186"/>
            <a:ext cx="2839720" cy="353060"/>
          </a:xfrm>
          <a:prstGeom prst="rect">
            <a:avLst/>
          </a:prstGeom>
          <a:noFill/>
          <a:ln>
            <a:noFill/>
          </a:ln>
        </p:spPr>
      </p:pic>
    </p:spTree>
    <p:extLst>
      <p:ext uri="{BB962C8B-B14F-4D97-AF65-F5344CB8AC3E}">
        <p14:creationId xmlns:p14="http://schemas.microsoft.com/office/powerpoint/2010/main" val="296151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BA01-3A63-4DF9-94E0-F2754E5A025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04C413B-CBDE-4DFF-B284-6A15C2077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951" y="204643"/>
            <a:ext cx="10220322" cy="6696074"/>
          </a:xfrm>
        </p:spPr>
      </p:pic>
    </p:spTree>
    <p:extLst>
      <p:ext uri="{BB962C8B-B14F-4D97-AF65-F5344CB8AC3E}">
        <p14:creationId xmlns:p14="http://schemas.microsoft.com/office/powerpoint/2010/main" val="34541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959</Words>
  <Application>Microsoft Office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Automatic Number Plate Recognition </vt:lpstr>
      <vt:lpstr>INTRODUCTION: </vt:lpstr>
      <vt:lpstr>PowerPoint Presentation</vt:lpstr>
      <vt:lpstr>OBJECTIVE: </vt:lpstr>
      <vt:lpstr>Number plate detection:  </vt:lpstr>
      <vt:lpstr>Performing some image processing on the License plate: </vt:lpstr>
      <vt:lpstr>Character segmentation: </vt:lpstr>
      <vt:lpstr>Character segmentation: </vt:lpstr>
      <vt:lpstr>PowerPoint Presentation</vt:lpstr>
      <vt:lpstr>PowerPoint Presentation</vt:lpstr>
      <vt:lpstr>PowerPoint Presentation</vt:lpstr>
      <vt:lpstr>PowerPoint Presentation</vt:lpstr>
      <vt:lpstr>Character recognition: </vt:lpstr>
      <vt:lpstr>Character recognition: </vt:lpstr>
      <vt:lpstr>Character recognition: </vt:lpstr>
      <vt:lpstr>Requirements: </vt:lpstr>
      <vt:lpstr>Training</vt:lpstr>
      <vt:lpstr>Accuracy:</vt:lpstr>
      <vt:lpstr>Accuracy Graph:</vt:lpstr>
      <vt:lpstr>Prediction:</vt:lpstr>
      <vt:lpstr>Prediction:</vt:lpstr>
      <vt:lpstr>FUTURE SCOPE</vt:lpstr>
      <vt:lpstr>Conclusion: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dc:title>
  <dc:creator>Rupam Ganguly</dc:creator>
  <cp:lastModifiedBy>Rupam Ganguly</cp:lastModifiedBy>
  <cp:revision>8</cp:revision>
  <dcterms:created xsi:type="dcterms:W3CDTF">2019-12-06T03:49:20Z</dcterms:created>
  <dcterms:modified xsi:type="dcterms:W3CDTF">2020-06-10T06:14:15Z</dcterms:modified>
</cp:coreProperties>
</file>