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Roboto Slab"/>
      <p:regular r:id="rId23"/>
      <p:bold r:id="rId24"/>
    </p:embeddedFon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Slab-bold.fntdata"/><Relationship Id="rId23" Type="http://schemas.openxmlformats.org/officeDocument/2006/relationships/font" Target="fonts/RobotoSlab-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Data_mining" TargetMode="External"/><Relationship Id="rId3" Type="http://schemas.openxmlformats.org/officeDocument/2006/relationships/hyperlink" Target="https://en.wikipedia.org/wiki/Statistics" TargetMode="External"/><Relationship Id="rId4" Type="http://schemas.openxmlformats.org/officeDocument/2006/relationships/hyperlink" Target="https://en.wikipedia.org/wiki/Cluster_analysis" TargetMode="External"/><Relationship Id="rId5" Type="http://schemas.openxmlformats.org/officeDocument/2006/relationships/hyperlink" Target="https://en.wikipedia.org/wiki/Hierarchy" TargetMode="External"/><Relationship Id="rId6" Type="http://schemas.openxmlformats.org/officeDocument/2006/relationships/hyperlink" Target="https://en.wikipedia.org/wiki/Hierarchical_clustering#cite_note-clusteringMethods-1"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600"/>
              </a:spcBef>
              <a:spcAft>
                <a:spcPts val="600"/>
              </a:spcAft>
              <a:buNone/>
            </a:pPr>
            <a:r>
              <a:rPr lang="en" sz="1050">
                <a:solidFill>
                  <a:srgbClr val="222222"/>
                </a:solidFill>
                <a:highlight>
                  <a:srgbClr val="FFFFFF"/>
                </a:highlight>
              </a:rPr>
              <a:t>In </a:t>
            </a:r>
            <a:r>
              <a:rPr lang="en" sz="1050" u="sng">
                <a:solidFill>
                  <a:srgbClr val="0B0080"/>
                </a:solidFill>
                <a:highlight>
                  <a:srgbClr val="FFFFFF"/>
                </a:highlight>
                <a:hlinkClick r:id="rId2"/>
              </a:rPr>
              <a:t>data mining</a:t>
            </a:r>
            <a:r>
              <a:rPr lang="en" sz="1050">
                <a:solidFill>
                  <a:srgbClr val="222222"/>
                </a:solidFill>
                <a:highlight>
                  <a:srgbClr val="FFFFFF"/>
                </a:highlight>
              </a:rPr>
              <a:t> and </a:t>
            </a:r>
            <a:r>
              <a:rPr lang="en" sz="1050" u="sng">
                <a:solidFill>
                  <a:srgbClr val="0B0080"/>
                </a:solidFill>
                <a:highlight>
                  <a:srgbClr val="FFFFFF"/>
                </a:highlight>
                <a:hlinkClick r:id="rId3"/>
              </a:rPr>
              <a:t>statistics</a:t>
            </a:r>
            <a:r>
              <a:rPr lang="en" sz="1050">
                <a:solidFill>
                  <a:srgbClr val="222222"/>
                </a:solidFill>
                <a:highlight>
                  <a:srgbClr val="FFFFFF"/>
                </a:highlight>
              </a:rPr>
              <a:t>, </a:t>
            </a:r>
            <a:r>
              <a:rPr b="1" lang="en" sz="1050">
                <a:solidFill>
                  <a:srgbClr val="222222"/>
                </a:solidFill>
                <a:highlight>
                  <a:srgbClr val="FFFFFF"/>
                </a:highlight>
              </a:rPr>
              <a:t>hierarchical clustering</a:t>
            </a:r>
            <a:r>
              <a:rPr lang="en" sz="1050">
                <a:solidFill>
                  <a:srgbClr val="222222"/>
                </a:solidFill>
                <a:highlight>
                  <a:srgbClr val="FFFFFF"/>
                </a:highlight>
              </a:rPr>
              <a:t> (also called </a:t>
            </a:r>
            <a:r>
              <a:rPr b="1" lang="en" sz="1050">
                <a:solidFill>
                  <a:srgbClr val="222222"/>
                </a:solidFill>
                <a:highlight>
                  <a:srgbClr val="FFFFFF"/>
                </a:highlight>
              </a:rPr>
              <a:t>hierarchical cluster analysis</a:t>
            </a:r>
            <a:r>
              <a:rPr lang="en" sz="1050">
                <a:solidFill>
                  <a:srgbClr val="222222"/>
                </a:solidFill>
                <a:highlight>
                  <a:srgbClr val="FFFFFF"/>
                </a:highlight>
              </a:rPr>
              <a:t> or </a:t>
            </a:r>
            <a:r>
              <a:rPr b="1" lang="en" sz="1050">
                <a:solidFill>
                  <a:srgbClr val="222222"/>
                </a:solidFill>
                <a:highlight>
                  <a:srgbClr val="FFFFFF"/>
                </a:highlight>
              </a:rPr>
              <a:t>HCA</a:t>
            </a:r>
            <a:r>
              <a:rPr lang="en" sz="1050">
                <a:solidFill>
                  <a:srgbClr val="222222"/>
                </a:solidFill>
                <a:highlight>
                  <a:srgbClr val="FFFFFF"/>
                </a:highlight>
              </a:rPr>
              <a:t>) is a method of </a:t>
            </a:r>
            <a:r>
              <a:rPr lang="en" sz="1050" u="sng">
                <a:solidFill>
                  <a:srgbClr val="0B0080"/>
                </a:solidFill>
                <a:highlight>
                  <a:srgbClr val="FFFFFF"/>
                </a:highlight>
                <a:hlinkClick r:id="rId4"/>
              </a:rPr>
              <a:t>cluster analysis</a:t>
            </a:r>
            <a:r>
              <a:rPr lang="en" sz="1050">
                <a:solidFill>
                  <a:srgbClr val="222222"/>
                </a:solidFill>
                <a:highlight>
                  <a:srgbClr val="FFFFFF"/>
                </a:highlight>
              </a:rPr>
              <a:t> which seeks to build a </a:t>
            </a:r>
            <a:r>
              <a:rPr lang="en" sz="1050" u="sng">
                <a:solidFill>
                  <a:srgbClr val="0B0080"/>
                </a:solidFill>
                <a:highlight>
                  <a:srgbClr val="FFFFFF"/>
                </a:highlight>
                <a:hlinkClick r:id="rId5"/>
              </a:rPr>
              <a:t>hierarchy</a:t>
            </a:r>
            <a:r>
              <a:rPr lang="en" sz="1050">
                <a:solidFill>
                  <a:srgbClr val="222222"/>
                </a:solidFill>
                <a:highlight>
                  <a:srgbClr val="FFFFFF"/>
                </a:highlight>
              </a:rPr>
              <a:t> of clusters. Strategies for hierarchical clustering generally fall into two types:</a:t>
            </a:r>
            <a:r>
              <a:rPr baseline="30000" lang="en" sz="1400" u="sng">
                <a:solidFill>
                  <a:srgbClr val="0B0080"/>
                </a:solidFill>
                <a:highlight>
                  <a:srgbClr val="FFFFFF"/>
                </a:highlight>
                <a:hlinkClick r:id="rId6"/>
              </a:rPr>
              <a:t>[1]</a:t>
            </a:r>
          </a:p>
          <a:p>
            <a:pPr indent="-295275" lvl="0" marL="685800" rtl="0">
              <a:lnSpc>
                <a:spcPct val="115000"/>
              </a:lnSpc>
              <a:spcBef>
                <a:spcPts val="300"/>
              </a:spcBef>
              <a:spcAft>
                <a:spcPts val="100"/>
              </a:spcAft>
              <a:buClr>
                <a:srgbClr val="222222"/>
              </a:buClr>
              <a:buSzPct val="95454"/>
            </a:pPr>
            <a:r>
              <a:rPr b="1" lang="en" sz="1050">
                <a:solidFill>
                  <a:srgbClr val="222222"/>
                </a:solidFill>
                <a:highlight>
                  <a:srgbClr val="FFFFFF"/>
                </a:highlight>
              </a:rPr>
              <a:t>Agglomerative</a:t>
            </a:r>
            <a:r>
              <a:rPr lang="en" sz="1050">
                <a:solidFill>
                  <a:srgbClr val="222222"/>
                </a:solidFill>
                <a:highlight>
                  <a:srgbClr val="FFFFFF"/>
                </a:highlight>
              </a:rPr>
              <a:t>: This is a "bottom up" approach: each observation starts in its own cluster, and pairs of clusters are merged as one moves up the hierarchy.</a:t>
            </a:r>
          </a:p>
          <a:p>
            <a:pPr indent="-295275" lvl="0" marL="685800" rtl="0">
              <a:lnSpc>
                <a:spcPct val="115000"/>
              </a:lnSpc>
              <a:spcBef>
                <a:spcPts val="300"/>
              </a:spcBef>
              <a:spcAft>
                <a:spcPts val="100"/>
              </a:spcAft>
              <a:buClr>
                <a:srgbClr val="222222"/>
              </a:buClr>
              <a:buSzPct val="95454"/>
            </a:pPr>
            <a:r>
              <a:rPr b="1" lang="en" sz="1050">
                <a:solidFill>
                  <a:srgbClr val="222222"/>
                </a:solidFill>
                <a:highlight>
                  <a:srgbClr val="FFFFFF"/>
                </a:highlight>
              </a:rPr>
              <a:t>Divisive</a:t>
            </a:r>
            <a:r>
              <a:rPr lang="en" sz="1050">
                <a:solidFill>
                  <a:srgbClr val="222222"/>
                </a:solidFill>
                <a:highlight>
                  <a:srgbClr val="FFFFFF"/>
                </a:highlight>
              </a:rPr>
              <a:t>: This is a "top down" approach: all observations start in one cluster, and splits are performed recursively as one moves down the hierarchy.</a:t>
            </a:r>
          </a:p>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 A higher threshold would result in looser clusters, that potentially collate different topics in the same cluster. A lower threshold would result in tighter and cleaner clusters, but potentially lead to too much topic fragmentation, i.e., the same topic would be reflected by lots of different clusters. We found that a value of 0.5 works well for our method.</a:t>
            </a:r>
          </a:p>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 first attempt was to score and rank clusters by size, therefore allowing clusters with a lot of tweets to rank first as trending topics. This results in topics that tend to be more casual and are unlikely to make the news headlines.</a:t>
            </a:r>
          </a:p>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Removing more than 2 user</a:t>
            </a:r>
            <a:r>
              <a:rPr lang="en"/>
              <a:t> mentions: The idea behind this structure-based filtering is that tweets that have many user mentions or hashtags, but lack enough clean text features, do not carry enough news-like content, or are generally very noisy</a:t>
            </a:r>
          </a:p>
          <a:p>
            <a:pPr lvl="0">
              <a:spcBef>
                <a:spcPts val="0"/>
              </a:spcBef>
              <a:buNone/>
            </a:pPr>
            <a:r>
              <a:t/>
            </a:r>
            <a:endParaRPr/>
          </a:p>
          <a:p>
            <a:pPr lvl="0">
              <a:spcBef>
                <a:spcPts val="0"/>
              </a:spcBef>
              <a:buNone/>
            </a:pPr>
            <a:r>
              <a:rPr lang="en"/>
              <a:t>the term should occur in at least 25 tweets to be selected in the vocabulary. The idea behind this filtering step, is that clusters should gather enough tweets to be considered a topic at all</a:t>
            </a:r>
          </a:p>
          <a:p>
            <a:pPr lvl="0">
              <a:spcBef>
                <a:spcPts val="0"/>
              </a:spcBef>
              <a:buNone/>
            </a:pPr>
            <a:r>
              <a:t/>
            </a:r>
            <a:endParaRPr/>
          </a:p>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sp>
        <p:nvSpPr>
          <p:cNvPr id="11" name="Shape 11"/>
          <p:cNvSpPr/>
          <p:nvPr/>
        </p:nvSpPr>
        <p:spPr>
          <a:xfrm rot="10800000">
            <a:off x="6537562"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cxnSp>
        <p:nvCxnSpPr>
          <p:cNvPr id="12" name="Shape 12"/>
          <p:cNvCxnSpPr/>
          <p:nvPr/>
        </p:nvCxnSpPr>
        <p:spPr>
          <a:xfrm>
            <a:off x="4359601" y="2817463"/>
            <a:ext cx="424799"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1" y="1188925"/>
            <a:ext cx="5783400" cy="1457399"/>
          </a:xfrm>
          <a:prstGeom prst="rect">
            <a:avLst/>
          </a:prstGeom>
        </p:spPr>
        <p:txBody>
          <a:bodyPr anchorCtr="0" anchor="b" bIns="91425" lIns="91425" rIns="91425" tIns="91425"/>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p:txBody>
      </p:sp>
      <p:sp>
        <p:nvSpPr>
          <p:cNvPr id="14" name="Shape 14"/>
          <p:cNvSpPr txBox="1"/>
          <p:nvPr>
            <p:ph idx="1" type="subTitle"/>
          </p:nvPr>
        </p:nvSpPr>
        <p:spPr>
          <a:xfrm>
            <a:off x="1680301" y="3049450"/>
            <a:ext cx="5783400" cy="9090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699" cy="665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txBox="1"/>
          <p:nvPr>
            <p:ph type="title"/>
          </p:nvPr>
        </p:nvSpPr>
        <p:spPr>
          <a:xfrm>
            <a:off x="387900" y="1152450"/>
            <a:ext cx="8368200" cy="1538399"/>
          </a:xfrm>
          <a:prstGeom prst="rect">
            <a:avLst/>
          </a:prstGeom>
        </p:spPr>
        <p:txBody>
          <a:bodyPr anchorCtr="0" anchor="ctr" bIns="91425" lIns="91425" rIns="91425" tIns="91425"/>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2919450"/>
            <a:ext cx="8368200" cy="1071599"/>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6" name="Shape 56"/>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1" y="2817463"/>
            <a:ext cx="424799"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2" y="1260283"/>
            <a:ext cx="424799"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0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87900" y="1489824"/>
            <a:ext cx="8368200" cy="30788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2" y="1260283"/>
            <a:ext cx="424799"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0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87900" y="1489825"/>
            <a:ext cx="3999899" cy="30788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756200" y="1489825"/>
            <a:ext cx="3999899" cy="30788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0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7" name="Shape 37"/>
          <p:cNvSpPr txBox="1"/>
          <p:nvPr>
            <p:ph idx="1" type="body"/>
          </p:nvPr>
        </p:nvSpPr>
        <p:spPr>
          <a:xfrm>
            <a:off x="387900" y="1594025"/>
            <a:ext cx="2807999" cy="26811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1" name="Shape 4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499"/>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cxnSp>
        <p:nvCxnSpPr>
          <p:cNvPr id="44" name="Shape 44"/>
          <p:cNvCxnSpPr/>
          <p:nvPr/>
        </p:nvCxnSpPr>
        <p:spPr>
          <a:xfrm>
            <a:off x="5029675" y="4495503"/>
            <a:ext cx="540899"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199" cy="1506299"/>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6" name="Shape 46"/>
          <p:cNvSpPr txBox="1"/>
          <p:nvPr>
            <p:ph idx="1" type="subTitle"/>
          </p:nvPr>
        </p:nvSpPr>
        <p:spPr>
          <a:xfrm>
            <a:off x="265500" y="2769000"/>
            <a:ext cx="4045199" cy="13455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8" name="Shape 4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799"/>
          </a:xfrm>
          <a:prstGeom prst="rect">
            <a:avLst/>
          </a:prstGeom>
        </p:spPr>
        <p:txBody>
          <a:bodyPr anchorCtr="0" anchor="ctr" bIns="91425" lIns="91425" rIns="91425" tIns="91425"/>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099"/>
          </a:xfrm>
          <a:prstGeom prst="rect">
            <a:avLst/>
          </a:prstGeom>
          <a:noFill/>
          <a:ln>
            <a:noFill/>
          </a:ln>
        </p:spPr>
        <p:txBody>
          <a:bodyPr anchorCtr="0" anchor="b" bIns="91425" lIns="91425" rIns="91425" tIns="91425"/>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899"/>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ctrTitle"/>
          </p:nvPr>
        </p:nvSpPr>
        <p:spPr>
          <a:xfrm>
            <a:off x="1963201" y="1368925"/>
            <a:ext cx="5783400" cy="1457399"/>
          </a:xfrm>
          <a:prstGeom prst="rect">
            <a:avLst/>
          </a:prstGeom>
        </p:spPr>
        <p:txBody>
          <a:bodyPr anchorCtr="0" anchor="b" bIns="91425" lIns="91425" rIns="91425" tIns="91425">
            <a:noAutofit/>
          </a:bodyPr>
          <a:lstStyle/>
          <a:p>
            <a:pPr lvl="0">
              <a:spcBef>
                <a:spcPts val="0"/>
              </a:spcBef>
              <a:buNone/>
            </a:pPr>
            <a:r>
              <a:rPr lang="en"/>
              <a:t>PROJECT REPORT - DBMS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213825" y="526350"/>
            <a:ext cx="8692800" cy="4090800"/>
          </a:xfrm>
          <a:prstGeom prst="rect">
            <a:avLst/>
          </a:prstGeom>
        </p:spPr>
        <p:txBody>
          <a:bodyPr anchorCtr="0" anchor="ctr" bIns="91425" lIns="91425" rIns="91425" tIns="91425">
            <a:noAutofit/>
          </a:bodyPr>
          <a:lstStyle/>
          <a:p>
            <a:pPr lvl="0" algn="ctr">
              <a:spcBef>
                <a:spcPts val="0"/>
              </a:spcBef>
              <a:buNone/>
            </a:pPr>
            <a:r>
              <a:rPr lang="en"/>
              <a:t>COMPUTING TWEET PAIR - WISE DISTANCE</a:t>
            </a:r>
          </a:p>
          <a:p>
            <a:pPr lvl="0">
              <a:spcBef>
                <a:spcPts val="0"/>
              </a:spcBef>
              <a:buNone/>
            </a:pPr>
            <a:r>
              <a:t/>
            </a:r>
            <a:endParaRPr sz="3600"/>
          </a:p>
          <a:p>
            <a:pPr lvl="0">
              <a:spcBef>
                <a:spcPts val="0"/>
              </a:spcBef>
              <a:buNone/>
            </a:pPr>
            <a:r>
              <a:rPr lang="en" sz="1800">
                <a:solidFill>
                  <a:srgbClr val="FFFFFF"/>
                </a:solidFill>
                <a:latin typeface="Arial"/>
                <a:ea typeface="Arial"/>
                <a:cs typeface="Arial"/>
                <a:sym typeface="Arial"/>
              </a:rPr>
              <a:t>Cosine similarity is measured against the tf-idf matrix and can be used to generate a measure of similarity between each document and the other documents in the corpus. Subtracting it from 1 provides cosine distance.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130675" y="590625"/>
            <a:ext cx="8909100" cy="4090800"/>
          </a:xfrm>
          <a:prstGeom prst="rect">
            <a:avLst/>
          </a:prstGeom>
        </p:spPr>
        <p:txBody>
          <a:bodyPr anchorCtr="0" anchor="ctr" bIns="91425" lIns="91425" rIns="91425" tIns="91425">
            <a:noAutofit/>
          </a:bodyPr>
          <a:lstStyle/>
          <a:p>
            <a:pPr lvl="0" algn="ctr">
              <a:spcBef>
                <a:spcPts val="0"/>
              </a:spcBef>
              <a:buNone/>
            </a:pPr>
            <a:r>
              <a:rPr lang="en"/>
              <a:t>K - Means Clustering</a:t>
            </a:r>
          </a:p>
          <a:p>
            <a:pPr lvl="0">
              <a:spcBef>
                <a:spcPts val="0"/>
              </a:spcBef>
              <a:buNone/>
            </a:pPr>
            <a:r>
              <a:t/>
            </a:r>
            <a:endParaRPr/>
          </a:p>
          <a:p>
            <a:pPr lvl="0" rtl="0" algn="just">
              <a:lnSpc>
                <a:spcPct val="115000"/>
              </a:lnSpc>
              <a:spcBef>
                <a:spcPts val="0"/>
              </a:spcBef>
              <a:buNone/>
            </a:pPr>
            <a:r>
              <a:rPr lang="en" sz="1800">
                <a:solidFill>
                  <a:srgbClr val="FFFFFF"/>
                </a:solidFill>
                <a:latin typeface="Arial"/>
                <a:ea typeface="Arial"/>
                <a:cs typeface="Arial"/>
                <a:sym typeface="Arial"/>
              </a:rPr>
              <a:t>Each observation is assigned to a cluster so as to minimize the within cluster sum of squares. Next, the mean of the clustered observations is calculated and used as the new cluster centroid. Then, observations are reassigned to clusters and centroids recalculated in an iterative process until the algorithm reaches convergence.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75775" y="423500"/>
            <a:ext cx="8023800" cy="4090800"/>
          </a:xfrm>
          <a:prstGeom prst="rect">
            <a:avLst/>
          </a:prstGeom>
        </p:spPr>
        <p:txBody>
          <a:bodyPr anchorCtr="0" anchor="ctr" bIns="91425" lIns="91425" rIns="91425" tIns="91425">
            <a:noAutofit/>
          </a:bodyPr>
          <a:lstStyle/>
          <a:p>
            <a:pPr lvl="0" algn="ctr">
              <a:spcBef>
                <a:spcPts val="0"/>
              </a:spcBef>
              <a:buNone/>
            </a:pPr>
            <a:r>
              <a:rPr lang="en"/>
              <a:t>FAST CLUSTERS</a:t>
            </a:r>
          </a:p>
          <a:p>
            <a:pPr lvl="0">
              <a:spcBef>
                <a:spcPts val="0"/>
              </a:spcBef>
              <a:buNone/>
            </a:pPr>
            <a:r>
              <a:t/>
            </a:r>
            <a:endParaRPr/>
          </a:p>
          <a:p>
            <a:pPr lvl="0">
              <a:spcBef>
                <a:spcPts val="0"/>
              </a:spcBef>
              <a:buNone/>
            </a:pPr>
            <a:r>
              <a:rPr lang="en" sz="1800"/>
              <a:t>For computing a hierarchical clustering, we use the fastcluster library that can efficiently deal with thousands of tweets/terms. The idea behind tweet clustering is that tweets belonging to the same topic will cluster together, and thus we can consider each cluster as a detected topic.</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231450" y="526350"/>
            <a:ext cx="8666700" cy="4090800"/>
          </a:xfrm>
          <a:prstGeom prst="rect">
            <a:avLst/>
          </a:prstGeom>
        </p:spPr>
        <p:txBody>
          <a:bodyPr anchorCtr="0" anchor="ctr" bIns="91425" lIns="91425" rIns="91425" tIns="91425">
            <a:noAutofit/>
          </a:bodyPr>
          <a:lstStyle/>
          <a:p>
            <a:pPr lvl="0">
              <a:spcBef>
                <a:spcPts val="0"/>
              </a:spcBef>
              <a:buNone/>
            </a:pPr>
            <a:r>
              <a:t/>
            </a:r>
            <a:endParaRPr/>
          </a:p>
          <a:p>
            <a:pPr lvl="0">
              <a:spcBef>
                <a:spcPts val="0"/>
              </a:spcBef>
              <a:buNone/>
            </a:pPr>
            <a:r>
              <a:t/>
            </a:r>
            <a:endParaRPr/>
          </a:p>
          <a:p>
            <a:pPr lvl="0" algn="ctr">
              <a:spcBef>
                <a:spcPts val="0"/>
              </a:spcBef>
              <a:buNone/>
            </a:pPr>
            <a:r>
              <a:rPr lang="en"/>
              <a:t>CUTTING THE </a:t>
            </a:r>
            <a:r>
              <a:rPr lang="en"/>
              <a:t>DENDROGRAM</a:t>
            </a:r>
          </a:p>
          <a:p>
            <a:pPr lvl="0">
              <a:spcBef>
                <a:spcPts val="0"/>
              </a:spcBef>
              <a:buNone/>
            </a:pPr>
            <a:r>
              <a:t/>
            </a:r>
            <a:endParaRPr/>
          </a:p>
          <a:p>
            <a:pPr lvl="0">
              <a:spcBef>
                <a:spcPts val="0"/>
              </a:spcBef>
              <a:buNone/>
            </a:pPr>
            <a:r>
              <a:rPr lang="en" sz="1800"/>
              <a:t> we cut the resulting dendrogram at a 0.5 distance threshold. This threshold can control how tight or loose we require our final clusters to be, without having to provide the number of clusters expected a-priori,</a:t>
            </a:r>
          </a:p>
          <a:p>
            <a:pPr lv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128600" y="526350"/>
            <a:ext cx="8846700" cy="4090800"/>
          </a:xfrm>
          <a:prstGeom prst="rect">
            <a:avLst/>
          </a:prstGeom>
        </p:spPr>
        <p:txBody>
          <a:bodyPr anchorCtr="0" anchor="ctr" bIns="91425" lIns="91425" rIns="91425" tIns="91425">
            <a:noAutofit/>
          </a:bodyPr>
          <a:lstStyle/>
          <a:p>
            <a:pPr lvl="0" algn="ctr">
              <a:spcBef>
                <a:spcPts val="0"/>
              </a:spcBef>
              <a:buNone/>
            </a:pPr>
            <a:r>
              <a:rPr lang="en"/>
              <a:t>RANKING THE CLUSTERS</a:t>
            </a:r>
          </a:p>
          <a:p>
            <a:pPr lvl="0">
              <a:spcBef>
                <a:spcPts val="0"/>
              </a:spcBef>
              <a:buNone/>
            </a:pPr>
            <a:r>
              <a:t/>
            </a:r>
            <a:endParaRPr/>
          </a:p>
          <a:p>
            <a:pPr lvl="0">
              <a:spcBef>
                <a:spcPts val="0"/>
              </a:spcBef>
              <a:buNone/>
            </a:pPr>
            <a:r>
              <a:rPr lang="en" sz="1800"/>
              <a:t>Once we obtain clusters with the above procedure, we assign a score to each cluster and rank them based on that score.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265500" y="1209075"/>
            <a:ext cx="4045200" cy="1506300"/>
          </a:xfrm>
          <a:prstGeom prst="rect">
            <a:avLst/>
          </a:prstGeom>
        </p:spPr>
        <p:txBody>
          <a:bodyPr anchorCtr="0" anchor="b" bIns="91425" lIns="91425" rIns="91425" tIns="91425">
            <a:noAutofit/>
          </a:bodyPr>
          <a:lstStyle/>
          <a:p>
            <a:pPr lvl="0">
              <a:spcBef>
                <a:spcPts val="0"/>
              </a:spcBef>
              <a:buNone/>
            </a:pPr>
            <a:r>
              <a:rPr lang="en" sz="4800"/>
              <a:t>EVALUATION</a:t>
            </a:r>
          </a:p>
        </p:txBody>
      </p:sp>
      <p:sp>
        <p:nvSpPr>
          <p:cNvPr id="152" name="Shape 152"/>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a:spcBef>
                <a:spcPts val="0"/>
              </a:spcBef>
              <a:buNone/>
            </a:pPr>
            <a:r>
              <a:rPr lang="en"/>
              <a:t>We got several Outputs for our codes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442725" y="261350"/>
            <a:ext cx="8573100" cy="4395000"/>
          </a:xfrm>
          <a:prstGeom prst="rect">
            <a:avLst/>
          </a:prstGeom>
        </p:spPr>
        <p:txBody>
          <a:bodyPr anchorCtr="0" anchor="ctr" bIns="91425" lIns="91425" rIns="91425" tIns="91425">
            <a:noAutofit/>
          </a:bodyPr>
          <a:lstStyle/>
          <a:p>
            <a:pPr lvl="0" rtl="0">
              <a:lnSpc>
                <a:spcPct val="115000"/>
              </a:lnSpc>
              <a:spcBef>
                <a:spcPts val="0"/>
              </a:spcBef>
              <a:buNone/>
            </a:pPr>
            <a:r>
              <a:rPr lang="en" sz="1000">
                <a:solidFill>
                  <a:srgbClr val="FFFFFF"/>
                </a:solidFill>
                <a:latin typeface="Arial"/>
                <a:ea typeface="Arial"/>
                <a:cs typeface="Arial"/>
                <a:sym typeface="Arial"/>
              </a:rPr>
              <a:t>Topic #0:</a:t>
            </a:r>
            <a:br>
              <a:rPr lang="en" sz="1000">
                <a:solidFill>
                  <a:srgbClr val="FFFFFF"/>
                </a:solidFill>
                <a:latin typeface="Arial"/>
                <a:ea typeface="Arial"/>
                <a:cs typeface="Arial"/>
                <a:sym typeface="Arial"/>
              </a:rPr>
            </a:br>
            <a:r>
              <a:rPr lang="en" sz="1000">
                <a:solidFill>
                  <a:srgbClr val="FFFFFF"/>
                </a:solidFill>
                <a:latin typeface="Arial"/>
                <a:ea typeface="Arial"/>
                <a:cs typeface="Arial"/>
                <a:sym typeface="Arial"/>
              </a:rPr>
              <a:t>carrol oh like look torres brilliant chelseaanalysis king does wint</a:t>
            </a:r>
            <a:br>
              <a:rPr lang="en" sz="1000">
                <a:solidFill>
                  <a:srgbClr val="FFFFFF"/>
                </a:solidFill>
                <a:latin typeface="Arial"/>
                <a:ea typeface="Arial"/>
                <a:cs typeface="Arial"/>
                <a:sym typeface="Arial"/>
              </a:rPr>
            </a:br>
            <a:r>
              <a:rPr lang="en" sz="1000">
                <a:solidFill>
                  <a:srgbClr val="FFFFFF"/>
                </a:solidFill>
                <a:latin typeface="Arial"/>
                <a:ea typeface="Arial"/>
                <a:cs typeface="Arial"/>
                <a:sym typeface="Arial"/>
              </a:rPr>
              <a:t>Topic #1:</a:t>
            </a:r>
            <a:br>
              <a:rPr lang="en" sz="1000">
                <a:solidFill>
                  <a:srgbClr val="FFFFFF"/>
                </a:solidFill>
                <a:latin typeface="Arial"/>
                <a:ea typeface="Arial"/>
                <a:cs typeface="Arial"/>
                <a:sym typeface="Arial"/>
              </a:rPr>
            </a:br>
            <a:r>
              <a:rPr lang="en" sz="1000">
                <a:solidFill>
                  <a:srgbClr val="FFFFFF"/>
                </a:solidFill>
                <a:latin typeface="Arial"/>
                <a:ea typeface="Arial"/>
                <a:cs typeface="Arial"/>
                <a:sym typeface="Arial"/>
              </a:rPr>
              <a:t>facupfinal win andy carroll game rt chelsea think easportsfifa retweet</a:t>
            </a:r>
            <a:br>
              <a:rPr lang="en" sz="1000">
                <a:solidFill>
                  <a:srgbClr val="FFFFFF"/>
                </a:solidFill>
                <a:latin typeface="Arial"/>
                <a:ea typeface="Arial"/>
                <a:cs typeface="Arial"/>
                <a:sym typeface="Arial"/>
              </a:rPr>
            </a:br>
            <a:r>
              <a:rPr lang="en" sz="1000">
                <a:solidFill>
                  <a:srgbClr val="FFFFFF"/>
                </a:solidFill>
                <a:latin typeface="Arial"/>
                <a:ea typeface="Arial"/>
                <a:cs typeface="Arial"/>
                <a:sym typeface="Arial"/>
              </a:rPr>
              <a:t>Topic #2:</a:t>
            </a:r>
            <a:br>
              <a:rPr lang="en" sz="1000">
                <a:solidFill>
                  <a:srgbClr val="FFFFFF"/>
                </a:solidFill>
                <a:latin typeface="Arial"/>
                <a:ea typeface="Arial"/>
                <a:cs typeface="Arial"/>
                <a:sym typeface="Arial"/>
              </a:rPr>
            </a:br>
            <a:r>
              <a:rPr lang="en" sz="1000">
                <a:solidFill>
                  <a:srgbClr val="FFFFFF"/>
                </a:solidFill>
                <a:latin typeface="Arial"/>
                <a:ea typeface="Arial"/>
                <a:cs typeface="Arial"/>
                <a:sym typeface="Arial"/>
              </a:rPr>
              <a:t>carroll facupfinal rt http suarez campeón kick terry john luis</a:t>
            </a:r>
            <a:br>
              <a:rPr lang="en" sz="1000">
                <a:solidFill>
                  <a:srgbClr val="FFFFFF"/>
                </a:solidFill>
                <a:latin typeface="Arial"/>
                <a:ea typeface="Arial"/>
                <a:cs typeface="Arial"/>
                <a:sym typeface="Arial"/>
              </a:rPr>
            </a:br>
            <a:r>
              <a:rPr lang="en" sz="1000">
                <a:solidFill>
                  <a:srgbClr val="FFFFFF"/>
                </a:solidFill>
                <a:latin typeface="Arial"/>
                <a:ea typeface="Arial"/>
                <a:cs typeface="Arial"/>
                <a:sym typeface="Arial"/>
              </a:rPr>
              <a:t>Topic #3:</a:t>
            </a:r>
            <a:br>
              <a:rPr lang="en" sz="1000">
                <a:solidFill>
                  <a:srgbClr val="FFFFFF"/>
                </a:solidFill>
                <a:latin typeface="Arial"/>
                <a:ea typeface="Arial"/>
                <a:cs typeface="Arial"/>
                <a:sym typeface="Arial"/>
              </a:rPr>
            </a:br>
            <a:r>
              <a:rPr lang="en" sz="1000">
                <a:solidFill>
                  <a:srgbClr val="FFFFFF"/>
                </a:solidFill>
                <a:latin typeface="Arial"/>
                <a:ea typeface="Arial"/>
                <a:cs typeface="Arial"/>
                <a:sym typeface="Arial"/>
              </a:rPr>
              <a:t>chelsea liverpool facupfinal rt cfc final facup time wembley whistle</a:t>
            </a:r>
            <a:br>
              <a:rPr lang="en" sz="1000">
                <a:solidFill>
                  <a:srgbClr val="FFFFFF"/>
                </a:solidFill>
                <a:latin typeface="Arial"/>
                <a:ea typeface="Arial"/>
                <a:cs typeface="Arial"/>
                <a:sym typeface="Arial"/>
              </a:rPr>
            </a:br>
            <a:r>
              <a:rPr lang="en" sz="1000">
                <a:solidFill>
                  <a:srgbClr val="FFFFFF"/>
                </a:solidFill>
                <a:latin typeface="Arial"/>
                <a:ea typeface="Arial"/>
                <a:cs typeface="Arial"/>
                <a:sym typeface="Arial"/>
              </a:rPr>
              <a:t>Topic #4:</a:t>
            </a:r>
            <a:br>
              <a:rPr lang="en" sz="1000">
                <a:solidFill>
                  <a:srgbClr val="FFFFFF"/>
                </a:solidFill>
                <a:latin typeface="Arial"/>
                <a:ea typeface="Arial"/>
                <a:cs typeface="Arial"/>
                <a:sym typeface="Arial"/>
              </a:rPr>
            </a:br>
            <a:r>
              <a:rPr lang="en" sz="1000">
                <a:solidFill>
                  <a:srgbClr val="FFFFFF"/>
                </a:solidFill>
                <a:latin typeface="Arial"/>
                <a:ea typeface="Arial"/>
                <a:cs typeface="Arial"/>
                <a:sym typeface="Arial"/>
              </a:rPr>
              <a:t>chelseafc cfcwembley goal sl facupfinal rt ramires gets saved wow</a:t>
            </a:r>
            <a:br>
              <a:rPr lang="en" sz="1000">
                <a:solidFill>
                  <a:srgbClr val="FFFFFF"/>
                </a:solidFill>
                <a:latin typeface="Arial"/>
                <a:ea typeface="Arial"/>
                <a:cs typeface="Arial"/>
                <a:sym typeface="Arial"/>
              </a:rPr>
            </a:br>
            <a:r>
              <a:rPr lang="en" sz="1000">
                <a:solidFill>
                  <a:srgbClr val="FFFFFF"/>
                </a:solidFill>
                <a:latin typeface="Arial"/>
                <a:ea typeface="Arial"/>
                <a:cs typeface="Arial"/>
                <a:sym typeface="Arial"/>
              </a:rPr>
              <a:t>Topic #5:</a:t>
            </a:r>
            <a:br>
              <a:rPr lang="en" sz="1000">
                <a:solidFill>
                  <a:srgbClr val="FFFFFF"/>
                </a:solidFill>
                <a:latin typeface="Arial"/>
                <a:ea typeface="Arial"/>
                <a:cs typeface="Arial"/>
                <a:sym typeface="Arial"/>
              </a:rPr>
            </a:br>
            <a:r>
              <a:rPr lang="en" sz="1000">
                <a:solidFill>
                  <a:srgbClr val="FFFFFF"/>
                </a:solidFill>
                <a:latin typeface="Arial"/>
                <a:ea typeface="Arial"/>
                <a:cs typeface="Arial"/>
                <a:sym typeface="Arial"/>
              </a:rPr>
              <a:t>facup la el en que gol es liverpool di rt</a:t>
            </a:r>
            <a:br>
              <a:rPr lang="en" sz="1000">
                <a:solidFill>
                  <a:srgbClr val="FFFFFF"/>
                </a:solidFill>
                <a:latin typeface="Arial"/>
                <a:ea typeface="Arial"/>
                <a:cs typeface="Arial"/>
                <a:sym typeface="Arial"/>
              </a:rPr>
            </a:br>
            <a:r>
              <a:rPr lang="en" sz="1000">
                <a:solidFill>
                  <a:srgbClr val="FFFFFF"/>
                </a:solidFill>
                <a:latin typeface="Arial"/>
                <a:ea typeface="Arial"/>
                <a:cs typeface="Arial"/>
                <a:sym typeface="Arial"/>
              </a:rPr>
              <a:t>Topic #6:</a:t>
            </a:r>
            <a:br>
              <a:rPr lang="en" sz="1000">
                <a:solidFill>
                  <a:srgbClr val="FFFFFF"/>
                </a:solidFill>
                <a:latin typeface="Arial"/>
                <a:ea typeface="Arial"/>
                <a:cs typeface="Arial"/>
                <a:sym typeface="Arial"/>
              </a:rPr>
            </a:br>
            <a:r>
              <a:rPr lang="en" sz="1000">
                <a:solidFill>
                  <a:srgbClr val="FFFFFF"/>
                </a:solidFill>
                <a:latin typeface="Arial"/>
                <a:ea typeface="Arial"/>
                <a:cs typeface="Arial"/>
                <a:sym typeface="Arial"/>
              </a:rPr>
              <a:t>cech save facupfinal champions don went header rt claiming winners</a:t>
            </a:r>
            <a:br>
              <a:rPr lang="en" sz="1000">
                <a:solidFill>
                  <a:srgbClr val="FFFFFF"/>
                </a:solidFill>
                <a:latin typeface="Arial"/>
                <a:ea typeface="Arial"/>
                <a:cs typeface="Arial"/>
                <a:sym typeface="Arial"/>
              </a:rPr>
            </a:br>
            <a:r>
              <a:rPr lang="en" sz="1000">
                <a:solidFill>
                  <a:srgbClr val="FFFFFF"/>
                </a:solidFill>
                <a:latin typeface="Arial"/>
                <a:ea typeface="Arial"/>
                <a:cs typeface="Arial"/>
                <a:sym typeface="Arial"/>
              </a:rPr>
              <a:t>Topic #7:</a:t>
            </a:r>
            <a:br>
              <a:rPr lang="en" sz="1000">
                <a:solidFill>
                  <a:srgbClr val="FFFFFF"/>
                </a:solidFill>
                <a:latin typeface="Arial"/>
                <a:ea typeface="Arial"/>
                <a:cs typeface="Arial"/>
                <a:sym typeface="Arial"/>
              </a:rPr>
            </a:br>
            <a:r>
              <a:rPr lang="en" sz="1000">
                <a:solidFill>
                  <a:srgbClr val="FFFFFF"/>
                </a:solidFill>
                <a:latin typeface="Arial"/>
                <a:ea typeface="Arial"/>
                <a:cs typeface="Arial"/>
                <a:sym typeface="Arial"/>
              </a:rPr>
              <a:t>drogba facupfinal yes just facup didier did got really night</a:t>
            </a:r>
            <a:br>
              <a:rPr lang="en" sz="1000">
                <a:solidFill>
                  <a:srgbClr val="FFFFFF"/>
                </a:solidFill>
                <a:latin typeface="Arial"/>
                <a:ea typeface="Arial"/>
                <a:cs typeface="Arial"/>
                <a:sym typeface="Arial"/>
              </a:rPr>
            </a:br>
            <a:r>
              <a:rPr lang="en" sz="1000">
                <a:solidFill>
                  <a:srgbClr val="FFFFFF"/>
                </a:solidFill>
                <a:latin typeface="Arial"/>
                <a:ea typeface="Arial"/>
                <a:cs typeface="Arial"/>
                <a:sym typeface="Arial"/>
              </a:rPr>
              <a:t>Topic #8:</a:t>
            </a:r>
            <a:br>
              <a:rPr lang="en" sz="1000">
                <a:solidFill>
                  <a:srgbClr val="FFFFFF"/>
                </a:solidFill>
                <a:latin typeface="Arial"/>
                <a:ea typeface="Arial"/>
                <a:cs typeface="Arial"/>
                <a:sym typeface="Arial"/>
              </a:rPr>
            </a:br>
            <a:r>
              <a:rPr lang="en" sz="1000">
                <a:solidFill>
                  <a:srgbClr val="FFFFFF"/>
                </a:solidFill>
                <a:latin typeface="Arial"/>
                <a:ea typeface="Arial"/>
                <a:cs typeface="Arial"/>
                <a:sym typeface="Arial"/>
              </a:rPr>
              <a:t>facup cup fa liverpool come rt facupfinal final game http</a:t>
            </a:r>
            <a:br>
              <a:rPr lang="en" sz="1000">
                <a:solidFill>
                  <a:srgbClr val="FFFFFF"/>
                </a:solidFill>
                <a:latin typeface="Arial"/>
                <a:ea typeface="Arial"/>
                <a:cs typeface="Arial"/>
                <a:sym typeface="Arial"/>
              </a:rPr>
            </a:br>
            <a:r>
              <a:rPr lang="en" sz="1000">
                <a:solidFill>
                  <a:srgbClr val="FFFFFF"/>
                </a:solidFill>
                <a:latin typeface="Arial"/>
                <a:ea typeface="Arial"/>
                <a:cs typeface="Arial"/>
                <a:sym typeface="Arial"/>
              </a:rPr>
              <a:t>Topic #9:</a:t>
            </a:r>
            <a:br>
              <a:rPr lang="en" sz="1000">
                <a:solidFill>
                  <a:srgbClr val="FFFFFF"/>
                </a:solidFill>
                <a:latin typeface="Arial"/>
                <a:ea typeface="Arial"/>
                <a:cs typeface="Arial"/>
                <a:sym typeface="Arial"/>
              </a:rPr>
            </a:br>
            <a:r>
              <a:rPr lang="en" sz="1000">
                <a:solidFill>
                  <a:srgbClr val="FFFFFF"/>
                </a:solidFill>
                <a:latin typeface="Arial"/>
                <a:ea typeface="Arial"/>
                <a:cs typeface="Arial"/>
                <a:sym typeface="Arial"/>
              </a:rPr>
              <a:t>line facupfinal gone great facup liverpool rt technology ball better</a:t>
            </a:r>
            <a:br>
              <a:rPr lang="en" sz="1000">
                <a:solidFill>
                  <a:srgbClr val="FFFFFF"/>
                </a:solidFill>
                <a:latin typeface="Arial"/>
                <a:ea typeface="Arial"/>
                <a:cs typeface="Arial"/>
                <a:sym typeface="Arial"/>
              </a:rPr>
            </a:br>
            <a:r>
              <a:rPr lang="en" sz="1000">
                <a:solidFill>
                  <a:srgbClr val="FFFFFF"/>
                </a:solidFill>
                <a:latin typeface="Arial"/>
                <a:ea typeface="Arial"/>
                <a:cs typeface="Arial"/>
                <a:sym typeface="Arial"/>
              </a:rPr>
              <a:t>Topic #10:</a:t>
            </a:r>
            <a:br>
              <a:rPr lang="en" sz="1000">
                <a:solidFill>
                  <a:srgbClr val="FFFFFF"/>
                </a:solidFill>
                <a:latin typeface="Arial"/>
                <a:ea typeface="Arial"/>
                <a:cs typeface="Arial"/>
                <a:sym typeface="Arial"/>
              </a:rPr>
            </a:br>
            <a:r>
              <a:rPr lang="en" sz="1000">
                <a:solidFill>
                  <a:srgbClr val="FFFFFF"/>
                </a:solidFill>
                <a:latin typeface="Arial"/>
                <a:ea typeface="Arial"/>
                <a:cs typeface="Arial"/>
                <a:sym typeface="Arial"/>
              </a:rPr>
              <a:t>facupfinal won play scored big decision way hope score watching</a:t>
            </a:r>
            <a:br>
              <a:rPr lang="en" sz="1000">
                <a:solidFill>
                  <a:srgbClr val="FFFFFF"/>
                </a:solidFill>
                <a:latin typeface="Arial"/>
                <a:ea typeface="Arial"/>
                <a:cs typeface="Arial"/>
                <a:sym typeface="Arial"/>
              </a:rPr>
            </a:br>
            <a:r>
              <a:rPr lang="en" sz="1000">
                <a:solidFill>
                  <a:srgbClr val="FFFFFF"/>
                </a:solidFill>
                <a:latin typeface="Arial"/>
                <a:ea typeface="Arial"/>
                <a:cs typeface="Arial"/>
                <a:sym typeface="Arial"/>
              </a:rPr>
              <a:t>Topic #11:</a:t>
            </a:r>
            <a:br>
              <a:rPr lang="en" sz="1000">
                <a:solidFill>
                  <a:srgbClr val="FFFFFF"/>
                </a:solidFill>
                <a:latin typeface="Arial"/>
                <a:ea typeface="Arial"/>
                <a:cs typeface="Arial"/>
                <a:sym typeface="Arial"/>
              </a:rPr>
            </a:br>
            <a:r>
              <a:rPr lang="en" sz="1000">
                <a:solidFill>
                  <a:srgbClr val="FFFFFF"/>
                </a:solidFill>
                <a:latin typeface="Arial"/>
                <a:ea typeface="Arial"/>
                <a:cs typeface="Arial"/>
                <a:sym typeface="Arial"/>
              </a:rPr>
              <a:t>lfc cfc ynwa facupfinal fucking man shit scores caroll ramires</a:t>
            </a:r>
            <a:br>
              <a:rPr lang="en" sz="1000">
                <a:solidFill>
                  <a:srgbClr val="FFFFFF"/>
                </a:solidFill>
                <a:latin typeface="Arial"/>
                <a:ea typeface="Arial"/>
                <a:cs typeface="Arial"/>
                <a:sym typeface="Arial"/>
              </a:rPr>
            </a:br>
            <a:r>
              <a:rPr lang="en" sz="1000">
                <a:solidFill>
                  <a:srgbClr val="FFFFFF"/>
                </a:solidFill>
                <a:latin typeface="Arial"/>
                <a:ea typeface="Arial"/>
                <a:cs typeface="Arial"/>
                <a:sym typeface="Arial"/>
              </a:rPr>
              <a:t>Topic #12:</a:t>
            </a:r>
            <a:br>
              <a:rPr lang="en" sz="1000">
                <a:solidFill>
                  <a:srgbClr val="FFFFFF"/>
                </a:solidFill>
                <a:latin typeface="Arial"/>
                <a:ea typeface="Arial"/>
                <a:cs typeface="Arial"/>
                <a:sym typeface="Arial"/>
              </a:rPr>
            </a:br>
            <a:r>
              <a:rPr lang="en" sz="1000">
                <a:solidFill>
                  <a:srgbClr val="FFFFFF"/>
                </a:solidFill>
                <a:latin typeface="Arial"/>
                <a:ea typeface="Arial"/>
                <a:cs typeface="Arial"/>
                <a:sym typeface="Arial"/>
              </a:rPr>
              <a:t>lfc half good cfc need 2nd fans facupfinal didn let</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490250" y="526350"/>
            <a:ext cx="8176500" cy="4090800"/>
          </a:xfrm>
          <a:prstGeom prst="rect">
            <a:avLst/>
          </a:prstGeom>
        </p:spPr>
        <p:txBody>
          <a:bodyPr anchorCtr="0" anchor="ctr" bIns="91425" lIns="91425" rIns="91425" tIns="91425">
            <a:noAutofit/>
          </a:bodyPr>
          <a:lstStyle/>
          <a:p>
            <a:pPr lvl="0">
              <a:spcBef>
                <a:spcPts val="0"/>
              </a:spcBef>
              <a:buNone/>
            </a:pPr>
            <a:r>
              <a:t/>
            </a:r>
            <a:endParaRPr sz="900"/>
          </a:p>
          <a:p>
            <a:pPr lvl="0">
              <a:spcBef>
                <a:spcPts val="0"/>
              </a:spcBef>
              <a:buNone/>
            </a:pPr>
            <a:r>
              <a:rPr lang="en" sz="900"/>
              <a:t>05-05-2012 16:16	I pick you (っ˘з˘)っ "@damnitstrue: Pick one: Chelsea VS Liverpool  #FACupFinal"	#facupfinal, @damnitstrue, chelsea, liverpool, one, pick, vs, \u0437, \u3063	198810792219521024	http://t.co/G4NF1BDL</a:t>
            </a:r>
          </a:p>
          <a:p>
            <a:pPr lvl="0">
              <a:spcBef>
                <a:spcPts val="0"/>
              </a:spcBef>
              <a:buNone/>
            </a:pPr>
            <a:r>
              <a:rPr lang="en" sz="900"/>
              <a:t>05-05-2012 16:16	Chelsea, Jasintha kalau Chelsea menang, kita kencan yuk... RT @damnitstrue: Pick one: Chelsea VS Liverpool #FACupFinal	#facupfinal, @damnitstrue, chelsea, jasintha, kala, kencan, kita, liverpool, menang, one, pick, vs, yuk	198810788528521216	http://t.co/EaIcU5FT</a:t>
            </a:r>
          </a:p>
          <a:p>
            <a:pPr lvl="0">
              <a:spcBef>
                <a:spcPts val="0"/>
              </a:spcBef>
              <a:buNone/>
            </a:pPr>
            <a:r>
              <a:rPr lang="en" sz="900"/>
              <a:t>05-05-2012 16:41	Great mazy run by Kalou into the box but he gets ambushed by the Liverpool defence before he can shoot #CFCWembley #FACupFinal (SL)	#cfcwembley, #facupfinal, @chelseafc, ambushed, box, defence, gets, great, kalo, liverpool, mazy, run, shoot, sl	198814566363299842	http://t.co/VlqSCNKJ</a:t>
            </a:r>
          </a:p>
          <a:p>
            <a:pPr lvl="0">
              <a:spcBef>
                <a:spcPts val="0"/>
              </a:spcBef>
              <a:buNone/>
            </a:pPr>
            <a:r>
              <a:rPr lang="en" sz="900"/>
              <a:t>05-05-2012 16:41	RT @chelseafc: Great mazy run by Kalou into the box but he gets ambushed by the Liverpool defence before he can ... 	#facupfinal, @chelseafc, ambushed, box, defence, gets, great, kalo, liverpool, mazy, run	198814693425553408	http://t.co/gSPfwzDx</a:t>
            </a:r>
          </a:p>
          <a:p>
            <a:pPr lvl="0">
              <a:spcBef>
                <a:spcPts val="0"/>
              </a:spcBef>
              <a:buNone/>
            </a:pPr>
            <a:r>
              <a:rPr lang="en" sz="900"/>
              <a:t>05-05-2012 17:01	Retweet if you think Liverpool will come back to win it #FACupFinal	#facupfinal, @easportsfifa, back, chelsea, come, liverpool, see, think, win	198820100210565123, 198820100885856256	http://t.co/KMxgkqVZ</a:t>
            </a:r>
          </a:p>
          <a:p>
            <a:pPr lvl="0">
              <a:spcBef>
                <a:spcPts val="0"/>
              </a:spcBef>
              <a:buNone/>
            </a:pPr>
            <a:r>
              <a:rPr lang="en" sz="900"/>
              <a:t>05-05-2012 17:01	Half time here at Wembley and we go in 1-0 up, courtesy of a Ramires strike after 10 mins. #CFCWembley #FACupFinal (SL)	#cfcwembley, #facupfinal, @chelseafc, courtesy, go, half, mins, ramires, sl, strike, time, wembley	198820243991310336	http://t.co/BK8cOLix</a:t>
            </a:r>
          </a:p>
          <a:p>
            <a:pPr lvl="0">
              <a:spcBef>
                <a:spcPts val="0"/>
              </a:spcBef>
              <a:buNone/>
            </a:pPr>
            <a:r>
              <a:rPr lang="en" sz="900"/>
              <a:t>05-05-2012 17:01	Agger gets a yellow for fouling Mikel. 1 min stoppage time. Still 1-0 to Chelsea. #CFCWembley #FACupFinal (SL)	#cfcwembley, #facupfinal, @chelseafc, agger, chelsea, fouling, gets, mikel, min, sl, stoppage, time, yellow	198819805900455938	http://t.co/KMxgkqVZ</a:t>
            </a:r>
          </a:p>
          <a:p>
            <a:pPr lvl="0">
              <a:spcBef>
                <a:spcPts val="0"/>
              </a:spcBef>
              <a:buNone/>
            </a:pPr>
            <a:r>
              <a:rPr lang="en" sz="900"/>
              <a:t>05-05-2012 17:01	It's half time and Chelsea take a 1-0 lead into the break in this #FACupFinal	#facupfinal, @thefadotcom, break, chelsea, half, lead, take, time	198820117067476992	http://t.co/i1zVBt6z</a:t>
            </a:r>
          </a:p>
          <a:p>
            <a:pPr lvl="0">
              <a:spcBef>
                <a:spcPts val="0"/>
              </a:spcBef>
              <a:buNone/>
            </a:pPr>
            <a:r>
              <a:rPr lang="en" sz="900"/>
              <a:t>05-05-2012 17:18	2nd half kicked off #CFCWembley #FACupFinal (SL)	#cfcwembley, #facupfinal, @chelseafc, half, kicked, nd, sl	198823886979203073	http://t.co/rsbUcypd, http://t.co/uI8jnvUK</a:t>
            </a:r>
          </a:p>
          <a:p>
            <a:pPr lvl="0">
              <a:spcBef>
                <a:spcPts val="0"/>
              </a:spcBef>
              <a:buNone/>
            </a:pPr>
            <a:r>
              <a:rPr lang="en" sz="900"/>
              <a:t>05-05-2012 17:18	Retweet if you think Chelsea will see this out for the win #FACupFinal	#facupfinal, @easportsfifa, chelsea, see, think, win	198823886857572352	http://t.co/rsbUcypd, http://t.co/uI8jnvUK</a:t>
            </a:r>
          </a:p>
          <a:p>
            <a:pPr lvl="0">
              <a:spcBef>
                <a:spcPts val="0"/>
              </a:spcBef>
              <a:buNone/>
            </a:pPr>
            <a:r>
              <a:rPr lang="en" sz="900"/>
              <a:t>05-05-2012 17:36	When you get taken off the pitch and replaced by Andy Carroll, you know you're in the wrong job #FACupFinal	#facupfinal, @mariobalotelad, andy, carroll, job, know, pitch, replaced, taken, wrong	198828412251553792	http://t.co/rsbUcypd, http://t.co/uI8jnvUK</a:t>
            </a:r>
          </a:p>
          <a:p>
            <a:pPr lvl="0">
              <a:spcBef>
                <a:spcPts val="0"/>
              </a:spcBef>
              <a:buNone/>
            </a:pPr>
            <a:r>
              <a:rPr lang="en" sz="900"/>
              <a:t>05-05-2012 17:36	RECORD HISTORICO - Didier Drogba es el PRIMER JUGADOR en la historia de la #FACup que marca en CUATRO finales (2007, 2009, 2010 y 2012)	#facup, @chelseafc, cuatro, de, didier, drogba, el, en, es, finales, historia, historico, jugador, la, marca, primer, que, record	198828417234382848	http://t.co/rsbUcypd, http://t.co/uI8jnvUK</a:t>
            </a:r>
          </a:p>
          <a:p>
            <a:pPr lvl="0">
              <a:spcBef>
                <a:spcPts val="0"/>
              </a:spcBef>
              <a:buNone/>
            </a:pPr>
            <a:r>
              <a:t/>
            </a:r>
            <a:endParaRPr sz="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p:nvPr/>
        </p:nvSpPr>
        <p:spPr>
          <a:xfrm>
            <a:off x="0" y="0"/>
            <a:ext cx="9161099" cy="24845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68" name="Shape 168"/>
          <p:cNvSpPr txBox="1"/>
          <p:nvPr>
            <p:ph idx="4294967295" type="title"/>
          </p:nvPr>
        </p:nvSpPr>
        <p:spPr>
          <a:xfrm>
            <a:off x="311700" y="372500"/>
            <a:ext cx="8520599" cy="733499"/>
          </a:xfrm>
          <a:prstGeom prst="rect">
            <a:avLst/>
          </a:prstGeom>
        </p:spPr>
        <p:txBody>
          <a:bodyPr anchorCtr="0" anchor="b" bIns="91425" lIns="91425" rIns="91425" tIns="91425">
            <a:noAutofit/>
          </a:bodyPr>
          <a:lstStyle/>
          <a:p>
            <a:pPr lvl="0" algn="ctr">
              <a:spcBef>
                <a:spcPts val="0"/>
              </a:spcBef>
              <a:buNone/>
            </a:pPr>
            <a:r>
              <a:rPr lang="en" sz="4800">
                <a:solidFill>
                  <a:schemeClr val="accent1"/>
                </a:solidFill>
              </a:rPr>
              <a:t>Review</a:t>
            </a:r>
          </a:p>
        </p:txBody>
      </p:sp>
      <p:grpSp>
        <p:nvGrpSpPr>
          <p:cNvPr id="169" name="Shape 169"/>
          <p:cNvGrpSpPr/>
          <p:nvPr/>
        </p:nvGrpSpPr>
        <p:grpSpPr>
          <a:xfrm>
            <a:off x="1211306" y="1705030"/>
            <a:ext cx="1233484" cy="1233484"/>
            <a:chOff x="1700549" y="1498631"/>
            <a:chExt cx="1053900" cy="1053900"/>
          </a:xfrm>
        </p:grpSpPr>
        <p:sp>
          <p:nvSpPr>
            <p:cNvPr id="170" name="Shape 170"/>
            <p:cNvSpPr/>
            <p:nvPr/>
          </p:nvSpPr>
          <p:spPr>
            <a:xfrm>
              <a:off x="1700549" y="1498631"/>
              <a:ext cx="1053900" cy="1053900"/>
            </a:xfrm>
            <a:prstGeom prst="ellips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71" name="Shape 171"/>
            <p:cNvSpPr/>
            <p:nvPr/>
          </p:nvSpPr>
          <p:spPr>
            <a:xfrm>
              <a:off x="1956449" y="1729405"/>
              <a:ext cx="542100" cy="515400"/>
            </a:xfrm>
            <a:prstGeom prst="star5">
              <a:avLst>
                <a:gd fmla="val 19098" name="adj"/>
                <a:gd fmla="val 105146" name="hf"/>
                <a:gd fmla="val 110557" name="vf"/>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grpSp>
        <p:nvGrpSpPr>
          <p:cNvPr id="172" name="Shape 172"/>
          <p:cNvGrpSpPr/>
          <p:nvPr/>
        </p:nvGrpSpPr>
        <p:grpSpPr>
          <a:xfrm>
            <a:off x="2583322" y="1705030"/>
            <a:ext cx="1233484" cy="1233484"/>
            <a:chOff x="2872812" y="1498619"/>
            <a:chExt cx="1053900" cy="1053900"/>
          </a:xfrm>
        </p:grpSpPr>
        <p:sp>
          <p:nvSpPr>
            <p:cNvPr id="173" name="Shape 173"/>
            <p:cNvSpPr/>
            <p:nvPr/>
          </p:nvSpPr>
          <p:spPr>
            <a:xfrm>
              <a:off x="2872812" y="1498619"/>
              <a:ext cx="1053900" cy="1053900"/>
            </a:xfrm>
            <a:prstGeom prst="ellips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74" name="Shape 174"/>
            <p:cNvSpPr/>
            <p:nvPr/>
          </p:nvSpPr>
          <p:spPr>
            <a:xfrm>
              <a:off x="3128712" y="1729417"/>
              <a:ext cx="542100" cy="515400"/>
            </a:xfrm>
            <a:prstGeom prst="star5">
              <a:avLst>
                <a:gd fmla="val 19098" name="adj"/>
                <a:gd fmla="val 105146" name="hf"/>
                <a:gd fmla="val 110557" name="vf"/>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grpSp>
        <p:nvGrpSpPr>
          <p:cNvPr id="175" name="Shape 175"/>
          <p:cNvGrpSpPr/>
          <p:nvPr/>
        </p:nvGrpSpPr>
        <p:grpSpPr>
          <a:xfrm>
            <a:off x="3955309" y="1705029"/>
            <a:ext cx="1233484" cy="1233484"/>
            <a:chOff x="4045049" y="1484544"/>
            <a:chExt cx="1053900" cy="1053900"/>
          </a:xfrm>
        </p:grpSpPr>
        <p:sp>
          <p:nvSpPr>
            <p:cNvPr id="176" name="Shape 176"/>
            <p:cNvSpPr/>
            <p:nvPr/>
          </p:nvSpPr>
          <p:spPr>
            <a:xfrm>
              <a:off x="4045049" y="1484544"/>
              <a:ext cx="1053900" cy="1053900"/>
            </a:xfrm>
            <a:prstGeom prst="ellips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77" name="Shape 177"/>
            <p:cNvSpPr/>
            <p:nvPr/>
          </p:nvSpPr>
          <p:spPr>
            <a:xfrm>
              <a:off x="4300949" y="1715342"/>
              <a:ext cx="542100" cy="515400"/>
            </a:xfrm>
            <a:prstGeom prst="star5">
              <a:avLst>
                <a:gd fmla="val 19098" name="adj"/>
                <a:gd fmla="val 105146" name="hf"/>
                <a:gd fmla="val 110557" name="vf"/>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grpSp>
        <p:nvGrpSpPr>
          <p:cNvPr id="178" name="Shape 178"/>
          <p:cNvGrpSpPr/>
          <p:nvPr/>
        </p:nvGrpSpPr>
        <p:grpSpPr>
          <a:xfrm>
            <a:off x="5327310" y="1705030"/>
            <a:ext cx="1233484" cy="1233484"/>
            <a:chOff x="5217299" y="1498631"/>
            <a:chExt cx="1053900" cy="1053900"/>
          </a:xfrm>
        </p:grpSpPr>
        <p:sp>
          <p:nvSpPr>
            <p:cNvPr id="179" name="Shape 179"/>
            <p:cNvSpPr/>
            <p:nvPr/>
          </p:nvSpPr>
          <p:spPr>
            <a:xfrm>
              <a:off x="5217299" y="1498631"/>
              <a:ext cx="1053900" cy="1053900"/>
            </a:xfrm>
            <a:prstGeom prst="ellips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80" name="Shape 180"/>
            <p:cNvSpPr/>
            <p:nvPr/>
          </p:nvSpPr>
          <p:spPr>
            <a:xfrm>
              <a:off x="5473199" y="1729430"/>
              <a:ext cx="542100" cy="515400"/>
            </a:xfrm>
            <a:prstGeom prst="star5">
              <a:avLst>
                <a:gd fmla="val 19098" name="adj"/>
                <a:gd fmla="val 105146" name="hf"/>
                <a:gd fmla="val 110557" name="vf"/>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grpSp>
        <p:nvGrpSpPr>
          <p:cNvPr id="181" name="Shape 181"/>
          <p:cNvGrpSpPr/>
          <p:nvPr/>
        </p:nvGrpSpPr>
        <p:grpSpPr>
          <a:xfrm>
            <a:off x="6699312" y="1705030"/>
            <a:ext cx="1233484" cy="1233484"/>
            <a:chOff x="6389549" y="1498631"/>
            <a:chExt cx="1053900" cy="1053900"/>
          </a:xfrm>
        </p:grpSpPr>
        <p:sp>
          <p:nvSpPr>
            <p:cNvPr id="182" name="Shape 182"/>
            <p:cNvSpPr/>
            <p:nvPr/>
          </p:nvSpPr>
          <p:spPr>
            <a:xfrm>
              <a:off x="6389549" y="1498631"/>
              <a:ext cx="1053900" cy="1053900"/>
            </a:xfrm>
            <a:prstGeom prst="ellips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83" name="Shape 183"/>
            <p:cNvSpPr/>
            <p:nvPr/>
          </p:nvSpPr>
          <p:spPr>
            <a:xfrm>
              <a:off x="6645450" y="1729430"/>
              <a:ext cx="542100" cy="515400"/>
            </a:xfrm>
            <a:prstGeom prst="star5">
              <a:avLst>
                <a:gd fmla="val 19098" name="adj"/>
                <a:gd fmla="val 105146" name="hf"/>
                <a:gd fmla="val 110557" name="vf"/>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84" name="Shape 184"/>
          <p:cNvSpPr txBox="1"/>
          <p:nvPr>
            <p:ph idx="4294967295" type="body"/>
          </p:nvPr>
        </p:nvSpPr>
        <p:spPr>
          <a:xfrm>
            <a:off x="311700" y="3198825"/>
            <a:ext cx="8520599" cy="1609799"/>
          </a:xfrm>
          <a:prstGeom prst="rect">
            <a:avLst/>
          </a:prstGeom>
        </p:spPr>
        <p:txBody>
          <a:bodyPr anchorCtr="0" anchor="t" bIns="91425" lIns="91425" rIns="91425" tIns="91425">
            <a:noAutofit/>
          </a:bodyPr>
          <a:lstStyle/>
          <a:p>
            <a:pPr lvl="0" algn="ctr">
              <a:spcBef>
                <a:spcPts val="0"/>
              </a:spcBef>
              <a:buNone/>
            </a:pPr>
            <a:r>
              <a:rPr lang="en" sz="2400"/>
              <a:t>Would you recommend US to any one? </a:t>
            </a:r>
            <a:br>
              <a:rPr lang="en" sz="2400"/>
            </a:br>
            <a:r>
              <a:rPr lang="en" sz="2400"/>
              <a:t>HOPING FOR A GOOD GRADE!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p:nvPr/>
        </p:nvSpPr>
        <p:spPr>
          <a:xfrm>
            <a:off x="0" y="0"/>
            <a:ext cx="9161099" cy="24845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69" name="Shape 69"/>
          <p:cNvSpPr txBox="1"/>
          <p:nvPr>
            <p:ph idx="4294967295" type="title"/>
          </p:nvPr>
        </p:nvSpPr>
        <p:spPr>
          <a:xfrm>
            <a:off x="311700" y="372500"/>
            <a:ext cx="8520599" cy="733499"/>
          </a:xfrm>
          <a:prstGeom prst="rect">
            <a:avLst/>
          </a:prstGeom>
        </p:spPr>
        <p:txBody>
          <a:bodyPr anchorCtr="0" anchor="b" bIns="91425" lIns="91425" rIns="91425" tIns="91425">
            <a:noAutofit/>
          </a:bodyPr>
          <a:lstStyle/>
          <a:p>
            <a:pPr lvl="0" algn="ctr">
              <a:spcBef>
                <a:spcPts val="0"/>
              </a:spcBef>
              <a:buNone/>
            </a:pPr>
            <a:r>
              <a:rPr lang="en" sz="4800">
                <a:solidFill>
                  <a:schemeClr val="accent1"/>
                </a:solidFill>
              </a:rPr>
              <a:t>Main Characters</a:t>
            </a:r>
          </a:p>
        </p:txBody>
      </p:sp>
      <p:grpSp>
        <p:nvGrpSpPr>
          <p:cNvPr id="70" name="Shape 70"/>
          <p:cNvGrpSpPr/>
          <p:nvPr/>
        </p:nvGrpSpPr>
        <p:grpSpPr>
          <a:xfrm>
            <a:off x="2649462" y="1351550"/>
            <a:ext cx="1644299" cy="1659174"/>
            <a:chOff x="2649450" y="1351550"/>
            <a:chExt cx="1644299" cy="1659174"/>
          </a:xfrm>
        </p:grpSpPr>
        <p:sp>
          <p:nvSpPr>
            <p:cNvPr id="71" name="Shape 71"/>
            <p:cNvSpPr/>
            <p:nvPr/>
          </p:nvSpPr>
          <p:spPr>
            <a:xfrm>
              <a:off x="2649450" y="1351550"/>
              <a:ext cx="1644299" cy="1644299"/>
            </a:xfrm>
            <a:prstGeom prst="ellips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pic>
          <p:nvPicPr>
            <p:cNvPr descr="Cartoonish illustration of a boy in a yellow shirt" id="72" name="Shape 72"/>
            <p:cNvPicPr preferRelativeResize="0"/>
            <p:nvPr/>
          </p:nvPicPr>
          <p:blipFill rotWithShape="1">
            <a:blip r:embed="rId3">
              <a:alphaModFix/>
            </a:blip>
            <a:srcRect b="0" l="-8182" r="-4214" t="-12397"/>
            <a:stretch/>
          </p:blipFill>
          <p:spPr>
            <a:xfrm>
              <a:off x="2649450" y="1366424"/>
              <a:ext cx="1644299" cy="1644299"/>
            </a:xfrm>
            <a:prstGeom prst="ellipse">
              <a:avLst/>
            </a:prstGeom>
            <a:noFill/>
            <a:ln>
              <a:noFill/>
            </a:ln>
          </p:spPr>
        </p:pic>
      </p:grpSp>
      <p:sp>
        <p:nvSpPr>
          <p:cNvPr id="73" name="Shape 73"/>
          <p:cNvSpPr txBox="1"/>
          <p:nvPr>
            <p:ph idx="4294967295" type="body"/>
          </p:nvPr>
        </p:nvSpPr>
        <p:spPr>
          <a:xfrm>
            <a:off x="2374558" y="3108899"/>
            <a:ext cx="2177399" cy="436200"/>
          </a:xfrm>
          <a:prstGeom prst="rect">
            <a:avLst/>
          </a:prstGeom>
        </p:spPr>
        <p:txBody>
          <a:bodyPr anchorCtr="0" anchor="t" bIns="91425" lIns="91425" rIns="91425" tIns="91425">
            <a:noAutofit/>
          </a:bodyPr>
          <a:lstStyle/>
          <a:p>
            <a:pPr lvl="0" algn="ctr">
              <a:spcBef>
                <a:spcPts val="0"/>
              </a:spcBef>
              <a:buNone/>
            </a:pPr>
            <a:r>
              <a:rPr lang="en" sz="2100">
                <a:solidFill>
                  <a:schemeClr val="accent5"/>
                </a:solidFill>
              </a:rPr>
              <a:t>Metarya </a:t>
            </a:r>
          </a:p>
        </p:txBody>
      </p:sp>
      <p:cxnSp>
        <p:nvCxnSpPr>
          <p:cNvPr id="74" name="Shape 74"/>
          <p:cNvCxnSpPr/>
          <p:nvPr/>
        </p:nvCxnSpPr>
        <p:spPr>
          <a:xfrm>
            <a:off x="3327800" y="3613372"/>
            <a:ext cx="270900" cy="0"/>
          </a:xfrm>
          <a:prstGeom prst="straightConnector1">
            <a:avLst/>
          </a:prstGeom>
          <a:noFill/>
          <a:ln cap="flat" cmpd="sng" w="9525">
            <a:solidFill>
              <a:schemeClr val="lt2"/>
            </a:solidFill>
            <a:prstDash val="solid"/>
            <a:round/>
            <a:headEnd len="med" w="med" type="none"/>
            <a:tailEnd len="med" w="med" type="none"/>
          </a:ln>
        </p:spPr>
      </p:cxnSp>
      <p:sp>
        <p:nvSpPr>
          <p:cNvPr id="75" name="Shape 75"/>
          <p:cNvSpPr txBox="1"/>
          <p:nvPr>
            <p:ph idx="4294967295" type="body"/>
          </p:nvPr>
        </p:nvSpPr>
        <p:spPr>
          <a:xfrm>
            <a:off x="4584179" y="3108899"/>
            <a:ext cx="2177399" cy="436200"/>
          </a:xfrm>
          <a:prstGeom prst="rect">
            <a:avLst/>
          </a:prstGeom>
        </p:spPr>
        <p:txBody>
          <a:bodyPr anchorCtr="0" anchor="t" bIns="91425" lIns="91425" rIns="91425" tIns="91425">
            <a:noAutofit/>
          </a:bodyPr>
          <a:lstStyle/>
          <a:p>
            <a:pPr lvl="0" algn="ctr">
              <a:spcBef>
                <a:spcPts val="0"/>
              </a:spcBef>
              <a:buNone/>
            </a:pPr>
            <a:r>
              <a:rPr lang="en" sz="2100">
                <a:solidFill>
                  <a:schemeClr val="accent5"/>
                </a:solidFill>
              </a:rPr>
              <a:t>Mudit</a:t>
            </a:r>
          </a:p>
        </p:txBody>
      </p:sp>
      <p:cxnSp>
        <p:nvCxnSpPr>
          <p:cNvPr id="76" name="Shape 76"/>
          <p:cNvCxnSpPr/>
          <p:nvPr/>
        </p:nvCxnSpPr>
        <p:spPr>
          <a:xfrm>
            <a:off x="5554075" y="3613372"/>
            <a:ext cx="270900" cy="0"/>
          </a:xfrm>
          <a:prstGeom prst="straightConnector1">
            <a:avLst/>
          </a:prstGeom>
          <a:noFill/>
          <a:ln cap="flat" cmpd="sng" w="9525">
            <a:solidFill>
              <a:schemeClr val="lt2"/>
            </a:solidFill>
            <a:prstDash val="solid"/>
            <a:round/>
            <a:headEnd len="med" w="med" type="none"/>
            <a:tailEnd len="med" w="med" type="none"/>
          </a:ln>
        </p:spPr>
      </p:cxnSp>
      <p:grpSp>
        <p:nvGrpSpPr>
          <p:cNvPr id="77" name="Shape 77"/>
          <p:cNvGrpSpPr/>
          <p:nvPr/>
        </p:nvGrpSpPr>
        <p:grpSpPr>
          <a:xfrm>
            <a:off x="4867375" y="1285299"/>
            <a:ext cx="1644300" cy="1644299"/>
            <a:chOff x="7085400" y="1351550"/>
            <a:chExt cx="1644300" cy="1644299"/>
          </a:xfrm>
        </p:grpSpPr>
        <p:sp>
          <p:nvSpPr>
            <p:cNvPr id="78" name="Shape 78"/>
            <p:cNvSpPr/>
            <p:nvPr/>
          </p:nvSpPr>
          <p:spPr>
            <a:xfrm>
              <a:off x="7085400" y="1351550"/>
              <a:ext cx="1644299" cy="1644299"/>
            </a:xfrm>
            <a:prstGeom prst="ellips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pic>
          <p:nvPicPr>
            <p:cNvPr descr="Cartoonish illustration of a man in a blue shirt" id="79" name="Shape 79"/>
            <p:cNvPicPr preferRelativeResize="0"/>
            <p:nvPr/>
          </p:nvPicPr>
          <p:blipFill>
            <a:blip r:embed="rId4">
              <a:alphaModFix/>
            </a:blip>
            <a:stretch>
              <a:fillRect/>
            </a:stretch>
          </p:blipFill>
          <p:spPr>
            <a:xfrm flipH="1">
              <a:off x="7085400" y="1351550"/>
              <a:ext cx="1644299" cy="1644299"/>
            </a:xfrm>
            <a:prstGeom prst="ellipse">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87900" y="458025"/>
            <a:ext cx="8368200" cy="686099"/>
          </a:xfrm>
          <a:prstGeom prst="rect">
            <a:avLst/>
          </a:prstGeom>
        </p:spPr>
        <p:txBody>
          <a:bodyPr anchorCtr="0" anchor="b" bIns="91425" lIns="91425" rIns="91425" tIns="91425">
            <a:noAutofit/>
          </a:bodyPr>
          <a:lstStyle/>
          <a:p>
            <a:pPr lvl="0" algn="ctr">
              <a:spcBef>
                <a:spcPts val="0"/>
              </a:spcBef>
              <a:buNone/>
            </a:pPr>
            <a:r>
              <a:rPr lang="en" sz="4800"/>
              <a:t>AIM</a:t>
            </a:r>
          </a:p>
        </p:txBody>
      </p:sp>
      <p:sp>
        <p:nvSpPr>
          <p:cNvPr id="85" name="Shape 85"/>
          <p:cNvSpPr txBox="1"/>
          <p:nvPr>
            <p:ph idx="1" type="body"/>
          </p:nvPr>
        </p:nvSpPr>
        <p:spPr>
          <a:xfrm>
            <a:off x="387900" y="1489824"/>
            <a:ext cx="8368200" cy="3078899"/>
          </a:xfrm>
          <a:prstGeom prst="rect">
            <a:avLst/>
          </a:prstGeom>
          <a:noFill/>
          <a:ln>
            <a:noFill/>
          </a:ln>
        </p:spPr>
        <p:txBody>
          <a:bodyPr anchorCtr="0" anchor="t" bIns="91425" lIns="91425" rIns="91425" tIns="91425">
            <a:noAutofit/>
          </a:bodyPr>
          <a:lstStyle/>
          <a:p>
            <a:pPr lvl="0">
              <a:spcBef>
                <a:spcPts val="0"/>
              </a:spcBef>
              <a:buNone/>
            </a:pPr>
            <a:r>
              <a:rPr lang="en"/>
              <a:t>Problem of detecting a sub-event in and around a Major event such as EPL or something else.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idx="4294967295" type="title"/>
          </p:nvPr>
        </p:nvSpPr>
        <p:spPr>
          <a:xfrm>
            <a:off x="311700" y="372500"/>
            <a:ext cx="8520599" cy="733499"/>
          </a:xfrm>
          <a:prstGeom prst="rect">
            <a:avLst/>
          </a:prstGeom>
        </p:spPr>
        <p:txBody>
          <a:bodyPr anchorCtr="0" anchor="b" bIns="91425" lIns="91425" rIns="91425" tIns="91425">
            <a:noAutofit/>
          </a:bodyPr>
          <a:lstStyle/>
          <a:p>
            <a:pPr lvl="0" algn="ctr">
              <a:spcBef>
                <a:spcPts val="0"/>
              </a:spcBef>
              <a:buNone/>
            </a:pPr>
            <a:r>
              <a:rPr lang="en" sz="4800"/>
              <a:t>DATA - SET </a:t>
            </a:r>
          </a:p>
        </p:txBody>
      </p:sp>
      <p:sp>
        <p:nvSpPr>
          <p:cNvPr id="91" name="Shape 91"/>
          <p:cNvSpPr txBox="1"/>
          <p:nvPr>
            <p:ph idx="4294967295" type="body"/>
          </p:nvPr>
        </p:nvSpPr>
        <p:spPr>
          <a:xfrm>
            <a:off x="311700" y="1195200"/>
            <a:ext cx="3853199" cy="524399"/>
          </a:xfrm>
          <a:prstGeom prst="rect">
            <a:avLst/>
          </a:prstGeom>
        </p:spPr>
        <p:txBody>
          <a:bodyPr anchorCtr="0" anchor="t" bIns="91425" lIns="91425" rIns="91425" tIns="91425">
            <a:noAutofit/>
          </a:bodyPr>
          <a:lstStyle/>
          <a:p>
            <a:pPr lvl="0">
              <a:spcBef>
                <a:spcPts val="0"/>
              </a:spcBef>
              <a:buNone/>
            </a:pPr>
            <a:r>
              <a:rPr lang="en" sz="2400">
                <a:solidFill>
                  <a:schemeClr val="accent5"/>
                </a:solidFill>
              </a:rPr>
              <a:t>FA CUP FINALS</a:t>
            </a:r>
          </a:p>
        </p:txBody>
      </p:sp>
      <p:cxnSp>
        <p:nvCxnSpPr>
          <p:cNvPr id="92" name="Shape 92"/>
          <p:cNvCxnSpPr/>
          <p:nvPr/>
        </p:nvCxnSpPr>
        <p:spPr>
          <a:xfrm>
            <a:off x="418675" y="1811883"/>
            <a:ext cx="270900" cy="0"/>
          </a:xfrm>
          <a:prstGeom prst="straightConnector1">
            <a:avLst/>
          </a:prstGeom>
          <a:noFill/>
          <a:ln cap="flat" cmpd="sng" w="9525">
            <a:solidFill>
              <a:schemeClr val="lt2"/>
            </a:solidFill>
            <a:prstDash val="solid"/>
            <a:round/>
            <a:headEnd len="med" w="med" type="none"/>
            <a:tailEnd len="med" w="med" type="none"/>
          </a:ln>
        </p:spPr>
      </p:cxnSp>
      <p:sp>
        <p:nvSpPr>
          <p:cNvPr id="93" name="Shape 93"/>
          <p:cNvSpPr txBox="1"/>
          <p:nvPr>
            <p:ph idx="4294967295" type="body"/>
          </p:nvPr>
        </p:nvSpPr>
        <p:spPr>
          <a:xfrm>
            <a:off x="311700" y="1916325"/>
            <a:ext cx="8520600" cy="2753100"/>
          </a:xfrm>
          <a:prstGeom prst="rect">
            <a:avLst/>
          </a:prstGeom>
        </p:spPr>
        <p:txBody>
          <a:bodyPr anchorCtr="0" anchor="t" bIns="91425" lIns="91425" rIns="91425" tIns="91425">
            <a:noAutofit/>
          </a:bodyPr>
          <a:lstStyle/>
          <a:p>
            <a:pPr lvl="0">
              <a:spcBef>
                <a:spcPts val="0"/>
              </a:spcBef>
              <a:buNone/>
            </a:pPr>
            <a:r>
              <a:rPr lang="en" sz="1400"/>
              <a:t>We were given a JSON file of the FA Cup Final. It had tweets related to this major event.</a:t>
            </a:r>
          </a:p>
          <a:p>
            <a:pPr lvl="0">
              <a:spcBef>
                <a:spcPts val="0"/>
              </a:spcBef>
              <a:buNone/>
            </a:pPr>
            <a:r>
              <a:rPr lang="en" sz="1400"/>
              <a:t>FA Cup is a knockout tournament in the English Football. </a:t>
            </a:r>
          </a:p>
          <a:p>
            <a:pPr lvl="0">
              <a:spcBef>
                <a:spcPts val="0"/>
              </a:spcBef>
              <a:buNone/>
            </a:pPr>
            <a:r>
              <a:rPr lang="en" sz="1400"/>
              <a:t>Data was provided using official hashtags and the names of the teams and key players.</a:t>
            </a:r>
          </a:p>
          <a:p>
            <a:pPr lvl="0">
              <a:spcBef>
                <a:spcPts val="0"/>
              </a:spcBef>
              <a:buNone/>
            </a:pPr>
            <a:r>
              <a:rPr lang="en" sz="1400"/>
              <a:t>The ground truth comprised 13 topics, including each every goal, bookings, start , middle and end of the match</a:t>
            </a:r>
          </a:p>
          <a:p>
            <a:pPr lvl="0">
              <a:spcBef>
                <a:spcPts val="0"/>
              </a:spcBef>
              <a:buNone/>
            </a:pPr>
            <a:r>
              <a:rPr lang="en" sz="1400"/>
              <a:t>The labelled data tweets is around 6889.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265500" y="1818600"/>
            <a:ext cx="4045199" cy="1506299"/>
          </a:xfrm>
          <a:prstGeom prst="rect">
            <a:avLst/>
          </a:prstGeom>
        </p:spPr>
        <p:txBody>
          <a:bodyPr anchorCtr="0" anchor="ctr" bIns="91425" lIns="91425" rIns="91425" tIns="91425">
            <a:noAutofit/>
          </a:bodyPr>
          <a:lstStyle/>
          <a:p>
            <a:pPr lvl="0">
              <a:spcBef>
                <a:spcPts val="0"/>
              </a:spcBef>
              <a:buNone/>
            </a:pPr>
            <a:r>
              <a:rPr lang="en" sz="4800"/>
              <a:t>PRE - PROCESSING</a:t>
            </a:r>
          </a:p>
        </p:txBody>
      </p:sp>
      <p:sp>
        <p:nvSpPr>
          <p:cNvPr id="99" name="Shape 99"/>
          <p:cNvSpPr txBox="1"/>
          <p:nvPr>
            <p:ph idx="2" type="body"/>
          </p:nvPr>
        </p:nvSpPr>
        <p:spPr>
          <a:xfrm>
            <a:off x="4939500" y="724200"/>
            <a:ext cx="3837000" cy="3695099"/>
          </a:xfrm>
          <a:prstGeom prst="rect">
            <a:avLst/>
          </a:prstGeom>
        </p:spPr>
        <p:txBody>
          <a:bodyPr anchorCtr="0" anchor="ctr" bIns="91425" lIns="91425" rIns="91425" tIns="91425">
            <a:noAutofit/>
          </a:bodyPr>
          <a:lstStyle/>
          <a:p>
            <a:pPr lvl="0">
              <a:spcBef>
                <a:spcPts val="0"/>
              </a:spcBef>
              <a:buNone/>
            </a:pPr>
            <a:r>
              <a:rPr lang="en"/>
              <a:t>An important part of our method is data preprocessing and filtering.</a:t>
            </a:r>
          </a:p>
          <a:p>
            <a:pPr lvl="0">
              <a:spcBef>
                <a:spcPts val="0"/>
              </a:spcBef>
              <a:buNone/>
            </a:pPr>
            <a:r>
              <a:rPr lang="en"/>
              <a:t> For each tweet, we preprocess the text as follows. We normalize the text to remove urls, user mentions and hashtags, as well as digits and other punctuation.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idx="2" type="body"/>
          </p:nvPr>
        </p:nvSpPr>
        <p:spPr>
          <a:xfrm>
            <a:off x="220325" y="608475"/>
            <a:ext cx="8768100" cy="3695100"/>
          </a:xfrm>
          <a:prstGeom prst="rect">
            <a:avLst/>
          </a:prstGeom>
        </p:spPr>
        <p:txBody>
          <a:bodyPr anchorCtr="0" anchor="ctr" bIns="91425" lIns="91425" rIns="91425" tIns="91425">
            <a:noAutofit/>
          </a:bodyPr>
          <a:lstStyle/>
          <a:p>
            <a:pPr lvl="0">
              <a:spcBef>
                <a:spcPts val="0"/>
              </a:spcBef>
              <a:buNone/>
            </a:pPr>
            <a:r>
              <a:rPr lang="en"/>
              <a:t>Next, we tokenize the remaining clean text by white space, and remove stop words</a:t>
            </a:r>
          </a:p>
          <a:p>
            <a:pPr lvl="0">
              <a:spcBef>
                <a:spcPts val="0"/>
              </a:spcBef>
              <a:buNone/>
            </a:pPr>
            <a:r>
              <a:rPr lang="en"/>
              <a:t> In order to prepare the tweet corpus, in each time window, for each tweet, we first append the user mentions, the hashtags and the resulting clean text tokens</a:t>
            </a:r>
          </a:p>
          <a:p>
            <a:pPr lvl="0">
              <a:spcBef>
                <a:spcPts val="0"/>
              </a:spcBef>
              <a:buNone/>
            </a:pPr>
            <a:r>
              <a:rPr lang="en"/>
              <a:t>We check the structure of the resulting tweet, and filter out tweets that have more than 2 user mentions or more than 2 hashtags, or less than 4 text tokens</a:t>
            </a:r>
          </a:p>
          <a:p>
            <a:pPr lvl="0">
              <a:spcBef>
                <a:spcPts val="0"/>
              </a:spcBef>
              <a:buNone/>
            </a:pPr>
            <a:r>
              <a:rPr lang="en"/>
              <a:t>from the window tweet corpus, we create a (binary) tweet-term matrix, where we remove user mentions (but keep hashtags)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idx="2" type="body"/>
          </p:nvPr>
        </p:nvSpPr>
        <p:spPr>
          <a:xfrm>
            <a:off x="101000" y="724200"/>
            <a:ext cx="8609400" cy="3695100"/>
          </a:xfrm>
          <a:prstGeom prst="rect">
            <a:avLst/>
          </a:prstGeom>
        </p:spPr>
        <p:txBody>
          <a:bodyPr anchorCtr="0" anchor="ctr" bIns="91425" lIns="91425" rIns="91425" tIns="91425">
            <a:noAutofit/>
          </a:bodyPr>
          <a:lstStyle/>
          <a:p>
            <a:pPr lvl="0" rtl="0">
              <a:spcBef>
                <a:spcPts val="0"/>
              </a:spcBef>
              <a:buNone/>
            </a:pPr>
            <a:r>
              <a:rPr lang="en"/>
              <a:t>the next filtering step, we reduce this matrix to only the subset of rows containing at least 5 terms. </a:t>
            </a:r>
          </a:p>
          <a:p>
            <a:pPr indent="0" lvl="0" marL="0" rtl="0">
              <a:spcBef>
                <a:spcPts val="0"/>
              </a:spcBef>
              <a:buNone/>
            </a:pPr>
            <a:r>
              <a:rPr lang="en"/>
              <a:t>TFIDF VECTORIZER :</a:t>
            </a:r>
          </a:p>
          <a:p>
            <a:pPr lvl="0" rtl="0" algn="just">
              <a:spcBef>
                <a:spcPts val="1100"/>
              </a:spcBef>
              <a:spcAft>
                <a:spcPts val="0"/>
              </a:spcAft>
              <a:buNone/>
            </a:pPr>
            <a:r>
              <a:rPr lang="en" sz="1300">
                <a:solidFill>
                  <a:srgbClr val="FFFFFF"/>
                </a:solidFill>
                <a:latin typeface="Arial"/>
                <a:ea typeface="Arial"/>
                <a:cs typeface="Arial"/>
                <a:sym typeface="Arial"/>
              </a:rPr>
              <a:t>To get a Tf-idf matrix, first count word occurrences by document. </a:t>
            </a:r>
          </a:p>
          <a:p>
            <a:pPr lvl="0" rtl="0" algn="just">
              <a:spcBef>
                <a:spcPts val="1100"/>
              </a:spcBef>
              <a:spcAft>
                <a:spcPts val="0"/>
              </a:spcAft>
              <a:buNone/>
            </a:pPr>
            <a:r>
              <a:rPr lang="en" sz="1300">
                <a:solidFill>
                  <a:srgbClr val="FFFFFF"/>
                </a:solidFill>
                <a:latin typeface="Arial"/>
                <a:ea typeface="Arial"/>
                <a:cs typeface="Arial"/>
                <a:sym typeface="Arial"/>
              </a:rPr>
              <a:t>This is transformed into a document-term matrix (dtm). </a:t>
            </a:r>
          </a:p>
          <a:p>
            <a:pPr lvl="0" rtl="0" algn="just">
              <a:spcBef>
                <a:spcPts val="1100"/>
              </a:spcBef>
              <a:spcAft>
                <a:spcPts val="0"/>
              </a:spcAft>
              <a:buNone/>
            </a:pPr>
            <a:r>
              <a:rPr lang="en" sz="1300">
                <a:solidFill>
                  <a:srgbClr val="FFFFFF"/>
                </a:solidFill>
                <a:latin typeface="Arial"/>
                <a:ea typeface="Arial"/>
                <a:cs typeface="Arial"/>
                <a:sym typeface="Arial"/>
              </a:rPr>
              <a:t>This is also just called a term frequency matrix. </a:t>
            </a:r>
          </a:p>
          <a:p>
            <a:pPr lvl="0" rtl="0" algn="just">
              <a:spcBef>
                <a:spcPts val="1100"/>
              </a:spcBef>
              <a:spcAft>
                <a:spcPts val="0"/>
              </a:spcAft>
              <a:buNone/>
            </a:pPr>
            <a:r>
              <a:rPr lang="en" sz="1300">
                <a:solidFill>
                  <a:srgbClr val="FFFFFF"/>
                </a:solidFill>
                <a:latin typeface="Arial"/>
                <a:ea typeface="Arial"/>
                <a:cs typeface="Arial"/>
                <a:sym typeface="Arial"/>
              </a:rPr>
              <a:t>An example of a dtm is here at right.</a:t>
            </a:r>
          </a:p>
          <a:p>
            <a:pPr lvl="0" rtl="0" algn="just">
              <a:spcBef>
                <a:spcPts val="1100"/>
              </a:spcBef>
              <a:spcAft>
                <a:spcPts val="0"/>
              </a:spcAft>
              <a:buNone/>
            </a:pPr>
            <a:r>
              <a:rPr lang="en" sz="1300">
                <a:solidFill>
                  <a:srgbClr val="FFFFFF"/>
                </a:solidFill>
                <a:latin typeface="Arial"/>
                <a:ea typeface="Arial"/>
                <a:cs typeface="Arial"/>
                <a:sym typeface="Arial"/>
              </a:rPr>
              <a:t>Then apply the term frequency-inverse document frequency weighting: </a:t>
            </a:r>
          </a:p>
          <a:p>
            <a:pPr lvl="0" rtl="0" algn="just">
              <a:spcBef>
                <a:spcPts val="1100"/>
              </a:spcBef>
              <a:spcAft>
                <a:spcPts val="0"/>
              </a:spcAft>
              <a:buNone/>
            </a:pPr>
            <a:r>
              <a:rPr lang="en" sz="1300">
                <a:solidFill>
                  <a:srgbClr val="FFFFFF"/>
                </a:solidFill>
                <a:latin typeface="Arial"/>
                <a:ea typeface="Arial"/>
                <a:cs typeface="Arial"/>
                <a:sym typeface="Arial"/>
              </a:rPr>
              <a:t>words that occur frequently within a document but not frequently </a:t>
            </a:r>
          </a:p>
          <a:p>
            <a:pPr lvl="0" rtl="0" algn="just">
              <a:spcBef>
                <a:spcPts val="1100"/>
              </a:spcBef>
              <a:spcAft>
                <a:spcPts val="0"/>
              </a:spcAft>
              <a:buNone/>
            </a:pPr>
            <a:r>
              <a:rPr lang="en" sz="1300">
                <a:solidFill>
                  <a:srgbClr val="FFFFFF"/>
                </a:solidFill>
                <a:latin typeface="Arial"/>
                <a:ea typeface="Arial"/>
                <a:cs typeface="Arial"/>
                <a:sym typeface="Arial"/>
              </a:rPr>
              <a:t>within the corpus receive a higher weighting as these words are </a:t>
            </a:r>
          </a:p>
          <a:p>
            <a:pPr lvl="0" rtl="0" algn="just">
              <a:spcBef>
                <a:spcPts val="1100"/>
              </a:spcBef>
              <a:spcAft>
                <a:spcPts val="0"/>
              </a:spcAft>
              <a:buNone/>
            </a:pPr>
            <a:r>
              <a:rPr lang="en" sz="1300">
                <a:solidFill>
                  <a:srgbClr val="FFFFFF"/>
                </a:solidFill>
                <a:latin typeface="Arial"/>
                <a:ea typeface="Arial"/>
                <a:cs typeface="Arial"/>
                <a:sym typeface="Arial"/>
              </a:rPr>
              <a:t>assumed to contain more meaning in relation to the document.</a:t>
            </a:r>
          </a:p>
          <a:p>
            <a:pPr indent="457200" lvl="0" marL="2743200">
              <a:spcBef>
                <a:spcPts val="0"/>
              </a:spcBef>
              <a:buNone/>
            </a:pPr>
            <a:r>
              <a:t/>
            </a:r>
            <a:endParaRPr/>
          </a:p>
          <a:p>
            <a:pPr lvl="0">
              <a:spcBef>
                <a:spcPts val="0"/>
              </a:spcBef>
              <a:buNone/>
            </a:pPr>
            <a:r>
              <a:t/>
            </a:r>
            <a:endParaRPr/>
          </a:p>
        </p:txBody>
      </p:sp>
      <p:pic>
        <p:nvPicPr>
          <p:cNvPr id="110" name="Shape 110"/>
          <p:cNvPicPr preferRelativeResize="0"/>
          <p:nvPr/>
        </p:nvPicPr>
        <p:blipFill>
          <a:blip r:embed="rId3">
            <a:alphaModFix/>
          </a:blip>
          <a:stretch>
            <a:fillRect/>
          </a:stretch>
        </p:blipFill>
        <p:spPr>
          <a:xfrm>
            <a:off x="5494625" y="1710125"/>
            <a:ext cx="3543300" cy="262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265500" y="1818600"/>
            <a:ext cx="4045199" cy="1506299"/>
          </a:xfrm>
          <a:prstGeom prst="rect">
            <a:avLst/>
          </a:prstGeom>
        </p:spPr>
        <p:txBody>
          <a:bodyPr anchorCtr="0" anchor="ctr" bIns="91425" lIns="91425" rIns="91425" tIns="91425">
            <a:noAutofit/>
          </a:bodyPr>
          <a:lstStyle/>
          <a:p>
            <a:pPr lvl="0">
              <a:spcBef>
                <a:spcPts val="0"/>
              </a:spcBef>
              <a:buNone/>
            </a:pPr>
            <a:r>
              <a:rPr lang="en" sz="4800"/>
              <a:t>ALGORITHM USED</a:t>
            </a:r>
          </a:p>
        </p:txBody>
      </p:sp>
      <p:sp>
        <p:nvSpPr>
          <p:cNvPr id="116" name="Shape 116"/>
          <p:cNvSpPr txBox="1"/>
          <p:nvPr>
            <p:ph idx="2" type="body"/>
          </p:nvPr>
        </p:nvSpPr>
        <p:spPr>
          <a:xfrm>
            <a:off x="4939500" y="724200"/>
            <a:ext cx="3837000" cy="3695099"/>
          </a:xfrm>
          <a:prstGeom prst="rect">
            <a:avLst/>
          </a:prstGeom>
        </p:spPr>
        <p:txBody>
          <a:bodyPr anchorCtr="0" anchor="ctr" bIns="91425" lIns="91425" rIns="91425" tIns="91425">
            <a:noAutofit/>
          </a:bodyPr>
          <a:lstStyle/>
          <a:p>
            <a:pPr lvl="0">
              <a:spcBef>
                <a:spcPts val="0"/>
              </a:spcBef>
              <a:buNone/>
            </a:pPr>
            <a:r>
              <a:rPr lang="en"/>
              <a:t>LDA</a:t>
            </a:r>
          </a:p>
          <a:p>
            <a:pPr lvl="0">
              <a:spcBef>
                <a:spcPts val="0"/>
              </a:spcBef>
              <a:buNone/>
            </a:pPr>
            <a:r>
              <a:rPr lang="en"/>
              <a:t>COMPUTING TWEET PAIR - WISE DISTANCE</a:t>
            </a:r>
          </a:p>
          <a:p>
            <a:pPr lvl="0">
              <a:spcBef>
                <a:spcPts val="0"/>
              </a:spcBef>
              <a:buNone/>
            </a:pPr>
            <a:r>
              <a:rPr lang="en"/>
              <a:t>K - MEANS</a:t>
            </a:r>
          </a:p>
          <a:p>
            <a:pPr lvl="0">
              <a:spcBef>
                <a:spcPts val="0"/>
              </a:spcBef>
              <a:buNone/>
            </a:pPr>
            <a:r>
              <a:rPr lang="en"/>
              <a:t>FAST - CLUSTERS (HIERARCHIAL CLUSTERING)</a:t>
            </a:r>
          </a:p>
          <a:p>
            <a:pPr lvl="0">
              <a:spcBef>
                <a:spcPts val="0"/>
              </a:spcBef>
              <a:buNone/>
            </a:pPr>
            <a:r>
              <a:rPr lang="en"/>
              <a:t>CUTTING THE DENDOGRAMS</a:t>
            </a:r>
          </a:p>
          <a:p>
            <a:pPr lvl="0">
              <a:spcBef>
                <a:spcPts val="0"/>
              </a:spcBef>
              <a:buNone/>
            </a:pPr>
            <a:r>
              <a:rPr lang="en"/>
              <a:t>RANKING THE CLUSTERS</a:t>
            </a: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85775" y="719250"/>
            <a:ext cx="8049600" cy="4090800"/>
          </a:xfrm>
          <a:prstGeom prst="rect">
            <a:avLst/>
          </a:prstGeom>
        </p:spPr>
        <p:txBody>
          <a:bodyPr anchorCtr="0" anchor="ctr" bIns="91425" lIns="91425" rIns="91425" tIns="91425">
            <a:noAutofit/>
          </a:bodyPr>
          <a:lstStyle/>
          <a:p>
            <a:pPr indent="0" lvl="0" marL="3200400" rtl="0">
              <a:spcBef>
                <a:spcPts val="0"/>
              </a:spcBef>
              <a:buNone/>
            </a:pPr>
            <a:r>
              <a:rPr lang="en"/>
              <a:t>LDA</a:t>
            </a:r>
          </a:p>
          <a:p>
            <a:pPr indent="0" lvl="0" marL="3200400" rtl="0">
              <a:spcBef>
                <a:spcPts val="0"/>
              </a:spcBef>
              <a:buNone/>
            </a:pPr>
            <a:r>
              <a:t/>
            </a:r>
            <a:endParaRPr/>
          </a:p>
          <a:p>
            <a:pPr indent="0" lvl="0" marL="0" algn="ctr">
              <a:spcBef>
                <a:spcPts val="0"/>
              </a:spcBef>
              <a:buNone/>
            </a:pPr>
            <a:r>
              <a:rPr lang="en" sz="1600">
                <a:solidFill>
                  <a:srgbClr val="FFFFFF"/>
                </a:solidFill>
                <a:latin typeface="Arial"/>
                <a:ea typeface="Arial"/>
                <a:cs typeface="Arial"/>
                <a:sym typeface="Arial"/>
              </a:rPr>
              <a:t>LDA is a probabilistic topic model that assumes documents are a mixture of topics and that each word in the document is attributable to the document's topics.</a:t>
            </a: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