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/apAyuU2wpytZzeP8aRqGhHVw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140C8C-DC81-4288-87F5-669E41020C46}">
  <a:tblStyle styleId="{16140C8C-DC81-4288-87F5-669E41020C4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6E6E6"/>
          </a:solidFill>
        </a:fill>
      </a:tcStyle>
    </a:wholeTbl>
    <a:band1H>
      <a:tcTxStyle/>
      <a:tcStyle>
        <a:fill>
          <a:solidFill>
            <a:srgbClr val="ECCACA"/>
          </a:solidFill>
        </a:fill>
      </a:tcStyle>
    </a:band1H>
    <a:band2H>
      <a:tcTxStyle/>
    </a:band2H>
    <a:band1V>
      <a:tcTxStyle/>
      <a:tcStyle>
        <a:fill>
          <a:solidFill>
            <a:srgbClr val="EC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 Booking Analysis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</a:t>
            </a: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Rupali Sawant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CORRELATION HEATMAP</a:t>
            </a:r>
            <a:endParaRPr b="1" sz="2400"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311700" y="1152474"/>
            <a:ext cx="4538596" cy="354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Drawn a correlation between all the numerical variables in the dataset by the plotting heatmap using a seaborn</a:t>
            </a: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/>
          </a:p>
        </p:txBody>
      </p:sp>
      <p:pic>
        <p:nvPicPr>
          <p:cNvPr id="114" name="Google Shape;114;p10"/>
          <p:cNvPicPr preferRelativeResize="0"/>
          <p:nvPr/>
        </p:nvPicPr>
        <p:blipFill rotWithShape="1">
          <a:blip r:embed="rId3">
            <a:alphaModFix/>
          </a:blip>
          <a:srcRect b="0" l="0" r="6075" t="5716"/>
          <a:stretch/>
        </p:blipFill>
        <p:spPr>
          <a:xfrm>
            <a:off x="4706112" y="1609344"/>
            <a:ext cx="4126188" cy="308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257" y="3145536"/>
            <a:ext cx="3847000" cy="1552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445025"/>
            <a:ext cx="8015436" cy="696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/>
              <a:t>1) Top hosts and their listings count :</a:t>
            </a:r>
            <a:endParaRPr b="1" sz="2000"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480457"/>
            <a:ext cx="8520600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analysing this we used group by function and took ‘host_name’ , ‘neighbourhood_group’ and the ‘calculated_host_listings_count’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22" name="Google Shape;1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8" y="1621535"/>
            <a:ext cx="3535681" cy="227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9952" y="1480457"/>
            <a:ext cx="3979932" cy="252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Key finding :</a:t>
            </a:r>
            <a:endParaRPr sz="2000"/>
          </a:p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311700" y="1682495"/>
            <a:ext cx="8520600" cy="2886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their 6 out of top 8 hosts are from the  ‘Manhattan’ neighbourhood group.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out of top 8 hosts are from the  ‘Brooklyn’ neighbourhood group.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 Sonder(NYC), Blue ground, Michael, David, John, Kara] are the top hosts in Manhattan neighbourhood group.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[Michael,David] are the top hosts in Brooklyn neighbourhood group.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Manhattan neighbourhood group hosts are out-performing in listings.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34693"/>
            <a:ext cx="8520600" cy="537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2) Max prices and reviews :</a:t>
            </a:r>
            <a:endParaRPr sz="2000"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11700" y="1243584"/>
            <a:ext cx="8520600" cy="3749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this question, we approaches with the ‘name’ , ‘neighbourhood_group’ , ‘neighbourhood’ , ‘price’ , ‘minimum_nights’ , ‘number_of_reviews’</a:t>
            </a:r>
            <a:endParaRPr sz="14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88" y="1568840"/>
            <a:ext cx="4352544" cy="255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3520" y="1568840"/>
            <a:ext cx="3528780" cy="255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Key findings :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highest price is 10,000 $.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minimum nights spend in top 20 price list are,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- Luxury TriBeCa Apartment at an amazing price -180 nights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-Furnished room in Astoria apartment-100 nights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-Quiet, Clean , Lit@ LES &amp; Chinatown – 99 nights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Highest prices rooms (i.e. 10,000$) are all present in Manhattan,Brooklyn and Queens neighbourhood group.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4)</a:t>
            </a:r>
            <a:r>
              <a:rPr lang="en-US" sz="2000"/>
              <a:t>Finding Busiest Host</a:t>
            </a:r>
            <a:endParaRPr sz="2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Finding the busiest hosts by considering ‘minimum_nights’ bookings their hotels. We took the ‘host_name’ , ‘neighbourhood_group’ , ‘room_type’ , ‘minimum_nights’.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79" y="1697742"/>
            <a:ext cx="3787320" cy="214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4102" y="1420381"/>
            <a:ext cx="4059421" cy="242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Key findings :</a:t>
            </a:r>
            <a:endParaRPr sz="20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311700" y="121471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out of top 5 all are from  ‘Manhattan’ neighbourhood’ group.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top 5 most busiest hosts are , Sonder (NYC), Blue ground, Michael, Kara, David .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311700" y="426720"/>
            <a:ext cx="8520600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3)</a:t>
            </a:r>
            <a:r>
              <a:rPr lang="en-US" sz="2000"/>
              <a:t>Traffic among different room types and different neighborhood</a:t>
            </a:r>
            <a:endParaRPr sz="20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11700" y="1152474"/>
            <a:ext cx="8520600" cy="3882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this step was the find traffic among different types of rooms at different neighbourhood groups.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this we took, ‘ neighbourhood_group’, ‘room_type’ and ‘minimum_nights’ for analyzing.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39596"/>
            <a:ext cx="4129671" cy="2404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7836" y="1194058"/>
            <a:ext cx="4046619" cy="2549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Key findings :</a:t>
            </a:r>
            <a:endParaRPr sz="20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Manhattan, people are preferring ‘Entire Home/Apt’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But Brooklyn, Queens and Bronx people are preferring private rooms.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Staten Island, people are having equal preference over all three types of rooms.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CHALLENGES FACED</a:t>
            </a:r>
            <a:endParaRPr b="1" sz="2400"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Verifying the quality of such huge data and looking for error values.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Dropping down irrelevant data and making the whole data getting ready for the data analysis.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and visualizing complex numerical data.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Analyzing and solving various queries and presenting the outputs.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 </a:t>
            </a:r>
            <a:r>
              <a:rPr b="1" lang="en-US" sz="2400"/>
              <a:t>CONTENT</a:t>
            </a:r>
            <a:endParaRPr b="1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Key objective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wrangling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description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Key findings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 faced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CONCLUSION</a:t>
            </a:r>
            <a:endParaRPr b="1" sz="24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 dataset-2019 appeared to be a very rich dataset with the variety of columns the allowed us to do deep data exploration on each significant column presented.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First, we have found the hosts that takes good advantage of the Airbnb platform and the providing listings; we found that our top host has 327 listings. After that, we proceed with analysing boroughts and neighbourhood listing densities and what areas were more popular than another.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entire analysis on Airbnb booking analysis, our assumptions before analysis went totally different after getting result from the analysis. The whole EDA process gave a very fascinating result and insight that will be helpful for business development and the expansion, budget allocations and focusing on things people prefer.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390653"/>
            <a:ext cx="8520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INTRODUCTION</a:t>
            </a:r>
            <a:endParaRPr b="1" sz="2400"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708400" y="1130300"/>
            <a:ext cx="5123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 is an American company that operates an online marketing place for lodging, homestays for vacation and the tourism activities.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platform accessible via website and mobile app. Airbnb does not own any of the listed properties.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During the last few years, the popularity of Airbnb rose to much so that is considered as rival for all the hotels industries.</a:t>
            </a:r>
            <a:endParaRPr sz="1400"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65375"/>
            <a:ext cx="3238986" cy="250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PROBLEM STATEMENT</a:t>
            </a:r>
            <a:endParaRPr b="1" sz="2400"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 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 </a:t>
            </a: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Given is a rich dataset of New York 2019 Airbnb Analysis which includes important details such as area , price , host name etc.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Explore and analyze the data to have an understanding of how the Airbnb is being operated in NYC and the various factors responsible for the ups and downs the business.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dataset has around 49,000 observations in it with 16 columns and it is a mix between categorical and numeric values.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KEY OBJECTIVES</a:t>
            </a:r>
            <a:endParaRPr b="1" sz="2400"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1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can we learn about different hosts and areas ?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can we learn from predictions ?(ex:location,prices,reviews,etc)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hosts are the busiest and why ?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there any noticeable difference of traffic among different areas and what could be the reason for it ?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DATA WRANGLING</a:t>
            </a:r>
            <a:endParaRPr b="1" sz="2400"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Dropping unnecessary data 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‘last_review’ and ‘reviews_per_month’ have more than 10,000 null values and its affects the outcomes of Data Analysis. So we removing these columns and we are not doing any analysis on longitude and latitude.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Verifying data quality 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gone through the whole data and checked null values and reviews any missing data or wrong data.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442180"/>
            <a:ext cx="6287883" cy="437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DATA DISCRIPTION</a:t>
            </a:r>
            <a:endParaRPr b="1" sz="2400"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11700" y="1048513"/>
            <a:ext cx="8520600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 has 48895 rows and 16 columns.</a:t>
            </a:r>
            <a:endParaRPr sz="1600"/>
          </a:p>
        </p:txBody>
      </p:sp>
      <p:graphicFrame>
        <p:nvGraphicFramePr>
          <p:cNvPr id="93" name="Google Shape;93;p7"/>
          <p:cNvGraphicFramePr/>
          <p:nvPr/>
        </p:nvGraphicFramePr>
        <p:xfrm>
          <a:off x="543193" y="18238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{16140C8C-DC81-4288-87F5-669E41020C46}</a:tableStyleId>
              </a:tblPr>
              <a:tblGrid>
                <a:gridCol w="2577575"/>
                <a:gridCol w="5278975"/>
              </a:tblGrid>
              <a:tr h="33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2"/>
                          </a:solidFill>
                        </a:rPr>
                        <a:t>Column Name</a:t>
                      </a:r>
                      <a:endParaRPr sz="16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                          </a:t>
                      </a:r>
                      <a:r>
                        <a:rPr lang="en-US" sz="1600" u="none" cap="none" strike="noStrike">
                          <a:solidFill>
                            <a:schemeClr val="dk2"/>
                          </a:solidFill>
                        </a:rPr>
                        <a:t>Description</a:t>
                      </a:r>
                      <a:endParaRPr sz="1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r>
                        <a:rPr lang="en-US" sz="1400" u="none" cap="none" strike="noStrike"/>
                        <a:t>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Unique id for each listing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Name of the place of stay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r>
                        <a:rPr lang="en-US" sz="1400" u="none" cap="none" strike="noStrike"/>
                        <a:t>host_id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Unique id for each host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r>
                        <a:rPr lang="en-US" sz="1400" u="none" cap="none" strike="noStrike"/>
                        <a:t>host_name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Host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Neighbourhood_group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Represent 5 main boroughts of New York. They are Manhattan , Brooklyn, Queen, Staten Island and Bronx</a:t>
                      </a:r>
                      <a:r>
                        <a:rPr lang="en-US" sz="1600" u="none" cap="none" strike="noStrike"/>
                        <a:t>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neighbourhood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Location of these listing , there in 221 unique neighbourhoods.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latitude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Latitude coordinates</a:t>
                      </a:r>
                      <a:r>
                        <a:rPr lang="en-US" sz="1600" u="none" cap="none" strike="noStrike"/>
                        <a:t>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311700" y="364236"/>
            <a:ext cx="8520600" cy="5257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DATA DISCRIPTION Cont…</a:t>
            </a:r>
            <a:endParaRPr b="1" sz="2400"/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311700" y="1152474"/>
            <a:ext cx="8520600" cy="3724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8"/>
          <p:cNvGraphicFramePr/>
          <p:nvPr/>
        </p:nvGraphicFramePr>
        <p:xfrm>
          <a:off x="480859" y="1450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{16140C8C-DC81-4288-87F5-669E41020C46}</a:tableStyleId>
              </a:tblPr>
              <a:tblGrid>
                <a:gridCol w="3278550"/>
                <a:gridCol w="4762800"/>
              </a:tblGrid>
              <a:tr h="36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2"/>
                          </a:solidFill>
                        </a:rPr>
                        <a:t>Column Name </a:t>
                      </a:r>
                      <a:endParaRPr sz="16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2"/>
                          </a:solidFill>
                        </a:rPr>
                        <a:t>Discription</a:t>
                      </a:r>
                      <a:endParaRPr sz="16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0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longitude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Longitude coordinates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1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room_type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There are 3 types of room :Shared room,Private room and Entire Apartment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price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 of each listing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minimum_nights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Minimum number of nights for which booking is possible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number_of_reviews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Total number of reviews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last_reviews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Latest review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reviews_per_month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 of reviews per month on an average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calculate_host_listings_count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 of listings per host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availability_365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 of days for which the listing available for booking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</a:t>
            </a:r>
            <a:r>
              <a:rPr b="1" lang="en-US" sz="2400"/>
              <a:t>TOOLS </a:t>
            </a:r>
            <a:endParaRPr b="1"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Tools used for EDA 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Programming language : Python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Libraries : Pandas, Matplotlib , seaborn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Microsoft Excel</a:t>
            </a:r>
            <a:endParaRPr b="1" sz="1400"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407" y="1574419"/>
            <a:ext cx="3390588" cy="257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</cp:coreProperties>
</file>