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9" r:id="rId3"/>
    <p:sldId id="258" r:id="rId4"/>
    <p:sldId id="260" r:id="rId5"/>
    <p:sldId id="261" r:id="rId6"/>
    <p:sldId id="262" r:id="rId7"/>
    <p:sldId id="264" r:id="rId8"/>
    <p:sldId id="263" r:id="rId9"/>
    <p:sldId id="268" r:id="rId10"/>
    <p:sldId id="265" r:id="rId11"/>
    <p:sldId id="266" r:id="rId12"/>
    <p:sldId id="267" r:id="rId13"/>
    <p:sldId id="270" r:id="rId14"/>
    <p:sldId id="269" r:id="rId15"/>
    <p:sldId id="272" r:id="rId16"/>
    <p:sldId id="271" r:id="rId17"/>
    <p:sldId id="274" r:id="rId18"/>
    <p:sldId id="273" r:id="rId19"/>
    <p:sldId id="275" r:id="rId20"/>
  </p:sldIdLst>
  <p:sldSz cx="9144000" cy="5143500" type="screen16x9"/>
  <p:notesSz cx="6858000" cy="9144000"/>
  <p:embeddedFontLs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392677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dirty="0">
                <a:solidFill>
                  <a:schemeClr val="lt1"/>
                </a:solidFill>
                <a:latin typeface="Montserrat"/>
                <a:ea typeface="Montserrat"/>
                <a:cs typeface="Montserrat"/>
                <a:sym typeface="Montserrat"/>
              </a:rPr>
              <a:t>Seoul Bike Sharing Demand Prediction</a:t>
            </a:r>
            <a:endParaRPr sz="2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By Rupali Sawant</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FE75-F7DE-41B1-AF45-696AAA19FF59}"/>
              </a:ext>
            </a:extLst>
          </p:cNvPr>
          <p:cNvSpPr>
            <a:spLocks noGrp="1"/>
          </p:cNvSpPr>
          <p:nvPr>
            <p:ph type="title"/>
          </p:nvPr>
        </p:nvSpPr>
        <p:spPr/>
        <p:txBody>
          <a:bodyPr/>
          <a:lstStyle/>
          <a:p>
            <a:r>
              <a:rPr lang="en-US" sz="2400" dirty="0"/>
              <a:t>Count of rented bikes according to holidays</a:t>
            </a:r>
            <a:endParaRPr lang="en-IN" sz="2400" dirty="0"/>
          </a:p>
        </p:txBody>
      </p:sp>
      <p:sp>
        <p:nvSpPr>
          <p:cNvPr id="3" name="Text Placeholder 2">
            <a:extLst>
              <a:ext uri="{FF2B5EF4-FFF2-40B4-BE49-F238E27FC236}">
                <a16:creationId xmlns:a16="http://schemas.microsoft.com/office/drawing/2014/main" id="{035FDF18-87C9-4A98-A5C5-DAB00DCB206B}"/>
              </a:ext>
            </a:extLst>
          </p:cNvPr>
          <p:cNvSpPr>
            <a:spLocks noGrp="1"/>
          </p:cNvSpPr>
          <p:nvPr>
            <p:ph type="body" idx="1"/>
          </p:nvPr>
        </p:nvSpPr>
        <p:spPr>
          <a:xfrm>
            <a:off x="311700" y="1152474"/>
            <a:ext cx="8520600" cy="377671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200" b="1" dirty="0">
                <a:solidFill>
                  <a:schemeClr val="lt1"/>
                </a:solidFill>
                <a:latin typeface="Montserrat"/>
                <a:sym typeface="Montserrat"/>
              </a:rPr>
              <a:t>In this bar plot which shows the use of rented bikes in a holiday and it clearly shows that,</a:t>
            </a:r>
            <a:endParaRPr lang="en-IN"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Holiday peoples use the rented bikes from 2pm – 8pm.</a:t>
            </a:r>
          </a:p>
        </p:txBody>
      </p:sp>
      <p:pic>
        <p:nvPicPr>
          <p:cNvPr id="5" name="Picture 4">
            <a:extLst>
              <a:ext uri="{FF2B5EF4-FFF2-40B4-BE49-F238E27FC236}">
                <a16:creationId xmlns:a16="http://schemas.microsoft.com/office/drawing/2014/main" id="{46025057-8C2E-4879-B187-9B9FEF5768C5}"/>
              </a:ext>
            </a:extLst>
          </p:cNvPr>
          <p:cNvPicPr>
            <a:picLocks noChangeAspect="1"/>
          </p:cNvPicPr>
          <p:nvPr/>
        </p:nvPicPr>
        <p:blipFill>
          <a:blip r:embed="rId2"/>
          <a:stretch>
            <a:fillRect/>
          </a:stretch>
        </p:blipFill>
        <p:spPr>
          <a:xfrm>
            <a:off x="1414463" y="1250157"/>
            <a:ext cx="5707856" cy="2636044"/>
          </a:xfrm>
          <a:prstGeom prst="rect">
            <a:avLst/>
          </a:prstGeom>
        </p:spPr>
      </p:pic>
    </p:spTree>
    <p:extLst>
      <p:ext uri="{BB962C8B-B14F-4D97-AF65-F5344CB8AC3E}">
        <p14:creationId xmlns:p14="http://schemas.microsoft.com/office/powerpoint/2010/main" val="271097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9CEF-BD6B-446D-B916-ECA628634C33}"/>
              </a:ext>
            </a:extLst>
          </p:cNvPr>
          <p:cNvSpPr>
            <a:spLocks noGrp="1"/>
          </p:cNvSpPr>
          <p:nvPr>
            <p:ph type="title"/>
          </p:nvPr>
        </p:nvSpPr>
        <p:spPr/>
        <p:txBody>
          <a:bodyPr/>
          <a:lstStyle/>
          <a:p>
            <a:r>
              <a:rPr lang="en-US" sz="2400" dirty="0"/>
              <a:t>Count of rented bikes according to Weekdays weekend</a:t>
            </a:r>
            <a:endParaRPr lang="en-IN" sz="2400" dirty="0"/>
          </a:p>
        </p:txBody>
      </p:sp>
      <p:sp>
        <p:nvSpPr>
          <p:cNvPr id="3" name="Text Placeholder 2">
            <a:extLst>
              <a:ext uri="{FF2B5EF4-FFF2-40B4-BE49-F238E27FC236}">
                <a16:creationId xmlns:a16="http://schemas.microsoft.com/office/drawing/2014/main" id="{3D49F6B9-370D-48CE-A140-DDAC2759E161}"/>
              </a:ext>
            </a:extLst>
          </p:cNvPr>
          <p:cNvSpPr>
            <a:spLocks noGrp="1"/>
          </p:cNvSpPr>
          <p:nvPr>
            <p:ph type="body" idx="1"/>
          </p:nvPr>
        </p:nvSpPr>
        <p:spPr>
          <a:xfrm>
            <a:off x="311700" y="1152475"/>
            <a:ext cx="8520600" cy="3805288"/>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From the above bar plot we can say that in the weekdays which represent in the blue color shows that the demand of bike is higher because of the office.</a:t>
            </a:r>
          </a:p>
          <a:p>
            <a:pPr marL="114300" indent="0">
              <a:buNone/>
            </a:pPr>
            <a:r>
              <a:rPr lang="en-US" sz="1200" b="1" dirty="0">
                <a:solidFill>
                  <a:schemeClr val="lt1"/>
                </a:solidFill>
                <a:latin typeface="Montserrat"/>
                <a:sym typeface="Montserrat"/>
              </a:rPr>
              <a:t>Peak time are 7am – 9am and 5pm – 7pm.</a:t>
            </a:r>
          </a:p>
          <a:p>
            <a:pPr marL="114300" indent="0">
              <a:buNone/>
            </a:pPr>
            <a:r>
              <a:rPr lang="en-US" sz="1200" b="1" dirty="0">
                <a:solidFill>
                  <a:schemeClr val="lt1"/>
                </a:solidFill>
                <a:latin typeface="Montserrat"/>
                <a:sym typeface="Montserrat"/>
              </a:rPr>
              <a:t>The orange color represent the weekend days and shows that the demand of rented bikes is  very low specially in the morning hour but when the evening start from 4pm – 8pm the demand slightly increases.</a:t>
            </a:r>
            <a:endParaRPr lang="en-US" sz="1200" dirty="0"/>
          </a:p>
        </p:txBody>
      </p:sp>
      <p:pic>
        <p:nvPicPr>
          <p:cNvPr id="5" name="Picture 4">
            <a:extLst>
              <a:ext uri="{FF2B5EF4-FFF2-40B4-BE49-F238E27FC236}">
                <a16:creationId xmlns:a16="http://schemas.microsoft.com/office/drawing/2014/main" id="{C0DCA229-9627-46BE-819D-8988B0FB12EB}"/>
              </a:ext>
            </a:extLst>
          </p:cNvPr>
          <p:cNvPicPr>
            <a:picLocks noChangeAspect="1"/>
          </p:cNvPicPr>
          <p:nvPr/>
        </p:nvPicPr>
        <p:blipFill>
          <a:blip r:embed="rId2"/>
          <a:stretch>
            <a:fillRect/>
          </a:stretch>
        </p:blipFill>
        <p:spPr>
          <a:xfrm>
            <a:off x="1564481" y="1243013"/>
            <a:ext cx="5786437" cy="2228849"/>
          </a:xfrm>
          <a:prstGeom prst="rect">
            <a:avLst/>
          </a:prstGeom>
        </p:spPr>
      </p:pic>
    </p:spTree>
    <p:extLst>
      <p:ext uri="{BB962C8B-B14F-4D97-AF65-F5344CB8AC3E}">
        <p14:creationId xmlns:p14="http://schemas.microsoft.com/office/powerpoint/2010/main" val="416299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712D-3CE0-43A2-8576-C167AD912068}"/>
              </a:ext>
            </a:extLst>
          </p:cNvPr>
          <p:cNvSpPr>
            <a:spLocks noGrp="1"/>
          </p:cNvSpPr>
          <p:nvPr>
            <p:ph type="title"/>
          </p:nvPr>
        </p:nvSpPr>
        <p:spPr/>
        <p:txBody>
          <a:bodyPr/>
          <a:lstStyle/>
          <a:p>
            <a:r>
              <a:rPr lang="en-US" sz="2400" dirty="0"/>
              <a:t>Count of rented bikes according to hour</a:t>
            </a:r>
            <a:endParaRPr lang="en-IN" sz="2400" dirty="0"/>
          </a:p>
        </p:txBody>
      </p:sp>
      <p:sp>
        <p:nvSpPr>
          <p:cNvPr id="3" name="Text Placeholder 2">
            <a:extLst>
              <a:ext uri="{FF2B5EF4-FFF2-40B4-BE49-F238E27FC236}">
                <a16:creationId xmlns:a16="http://schemas.microsoft.com/office/drawing/2014/main" id="{DA59D1C7-1E4F-4913-9D91-D7D54CFAE249}"/>
              </a:ext>
            </a:extLst>
          </p:cNvPr>
          <p:cNvSpPr>
            <a:spLocks noGrp="1"/>
          </p:cNvSpPr>
          <p:nvPr>
            <p:ph type="body" idx="1"/>
          </p:nvPr>
        </p:nvSpPr>
        <p:spPr>
          <a:xfrm>
            <a:off x="311700" y="1152475"/>
            <a:ext cx="8520600" cy="372670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1400" b="1" dirty="0">
                <a:solidFill>
                  <a:schemeClr val="lt1"/>
                </a:solidFill>
                <a:latin typeface="Montserrat"/>
                <a:sym typeface="Montserrat"/>
              </a:rPr>
              <a:t>In the above bar plot which shows the use of rented bikes according to the hours and the data from all over the year.</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Generally people use rented bikes during their working hour from 7am-9am and 5pm-7pm.</a:t>
            </a:r>
            <a:endParaRPr lang="en-IN" sz="1400" dirty="0"/>
          </a:p>
        </p:txBody>
      </p:sp>
      <p:pic>
        <p:nvPicPr>
          <p:cNvPr id="5" name="Picture 4">
            <a:extLst>
              <a:ext uri="{FF2B5EF4-FFF2-40B4-BE49-F238E27FC236}">
                <a16:creationId xmlns:a16="http://schemas.microsoft.com/office/drawing/2014/main" id="{E5728EC7-32EF-46F3-81A8-C7239D97BFC7}"/>
              </a:ext>
            </a:extLst>
          </p:cNvPr>
          <p:cNvPicPr>
            <a:picLocks noChangeAspect="1"/>
          </p:cNvPicPr>
          <p:nvPr/>
        </p:nvPicPr>
        <p:blipFill>
          <a:blip r:embed="rId2"/>
          <a:stretch>
            <a:fillRect/>
          </a:stretch>
        </p:blipFill>
        <p:spPr>
          <a:xfrm>
            <a:off x="750094" y="1202481"/>
            <a:ext cx="7286625" cy="2033639"/>
          </a:xfrm>
          <a:prstGeom prst="rect">
            <a:avLst/>
          </a:prstGeom>
        </p:spPr>
      </p:pic>
    </p:spTree>
    <p:extLst>
      <p:ext uri="{BB962C8B-B14F-4D97-AF65-F5344CB8AC3E}">
        <p14:creationId xmlns:p14="http://schemas.microsoft.com/office/powerpoint/2010/main" val="30340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193D-167C-40D5-A1DC-D7F84AAEAF31}"/>
              </a:ext>
            </a:extLst>
          </p:cNvPr>
          <p:cNvSpPr>
            <a:spLocks noGrp="1"/>
          </p:cNvSpPr>
          <p:nvPr>
            <p:ph type="title"/>
          </p:nvPr>
        </p:nvSpPr>
        <p:spPr/>
        <p:txBody>
          <a:bodyPr/>
          <a:lstStyle/>
          <a:p>
            <a:r>
              <a:rPr lang="en-US" sz="2400" dirty="0"/>
              <a:t>Count of rented bike according to functioning day</a:t>
            </a:r>
            <a:endParaRPr lang="en-IN" sz="2400" dirty="0"/>
          </a:p>
        </p:txBody>
      </p:sp>
      <p:sp>
        <p:nvSpPr>
          <p:cNvPr id="3" name="Text Placeholder 2">
            <a:extLst>
              <a:ext uri="{FF2B5EF4-FFF2-40B4-BE49-F238E27FC236}">
                <a16:creationId xmlns:a16="http://schemas.microsoft.com/office/drawing/2014/main" id="{5DBF4530-23BC-423B-B6B0-4DF1D89B9617}"/>
              </a:ext>
            </a:extLst>
          </p:cNvPr>
          <p:cNvSpPr>
            <a:spLocks noGrp="1"/>
          </p:cNvSpPr>
          <p:nvPr>
            <p:ph type="body" idx="1"/>
          </p:nvPr>
        </p:nvSpPr>
        <p:spPr>
          <a:xfrm>
            <a:off x="311700" y="1152474"/>
            <a:ext cx="8520600" cy="375528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1400" b="1" dirty="0">
                <a:solidFill>
                  <a:schemeClr val="lt1"/>
                </a:solidFill>
                <a:latin typeface="Montserrat"/>
                <a:sym typeface="Montserrat"/>
              </a:rPr>
              <a:t>From the above bar plot which shows the use of rented bike in functioning day or not, and it clearly shows that ,</a:t>
            </a:r>
          </a:p>
          <a:p>
            <a:pPr marL="114300" indent="0">
              <a:buNone/>
            </a:pPr>
            <a:r>
              <a:rPr lang="en-US" sz="1400" b="1" dirty="0">
                <a:solidFill>
                  <a:schemeClr val="lt1"/>
                </a:solidFill>
                <a:latin typeface="Montserrat"/>
                <a:sym typeface="Montserrat"/>
              </a:rPr>
              <a:t>Peoples don’t use rented bikes in non functioning day.</a:t>
            </a:r>
            <a:endParaRPr lang="en-IN" sz="1400" dirty="0"/>
          </a:p>
        </p:txBody>
      </p:sp>
      <p:pic>
        <p:nvPicPr>
          <p:cNvPr id="5" name="Picture 4">
            <a:extLst>
              <a:ext uri="{FF2B5EF4-FFF2-40B4-BE49-F238E27FC236}">
                <a16:creationId xmlns:a16="http://schemas.microsoft.com/office/drawing/2014/main" id="{92BC0359-D9F7-4426-9D3B-CC9383A29806}"/>
              </a:ext>
            </a:extLst>
          </p:cNvPr>
          <p:cNvPicPr>
            <a:picLocks noChangeAspect="1"/>
          </p:cNvPicPr>
          <p:nvPr/>
        </p:nvPicPr>
        <p:blipFill>
          <a:blip r:embed="rId2"/>
          <a:stretch>
            <a:fillRect/>
          </a:stretch>
        </p:blipFill>
        <p:spPr>
          <a:xfrm>
            <a:off x="1635919" y="1278731"/>
            <a:ext cx="5555238" cy="2157412"/>
          </a:xfrm>
          <a:prstGeom prst="rect">
            <a:avLst/>
          </a:prstGeom>
        </p:spPr>
      </p:pic>
    </p:spTree>
    <p:extLst>
      <p:ext uri="{BB962C8B-B14F-4D97-AF65-F5344CB8AC3E}">
        <p14:creationId xmlns:p14="http://schemas.microsoft.com/office/powerpoint/2010/main" val="12948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01F1-5711-4B7F-BB2A-F488331C0608}"/>
              </a:ext>
            </a:extLst>
          </p:cNvPr>
          <p:cNvSpPr>
            <a:spLocks noGrp="1"/>
          </p:cNvSpPr>
          <p:nvPr>
            <p:ph type="title"/>
          </p:nvPr>
        </p:nvSpPr>
        <p:spPr/>
        <p:txBody>
          <a:bodyPr/>
          <a:lstStyle/>
          <a:p>
            <a:r>
              <a:rPr lang="en-US" sz="2400" dirty="0"/>
              <a:t>Heatmap</a:t>
            </a:r>
            <a:endParaRPr lang="en-IN" sz="2400" dirty="0"/>
          </a:p>
        </p:txBody>
      </p:sp>
      <p:sp>
        <p:nvSpPr>
          <p:cNvPr id="3" name="Text Placeholder 2">
            <a:extLst>
              <a:ext uri="{FF2B5EF4-FFF2-40B4-BE49-F238E27FC236}">
                <a16:creationId xmlns:a16="http://schemas.microsoft.com/office/drawing/2014/main" id="{2998811F-8FF1-4295-8999-8840FD6669DF}"/>
              </a:ext>
            </a:extLst>
          </p:cNvPr>
          <p:cNvSpPr>
            <a:spLocks noGrp="1"/>
          </p:cNvSpPr>
          <p:nvPr>
            <p:ph type="body" idx="1"/>
          </p:nvPr>
        </p:nvSpPr>
        <p:spPr>
          <a:xfrm>
            <a:off x="311700" y="1152474"/>
            <a:ext cx="4260300" cy="3662413"/>
          </a:xfrm>
        </p:spPr>
        <p:txBody>
          <a:bodyPr/>
          <a:lstStyle/>
          <a:p>
            <a:pPr marL="114300" indent="0">
              <a:buNone/>
            </a:pPr>
            <a:endParaRPr lang="en-US" dirty="0"/>
          </a:p>
          <a:p>
            <a:pPr marL="114300" indent="0">
              <a:buNone/>
            </a:pPr>
            <a:r>
              <a:rPr lang="en-US" sz="1400" b="1" dirty="0">
                <a:solidFill>
                  <a:schemeClr val="lt1"/>
                </a:solidFill>
                <a:latin typeface="Montserrat"/>
                <a:sym typeface="Montserrat"/>
              </a:rPr>
              <a:t>We can observe in the heatmap that on the target variable line the most positively correlated variables to the rent are :</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The temperature</a:t>
            </a:r>
          </a:p>
          <a:p>
            <a:pPr marL="114300" indent="0">
              <a:buNone/>
            </a:pPr>
            <a:r>
              <a:rPr lang="en-US" sz="1400" b="1" dirty="0">
                <a:solidFill>
                  <a:schemeClr val="lt1"/>
                </a:solidFill>
                <a:latin typeface="Montserrat"/>
                <a:sym typeface="Montserrat"/>
              </a:rPr>
              <a:t>The dew point temperature</a:t>
            </a:r>
          </a:p>
          <a:p>
            <a:pPr marL="114300" indent="0">
              <a:buNone/>
            </a:pPr>
            <a:r>
              <a:rPr lang="en-US" sz="1400" b="1" dirty="0">
                <a:solidFill>
                  <a:schemeClr val="lt1"/>
                </a:solidFill>
                <a:latin typeface="Montserrat"/>
                <a:sym typeface="Montserrat"/>
              </a:rPr>
              <a:t>The solar radiation</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And most negatively correlated are :</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Humidity</a:t>
            </a:r>
          </a:p>
          <a:p>
            <a:pPr marL="114300" indent="0">
              <a:buNone/>
            </a:pPr>
            <a:r>
              <a:rPr lang="en-US" sz="1400" b="1" dirty="0">
                <a:solidFill>
                  <a:schemeClr val="lt1"/>
                </a:solidFill>
                <a:latin typeface="Montserrat"/>
                <a:sym typeface="Montserrat"/>
              </a:rPr>
              <a:t>Rainfall</a:t>
            </a:r>
            <a:endParaRPr lang="en-IN" sz="1400" dirty="0"/>
          </a:p>
        </p:txBody>
      </p:sp>
      <p:pic>
        <p:nvPicPr>
          <p:cNvPr id="5" name="Picture 4">
            <a:extLst>
              <a:ext uri="{FF2B5EF4-FFF2-40B4-BE49-F238E27FC236}">
                <a16:creationId xmlns:a16="http://schemas.microsoft.com/office/drawing/2014/main" id="{45A2B0EA-E1EF-497D-88D6-F639650F4687}"/>
              </a:ext>
            </a:extLst>
          </p:cNvPr>
          <p:cNvPicPr>
            <a:picLocks noChangeAspect="1"/>
          </p:cNvPicPr>
          <p:nvPr/>
        </p:nvPicPr>
        <p:blipFill>
          <a:blip r:embed="rId2"/>
          <a:stretch>
            <a:fillRect/>
          </a:stretch>
        </p:blipFill>
        <p:spPr>
          <a:xfrm>
            <a:off x="4700588" y="1307305"/>
            <a:ext cx="3993356" cy="3586164"/>
          </a:xfrm>
          <a:prstGeom prst="rect">
            <a:avLst/>
          </a:prstGeom>
        </p:spPr>
      </p:pic>
    </p:spTree>
    <p:extLst>
      <p:ext uri="{BB962C8B-B14F-4D97-AF65-F5344CB8AC3E}">
        <p14:creationId xmlns:p14="http://schemas.microsoft.com/office/powerpoint/2010/main" val="17706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27B7-0359-47D3-B24E-1C1EFF56D935}"/>
              </a:ext>
            </a:extLst>
          </p:cNvPr>
          <p:cNvSpPr>
            <a:spLocks noGrp="1"/>
          </p:cNvSpPr>
          <p:nvPr>
            <p:ph type="title"/>
          </p:nvPr>
        </p:nvSpPr>
        <p:spPr/>
        <p:txBody>
          <a:bodyPr/>
          <a:lstStyle/>
          <a:p>
            <a:r>
              <a:rPr lang="en-US" dirty="0"/>
              <a:t>Model preparation</a:t>
            </a:r>
            <a:endParaRPr lang="en-IN" dirty="0"/>
          </a:p>
        </p:txBody>
      </p:sp>
      <p:sp>
        <p:nvSpPr>
          <p:cNvPr id="3" name="Text Placeholder 2">
            <a:extLst>
              <a:ext uri="{FF2B5EF4-FFF2-40B4-BE49-F238E27FC236}">
                <a16:creationId xmlns:a16="http://schemas.microsoft.com/office/drawing/2014/main" id="{23DB3949-A2EF-4E14-B27A-7841C0083EE9}"/>
              </a:ext>
            </a:extLst>
          </p:cNvPr>
          <p:cNvSpPr>
            <a:spLocks noGrp="1"/>
          </p:cNvSpPr>
          <p:nvPr>
            <p:ph type="body" idx="1"/>
          </p:nvPr>
        </p:nvSpPr>
        <p:spPr/>
        <p:txBody>
          <a:bodyPr/>
          <a:lstStyle/>
          <a:p>
            <a:pPr marL="114300" indent="0">
              <a:buNone/>
            </a:pPr>
            <a:endParaRPr lang="en-US"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1. Calculating the multicollinearity through VIF and filtering our data.</a:t>
            </a:r>
          </a:p>
          <a:p>
            <a:pPr>
              <a:buAutoNum type="arabicPeriod"/>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2. Converting data types of variables into relevant data types.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3. Filling the null values in our data with mean of particular values.</a:t>
            </a:r>
          </a:p>
        </p:txBody>
      </p:sp>
    </p:spTree>
    <p:extLst>
      <p:ext uri="{BB962C8B-B14F-4D97-AF65-F5344CB8AC3E}">
        <p14:creationId xmlns:p14="http://schemas.microsoft.com/office/powerpoint/2010/main" val="27064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215-24A5-42AF-B9CD-FB4A791AC135}"/>
              </a:ext>
            </a:extLst>
          </p:cNvPr>
          <p:cNvSpPr>
            <a:spLocks noGrp="1"/>
          </p:cNvSpPr>
          <p:nvPr>
            <p:ph type="title"/>
          </p:nvPr>
        </p:nvSpPr>
        <p:spPr/>
        <p:txBody>
          <a:bodyPr/>
          <a:lstStyle/>
          <a:p>
            <a:r>
              <a:rPr lang="en-US" sz="2400" dirty="0"/>
              <a:t>Models used</a:t>
            </a:r>
            <a:endParaRPr lang="en-IN" sz="2400" dirty="0"/>
          </a:p>
        </p:txBody>
      </p:sp>
      <p:sp>
        <p:nvSpPr>
          <p:cNvPr id="3" name="Text Placeholder 2">
            <a:extLst>
              <a:ext uri="{FF2B5EF4-FFF2-40B4-BE49-F238E27FC236}">
                <a16:creationId xmlns:a16="http://schemas.microsoft.com/office/drawing/2014/main" id="{0FFA8CEB-C197-4E4E-AABE-873F21316BFA}"/>
              </a:ext>
            </a:extLst>
          </p:cNvPr>
          <p:cNvSpPr>
            <a:spLocks noGrp="1"/>
          </p:cNvSpPr>
          <p:nvPr>
            <p:ph type="body" idx="1"/>
          </p:nvPr>
        </p:nvSpPr>
        <p:spPr>
          <a:xfrm>
            <a:off x="311700" y="1152475"/>
            <a:ext cx="8520600" cy="3740994"/>
          </a:xfrm>
        </p:spPr>
        <p:txBody>
          <a:bodyPr/>
          <a:lstStyle/>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Linear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Lasso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Ridge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Decision tree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Random-forest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Extra-trees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Elastic net regression model</a:t>
            </a:r>
          </a:p>
        </p:txBody>
      </p:sp>
    </p:spTree>
    <p:extLst>
      <p:ext uri="{BB962C8B-B14F-4D97-AF65-F5344CB8AC3E}">
        <p14:creationId xmlns:p14="http://schemas.microsoft.com/office/powerpoint/2010/main" val="4194522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13F2-D781-4EB5-A7A4-B4C5389B0810}"/>
              </a:ext>
            </a:extLst>
          </p:cNvPr>
          <p:cNvSpPr>
            <a:spLocks noGrp="1"/>
          </p:cNvSpPr>
          <p:nvPr>
            <p:ph type="title"/>
          </p:nvPr>
        </p:nvSpPr>
        <p:spPr/>
        <p:txBody>
          <a:bodyPr/>
          <a:lstStyle/>
          <a:p>
            <a:r>
              <a:rPr lang="en-US" sz="2400" dirty="0"/>
              <a:t>Challenges faced</a:t>
            </a:r>
            <a:endParaRPr lang="en-IN" sz="2400" dirty="0"/>
          </a:p>
        </p:txBody>
      </p:sp>
      <p:sp>
        <p:nvSpPr>
          <p:cNvPr id="3" name="Text Placeholder 2">
            <a:extLst>
              <a:ext uri="{FF2B5EF4-FFF2-40B4-BE49-F238E27FC236}">
                <a16:creationId xmlns:a16="http://schemas.microsoft.com/office/drawing/2014/main" id="{5E346EBB-972C-431B-B8E2-9D507DC01CCB}"/>
              </a:ext>
            </a:extLst>
          </p:cNvPr>
          <p:cNvSpPr>
            <a:spLocks noGrp="1"/>
          </p:cNvSpPr>
          <p:nvPr>
            <p:ph type="body" idx="1"/>
          </p:nvPr>
        </p:nvSpPr>
        <p:spPr/>
        <p:txBody>
          <a:bodyPr/>
          <a:lstStyle/>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Pre-processing the data was one of the challenges we faced which includes removing highly correlated variables from the data so as to not a hinder the performance of our regression model.</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Exploring all the columns and calculating VIF for multicollinearity was challenging because it might decrease the models performance.</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Selecting the appropriate models to maximize the accuracy of our predictions was one of the challenges faced.</a:t>
            </a:r>
            <a:endParaRPr lang="en-IN" sz="1400" dirty="0"/>
          </a:p>
        </p:txBody>
      </p:sp>
    </p:spTree>
    <p:extLst>
      <p:ext uri="{BB962C8B-B14F-4D97-AF65-F5344CB8AC3E}">
        <p14:creationId xmlns:p14="http://schemas.microsoft.com/office/powerpoint/2010/main" val="33926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9208-7884-45D4-99E1-60A1EF8EBB56}"/>
              </a:ext>
            </a:extLst>
          </p:cNvPr>
          <p:cNvSpPr>
            <a:spLocks noGrp="1"/>
          </p:cNvSpPr>
          <p:nvPr>
            <p:ph type="title"/>
          </p:nvPr>
        </p:nvSpPr>
        <p:spPr/>
        <p:txBody>
          <a:bodyPr/>
          <a:lstStyle/>
          <a:p>
            <a:r>
              <a:rPr lang="en-US" sz="2400" dirty="0"/>
              <a:t>Conclusion</a:t>
            </a:r>
            <a:endParaRPr lang="en-IN" sz="2400" dirty="0"/>
          </a:p>
        </p:txBody>
      </p:sp>
      <p:sp>
        <p:nvSpPr>
          <p:cNvPr id="3" name="Text Placeholder 2">
            <a:extLst>
              <a:ext uri="{FF2B5EF4-FFF2-40B4-BE49-F238E27FC236}">
                <a16:creationId xmlns:a16="http://schemas.microsoft.com/office/drawing/2014/main" id="{92CA07B8-D20B-4CF9-8DCC-742FC57B0254}"/>
              </a:ext>
            </a:extLst>
          </p:cNvPr>
          <p:cNvSpPr>
            <a:spLocks noGrp="1"/>
          </p:cNvSpPr>
          <p:nvPr>
            <p:ph type="body" idx="1"/>
          </p:nvPr>
        </p:nvSpPr>
        <p:spPr/>
        <p:txBody>
          <a:bodyPr/>
          <a:lstStyle/>
          <a:p>
            <a:pPr marL="114300" indent="0">
              <a:buNone/>
            </a:pPr>
            <a:r>
              <a:rPr lang="en-US" sz="1400" b="1" dirty="0">
                <a:solidFill>
                  <a:schemeClr val="lt1"/>
                </a:solidFill>
                <a:latin typeface="Montserrat"/>
                <a:sym typeface="Montserrat"/>
              </a:rPr>
              <a:t>Coming from the beginning we did EDA on the dataset and also cleaned the data according to our needs. After that we were able to draw relevant conclusions from the given data and then we trained our model on linear regression and the other models.</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Out of all the models used, with extra-trees regression model we were able to get the r2 score  99% and 95% respectively and the model perform poorly was a elastic net regularization with r2 score of 92%.</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No overfitting is seen</a:t>
            </a:r>
          </a:p>
          <a:p>
            <a:pPr marL="114300" indent="0">
              <a:buNone/>
            </a:pPr>
            <a:endParaRPr lang="en-US" sz="1400" b="1" dirty="0">
              <a:solidFill>
                <a:schemeClr val="lt1"/>
              </a:solidFill>
              <a:latin typeface="Montserrat"/>
              <a:sym typeface="Montserrat"/>
            </a:endParaRPr>
          </a:p>
          <a:p>
            <a:pPr marL="114300" indent="0">
              <a:buNone/>
            </a:pPr>
            <a:r>
              <a:rPr lang="en-US" sz="1400" b="1" dirty="0">
                <a:solidFill>
                  <a:schemeClr val="lt1"/>
                </a:solidFill>
                <a:latin typeface="Montserrat"/>
                <a:sym typeface="Montserrat"/>
              </a:rPr>
              <a:t>Given the size of data and the amount of irrelevance in the </a:t>
            </a:r>
            <a:r>
              <a:rPr lang="en-US" sz="1400" b="1" dirty="0" err="1">
                <a:solidFill>
                  <a:schemeClr val="lt1"/>
                </a:solidFill>
                <a:latin typeface="Montserrat"/>
                <a:sym typeface="Montserrat"/>
              </a:rPr>
              <a:t>data,the</a:t>
            </a:r>
            <a:r>
              <a:rPr lang="en-US" sz="1400" b="1" dirty="0">
                <a:solidFill>
                  <a:schemeClr val="lt1"/>
                </a:solidFill>
                <a:latin typeface="Montserrat"/>
                <a:sym typeface="Montserrat"/>
              </a:rPr>
              <a:t> above score is good.</a:t>
            </a:r>
            <a:endParaRPr lang="en-IN" sz="1400" dirty="0"/>
          </a:p>
        </p:txBody>
      </p:sp>
    </p:spTree>
    <p:extLst>
      <p:ext uri="{BB962C8B-B14F-4D97-AF65-F5344CB8AC3E}">
        <p14:creationId xmlns:p14="http://schemas.microsoft.com/office/powerpoint/2010/main" val="332780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C7A417-98BD-4D4C-8478-BC989BC74D8C}"/>
              </a:ext>
            </a:extLst>
          </p:cNvPr>
          <p:cNvSpPr>
            <a:spLocks noGrp="1"/>
          </p:cNvSpPr>
          <p:nvPr>
            <p:ph type="title"/>
          </p:nvPr>
        </p:nvSpPr>
        <p:spPr>
          <a:effectLst>
            <a:outerShdw blurRad="63500" sx="102000" sy="102000" algn="ctr" rotWithShape="0">
              <a:prstClr val="black">
                <a:alpha val="40000"/>
              </a:prstClr>
            </a:outerShdw>
          </a:effectLst>
        </p:spPr>
        <p:txBody>
          <a:bodyPr/>
          <a:lstStyle/>
          <a:p>
            <a:r>
              <a:rPr lang="en-US" dirty="0"/>
              <a:t>Thank You</a:t>
            </a:r>
            <a:endParaRPr lang="en-IN" dirty="0"/>
          </a:p>
        </p:txBody>
      </p:sp>
    </p:spTree>
    <p:extLst>
      <p:ext uri="{BB962C8B-B14F-4D97-AF65-F5344CB8AC3E}">
        <p14:creationId xmlns:p14="http://schemas.microsoft.com/office/powerpoint/2010/main" val="60674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16A0-D4DD-4213-80CB-09FA947877C1}"/>
              </a:ext>
            </a:extLst>
          </p:cNvPr>
          <p:cNvSpPr>
            <a:spLocks noGrp="1"/>
          </p:cNvSpPr>
          <p:nvPr>
            <p:ph type="title"/>
          </p:nvPr>
        </p:nvSpPr>
        <p:spPr/>
        <p:txBody>
          <a:bodyPr/>
          <a:lstStyle/>
          <a:p>
            <a:r>
              <a:rPr lang="en-US" sz="2400" dirty="0"/>
              <a:t>Content</a:t>
            </a:r>
            <a:endParaRPr lang="en-IN" sz="2400" dirty="0"/>
          </a:p>
        </p:txBody>
      </p:sp>
      <p:sp>
        <p:nvSpPr>
          <p:cNvPr id="3" name="Text Placeholder 2">
            <a:extLst>
              <a:ext uri="{FF2B5EF4-FFF2-40B4-BE49-F238E27FC236}">
                <a16:creationId xmlns:a16="http://schemas.microsoft.com/office/drawing/2014/main" id="{D2E86EFC-ED81-43F0-8B4B-DA789BB947B6}"/>
              </a:ext>
            </a:extLst>
          </p:cNvPr>
          <p:cNvSpPr>
            <a:spLocks noGrp="1"/>
          </p:cNvSpPr>
          <p:nvPr>
            <p:ph type="body" idx="1"/>
          </p:nvPr>
        </p:nvSpPr>
        <p:spPr>
          <a:xfrm>
            <a:off x="311700" y="1152474"/>
            <a:ext cx="8520600" cy="3705275"/>
          </a:xfrm>
        </p:spPr>
        <p:txBody>
          <a:bodyPr/>
          <a:lstStyle/>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Defining problem statement</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Data summary</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Performing exploratory data analysis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Model preparation</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Building different models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Models used</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Challenges faced</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Conclusion</a:t>
            </a:r>
            <a:endParaRPr lang="en-IN" sz="1200" dirty="0"/>
          </a:p>
        </p:txBody>
      </p:sp>
    </p:spTree>
    <p:extLst>
      <p:ext uri="{BB962C8B-B14F-4D97-AF65-F5344CB8AC3E}">
        <p14:creationId xmlns:p14="http://schemas.microsoft.com/office/powerpoint/2010/main" val="234866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BC86-E30F-41E4-9301-91915DEA5935}"/>
              </a:ext>
            </a:extLst>
          </p:cNvPr>
          <p:cNvSpPr>
            <a:spLocks noGrp="1"/>
          </p:cNvSpPr>
          <p:nvPr>
            <p:ph type="title"/>
          </p:nvPr>
        </p:nvSpPr>
        <p:spPr/>
        <p:txBody>
          <a:bodyPr/>
          <a:lstStyle/>
          <a:p>
            <a:r>
              <a:rPr lang="en-US" sz="2400" dirty="0"/>
              <a:t>Define the problem statement</a:t>
            </a:r>
            <a:endParaRPr lang="en-IN" sz="2400" dirty="0"/>
          </a:p>
        </p:txBody>
      </p:sp>
      <p:sp>
        <p:nvSpPr>
          <p:cNvPr id="3" name="Text Placeholder 2">
            <a:extLst>
              <a:ext uri="{FF2B5EF4-FFF2-40B4-BE49-F238E27FC236}">
                <a16:creationId xmlns:a16="http://schemas.microsoft.com/office/drawing/2014/main" id="{50CB5E8B-950A-4E9F-8143-72BF0A3DFEDD}"/>
              </a:ext>
            </a:extLst>
          </p:cNvPr>
          <p:cNvSpPr>
            <a:spLocks noGrp="1"/>
          </p:cNvSpPr>
          <p:nvPr>
            <p:ph type="body" idx="1"/>
          </p:nvPr>
        </p:nvSpPr>
        <p:spPr/>
        <p:txBody>
          <a:bodyPr/>
          <a:lstStyle/>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Rental bikes services is a very crucial in many urban cities for the enhancement of mobility comfort. It is important to make the rental bike available and accessible to the public at the right time as it lessens the waiting time.</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Eventually, providing the city with a stable supply of rental bikes becomes a major concern.</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Therefore we have to predict the number of rental bikes required in each hour for smooth functioning of service.</a:t>
            </a:r>
            <a:endParaRPr lang="en-IN" sz="1200" dirty="0"/>
          </a:p>
        </p:txBody>
      </p:sp>
    </p:spTree>
    <p:extLst>
      <p:ext uri="{BB962C8B-B14F-4D97-AF65-F5344CB8AC3E}">
        <p14:creationId xmlns:p14="http://schemas.microsoft.com/office/powerpoint/2010/main" val="214670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4DD-9E44-4367-B7E2-CD17584E7719}"/>
              </a:ext>
            </a:extLst>
          </p:cNvPr>
          <p:cNvSpPr>
            <a:spLocks noGrp="1"/>
          </p:cNvSpPr>
          <p:nvPr>
            <p:ph type="title"/>
          </p:nvPr>
        </p:nvSpPr>
        <p:spPr/>
        <p:txBody>
          <a:bodyPr/>
          <a:lstStyle/>
          <a:p>
            <a:r>
              <a:rPr lang="en-US" sz="2400" dirty="0"/>
              <a:t>Data summary</a:t>
            </a:r>
            <a:endParaRPr lang="en-IN" sz="2400" dirty="0"/>
          </a:p>
        </p:txBody>
      </p:sp>
      <p:sp>
        <p:nvSpPr>
          <p:cNvPr id="3" name="Text Placeholder 2">
            <a:extLst>
              <a:ext uri="{FF2B5EF4-FFF2-40B4-BE49-F238E27FC236}">
                <a16:creationId xmlns:a16="http://schemas.microsoft.com/office/drawing/2014/main" id="{96D8D568-6F70-4B2D-873E-63B722632F01}"/>
              </a:ext>
            </a:extLst>
          </p:cNvPr>
          <p:cNvSpPr>
            <a:spLocks noGrp="1"/>
          </p:cNvSpPr>
          <p:nvPr>
            <p:ph type="body" idx="1"/>
          </p:nvPr>
        </p:nvSpPr>
        <p:spPr/>
        <p:txBody>
          <a:bodyPr/>
          <a:lstStyle/>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The given dataset containing count of rental bikes from December 2017 to November 2018 for each day and each hour of day. Along with the count of rental bikes there are following variables are present.</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(1)Date : year-month-day</a:t>
            </a:r>
          </a:p>
          <a:p>
            <a:pPr marL="114300" indent="0">
              <a:buNone/>
            </a:pPr>
            <a:r>
              <a:rPr lang="en-US" sz="1200" b="1" dirty="0">
                <a:solidFill>
                  <a:schemeClr val="lt1"/>
                </a:solidFill>
                <a:latin typeface="Montserrat"/>
                <a:sym typeface="Montserrat"/>
              </a:rPr>
              <a:t>(2)Rented Bike Count : Count of bikes rented at each hour</a:t>
            </a:r>
          </a:p>
          <a:p>
            <a:pPr marL="114300" indent="0">
              <a:buNone/>
            </a:pPr>
            <a:r>
              <a:rPr lang="en-US" sz="1200" b="1" dirty="0">
                <a:solidFill>
                  <a:schemeClr val="lt1"/>
                </a:solidFill>
                <a:latin typeface="Montserrat"/>
                <a:sym typeface="Montserrat"/>
              </a:rPr>
              <a:t>(3)Hour :Hour of the day</a:t>
            </a:r>
          </a:p>
          <a:p>
            <a:pPr marL="114300" indent="0">
              <a:buNone/>
            </a:pPr>
            <a:r>
              <a:rPr lang="en-US" sz="1200" b="1" dirty="0">
                <a:solidFill>
                  <a:schemeClr val="lt1"/>
                </a:solidFill>
                <a:latin typeface="Montserrat"/>
                <a:sym typeface="Montserrat"/>
              </a:rPr>
              <a:t>(4)Temperature : Temperature –Celsius</a:t>
            </a:r>
          </a:p>
          <a:p>
            <a:pPr marL="114300" indent="0">
              <a:buNone/>
            </a:pPr>
            <a:r>
              <a:rPr lang="en-US" sz="1200" b="1" dirty="0">
                <a:solidFill>
                  <a:schemeClr val="lt1"/>
                </a:solidFill>
                <a:latin typeface="Montserrat"/>
                <a:sym typeface="Montserrat"/>
              </a:rPr>
              <a:t>(5)Humidity : %</a:t>
            </a:r>
          </a:p>
          <a:p>
            <a:pPr marL="114300" indent="0">
              <a:buNone/>
            </a:pPr>
            <a:r>
              <a:rPr lang="en-US" sz="1200" b="1" dirty="0">
                <a:solidFill>
                  <a:schemeClr val="lt1"/>
                </a:solidFill>
                <a:latin typeface="Montserrat"/>
                <a:sym typeface="Montserrat"/>
              </a:rPr>
              <a:t>(6)Windspeed :m/s</a:t>
            </a:r>
          </a:p>
          <a:p>
            <a:pPr marL="114300" indent="0">
              <a:buNone/>
            </a:pPr>
            <a:r>
              <a:rPr lang="en-US" sz="1200" b="1" dirty="0">
                <a:solidFill>
                  <a:schemeClr val="lt1"/>
                </a:solidFill>
                <a:latin typeface="Montserrat"/>
                <a:sym typeface="Montserrat"/>
              </a:rPr>
              <a:t>(7)Visibility : 10m</a:t>
            </a:r>
          </a:p>
          <a:p>
            <a:pPr marL="114300" indent="0">
              <a:buNone/>
            </a:pPr>
            <a:r>
              <a:rPr lang="en-US" sz="1200" b="1" dirty="0">
                <a:solidFill>
                  <a:schemeClr val="lt1"/>
                </a:solidFill>
                <a:latin typeface="Montserrat"/>
                <a:sym typeface="Montserrat"/>
              </a:rPr>
              <a:t>(8)Dew point temperature : Celsius</a:t>
            </a:r>
          </a:p>
          <a:p>
            <a:pPr marL="114300" indent="0">
              <a:buNone/>
            </a:pPr>
            <a:r>
              <a:rPr lang="en-US" sz="1200" b="1" dirty="0">
                <a:solidFill>
                  <a:schemeClr val="lt1"/>
                </a:solidFill>
                <a:latin typeface="Montserrat"/>
                <a:sym typeface="Montserrat"/>
              </a:rPr>
              <a:t>(9)Solar radiation :MJ/m2</a:t>
            </a:r>
            <a:endParaRPr lang="en-IN" sz="1200" dirty="0"/>
          </a:p>
        </p:txBody>
      </p:sp>
    </p:spTree>
    <p:extLst>
      <p:ext uri="{BB962C8B-B14F-4D97-AF65-F5344CB8AC3E}">
        <p14:creationId xmlns:p14="http://schemas.microsoft.com/office/powerpoint/2010/main" val="296238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EC09-F0D5-463B-9EB6-ECC0D81DF62C}"/>
              </a:ext>
            </a:extLst>
          </p:cNvPr>
          <p:cNvSpPr>
            <a:spLocks noGrp="1"/>
          </p:cNvSpPr>
          <p:nvPr>
            <p:ph type="title"/>
          </p:nvPr>
        </p:nvSpPr>
        <p:spPr/>
        <p:txBody>
          <a:bodyPr/>
          <a:lstStyle/>
          <a:p>
            <a:r>
              <a:rPr lang="en-US" sz="2400" dirty="0"/>
              <a:t>Data summary </a:t>
            </a:r>
            <a:r>
              <a:rPr lang="en-US" sz="2400" dirty="0" err="1"/>
              <a:t>cont</a:t>
            </a:r>
            <a:r>
              <a:rPr lang="en-US" sz="2400" dirty="0"/>
              <a:t>…</a:t>
            </a:r>
            <a:endParaRPr lang="en-IN" sz="2400" dirty="0"/>
          </a:p>
        </p:txBody>
      </p:sp>
      <p:sp>
        <p:nvSpPr>
          <p:cNvPr id="3" name="Text Placeholder 2">
            <a:extLst>
              <a:ext uri="{FF2B5EF4-FFF2-40B4-BE49-F238E27FC236}">
                <a16:creationId xmlns:a16="http://schemas.microsoft.com/office/drawing/2014/main" id="{6F3E7A24-12F1-4911-B114-1738ED84BEF0}"/>
              </a:ext>
            </a:extLst>
          </p:cNvPr>
          <p:cNvSpPr>
            <a:spLocks noGrp="1"/>
          </p:cNvSpPr>
          <p:nvPr>
            <p:ph type="body" idx="1"/>
          </p:nvPr>
        </p:nvSpPr>
        <p:spPr/>
        <p:txBody>
          <a:bodyPr/>
          <a:lstStyle/>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(10)Rainfall :mm</a:t>
            </a:r>
          </a:p>
          <a:p>
            <a:pPr marL="114300" indent="0">
              <a:buNone/>
            </a:pPr>
            <a:r>
              <a:rPr lang="en-US" sz="1200" b="1" dirty="0">
                <a:solidFill>
                  <a:schemeClr val="lt1"/>
                </a:solidFill>
                <a:latin typeface="Montserrat"/>
                <a:sym typeface="Montserrat"/>
              </a:rPr>
              <a:t>(11)Snowfall : cm</a:t>
            </a:r>
          </a:p>
          <a:p>
            <a:pPr marL="114300" indent="0">
              <a:buNone/>
            </a:pPr>
            <a:r>
              <a:rPr lang="en-US" sz="1200" b="1" dirty="0">
                <a:solidFill>
                  <a:schemeClr val="lt1"/>
                </a:solidFill>
                <a:latin typeface="Montserrat"/>
                <a:sym typeface="Montserrat"/>
              </a:rPr>
              <a:t>(12)Seasons : Winter, Spring, Summer, Autumn</a:t>
            </a:r>
          </a:p>
          <a:p>
            <a:pPr marL="114300" indent="0">
              <a:buNone/>
            </a:pPr>
            <a:r>
              <a:rPr lang="en-US" sz="1200" b="1" dirty="0">
                <a:solidFill>
                  <a:schemeClr val="lt1"/>
                </a:solidFill>
                <a:latin typeface="Montserrat"/>
                <a:sym typeface="Montserrat"/>
              </a:rPr>
              <a:t>(13)Holiday : Holiday/No holiday</a:t>
            </a:r>
          </a:p>
          <a:p>
            <a:pPr marL="114300" indent="0">
              <a:buNone/>
            </a:pPr>
            <a:r>
              <a:rPr lang="en-US" sz="1200" b="1" dirty="0">
                <a:solidFill>
                  <a:schemeClr val="lt1"/>
                </a:solidFill>
                <a:latin typeface="Montserrat"/>
                <a:sym typeface="Montserrat"/>
              </a:rPr>
              <a:t>(14)Functional Day : No(Non Functional Hours), Yes(Functional Hours)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‘Rented Bike count’ is dependent variable. </a:t>
            </a:r>
            <a:endParaRPr lang="en-IN" sz="1200" dirty="0"/>
          </a:p>
        </p:txBody>
      </p:sp>
    </p:spTree>
    <p:extLst>
      <p:ext uri="{BB962C8B-B14F-4D97-AF65-F5344CB8AC3E}">
        <p14:creationId xmlns:p14="http://schemas.microsoft.com/office/powerpoint/2010/main" val="2328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5B9A-98A5-4485-AD00-85176423F546}"/>
              </a:ext>
            </a:extLst>
          </p:cNvPr>
          <p:cNvSpPr>
            <a:spLocks noGrp="1"/>
          </p:cNvSpPr>
          <p:nvPr>
            <p:ph type="title"/>
          </p:nvPr>
        </p:nvSpPr>
        <p:spPr/>
        <p:txBody>
          <a:bodyPr/>
          <a:lstStyle/>
          <a:p>
            <a:r>
              <a:rPr lang="en-US" sz="2400" dirty="0"/>
              <a:t>Description of data</a:t>
            </a:r>
            <a:endParaRPr lang="en-IN" sz="2400" dirty="0"/>
          </a:p>
        </p:txBody>
      </p:sp>
      <p:sp>
        <p:nvSpPr>
          <p:cNvPr id="3" name="Text Placeholder 2">
            <a:extLst>
              <a:ext uri="{FF2B5EF4-FFF2-40B4-BE49-F238E27FC236}">
                <a16:creationId xmlns:a16="http://schemas.microsoft.com/office/drawing/2014/main" id="{20741B14-5B30-462D-91EC-9724CFDF4079}"/>
              </a:ext>
            </a:extLst>
          </p:cNvPr>
          <p:cNvSpPr>
            <a:spLocks noGrp="1"/>
          </p:cNvSpPr>
          <p:nvPr>
            <p:ph type="body" idx="1"/>
          </p:nvPr>
        </p:nvSpPr>
        <p:spPr>
          <a:xfrm>
            <a:off x="514350" y="1152475"/>
            <a:ext cx="3057525" cy="3416400"/>
          </a:xfrm>
        </p:spPr>
        <p:txBody>
          <a:bodyPr/>
          <a:lstStyle/>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The Dataset contains 8760 lines  and 14 columns.</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In a day we have 24 hours and 365 days a year so 365 multiply by 24 = 8760 , which is represent the number of lines in the dataset.</a:t>
            </a:r>
            <a:endParaRPr lang="en-IN" sz="1200" dirty="0"/>
          </a:p>
        </p:txBody>
      </p:sp>
      <p:pic>
        <p:nvPicPr>
          <p:cNvPr id="5" name="Picture 4">
            <a:extLst>
              <a:ext uri="{FF2B5EF4-FFF2-40B4-BE49-F238E27FC236}">
                <a16:creationId xmlns:a16="http://schemas.microsoft.com/office/drawing/2014/main" id="{2C6A8FE0-8771-4634-B612-786B43CAF58F}"/>
              </a:ext>
            </a:extLst>
          </p:cNvPr>
          <p:cNvPicPr>
            <a:picLocks noChangeAspect="1"/>
          </p:cNvPicPr>
          <p:nvPr/>
        </p:nvPicPr>
        <p:blipFill>
          <a:blip r:embed="rId2"/>
          <a:stretch>
            <a:fillRect/>
          </a:stretch>
        </p:blipFill>
        <p:spPr>
          <a:xfrm>
            <a:off x="3571875" y="1249759"/>
            <a:ext cx="5107781" cy="3221832"/>
          </a:xfrm>
          <a:prstGeom prst="rect">
            <a:avLst/>
          </a:prstGeom>
        </p:spPr>
      </p:pic>
    </p:spTree>
    <p:extLst>
      <p:ext uri="{BB962C8B-B14F-4D97-AF65-F5344CB8AC3E}">
        <p14:creationId xmlns:p14="http://schemas.microsoft.com/office/powerpoint/2010/main" val="28733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BA13-C238-480B-AE08-4C687901D728}"/>
              </a:ext>
            </a:extLst>
          </p:cNvPr>
          <p:cNvSpPr>
            <a:spLocks noGrp="1"/>
          </p:cNvSpPr>
          <p:nvPr>
            <p:ph type="title"/>
          </p:nvPr>
        </p:nvSpPr>
        <p:spPr/>
        <p:txBody>
          <a:bodyPr/>
          <a:lstStyle/>
          <a:p>
            <a:r>
              <a:rPr lang="en-US" sz="2400" dirty="0"/>
              <a:t>Exploratory data analysis</a:t>
            </a:r>
            <a:endParaRPr lang="en-IN" sz="2400" dirty="0"/>
          </a:p>
        </p:txBody>
      </p:sp>
      <p:sp>
        <p:nvSpPr>
          <p:cNvPr id="3" name="Text Placeholder 2">
            <a:extLst>
              <a:ext uri="{FF2B5EF4-FFF2-40B4-BE49-F238E27FC236}">
                <a16:creationId xmlns:a16="http://schemas.microsoft.com/office/drawing/2014/main" id="{6A5D610C-4198-49ED-BBB0-0BECFACFD360}"/>
              </a:ext>
            </a:extLst>
          </p:cNvPr>
          <p:cNvSpPr>
            <a:spLocks noGrp="1"/>
          </p:cNvSpPr>
          <p:nvPr>
            <p:ph type="body" idx="1"/>
          </p:nvPr>
        </p:nvSpPr>
        <p:spPr/>
        <p:txBody>
          <a:bodyPr/>
          <a:lstStyle/>
          <a:p>
            <a:pPr marL="114300" indent="0">
              <a:buNone/>
            </a:pPr>
            <a:endParaRPr lang="en-US" sz="1400" b="1" dirty="0">
              <a:solidFill>
                <a:schemeClr val="lt1"/>
              </a:solidFill>
              <a:latin typeface="Montserrat"/>
              <a:sym typeface="Montserrat"/>
            </a:endParaRPr>
          </a:p>
          <a:p>
            <a:pPr marL="114300" indent="0">
              <a:buNone/>
            </a:pPr>
            <a:endParaRPr lang="en-US" sz="14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Exploratory Data Analysis refers to the critical process of performing initial investigations on data so as to discover patterns, to spot anomalies , to a test hypothesis and to check assumptions with the help of summary statistics and graphical representations.</a:t>
            </a:r>
          </a:p>
          <a:p>
            <a:pPr marL="114300" indent="0">
              <a:buNone/>
            </a:pPr>
            <a:endParaRPr lang="en-US" sz="1200" b="1" dirty="0">
              <a:solidFill>
                <a:schemeClr val="lt1"/>
              </a:solidFill>
              <a:latin typeface="Montserrat"/>
              <a:sym typeface="Montserrat"/>
            </a:endParaRP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EDA is a through examination meant to uncover the underlying structure of a dataset and is important for a company because it exposes trends, pattern and relationship that are not readily apparent.</a:t>
            </a:r>
            <a:endParaRPr lang="en-IN" sz="1200" dirty="0"/>
          </a:p>
        </p:txBody>
      </p:sp>
    </p:spTree>
    <p:extLst>
      <p:ext uri="{BB962C8B-B14F-4D97-AF65-F5344CB8AC3E}">
        <p14:creationId xmlns:p14="http://schemas.microsoft.com/office/powerpoint/2010/main" val="18563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C67F-0CC4-4417-AC0C-3B44A553B7E4}"/>
              </a:ext>
            </a:extLst>
          </p:cNvPr>
          <p:cNvSpPr>
            <a:spLocks noGrp="1"/>
          </p:cNvSpPr>
          <p:nvPr>
            <p:ph type="title"/>
          </p:nvPr>
        </p:nvSpPr>
        <p:spPr/>
        <p:txBody>
          <a:bodyPr/>
          <a:lstStyle/>
          <a:p>
            <a:r>
              <a:rPr lang="en-US" sz="2400" dirty="0"/>
              <a:t>Count of rented bikes according to seasons</a:t>
            </a:r>
            <a:endParaRPr lang="en-IN" sz="2400" dirty="0"/>
          </a:p>
        </p:txBody>
      </p:sp>
      <p:sp>
        <p:nvSpPr>
          <p:cNvPr id="3" name="Text Placeholder 2">
            <a:extLst>
              <a:ext uri="{FF2B5EF4-FFF2-40B4-BE49-F238E27FC236}">
                <a16:creationId xmlns:a16="http://schemas.microsoft.com/office/drawing/2014/main" id="{BA287D42-281C-42F6-B206-F690D131B84C}"/>
              </a:ext>
            </a:extLst>
          </p:cNvPr>
          <p:cNvSpPr>
            <a:spLocks noGrp="1"/>
          </p:cNvSpPr>
          <p:nvPr>
            <p:ph type="body" idx="1"/>
          </p:nvPr>
        </p:nvSpPr>
        <p:spPr>
          <a:xfrm>
            <a:off x="311700" y="1152475"/>
            <a:ext cx="4396031" cy="3416400"/>
          </a:xfrm>
        </p:spPr>
        <p:txBody>
          <a:bodyPr/>
          <a:lstStyle/>
          <a:p>
            <a:pPr marL="114300" indent="0">
              <a:buNone/>
            </a:pPr>
            <a:endParaRPr lang="en-US" dirty="0"/>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In this bar plot shows the use of rented bikes in a four different seasons, and it clearly shows that,</a:t>
            </a:r>
          </a:p>
          <a:p>
            <a:pPr marL="114300" indent="0">
              <a:buNone/>
            </a:pPr>
            <a:endParaRPr lang="en-US" sz="1200" b="1" dirty="0">
              <a:solidFill>
                <a:schemeClr val="lt1"/>
              </a:solidFill>
              <a:latin typeface="Montserrat"/>
              <a:sym typeface="Montserrat"/>
            </a:endParaRPr>
          </a:p>
          <a:p>
            <a:pPr marL="114300" indent="0">
              <a:buNone/>
            </a:pPr>
            <a:r>
              <a:rPr lang="en-US" sz="1200" dirty="0"/>
              <a:t> </a:t>
            </a:r>
            <a:r>
              <a:rPr lang="en-US" sz="1200" b="1" dirty="0">
                <a:solidFill>
                  <a:schemeClr val="lt1"/>
                </a:solidFill>
                <a:latin typeface="Montserrat"/>
                <a:sym typeface="Montserrat"/>
              </a:rPr>
              <a:t>1.</a:t>
            </a:r>
            <a:r>
              <a:rPr lang="en-US" sz="1200" dirty="0"/>
              <a:t> </a:t>
            </a:r>
            <a:r>
              <a:rPr lang="en-US" sz="1200" b="1" dirty="0">
                <a:solidFill>
                  <a:schemeClr val="lt1"/>
                </a:solidFill>
                <a:latin typeface="Montserrat"/>
                <a:sym typeface="Montserrat"/>
              </a:rPr>
              <a:t>In summer season the use of rented bikes is high and peak time 7am – 9am and 7pm – 9pm</a:t>
            </a:r>
          </a:p>
          <a:p>
            <a:pPr marL="114300" indent="0">
              <a:buNone/>
            </a:pPr>
            <a:endParaRPr lang="en-US" sz="12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 2. In winter season the use of rented bike is very low because of snowfall.</a:t>
            </a:r>
            <a:endParaRPr lang="en-US" sz="1200" dirty="0"/>
          </a:p>
        </p:txBody>
      </p:sp>
      <p:pic>
        <p:nvPicPr>
          <p:cNvPr id="5" name="Picture 4">
            <a:extLst>
              <a:ext uri="{FF2B5EF4-FFF2-40B4-BE49-F238E27FC236}">
                <a16:creationId xmlns:a16="http://schemas.microsoft.com/office/drawing/2014/main" id="{C8D9C15C-2AFB-444F-84EA-E2CE9A4ED2EF}"/>
              </a:ext>
            </a:extLst>
          </p:cNvPr>
          <p:cNvPicPr>
            <a:picLocks noChangeAspect="1"/>
          </p:cNvPicPr>
          <p:nvPr/>
        </p:nvPicPr>
        <p:blipFill>
          <a:blip r:embed="rId2"/>
          <a:stretch>
            <a:fillRect/>
          </a:stretch>
        </p:blipFill>
        <p:spPr>
          <a:xfrm>
            <a:off x="4779169" y="1152475"/>
            <a:ext cx="3967993" cy="3546000"/>
          </a:xfrm>
          <a:prstGeom prst="rect">
            <a:avLst/>
          </a:prstGeom>
        </p:spPr>
      </p:pic>
    </p:spTree>
    <p:extLst>
      <p:ext uri="{BB962C8B-B14F-4D97-AF65-F5344CB8AC3E}">
        <p14:creationId xmlns:p14="http://schemas.microsoft.com/office/powerpoint/2010/main" val="331293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AD76-8964-4FF6-85B7-F500693677DC}"/>
              </a:ext>
            </a:extLst>
          </p:cNvPr>
          <p:cNvSpPr>
            <a:spLocks noGrp="1"/>
          </p:cNvSpPr>
          <p:nvPr>
            <p:ph type="title"/>
          </p:nvPr>
        </p:nvSpPr>
        <p:spPr/>
        <p:txBody>
          <a:bodyPr/>
          <a:lstStyle/>
          <a:p>
            <a:r>
              <a:rPr lang="en-US" sz="2400" dirty="0"/>
              <a:t>Count of rented bikes according to Month</a:t>
            </a:r>
            <a:endParaRPr lang="en-IN" sz="2400" dirty="0"/>
          </a:p>
        </p:txBody>
      </p:sp>
      <p:sp>
        <p:nvSpPr>
          <p:cNvPr id="3" name="Text Placeholder 2">
            <a:extLst>
              <a:ext uri="{FF2B5EF4-FFF2-40B4-BE49-F238E27FC236}">
                <a16:creationId xmlns:a16="http://schemas.microsoft.com/office/drawing/2014/main" id="{541B137B-12CF-4578-AE53-01DFD42588A8}"/>
              </a:ext>
            </a:extLst>
          </p:cNvPr>
          <p:cNvSpPr>
            <a:spLocks noGrp="1"/>
          </p:cNvSpPr>
          <p:nvPr>
            <p:ph type="body" idx="1"/>
          </p:nvPr>
        </p:nvSpPr>
        <p:spPr>
          <a:xfrm>
            <a:off x="311700" y="1152475"/>
            <a:ext cx="8520600" cy="36767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sz="1400" b="1" dirty="0">
              <a:solidFill>
                <a:schemeClr val="lt1"/>
              </a:solidFill>
              <a:latin typeface="Montserrat"/>
              <a:sym typeface="Montserrat"/>
            </a:endParaRPr>
          </a:p>
          <a:p>
            <a:pPr marL="114300" indent="0">
              <a:buNone/>
            </a:pPr>
            <a:r>
              <a:rPr lang="en-US" sz="1200" b="1" dirty="0">
                <a:solidFill>
                  <a:schemeClr val="lt1"/>
                </a:solidFill>
                <a:latin typeface="Montserrat"/>
                <a:sym typeface="Montserrat"/>
              </a:rPr>
              <a:t>From the above bar plot we can say that from the month 5 to 10 the demand of rented bikes is high as compare to other months. These months are comes inside the summer seasons.</a:t>
            </a:r>
            <a:endParaRPr lang="en-US" sz="1200" dirty="0"/>
          </a:p>
        </p:txBody>
      </p:sp>
      <p:pic>
        <p:nvPicPr>
          <p:cNvPr id="5" name="Picture 4">
            <a:extLst>
              <a:ext uri="{FF2B5EF4-FFF2-40B4-BE49-F238E27FC236}">
                <a16:creationId xmlns:a16="http://schemas.microsoft.com/office/drawing/2014/main" id="{74A8739C-22D7-48A3-A657-2208F50C881A}"/>
              </a:ext>
            </a:extLst>
          </p:cNvPr>
          <p:cNvPicPr>
            <a:picLocks noChangeAspect="1"/>
          </p:cNvPicPr>
          <p:nvPr/>
        </p:nvPicPr>
        <p:blipFill>
          <a:blip r:embed="rId2"/>
          <a:stretch>
            <a:fillRect/>
          </a:stretch>
        </p:blipFill>
        <p:spPr>
          <a:xfrm>
            <a:off x="1328737" y="1262406"/>
            <a:ext cx="6065044" cy="2602363"/>
          </a:xfrm>
          <a:prstGeom prst="rect">
            <a:avLst/>
          </a:prstGeom>
        </p:spPr>
      </p:pic>
    </p:spTree>
    <p:extLst>
      <p:ext uri="{BB962C8B-B14F-4D97-AF65-F5344CB8AC3E}">
        <p14:creationId xmlns:p14="http://schemas.microsoft.com/office/powerpoint/2010/main" val="31159918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1035</Words>
  <Application>Microsoft Office PowerPoint</Application>
  <PresentationFormat>On-screen Show (16:9)</PresentationFormat>
  <Paragraphs>183</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Montserrat</vt:lpstr>
      <vt:lpstr>Arial</vt:lpstr>
      <vt:lpstr>Simple Light</vt:lpstr>
      <vt:lpstr>           Capstone Project Seoul Bike Sharing Demand Prediction                                                                                                                                                                 By Rupali Sawant </vt:lpstr>
      <vt:lpstr>Content</vt:lpstr>
      <vt:lpstr>Define the problem statement</vt:lpstr>
      <vt:lpstr>Data summary</vt:lpstr>
      <vt:lpstr>Data summary cont…</vt:lpstr>
      <vt:lpstr>Description of data</vt:lpstr>
      <vt:lpstr>Exploratory data analysis</vt:lpstr>
      <vt:lpstr>Count of rented bikes according to seasons</vt:lpstr>
      <vt:lpstr>Count of rented bikes according to Month</vt:lpstr>
      <vt:lpstr>Count of rented bikes according to holidays</vt:lpstr>
      <vt:lpstr>Count of rented bikes according to Weekdays weekend</vt:lpstr>
      <vt:lpstr>Count of rented bikes according to hour</vt:lpstr>
      <vt:lpstr>Count of rented bike according to functioning day</vt:lpstr>
      <vt:lpstr>Heatmap</vt:lpstr>
      <vt:lpstr>Model preparation</vt:lpstr>
      <vt:lpstr>Models used</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                                                                             Rupali Sawant</dc:title>
  <dc:creator>Lenovo</dc:creator>
  <cp:lastModifiedBy>Lenovo</cp:lastModifiedBy>
  <cp:revision>27</cp:revision>
  <dcterms:modified xsi:type="dcterms:W3CDTF">2022-04-24T12:12:13Z</dcterms:modified>
</cp:coreProperties>
</file>