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8" r:id="rId3"/>
    <p:sldId id="261" r:id="rId4"/>
    <p:sldId id="260" r:id="rId5"/>
    <p:sldId id="259" r:id="rId6"/>
    <p:sldId id="262" r:id="rId7"/>
    <p:sldId id="263" r:id="rId8"/>
    <p:sldId id="264" r:id="rId9"/>
    <p:sldId id="268" r:id="rId10"/>
    <p:sldId id="267" r:id="rId11"/>
    <p:sldId id="269" r:id="rId12"/>
    <p:sldId id="266" r:id="rId13"/>
    <p:sldId id="273" r:id="rId14"/>
    <p:sldId id="276" r:id="rId15"/>
    <p:sldId id="272" r:id="rId16"/>
    <p:sldId id="271" r:id="rId17"/>
    <p:sldId id="277" r:id="rId18"/>
    <p:sldId id="279" r:id="rId19"/>
    <p:sldId id="278" r:id="rId20"/>
    <p:sldId id="280" r:id="rId21"/>
    <p:sldId id="275" r:id="rId22"/>
    <p:sldId id="270" r:id="rId23"/>
    <p:sldId id="274" r:id="rId24"/>
  </p:sldIdLst>
  <p:sldSz cx="9144000" cy="5143500" type="screen16x9"/>
  <p:notesSz cx="6858000" cy="9144000"/>
  <p:embeddedFontLst>
    <p:embeddedFont>
      <p:font typeface="Montserrat"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595cc575bbc653fb" providerId="LiveId" clId="{95EC259A-C046-4E14-99D7-9153608BEA38}"/>
    <pc:docChg chg="modSld sldOrd">
      <pc:chgData name="" userId="595cc575bbc653fb" providerId="LiveId" clId="{95EC259A-C046-4E14-99D7-9153608BEA38}" dt="2022-05-15T07:01:02.235" v="0"/>
      <pc:docMkLst>
        <pc:docMk/>
      </pc:docMkLst>
      <pc:sldChg chg="ord">
        <pc:chgData name="" userId="595cc575bbc653fb" providerId="LiveId" clId="{95EC259A-C046-4E14-99D7-9153608BEA38}" dt="2022-05-15T07:01:02.235" v="0"/>
        <pc:sldMkLst>
          <pc:docMk/>
          <pc:sldMk cId="735168106" sldId="28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3600" b="1" dirty="0" err="1">
                <a:solidFill>
                  <a:schemeClr val="lt1"/>
                </a:solidFill>
                <a:latin typeface="Montserrat"/>
                <a:ea typeface="Montserrat"/>
                <a:cs typeface="Montserrat"/>
                <a:sym typeface="Montserrat"/>
              </a:rPr>
              <a:t>CoronaVirus</a:t>
            </a:r>
            <a:r>
              <a:rPr lang="en-US" sz="3600" b="1" dirty="0">
                <a:solidFill>
                  <a:schemeClr val="lt1"/>
                </a:solidFill>
                <a:latin typeface="Montserrat"/>
                <a:ea typeface="Montserrat"/>
                <a:cs typeface="Montserrat"/>
                <a:sym typeface="Montserrat"/>
              </a:rPr>
              <a:t> Tweet Sentiment Analysis</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US" sz="1600" b="1" dirty="0">
                <a:solidFill>
                  <a:schemeClr val="lt1"/>
                </a:solidFill>
                <a:latin typeface="Montserrat"/>
                <a:ea typeface="Montserrat"/>
                <a:cs typeface="Montserrat"/>
                <a:sym typeface="Montserrat"/>
              </a:rPr>
              <a:t>Rupali Sawant</a:t>
            </a: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B28CE-1CDD-409A-86F4-78EA3779A4EE}"/>
              </a:ext>
            </a:extLst>
          </p:cNvPr>
          <p:cNvSpPr>
            <a:spLocks noGrp="1"/>
          </p:cNvSpPr>
          <p:nvPr>
            <p:ph type="title"/>
          </p:nvPr>
        </p:nvSpPr>
        <p:spPr/>
        <p:txBody>
          <a:bodyPr/>
          <a:lstStyle/>
          <a:p>
            <a:r>
              <a:rPr lang="en-US" dirty="0"/>
              <a:t>Data Processing</a:t>
            </a:r>
            <a:endParaRPr lang="en-IN" dirty="0"/>
          </a:p>
        </p:txBody>
      </p:sp>
      <p:sp>
        <p:nvSpPr>
          <p:cNvPr id="3" name="Text Placeholder 2">
            <a:extLst>
              <a:ext uri="{FF2B5EF4-FFF2-40B4-BE49-F238E27FC236}">
                <a16:creationId xmlns:a16="http://schemas.microsoft.com/office/drawing/2014/main" id="{573F336A-609A-4640-8359-5B2132152049}"/>
              </a:ext>
            </a:extLst>
          </p:cNvPr>
          <p:cNvSpPr>
            <a:spLocks noGrp="1"/>
          </p:cNvSpPr>
          <p:nvPr>
            <p:ph type="body" idx="1"/>
          </p:nvPr>
        </p:nvSpPr>
        <p:spPr/>
        <p:txBody>
          <a:bodyPr/>
          <a:lstStyle/>
          <a:p>
            <a:pPr marL="114300" indent="0">
              <a:buNone/>
            </a:pPr>
            <a:r>
              <a:rPr lang="en-US" sz="1400" b="1" dirty="0">
                <a:solidFill>
                  <a:schemeClr val="lt1"/>
                </a:solidFill>
                <a:latin typeface="Montserrat"/>
                <a:ea typeface="Montserrat"/>
                <a:cs typeface="Montserrat"/>
                <a:sym typeface="Montserrat"/>
              </a:rPr>
              <a:t>The processing of the text data is an essential step as it makes the raw text ready for mining, </a:t>
            </a:r>
            <a:r>
              <a:rPr lang="en-US" sz="1400" b="1" dirty="0" err="1">
                <a:solidFill>
                  <a:schemeClr val="lt1"/>
                </a:solidFill>
                <a:latin typeface="Montserrat"/>
                <a:ea typeface="Montserrat"/>
                <a:cs typeface="Montserrat"/>
                <a:sym typeface="Montserrat"/>
              </a:rPr>
              <a:t>i.e</a:t>
            </a:r>
            <a:r>
              <a:rPr lang="en-US" sz="1400" b="1" dirty="0">
                <a:solidFill>
                  <a:schemeClr val="lt1"/>
                </a:solidFill>
                <a:latin typeface="Montserrat"/>
                <a:ea typeface="Montserrat"/>
                <a:cs typeface="Montserrat"/>
                <a:sym typeface="Montserrat"/>
              </a:rPr>
              <a:t> , it becomes easier to extract information from the text and apply machine learning algorithms to it. If we skip this step then there is a higher chance that you are working with noisy an inconsistent data.</a:t>
            </a:r>
          </a:p>
          <a:p>
            <a:pPr marL="114300" indent="0">
              <a:buNone/>
            </a:pPr>
            <a:endParaRPr lang="en-US" sz="1400" b="1" dirty="0">
              <a:solidFill>
                <a:schemeClr val="lt1"/>
              </a:solidFill>
              <a:latin typeface="Montserrat"/>
              <a:ea typeface="Montserrat"/>
              <a:cs typeface="Montserrat"/>
              <a:sym typeface="Montserrat"/>
            </a:endParaRPr>
          </a:p>
          <a:p>
            <a:pPr marL="114300" indent="0">
              <a:buNone/>
            </a:pPr>
            <a:r>
              <a:rPr lang="en-US" sz="1400" b="1" dirty="0">
                <a:solidFill>
                  <a:schemeClr val="lt1"/>
                </a:solidFill>
                <a:latin typeface="Montserrat"/>
                <a:ea typeface="Montserrat"/>
                <a:cs typeface="Montserrat"/>
                <a:sym typeface="Montserrat"/>
              </a:rPr>
              <a:t>The objective of this step is to clean noise which is less relevant to find the sentiment of tweets such as punctuation, special characters, numbers and terms which don’t carry much weightage in context to the text. </a:t>
            </a:r>
            <a:endParaRPr lang="en-IN" sz="1400" dirty="0"/>
          </a:p>
        </p:txBody>
      </p:sp>
    </p:spTree>
    <p:extLst>
      <p:ext uri="{BB962C8B-B14F-4D97-AF65-F5344CB8AC3E}">
        <p14:creationId xmlns:p14="http://schemas.microsoft.com/office/powerpoint/2010/main" val="3512066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3B959C5-8859-42DD-B3B1-4A1079705558}"/>
              </a:ext>
            </a:extLst>
          </p:cNvPr>
          <p:cNvSpPr>
            <a:spLocks noGrp="1"/>
          </p:cNvSpPr>
          <p:nvPr>
            <p:ph type="title"/>
          </p:nvPr>
        </p:nvSpPr>
        <p:spPr/>
        <p:txBody>
          <a:bodyPr/>
          <a:lstStyle/>
          <a:p>
            <a:r>
              <a:rPr lang="en-US" dirty="0"/>
              <a:t>Model Training</a:t>
            </a:r>
            <a:endParaRPr lang="en-IN" dirty="0"/>
          </a:p>
        </p:txBody>
      </p:sp>
    </p:spTree>
    <p:extLst>
      <p:ext uri="{BB962C8B-B14F-4D97-AF65-F5344CB8AC3E}">
        <p14:creationId xmlns:p14="http://schemas.microsoft.com/office/powerpoint/2010/main" val="591167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1334F-A7FF-47E1-B458-9C2A2959EE20}"/>
              </a:ext>
            </a:extLst>
          </p:cNvPr>
          <p:cNvSpPr>
            <a:spLocks noGrp="1"/>
          </p:cNvSpPr>
          <p:nvPr>
            <p:ph type="title"/>
          </p:nvPr>
        </p:nvSpPr>
        <p:spPr/>
        <p:txBody>
          <a:bodyPr/>
          <a:lstStyle/>
          <a:p>
            <a:r>
              <a:rPr lang="en-US" dirty="0"/>
              <a:t>Count Vectorizer Method</a:t>
            </a:r>
            <a:endParaRPr lang="en-IN" dirty="0"/>
          </a:p>
        </p:txBody>
      </p:sp>
      <p:sp>
        <p:nvSpPr>
          <p:cNvPr id="3" name="Text Placeholder 2">
            <a:extLst>
              <a:ext uri="{FF2B5EF4-FFF2-40B4-BE49-F238E27FC236}">
                <a16:creationId xmlns:a16="http://schemas.microsoft.com/office/drawing/2014/main" id="{2E8EFB2C-B022-430F-8F61-C3AB3CFE82DF}"/>
              </a:ext>
            </a:extLst>
          </p:cNvPr>
          <p:cNvSpPr>
            <a:spLocks noGrp="1"/>
          </p:cNvSpPr>
          <p:nvPr>
            <p:ph type="body" idx="1"/>
          </p:nvPr>
        </p:nvSpPr>
        <p:spPr/>
        <p:txBody>
          <a:bodyPr/>
          <a:lstStyle/>
          <a:p>
            <a:pPr marL="114300" indent="0">
              <a:buNone/>
            </a:pPr>
            <a:r>
              <a:rPr lang="en-US" sz="1400" b="1" dirty="0">
                <a:solidFill>
                  <a:schemeClr val="lt1"/>
                </a:solidFill>
                <a:latin typeface="Montserrat"/>
                <a:ea typeface="Montserrat"/>
                <a:cs typeface="Montserrat"/>
                <a:sym typeface="Montserrat"/>
              </a:rPr>
              <a:t>In order to use textual data for predictive modeling , the text must be parsed to remove certain words- this process is called tokenization. These words need to then be encoded as integers , or floating-point values, for  use as inputs in machine learning algorithm.</a:t>
            </a:r>
          </a:p>
          <a:p>
            <a:pPr marL="114300" indent="0">
              <a:buNone/>
            </a:pPr>
            <a:endParaRPr lang="en-US" sz="1400" b="1" dirty="0">
              <a:solidFill>
                <a:schemeClr val="lt1"/>
              </a:solidFill>
              <a:latin typeface="Montserrat"/>
              <a:sym typeface="Montserrat"/>
            </a:endParaRPr>
          </a:p>
          <a:p>
            <a:pPr marL="114300" indent="0">
              <a:buNone/>
            </a:pPr>
            <a:r>
              <a:rPr lang="en-US" sz="1400" b="1" dirty="0" err="1">
                <a:solidFill>
                  <a:schemeClr val="lt1"/>
                </a:solidFill>
                <a:latin typeface="Montserrat"/>
                <a:sym typeface="Montserrat"/>
              </a:rPr>
              <a:t>Scikit-learns’s</a:t>
            </a:r>
            <a:r>
              <a:rPr lang="en-US" sz="1400" b="1" dirty="0">
                <a:solidFill>
                  <a:schemeClr val="lt1"/>
                </a:solidFill>
                <a:latin typeface="Montserrat"/>
                <a:sym typeface="Montserrat"/>
              </a:rPr>
              <a:t>  </a:t>
            </a:r>
            <a:r>
              <a:rPr lang="en-US" sz="1400" b="1" dirty="0" err="1">
                <a:solidFill>
                  <a:schemeClr val="lt1"/>
                </a:solidFill>
                <a:latin typeface="Montserrat"/>
                <a:sym typeface="Montserrat"/>
              </a:rPr>
              <a:t>CountVectorizer</a:t>
            </a:r>
            <a:r>
              <a:rPr lang="en-US" sz="1400" b="1" dirty="0">
                <a:solidFill>
                  <a:schemeClr val="lt1"/>
                </a:solidFill>
                <a:latin typeface="Montserrat"/>
                <a:sym typeface="Montserrat"/>
              </a:rPr>
              <a:t> is used to convert a collection of text documents to a vector of term/token counts. It also enable the pre-processing of text data prior to generating the vector representation. This functionality makes it a highly flexible feature representation module for text.</a:t>
            </a:r>
            <a:endParaRPr lang="en-IN" sz="1400" dirty="0"/>
          </a:p>
        </p:txBody>
      </p:sp>
    </p:spTree>
    <p:extLst>
      <p:ext uri="{BB962C8B-B14F-4D97-AF65-F5344CB8AC3E}">
        <p14:creationId xmlns:p14="http://schemas.microsoft.com/office/powerpoint/2010/main" val="1530103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CE396-AE24-498C-A62D-8A03C7F48690}"/>
              </a:ext>
            </a:extLst>
          </p:cNvPr>
          <p:cNvSpPr>
            <a:spLocks noGrp="1"/>
          </p:cNvSpPr>
          <p:nvPr>
            <p:ph type="title"/>
          </p:nvPr>
        </p:nvSpPr>
        <p:spPr/>
        <p:txBody>
          <a:bodyPr/>
          <a:lstStyle/>
          <a:p>
            <a:r>
              <a:rPr lang="en-US" dirty="0"/>
              <a:t>Models Used</a:t>
            </a:r>
            <a:endParaRPr lang="en-IN" dirty="0"/>
          </a:p>
        </p:txBody>
      </p:sp>
      <p:sp>
        <p:nvSpPr>
          <p:cNvPr id="3" name="Text Placeholder 2">
            <a:extLst>
              <a:ext uri="{FF2B5EF4-FFF2-40B4-BE49-F238E27FC236}">
                <a16:creationId xmlns:a16="http://schemas.microsoft.com/office/drawing/2014/main" id="{528E7225-187E-4E19-BF46-0544B280F50C}"/>
              </a:ext>
            </a:extLst>
          </p:cNvPr>
          <p:cNvSpPr>
            <a:spLocks noGrp="1"/>
          </p:cNvSpPr>
          <p:nvPr>
            <p:ph type="body" idx="1"/>
          </p:nvPr>
        </p:nvSpPr>
        <p:spPr/>
        <p:txBody>
          <a:bodyPr/>
          <a:lstStyle/>
          <a:p>
            <a:endParaRPr lang="en-US" dirty="0"/>
          </a:p>
          <a:p>
            <a:pPr marL="114300" indent="0">
              <a:buNone/>
            </a:pPr>
            <a:r>
              <a:rPr lang="en-US" sz="1400" b="1" dirty="0">
                <a:solidFill>
                  <a:schemeClr val="lt1"/>
                </a:solidFill>
                <a:latin typeface="Montserrat"/>
                <a:ea typeface="Montserrat"/>
                <a:cs typeface="Montserrat"/>
                <a:sym typeface="Montserrat"/>
              </a:rPr>
              <a:t>Logistic Regression</a:t>
            </a:r>
          </a:p>
          <a:p>
            <a:pPr marL="114300" indent="0">
              <a:buNone/>
            </a:pPr>
            <a:endParaRPr lang="en-US" sz="1400" b="1" dirty="0">
              <a:solidFill>
                <a:schemeClr val="lt1"/>
              </a:solidFill>
              <a:latin typeface="Montserrat"/>
              <a:ea typeface="Montserrat"/>
              <a:cs typeface="Montserrat"/>
              <a:sym typeface="Montserrat"/>
            </a:endParaRPr>
          </a:p>
          <a:p>
            <a:pPr marL="114300" indent="0">
              <a:buNone/>
            </a:pPr>
            <a:r>
              <a:rPr lang="en-US" sz="1400" b="1" dirty="0">
                <a:solidFill>
                  <a:schemeClr val="lt1"/>
                </a:solidFill>
                <a:latin typeface="Montserrat"/>
                <a:sym typeface="Montserrat"/>
              </a:rPr>
              <a:t>Multinomial Naïve Bayes Classifier</a:t>
            </a:r>
          </a:p>
          <a:p>
            <a:pPr marL="114300" indent="0">
              <a:buNone/>
            </a:pPr>
            <a:endParaRPr lang="en-US" sz="1400" b="1" dirty="0">
              <a:solidFill>
                <a:schemeClr val="lt1"/>
              </a:solidFill>
              <a:latin typeface="Montserrat"/>
              <a:sym typeface="Montserrat"/>
            </a:endParaRPr>
          </a:p>
          <a:p>
            <a:pPr marL="114300" indent="0">
              <a:buNone/>
            </a:pPr>
            <a:r>
              <a:rPr lang="en-US" sz="1400" b="1" dirty="0">
                <a:solidFill>
                  <a:schemeClr val="lt1"/>
                </a:solidFill>
                <a:latin typeface="Montserrat"/>
                <a:sym typeface="Montserrat"/>
              </a:rPr>
              <a:t>Word Count with </a:t>
            </a:r>
            <a:r>
              <a:rPr lang="en-US" sz="1400" b="1" dirty="0" err="1">
                <a:solidFill>
                  <a:schemeClr val="lt1"/>
                </a:solidFill>
                <a:latin typeface="Montserrat"/>
                <a:sym typeface="Montserrat"/>
              </a:rPr>
              <a:t>CountVectorizer</a:t>
            </a:r>
            <a:endParaRPr lang="en-US" sz="1400" b="1" dirty="0">
              <a:solidFill>
                <a:schemeClr val="lt1"/>
              </a:solidFill>
              <a:latin typeface="Montserrat"/>
              <a:sym typeface="Montserrat"/>
            </a:endParaRPr>
          </a:p>
          <a:p>
            <a:pPr marL="114300" indent="0">
              <a:buNone/>
            </a:pPr>
            <a:endParaRPr lang="en-US" sz="1400" b="1" dirty="0">
              <a:solidFill>
                <a:schemeClr val="lt1"/>
              </a:solidFill>
              <a:latin typeface="Montserrat"/>
              <a:sym typeface="Montserrat"/>
            </a:endParaRPr>
          </a:p>
          <a:p>
            <a:pPr marL="114300" indent="0">
              <a:buNone/>
            </a:pPr>
            <a:r>
              <a:rPr lang="en-US" sz="1400" b="1" dirty="0">
                <a:solidFill>
                  <a:schemeClr val="lt1"/>
                </a:solidFill>
                <a:latin typeface="Montserrat"/>
                <a:sym typeface="Montserrat"/>
              </a:rPr>
              <a:t>TF-IDF Method</a:t>
            </a:r>
          </a:p>
          <a:p>
            <a:pPr marL="114300" indent="0">
              <a:buNone/>
            </a:pPr>
            <a:endParaRPr lang="en-US" sz="1400" b="1" dirty="0">
              <a:solidFill>
                <a:schemeClr val="lt1"/>
              </a:solidFill>
              <a:latin typeface="Montserrat"/>
              <a:sym typeface="Montserrat"/>
            </a:endParaRPr>
          </a:p>
          <a:p>
            <a:pPr marL="114300" indent="0">
              <a:buNone/>
            </a:pPr>
            <a:endParaRPr lang="en-US" b="1" dirty="0">
              <a:solidFill>
                <a:schemeClr val="lt1"/>
              </a:solidFill>
              <a:latin typeface="Montserrat"/>
              <a:sym typeface="Montserrat"/>
            </a:endParaRPr>
          </a:p>
          <a:p>
            <a:pPr marL="114300" indent="0">
              <a:buNone/>
            </a:pPr>
            <a:endParaRPr lang="en-IN" dirty="0"/>
          </a:p>
        </p:txBody>
      </p:sp>
    </p:spTree>
    <p:extLst>
      <p:ext uri="{BB962C8B-B14F-4D97-AF65-F5344CB8AC3E}">
        <p14:creationId xmlns:p14="http://schemas.microsoft.com/office/powerpoint/2010/main" val="359294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AEF16-7198-4910-A52D-5C66DA4CF244}"/>
              </a:ext>
            </a:extLst>
          </p:cNvPr>
          <p:cNvSpPr>
            <a:spLocks noGrp="1"/>
          </p:cNvSpPr>
          <p:nvPr>
            <p:ph type="title"/>
          </p:nvPr>
        </p:nvSpPr>
        <p:spPr/>
        <p:txBody>
          <a:bodyPr/>
          <a:lstStyle/>
          <a:p>
            <a:r>
              <a:rPr lang="en-US" dirty="0"/>
              <a:t>Logistic regression matrix</a:t>
            </a:r>
            <a:endParaRPr lang="en-IN" dirty="0"/>
          </a:p>
        </p:txBody>
      </p:sp>
      <p:sp>
        <p:nvSpPr>
          <p:cNvPr id="3" name="Text Placeholder 2">
            <a:extLst>
              <a:ext uri="{FF2B5EF4-FFF2-40B4-BE49-F238E27FC236}">
                <a16:creationId xmlns:a16="http://schemas.microsoft.com/office/drawing/2014/main" id="{009D50E6-AD02-4905-8197-1AC5872B9DA1}"/>
              </a:ext>
            </a:extLst>
          </p:cNvPr>
          <p:cNvSpPr>
            <a:spLocks noGrp="1"/>
          </p:cNvSpPr>
          <p:nvPr>
            <p:ph type="body" idx="1"/>
          </p:nvPr>
        </p:nvSpPr>
        <p:spPr>
          <a:xfrm>
            <a:off x="548243" y="1034165"/>
            <a:ext cx="3862778" cy="3416400"/>
          </a:xfrm>
        </p:spPr>
        <p:txBody>
          <a:bodyPr/>
          <a:lstStyle/>
          <a:p>
            <a:pPr marL="114300" indent="0">
              <a:buNone/>
            </a:pPr>
            <a:endParaRPr lang="en-US" dirty="0"/>
          </a:p>
          <a:p>
            <a:pPr marL="114300" indent="0">
              <a:buNone/>
            </a:pPr>
            <a:r>
              <a:rPr lang="en-US" sz="1400" b="1" dirty="0">
                <a:solidFill>
                  <a:schemeClr val="lt1"/>
                </a:solidFill>
                <a:latin typeface="Montserrat"/>
                <a:ea typeface="Montserrat"/>
                <a:cs typeface="Montserrat"/>
                <a:sym typeface="Montserrat"/>
              </a:rPr>
              <a:t>Accuracy Score : 0.8040</a:t>
            </a:r>
          </a:p>
          <a:p>
            <a:pPr marL="114300" indent="0">
              <a:buNone/>
            </a:pPr>
            <a:endParaRPr lang="en-US" sz="1400" b="1" dirty="0">
              <a:solidFill>
                <a:schemeClr val="lt1"/>
              </a:solidFill>
              <a:latin typeface="Montserrat"/>
              <a:sym typeface="Montserrat"/>
            </a:endParaRPr>
          </a:p>
          <a:p>
            <a:pPr marL="114300" indent="0">
              <a:buNone/>
            </a:pPr>
            <a:r>
              <a:rPr lang="en-US" sz="1400" b="1" dirty="0">
                <a:solidFill>
                  <a:schemeClr val="lt1"/>
                </a:solidFill>
                <a:latin typeface="Montserrat"/>
                <a:sym typeface="Montserrat"/>
              </a:rPr>
              <a:t>Precision Score : 0.8046</a:t>
            </a:r>
          </a:p>
          <a:p>
            <a:pPr marL="114300" indent="0">
              <a:buNone/>
            </a:pPr>
            <a:endParaRPr lang="en-US" sz="1400" b="1" dirty="0">
              <a:solidFill>
                <a:schemeClr val="lt1"/>
              </a:solidFill>
              <a:latin typeface="Montserrat"/>
              <a:sym typeface="Montserrat"/>
            </a:endParaRPr>
          </a:p>
          <a:p>
            <a:pPr marL="114300" indent="0">
              <a:buNone/>
            </a:pPr>
            <a:r>
              <a:rPr lang="en-US" sz="1400" b="1" dirty="0">
                <a:solidFill>
                  <a:schemeClr val="lt1"/>
                </a:solidFill>
                <a:latin typeface="Montserrat"/>
                <a:sym typeface="Montserrat"/>
              </a:rPr>
              <a:t>Recall Score : 0.8040</a:t>
            </a:r>
          </a:p>
          <a:p>
            <a:pPr marL="114300" indent="0">
              <a:buNone/>
            </a:pPr>
            <a:endParaRPr lang="en-US" sz="1400" b="1" dirty="0">
              <a:solidFill>
                <a:schemeClr val="lt1"/>
              </a:solidFill>
              <a:latin typeface="Montserrat"/>
              <a:sym typeface="Montserrat"/>
            </a:endParaRPr>
          </a:p>
          <a:p>
            <a:pPr marL="114300" indent="0">
              <a:buNone/>
            </a:pPr>
            <a:r>
              <a:rPr lang="en-US" sz="1400" b="1" dirty="0">
                <a:solidFill>
                  <a:schemeClr val="lt1"/>
                </a:solidFill>
                <a:latin typeface="Montserrat"/>
                <a:sym typeface="Montserrat"/>
              </a:rPr>
              <a:t>F1- Score : 0.8038</a:t>
            </a:r>
            <a:endParaRPr lang="en-US" sz="1400" dirty="0"/>
          </a:p>
          <a:p>
            <a:pPr marL="114300" indent="0">
              <a:buNone/>
            </a:pPr>
            <a:endParaRPr lang="en-IN" dirty="0"/>
          </a:p>
        </p:txBody>
      </p:sp>
      <p:pic>
        <p:nvPicPr>
          <p:cNvPr id="5" name="Picture 4">
            <a:extLst>
              <a:ext uri="{FF2B5EF4-FFF2-40B4-BE49-F238E27FC236}">
                <a16:creationId xmlns:a16="http://schemas.microsoft.com/office/drawing/2014/main" id="{925760FD-76F6-44CB-97B7-944F883C2BDE}"/>
              </a:ext>
            </a:extLst>
          </p:cNvPr>
          <p:cNvPicPr>
            <a:picLocks noChangeAspect="1"/>
          </p:cNvPicPr>
          <p:nvPr/>
        </p:nvPicPr>
        <p:blipFill>
          <a:blip r:embed="rId2"/>
          <a:stretch>
            <a:fillRect/>
          </a:stretch>
        </p:blipFill>
        <p:spPr>
          <a:xfrm>
            <a:off x="4572001" y="1416560"/>
            <a:ext cx="3862778" cy="2888230"/>
          </a:xfrm>
          <a:prstGeom prst="rect">
            <a:avLst/>
          </a:prstGeom>
        </p:spPr>
      </p:pic>
    </p:spTree>
    <p:extLst>
      <p:ext uri="{BB962C8B-B14F-4D97-AF65-F5344CB8AC3E}">
        <p14:creationId xmlns:p14="http://schemas.microsoft.com/office/powerpoint/2010/main" val="112961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DBF5E-EABB-4CD6-A7D4-DE9A76087B53}"/>
              </a:ext>
            </a:extLst>
          </p:cNvPr>
          <p:cNvSpPr>
            <a:spLocks noGrp="1"/>
          </p:cNvSpPr>
          <p:nvPr>
            <p:ph type="title"/>
          </p:nvPr>
        </p:nvSpPr>
        <p:spPr/>
        <p:txBody>
          <a:bodyPr/>
          <a:lstStyle/>
          <a:p>
            <a:r>
              <a:rPr lang="en-US" dirty="0"/>
              <a:t>Logistic Regression Confusion matrix </a:t>
            </a:r>
            <a:endParaRPr lang="en-IN" dirty="0"/>
          </a:p>
        </p:txBody>
      </p:sp>
      <p:sp>
        <p:nvSpPr>
          <p:cNvPr id="3" name="Text Placeholder 2">
            <a:extLst>
              <a:ext uri="{FF2B5EF4-FFF2-40B4-BE49-F238E27FC236}">
                <a16:creationId xmlns:a16="http://schemas.microsoft.com/office/drawing/2014/main" id="{39E9D2C8-1231-4825-8B2F-4679AAA27B37}"/>
              </a:ext>
            </a:extLst>
          </p:cNvPr>
          <p:cNvSpPr>
            <a:spLocks noGrp="1"/>
          </p:cNvSpPr>
          <p:nvPr>
            <p:ph type="body" idx="1"/>
          </p:nvPr>
        </p:nvSpPr>
        <p:spPr>
          <a:xfrm>
            <a:off x="311700" y="1415442"/>
            <a:ext cx="8520600" cy="3544866"/>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114300" indent="0">
              <a:buNone/>
            </a:pPr>
            <a:endParaRPr lang="en-US" dirty="0"/>
          </a:p>
        </p:txBody>
      </p:sp>
      <p:pic>
        <p:nvPicPr>
          <p:cNvPr id="6" name="Picture 5">
            <a:extLst>
              <a:ext uri="{FF2B5EF4-FFF2-40B4-BE49-F238E27FC236}">
                <a16:creationId xmlns:a16="http://schemas.microsoft.com/office/drawing/2014/main" id="{2177ED38-82FA-4C4C-93A3-382DBEA0A1BD}"/>
              </a:ext>
            </a:extLst>
          </p:cNvPr>
          <p:cNvPicPr>
            <a:picLocks noChangeAspect="1"/>
          </p:cNvPicPr>
          <p:nvPr/>
        </p:nvPicPr>
        <p:blipFill>
          <a:blip r:embed="rId2"/>
          <a:stretch>
            <a:fillRect/>
          </a:stretch>
        </p:blipFill>
        <p:spPr>
          <a:xfrm>
            <a:off x="676405" y="1845241"/>
            <a:ext cx="3283857" cy="2451186"/>
          </a:xfrm>
          <a:prstGeom prst="rect">
            <a:avLst/>
          </a:prstGeom>
        </p:spPr>
      </p:pic>
      <p:pic>
        <p:nvPicPr>
          <p:cNvPr id="8" name="Picture 7">
            <a:extLst>
              <a:ext uri="{FF2B5EF4-FFF2-40B4-BE49-F238E27FC236}">
                <a16:creationId xmlns:a16="http://schemas.microsoft.com/office/drawing/2014/main" id="{74E6367B-4128-4B96-964D-2CFD87B553B0}"/>
              </a:ext>
            </a:extLst>
          </p:cNvPr>
          <p:cNvPicPr>
            <a:picLocks noChangeAspect="1"/>
          </p:cNvPicPr>
          <p:nvPr/>
        </p:nvPicPr>
        <p:blipFill>
          <a:blip r:embed="rId3"/>
          <a:stretch>
            <a:fillRect/>
          </a:stretch>
        </p:blipFill>
        <p:spPr>
          <a:xfrm>
            <a:off x="4985359" y="1889082"/>
            <a:ext cx="3482236" cy="2363503"/>
          </a:xfrm>
          <a:prstGeom prst="rect">
            <a:avLst/>
          </a:prstGeom>
        </p:spPr>
      </p:pic>
    </p:spTree>
    <p:extLst>
      <p:ext uri="{BB962C8B-B14F-4D97-AF65-F5344CB8AC3E}">
        <p14:creationId xmlns:p14="http://schemas.microsoft.com/office/powerpoint/2010/main" val="4110743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1EC8B-6816-431F-AA7E-176405765D5E}"/>
              </a:ext>
            </a:extLst>
          </p:cNvPr>
          <p:cNvSpPr>
            <a:spLocks noGrp="1"/>
          </p:cNvSpPr>
          <p:nvPr>
            <p:ph type="title"/>
          </p:nvPr>
        </p:nvSpPr>
        <p:spPr/>
        <p:txBody>
          <a:bodyPr/>
          <a:lstStyle/>
          <a:p>
            <a:r>
              <a:rPr lang="en-US" dirty="0"/>
              <a:t>Decision trees classifier metrics</a:t>
            </a:r>
            <a:endParaRPr lang="en-IN" dirty="0"/>
          </a:p>
        </p:txBody>
      </p:sp>
      <p:sp>
        <p:nvSpPr>
          <p:cNvPr id="3" name="Text Placeholder 2">
            <a:extLst>
              <a:ext uri="{FF2B5EF4-FFF2-40B4-BE49-F238E27FC236}">
                <a16:creationId xmlns:a16="http://schemas.microsoft.com/office/drawing/2014/main" id="{6B150CB5-3F21-4B54-8738-58380EA8EAA9}"/>
              </a:ext>
            </a:extLst>
          </p:cNvPr>
          <p:cNvSpPr>
            <a:spLocks noGrp="1"/>
          </p:cNvSpPr>
          <p:nvPr>
            <p:ph type="body" idx="1"/>
          </p:nvPr>
        </p:nvSpPr>
        <p:spPr>
          <a:xfrm>
            <a:off x="311700" y="1152475"/>
            <a:ext cx="3834416" cy="3416400"/>
          </a:xfrm>
        </p:spPr>
        <p:txBody>
          <a:bodyPr/>
          <a:lstStyle/>
          <a:p>
            <a:pPr marL="114300" indent="0">
              <a:buNone/>
            </a:pPr>
            <a:endParaRPr lang="en-US" dirty="0"/>
          </a:p>
          <a:p>
            <a:pPr marL="114300" indent="0">
              <a:buNone/>
            </a:pPr>
            <a:endParaRPr lang="en-US" dirty="0"/>
          </a:p>
          <a:p>
            <a:pPr marL="114300" indent="0">
              <a:buNone/>
            </a:pPr>
            <a:r>
              <a:rPr lang="en-US" sz="1400" b="1" dirty="0">
                <a:solidFill>
                  <a:schemeClr val="lt1"/>
                </a:solidFill>
                <a:latin typeface="Montserrat"/>
                <a:ea typeface="Montserrat"/>
                <a:cs typeface="Montserrat"/>
                <a:sym typeface="Montserrat"/>
              </a:rPr>
              <a:t>Accuracy Score : 0.5020</a:t>
            </a:r>
          </a:p>
          <a:p>
            <a:pPr marL="114300" indent="0">
              <a:buNone/>
            </a:pPr>
            <a:endParaRPr lang="en-US" sz="1400" b="1" dirty="0">
              <a:solidFill>
                <a:schemeClr val="lt1"/>
              </a:solidFill>
              <a:latin typeface="Montserrat"/>
              <a:sym typeface="Montserrat"/>
            </a:endParaRPr>
          </a:p>
          <a:p>
            <a:pPr marL="114300" indent="0">
              <a:buNone/>
            </a:pPr>
            <a:r>
              <a:rPr lang="en-US" sz="1400" b="1" dirty="0">
                <a:solidFill>
                  <a:schemeClr val="lt1"/>
                </a:solidFill>
                <a:latin typeface="Montserrat"/>
                <a:sym typeface="Montserrat"/>
              </a:rPr>
              <a:t>Precision Score : 0.4513</a:t>
            </a:r>
          </a:p>
          <a:p>
            <a:pPr marL="114300" indent="0">
              <a:buNone/>
            </a:pPr>
            <a:endParaRPr lang="en-US" sz="1400" b="1" dirty="0">
              <a:solidFill>
                <a:schemeClr val="lt1"/>
              </a:solidFill>
              <a:latin typeface="Montserrat"/>
              <a:sym typeface="Montserrat"/>
            </a:endParaRPr>
          </a:p>
          <a:p>
            <a:pPr marL="114300" indent="0">
              <a:buNone/>
            </a:pPr>
            <a:r>
              <a:rPr lang="en-US" sz="1400" b="1" dirty="0">
                <a:solidFill>
                  <a:schemeClr val="lt1"/>
                </a:solidFill>
                <a:latin typeface="Montserrat"/>
                <a:sym typeface="Montserrat"/>
              </a:rPr>
              <a:t>Recall Score : 0.9626</a:t>
            </a:r>
          </a:p>
          <a:p>
            <a:pPr marL="114300" indent="0">
              <a:buNone/>
            </a:pPr>
            <a:endParaRPr lang="en-US" sz="1400" b="1" dirty="0">
              <a:solidFill>
                <a:schemeClr val="lt1"/>
              </a:solidFill>
              <a:latin typeface="Montserrat"/>
              <a:sym typeface="Montserrat"/>
            </a:endParaRPr>
          </a:p>
          <a:p>
            <a:pPr marL="114300" indent="0">
              <a:buNone/>
            </a:pPr>
            <a:r>
              <a:rPr lang="en-US" sz="1400" b="1" dirty="0">
                <a:solidFill>
                  <a:schemeClr val="lt1"/>
                </a:solidFill>
                <a:latin typeface="Montserrat"/>
                <a:sym typeface="Montserrat"/>
              </a:rPr>
              <a:t>F1- Score : 0.6264</a:t>
            </a:r>
            <a:endParaRPr lang="en-US" sz="1400" dirty="0"/>
          </a:p>
          <a:p>
            <a:pPr marL="114300" indent="0">
              <a:buNone/>
            </a:pPr>
            <a:endParaRPr lang="en-US" dirty="0"/>
          </a:p>
        </p:txBody>
      </p:sp>
      <p:pic>
        <p:nvPicPr>
          <p:cNvPr id="6" name="Picture 5">
            <a:extLst>
              <a:ext uri="{FF2B5EF4-FFF2-40B4-BE49-F238E27FC236}">
                <a16:creationId xmlns:a16="http://schemas.microsoft.com/office/drawing/2014/main" id="{8DED9B49-D42F-441C-8166-0C5609EEEEE3}"/>
              </a:ext>
            </a:extLst>
          </p:cNvPr>
          <p:cNvPicPr>
            <a:picLocks noChangeAspect="1"/>
          </p:cNvPicPr>
          <p:nvPr/>
        </p:nvPicPr>
        <p:blipFill>
          <a:blip r:embed="rId2"/>
          <a:stretch>
            <a:fillRect/>
          </a:stretch>
        </p:blipFill>
        <p:spPr>
          <a:xfrm>
            <a:off x="4379229" y="1361249"/>
            <a:ext cx="3834416" cy="2796782"/>
          </a:xfrm>
          <a:prstGeom prst="rect">
            <a:avLst/>
          </a:prstGeom>
        </p:spPr>
      </p:pic>
    </p:spTree>
    <p:extLst>
      <p:ext uri="{BB962C8B-B14F-4D97-AF65-F5344CB8AC3E}">
        <p14:creationId xmlns:p14="http://schemas.microsoft.com/office/powerpoint/2010/main" val="2419598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DB508-0A40-48E0-89F4-142E3BB8BF0A}"/>
              </a:ext>
            </a:extLst>
          </p:cNvPr>
          <p:cNvSpPr>
            <a:spLocks noGrp="1"/>
          </p:cNvSpPr>
          <p:nvPr>
            <p:ph type="title"/>
          </p:nvPr>
        </p:nvSpPr>
        <p:spPr/>
        <p:txBody>
          <a:bodyPr/>
          <a:lstStyle/>
          <a:p>
            <a:r>
              <a:rPr lang="en-US" dirty="0"/>
              <a:t>Decision tree confusion metrics</a:t>
            </a:r>
            <a:endParaRPr lang="en-IN" dirty="0"/>
          </a:p>
        </p:txBody>
      </p:sp>
      <p:sp>
        <p:nvSpPr>
          <p:cNvPr id="3" name="Text Placeholder 2">
            <a:extLst>
              <a:ext uri="{FF2B5EF4-FFF2-40B4-BE49-F238E27FC236}">
                <a16:creationId xmlns:a16="http://schemas.microsoft.com/office/drawing/2014/main" id="{C4C5A162-1CA5-4B42-8F5C-3BA782356C4F}"/>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64CF77E0-664F-4519-BD2D-00B771066769}"/>
              </a:ext>
            </a:extLst>
          </p:cNvPr>
          <p:cNvPicPr>
            <a:picLocks noChangeAspect="1"/>
          </p:cNvPicPr>
          <p:nvPr/>
        </p:nvPicPr>
        <p:blipFill>
          <a:blip r:embed="rId2"/>
          <a:stretch>
            <a:fillRect/>
          </a:stretch>
        </p:blipFill>
        <p:spPr>
          <a:xfrm>
            <a:off x="449486" y="1678488"/>
            <a:ext cx="3759259" cy="2587746"/>
          </a:xfrm>
          <a:prstGeom prst="rect">
            <a:avLst/>
          </a:prstGeom>
        </p:spPr>
      </p:pic>
      <p:pic>
        <p:nvPicPr>
          <p:cNvPr id="7" name="Picture 6">
            <a:extLst>
              <a:ext uri="{FF2B5EF4-FFF2-40B4-BE49-F238E27FC236}">
                <a16:creationId xmlns:a16="http://schemas.microsoft.com/office/drawing/2014/main" id="{7D35DF24-0903-4249-83F2-38B2D82B45C9}"/>
              </a:ext>
            </a:extLst>
          </p:cNvPr>
          <p:cNvPicPr>
            <a:picLocks noChangeAspect="1"/>
          </p:cNvPicPr>
          <p:nvPr/>
        </p:nvPicPr>
        <p:blipFill>
          <a:blip r:embed="rId3"/>
          <a:stretch>
            <a:fillRect/>
          </a:stretch>
        </p:blipFill>
        <p:spPr>
          <a:xfrm>
            <a:off x="4843822" y="1678488"/>
            <a:ext cx="3759259" cy="2587746"/>
          </a:xfrm>
          <a:prstGeom prst="rect">
            <a:avLst/>
          </a:prstGeom>
        </p:spPr>
      </p:pic>
    </p:spTree>
    <p:extLst>
      <p:ext uri="{BB962C8B-B14F-4D97-AF65-F5344CB8AC3E}">
        <p14:creationId xmlns:p14="http://schemas.microsoft.com/office/powerpoint/2010/main" val="1769286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9AA99-C627-4244-832E-661692BCBA6D}"/>
              </a:ext>
            </a:extLst>
          </p:cNvPr>
          <p:cNvSpPr>
            <a:spLocks noGrp="1"/>
          </p:cNvSpPr>
          <p:nvPr>
            <p:ph type="title"/>
          </p:nvPr>
        </p:nvSpPr>
        <p:spPr/>
        <p:txBody>
          <a:bodyPr/>
          <a:lstStyle/>
          <a:p>
            <a:r>
              <a:rPr lang="en-US" dirty="0"/>
              <a:t>Multinomial Naïve Bayes matrix</a:t>
            </a:r>
            <a:endParaRPr lang="en-IN" dirty="0"/>
          </a:p>
        </p:txBody>
      </p:sp>
      <p:sp>
        <p:nvSpPr>
          <p:cNvPr id="3" name="Text Placeholder 2">
            <a:extLst>
              <a:ext uri="{FF2B5EF4-FFF2-40B4-BE49-F238E27FC236}">
                <a16:creationId xmlns:a16="http://schemas.microsoft.com/office/drawing/2014/main" id="{7D7809FE-9113-4A0E-8C60-1E53C3576DEC}"/>
              </a:ext>
            </a:extLst>
          </p:cNvPr>
          <p:cNvSpPr>
            <a:spLocks noGrp="1"/>
          </p:cNvSpPr>
          <p:nvPr>
            <p:ph type="body" idx="1"/>
          </p:nvPr>
        </p:nvSpPr>
        <p:spPr>
          <a:xfrm>
            <a:off x="311700" y="1152475"/>
            <a:ext cx="4072410" cy="3416400"/>
          </a:xfrm>
        </p:spPr>
        <p:txBody>
          <a:bodyPr/>
          <a:lstStyle/>
          <a:p>
            <a:pPr marL="114300" indent="0">
              <a:buNone/>
            </a:pPr>
            <a:endParaRPr lang="en-US" dirty="0"/>
          </a:p>
          <a:p>
            <a:pPr marL="114300" indent="0">
              <a:buNone/>
            </a:pPr>
            <a:endParaRPr lang="en-US" dirty="0"/>
          </a:p>
          <a:p>
            <a:pPr marL="114300" indent="0">
              <a:buNone/>
            </a:pPr>
            <a:r>
              <a:rPr lang="en-US" sz="1400" b="1" dirty="0">
                <a:solidFill>
                  <a:schemeClr val="lt1"/>
                </a:solidFill>
                <a:latin typeface="Montserrat"/>
                <a:ea typeface="Montserrat"/>
                <a:cs typeface="Montserrat"/>
                <a:sym typeface="Montserrat"/>
              </a:rPr>
              <a:t>Accuracy Score : 0.6856</a:t>
            </a:r>
          </a:p>
          <a:p>
            <a:pPr marL="114300" indent="0">
              <a:buNone/>
            </a:pPr>
            <a:endParaRPr lang="en-US" sz="1400" b="1" dirty="0">
              <a:solidFill>
                <a:schemeClr val="lt1"/>
              </a:solidFill>
              <a:latin typeface="Montserrat"/>
              <a:sym typeface="Montserrat"/>
            </a:endParaRPr>
          </a:p>
          <a:p>
            <a:pPr marL="114300" indent="0">
              <a:buNone/>
            </a:pPr>
            <a:r>
              <a:rPr lang="en-US" sz="1400" b="1" dirty="0">
                <a:solidFill>
                  <a:schemeClr val="lt1"/>
                </a:solidFill>
                <a:latin typeface="Montserrat"/>
                <a:sym typeface="Montserrat"/>
              </a:rPr>
              <a:t>Precision Score : 0.7348</a:t>
            </a:r>
          </a:p>
          <a:p>
            <a:pPr marL="114300" indent="0">
              <a:buNone/>
            </a:pPr>
            <a:endParaRPr lang="en-US" sz="1400" b="1" dirty="0">
              <a:solidFill>
                <a:schemeClr val="lt1"/>
              </a:solidFill>
              <a:latin typeface="Montserrat"/>
              <a:sym typeface="Montserrat"/>
            </a:endParaRPr>
          </a:p>
          <a:p>
            <a:pPr marL="114300" indent="0">
              <a:buNone/>
            </a:pPr>
            <a:r>
              <a:rPr lang="en-US" sz="1400" b="1" dirty="0">
                <a:solidFill>
                  <a:schemeClr val="lt1"/>
                </a:solidFill>
                <a:latin typeface="Montserrat"/>
                <a:sym typeface="Montserrat"/>
              </a:rPr>
              <a:t>Recall Score : 0.7439</a:t>
            </a:r>
          </a:p>
          <a:p>
            <a:pPr marL="114300" indent="0">
              <a:buNone/>
            </a:pPr>
            <a:endParaRPr lang="en-US" sz="1400" b="1" dirty="0">
              <a:solidFill>
                <a:schemeClr val="lt1"/>
              </a:solidFill>
              <a:latin typeface="Montserrat"/>
              <a:sym typeface="Montserrat"/>
            </a:endParaRPr>
          </a:p>
          <a:p>
            <a:pPr marL="114300" indent="0">
              <a:buNone/>
            </a:pPr>
            <a:r>
              <a:rPr lang="en-US" sz="1400" b="1" dirty="0">
                <a:solidFill>
                  <a:schemeClr val="lt1"/>
                </a:solidFill>
                <a:latin typeface="Montserrat"/>
                <a:sym typeface="Montserrat"/>
              </a:rPr>
              <a:t>F1- Score : 0.7225</a:t>
            </a:r>
            <a:endParaRPr lang="en-US" sz="1400" dirty="0"/>
          </a:p>
          <a:p>
            <a:pPr marL="114300" indent="0">
              <a:buNone/>
            </a:pPr>
            <a:endParaRPr lang="en-IN" dirty="0"/>
          </a:p>
        </p:txBody>
      </p:sp>
      <p:pic>
        <p:nvPicPr>
          <p:cNvPr id="5" name="Picture 4">
            <a:extLst>
              <a:ext uri="{FF2B5EF4-FFF2-40B4-BE49-F238E27FC236}">
                <a16:creationId xmlns:a16="http://schemas.microsoft.com/office/drawing/2014/main" id="{F5646963-E9B5-40DD-9258-EFDB2EF51828}"/>
              </a:ext>
            </a:extLst>
          </p:cNvPr>
          <p:cNvPicPr>
            <a:picLocks noChangeAspect="1"/>
          </p:cNvPicPr>
          <p:nvPr/>
        </p:nvPicPr>
        <p:blipFill>
          <a:blip r:embed="rId2"/>
          <a:stretch>
            <a:fillRect/>
          </a:stretch>
        </p:blipFill>
        <p:spPr>
          <a:xfrm>
            <a:off x="4759891" y="1447042"/>
            <a:ext cx="3683034" cy="2827265"/>
          </a:xfrm>
          <a:prstGeom prst="rect">
            <a:avLst/>
          </a:prstGeom>
        </p:spPr>
      </p:pic>
    </p:spTree>
    <p:extLst>
      <p:ext uri="{BB962C8B-B14F-4D97-AF65-F5344CB8AC3E}">
        <p14:creationId xmlns:p14="http://schemas.microsoft.com/office/powerpoint/2010/main" val="3458297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644D5-3665-487A-91D0-F6D8F387DCC4}"/>
              </a:ext>
            </a:extLst>
          </p:cNvPr>
          <p:cNvSpPr>
            <a:spLocks noGrp="1"/>
          </p:cNvSpPr>
          <p:nvPr>
            <p:ph type="title"/>
          </p:nvPr>
        </p:nvSpPr>
        <p:spPr/>
        <p:txBody>
          <a:bodyPr/>
          <a:lstStyle/>
          <a:p>
            <a:r>
              <a:rPr lang="en-US" dirty="0"/>
              <a:t>Multinomial Naïve Bayes Confusion Metrics</a:t>
            </a:r>
            <a:endParaRPr lang="en-IN" dirty="0"/>
          </a:p>
        </p:txBody>
      </p:sp>
      <p:sp>
        <p:nvSpPr>
          <p:cNvPr id="3" name="Text Placeholder 2">
            <a:extLst>
              <a:ext uri="{FF2B5EF4-FFF2-40B4-BE49-F238E27FC236}">
                <a16:creationId xmlns:a16="http://schemas.microsoft.com/office/drawing/2014/main" id="{C97833DE-F6DF-40B9-9D40-DF81BCDD5EA7}"/>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B4130DBC-0E7D-4078-93F4-7CDFD67560ED}"/>
              </a:ext>
            </a:extLst>
          </p:cNvPr>
          <p:cNvPicPr>
            <a:picLocks noChangeAspect="1"/>
          </p:cNvPicPr>
          <p:nvPr/>
        </p:nvPicPr>
        <p:blipFill>
          <a:blip r:embed="rId2"/>
          <a:stretch>
            <a:fillRect/>
          </a:stretch>
        </p:blipFill>
        <p:spPr>
          <a:xfrm>
            <a:off x="480478" y="1292663"/>
            <a:ext cx="3740793" cy="2933954"/>
          </a:xfrm>
          <a:prstGeom prst="rect">
            <a:avLst/>
          </a:prstGeom>
        </p:spPr>
      </p:pic>
      <p:pic>
        <p:nvPicPr>
          <p:cNvPr id="7" name="Picture 6">
            <a:extLst>
              <a:ext uri="{FF2B5EF4-FFF2-40B4-BE49-F238E27FC236}">
                <a16:creationId xmlns:a16="http://schemas.microsoft.com/office/drawing/2014/main" id="{069F0563-65AD-45D8-B336-8905B049C5DC}"/>
              </a:ext>
            </a:extLst>
          </p:cNvPr>
          <p:cNvPicPr>
            <a:picLocks noChangeAspect="1"/>
          </p:cNvPicPr>
          <p:nvPr/>
        </p:nvPicPr>
        <p:blipFill>
          <a:blip r:embed="rId3"/>
          <a:stretch>
            <a:fillRect/>
          </a:stretch>
        </p:blipFill>
        <p:spPr>
          <a:xfrm>
            <a:off x="4829616" y="1296473"/>
            <a:ext cx="3740793" cy="2926334"/>
          </a:xfrm>
          <a:prstGeom prst="rect">
            <a:avLst/>
          </a:prstGeom>
        </p:spPr>
      </p:pic>
    </p:spTree>
    <p:extLst>
      <p:ext uri="{BB962C8B-B14F-4D97-AF65-F5344CB8AC3E}">
        <p14:creationId xmlns:p14="http://schemas.microsoft.com/office/powerpoint/2010/main" val="2271837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FEF12-32B3-49E8-AC88-22ECA4F9C1BF}"/>
              </a:ext>
            </a:extLst>
          </p:cNvPr>
          <p:cNvSpPr>
            <a:spLocks noGrp="1"/>
          </p:cNvSpPr>
          <p:nvPr>
            <p:ph type="title"/>
          </p:nvPr>
        </p:nvSpPr>
        <p:spPr/>
        <p:txBody>
          <a:bodyPr/>
          <a:lstStyle/>
          <a:p>
            <a:r>
              <a:rPr lang="en-US" dirty="0"/>
              <a:t>Content</a:t>
            </a:r>
            <a:endParaRPr lang="en-IN" dirty="0"/>
          </a:p>
        </p:txBody>
      </p:sp>
      <p:sp>
        <p:nvSpPr>
          <p:cNvPr id="3" name="Text Placeholder 2">
            <a:extLst>
              <a:ext uri="{FF2B5EF4-FFF2-40B4-BE49-F238E27FC236}">
                <a16:creationId xmlns:a16="http://schemas.microsoft.com/office/drawing/2014/main" id="{1185AE33-7CC4-4FD1-B09B-04701DF8E519}"/>
              </a:ext>
            </a:extLst>
          </p:cNvPr>
          <p:cNvSpPr>
            <a:spLocks noGrp="1"/>
          </p:cNvSpPr>
          <p:nvPr>
            <p:ph type="body" idx="1"/>
          </p:nvPr>
        </p:nvSpPr>
        <p:spPr/>
        <p:txBody>
          <a:bodyPr/>
          <a:lstStyle/>
          <a:p>
            <a:pPr marL="114300" indent="0">
              <a:buNone/>
            </a:pPr>
            <a:r>
              <a:rPr lang="en-US" sz="1400" b="1" dirty="0">
                <a:solidFill>
                  <a:schemeClr val="lt1"/>
                </a:solidFill>
                <a:latin typeface="Montserrat"/>
                <a:ea typeface="Montserrat"/>
                <a:cs typeface="Montserrat"/>
                <a:sym typeface="Montserrat"/>
              </a:rPr>
              <a:t>Problem Statement</a:t>
            </a:r>
          </a:p>
          <a:p>
            <a:pPr marL="114300" indent="0">
              <a:buNone/>
            </a:pPr>
            <a:endParaRPr lang="en-US" sz="1400" b="1" dirty="0">
              <a:solidFill>
                <a:schemeClr val="lt1"/>
              </a:solidFill>
              <a:latin typeface="Montserrat"/>
              <a:ea typeface="Montserrat"/>
              <a:cs typeface="Montserrat"/>
              <a:sym typeface="Montserrat"/>
            </a:endParaRPr>
          </a:p>
          <a:p>
            <a:pPr marL="114300" indent="0">
              <a:buNone/>
            </a:pPr>
            <a:r>
              <a:rPr lang="en-US" sz="1400" b="1" dirty="0">
                <a:solidFill>
                  <a:schemeClr val="lt1"/>
                </a:solidFill>
                <a:latin typeface="Montserrat"/>
                <a:ea typeface="Montserrat"/>
                <a:cs typeface="Montserrat"/>
                <a:sym typeface="Montserrat"/>
              </a:rPr>
              <a:t>What is sentiment analysis</a:t>
            </a:r>
          </a:p>
          <a:p>
            <a:pPr marL="114300" indent="0">
              <a:buNone/>
            </a:pPr>
            <a:endParaRPr lang="en-US" sz="1400" b="1" dirty="0">
              <a:solidFill>
                <a:schemeClr val="lt1"/>
              </a:solidFill>
              <a:latin typeface="Montserrat"/>
              <a:ea typeface="Montserrat"/>
              <a:cs typeface="Montserrat"/>
              <a:sym typeface="Montserrat"/>
            </a:endParaRPr>
          </a:p>
          <a:p>
            <a:pPr marL="114300" indent="0">
              <a:buNone/>
            </a:pPr>
            <a:r>
              <a:rPr lang="en-US" sz="1400" b="1" dirty="0">
                <a:solidFill>
                  <a:schemeClr val="lt1"/>
                </a:solidFill>
                <a:latin typeface="Montserrat"/>
                <a:ea typeface="Montserrat"/>
                <a:cs typeface="Montserrat"/>
                <a:sym typeface="Montserrat"/>
              </a:rPr>
              <a:t>Data Summary</a:t>
            </a:r>
          </a:p>
          <a:p>
            <a:pPr marL="114300" indent="0">
              <a:buNone/>
            </a:pPr>
            <a:endParaRPr lang="en-US" sz="1400" b="1" dirty="0">
              <a:solidFill>
                <a:schemeClr val="lt1"/>
              </a:solidFill>
              <a:latin typeface="Montserrat"/>
              <a:ea typeface="Montserrat"/>
              <a:cs typeface="Montserrat"/>
              <a:sym typeface="Montserrat"/>
            </a:endParaRPr>
          </a:p>
          <a:p>
            <a:pPr marL="114300" indent="0">
              <a:buNone/>
            </a:pPr>
            <a:r>
              <a:rPr lang="en-US" sz="1400" b="1" dirty="0">
                <a:solidFill>
                  <a:schemeClr val="lt1"/>
                </a:solidFill>
                <a:latin typeface="Montserrat"/>
                <a:ea typeface="Montserrat"/>
                <a:cs typeface="Montserrat"/>
                <a:sym typeface="Montserrat"/>
              </a:rPr>
              <a:t>Exploratory Data Analysis</a:t>
            </a:r>
          </a:p>
          <a:p>
            <a:pPr marL="114300" indent="0">
              <a:buNone/>
            </a:pPr>
            <a:endParaRPr lang="en-US" sz="1400" b="1" dirty="0">
              <a:solidFill>
                <a:schemeClr val="lt1"/>
              </a:solidFill>
              <a:latin typeface="Montserrat"/>
              <a:ea typeface="Montserrat"/>
              <a:cs typeface="Montserrat"/>
              <a:sym typeface="Montserrat"/>
            </a:endParaRPr>
          </a:p>
          <a:p>
            <a:pPr marL="114300" indent="0">
              <a:buNone/>
            </a:pPr>
            <a:r>
              <a:rPr lang="en-US" sz="1400" b="1" dirty="0">
                <a:solidFill>
                  <a:schemeClr val="lt1"/>
                </a:solidFill>
                <a:latin typeface="Montserrat"/>
                <a:ea typeface="Montserrat"/>
                <a:cs typeface="Montserrat"/>
                <a:sym typeface="Montserrat"/>
              </a:rPr>
              <a:t>Data Processing</a:t>
            </a:r>
          </a:p>
          <a:p>
            <a:pPr marL="114300" indent="0">
              <a:buNone/>
            </a:pPr>
            <a:endParaRPr lang="en-US" sz="1400" b="1" dirty="0">
              <a:solidFill>
                <a:schemeClr val="lt1"/>
              </a:solidFill>
              <a:latin typeface="Montserrat"/>
              <a:ea typeface="Montserrat"/>
              <a:cs typeface="Montserrat"/>
              <a:sym typeface="Montserrat"/>
            </a:endParaRPr>
          </a:p>
          <a:p>
            <a:pPr marL="114300" indent="0">
              <a:buNone/>
            </a:pPr>
            <a:r>
              <a:rPr lang="en-US" sz="1400" b="1" dirty="0">
                <a:solidFill>
                  <a:schemeClr val="lt1"/>
                </a:solidFill>
                <a:latin typeface="Montserrat"/>
                <a:ea typeface="Montserrat"/>
                <a:cs typeface="Montserrat"/>
                <a:sym typeface="Montserrat"/>
              </a:rPr>
              <a:t>Model Training</a:t>
            </a:r>
          </a:p>
          <a:p>
            <a:pPr marL="114300" indent="0">
              <a:buNone/>
            </a:pPr>
            <a:endParaRPr lang="en-US" sz="1400" b="1" dirty="0">
              <a:solidFill>
                <a:schemeClr val="lt1"/>
              </a:solidFill>
              <a:latin typeface="Montserrat"/>
              <a:ea typeface="Montserrat"/>
              <a:cs typeface="Montserrat"/>
              <a:sym typeface="Montserrat"/>
            </a:endParaRPr>
          </a:p>
          <a:p>
            <a:pPr marL="114300" indent="0">
              <a:buNone/>
            </a:pPr>
            <a:r>
              <a:rPr lang="en-US" sz="1400" b="1" dirty="0">
                <a:solidFill>
                  <a:schemeClr val="lt1"/>
                </a:solidFill>
                <a:latin typeface="Montserrat"/>
                <a:ea typeface="Montserrat"/>
                <a:cs typeface="Montserrat"/>
                <a:sym typeface="Montserrat"/>
              </a:rPr>
              <a:t>Challenges Faced</a:t>
            </a:r>
          </a:p>
          <a:p>
            <a:pPr marL="114300" indent="0">
              <a:buNone/>
            </a:pPr>
            <a:endParaRPr lang="en-US" sz="1400" b="1" dirty="0">
              <a:solidFill>
                <a:schemeClr val="lt1"/>
              </a:solidFill>
              <a:latin typeface="Montserrat"/>
              <a:ea typeface="Montserrat"/>
              <a:cs typeface="Montserrat"/>
              <a:sym typeface="Montserrat"/>
            </a:endParaRPr>
          </a:p>
          <a:p>
            <a:pPr marL="114300" indent="0">
              <a:buNone/>
            </a:pPr>
            <a:r>
              <a:rPr lang="en-US" sz="1400" b="1" dirty="0">
                <a:solidFill>
                  <a:schemeClr val="lt1"/>
                </a:solidFill>
                <a:latin typeface="Montserrat"/>
                <a:ea typeface="Montserrat"/>
                <a:cs typeface="Montserrat"/>
                <a:sym typeface="Montserrat"/>
              </a:rPr>
              <a:t>Conclusion</a:t>
            </a:r>
          </a:p>
        </p:txBody>
      </p:sp>
    </p:spTree>
    <p:extLst>
      <p:ext uri="{BB962C8B-B14F-4D97-AF65-F5344CB8AC3E}">
        <p14:creationId xmlns:p14="http://schemas.microsoft.com/office/powerpoint/2010/main" val="720214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2D1B5-50E3-4D1D-B924-362B32076119}"/>
              </a:ext>
            </a:extLst>
          </p:cNvPr>
          <p:cNvSpPr>
            <a:spLocks noGrp="1"/>
          </p:cNvSpPr>
          <p:nvPr>
            <p:ph type="title"/>
          </p:nvPr>
        </p:nvSpPr>
        <p:spPr/>
        <p:txBody>
          <a:bodyPr/>
          <a:lstStyle/>
          <a:p>
            <a:r>
              <a:rPr lang="en-US" dirty="0"/>
              <a:t>Hyperparameter tuning</a:t>
            </a:r>
            <a:endParaRPr lang="en-IN" dirty="0"/>
          </a:p>
        </p:txBody>
      </p:sp>
      <p:sp>
        <p:nvSpPr>
          <p:cNvPr id="3" name="Text Placeholder 2">
            <a:extLst>
              <a:ext uri="{FF2B5EF4-FFF2-40B4-BE49-F238E27FC236}">
                <a16:creationId xmlns:a16="http://schemas.microsoft.com/office/drawing/2014/main" id="{073E393D-4DFD-4CAE-8F1C-B154A73AFF0C}"/>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0E7342C5-3D5D-40EE-AD6F-E5B41BF4E562}"/>
              </a:ext>
            </a:extLst>
          </p:cNvPr>
          <p:cNvPicPr>
            <a:picLocks noChangeAspect="1"/>
          </p:cNvPicPr>
          <p:nvPr/>
        </p:nvPicPr>
        <p:blipFill>
          <a:blip r:embed="rId2"/>
          <a:stretch>
            <a:fillRect/>
          </a:stretch>
        </p:blipFill>
        <p:spPr>
          <a:xfrm>
            <a:off x="2461151" y="1636355"/>
            <a:ext cx="4221697" cy="2448640"/>
          </a:xfrm>
          <a:prstGeom prst="rect">
            <a:avLst/>
          </a:prstGeom>
        </p:spPr>
      </p:pic>
    </p:spTree>
    <p:extLst>
      <p:ext uri="{BB962C8B-B14F-4D97-AF65-F5344CB8AC3E}">
        <p14:creationId xmlns:p14="http://schemas.microsoft.com/office/powerpoint/2010/main" val="735168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F1E0A-84C9-479F-BCFE-B30DB9B6F16B}"/>
              </a:ext>
            </a:extLst>
          </p:cNvPr>
          <p:cNvSpPr>
            <a:spLocks noGrp="1"/>
          </p:cNvSpPr>
          <p:nvPr>
            <p:ph type="title"/>
          </p:nvPr>
        </p:nvSpPr>
        <p:spPr/>
        <p:txBody>
          <a:bodyPr/>
          <a:lstStyle/>
          <a:p>
            <a:r>
              <a:rPr lang="en-US" dirty="0"/>
              <a:t>Challenges faced</a:t>
            </a:r>
            <a:endParaRPr lang="en-IN" dirty="0"/>
          </a:p>
        </p:txBody>
      </p:sp>
      <p:sp>
        <p:nvSpPr>
          <p:cNvPr id="3" name="Text Placeholder 2">
            <a:extLst>
              <a:ext uri="{FF2B5EF4-FFF2-40B4-BE49-F238E27FC236}">
                <a16:creationId xmlns:a16="http://schemas.microsoft.com/office/drawing/2014/main" id="{1C6C0D17-4320-4DCA-8AE9-0FE55873C912}"/>
              </a:ext>
            </a:extLst>
          </p:cNvPr>
          <p:cNvSpPr>
            <a:spLocks noGrp="1"/>
          </p:cNvSpPr>
          <p:nvPr>
            <p:ph type="body" idx="1"/>
          </p:nvPr>
        </p:nvSpPr>
        <p:spPr/>
        <p:txBody>
          <a:bodyPr/>
          <a:lstStyle/>
          <a:p>
            <a:pPr marL="114300" indent="0">
              <a:buNone/>
            </a:pPr>
            <a:r>
              <a:rPr lang="en-US" sz="1400" b="1" dirty="0">
                <a:solidFill>
                  <a:schemeClr val="lt1"/>
                </a:solidFill>
                <a:latin typeface="Montserrat"/>
                <a:ea typeface="Montserrat"/>
                <a:cs typeface="Montserrat"/>
                <a:sym typeface="Montserrat"/>
              </a:rPr>
              <a:t>Pre-processing the data was one the challenges we faced which includes removing unimportant text from the data so as to not hinder the performance of our classification model.</a:t>
            </a:r>
          </a:p>
          <a:p>
            <a:pPr marL="114300" indent="0">
              <a:buNone/>
            </a:pPr>
            <a:endParaRPr lang="en-US" sz="1400" b="1" dirty="0">
              <a:solidFill>
                <a:schemeClr val="lt1"/>
              </a:solidFill>
              <a:latin typeface="Montserrat"/>
              <a:sym typeface="Montserrat"/>
            </a:endParaRPr>
          </a:p>
          <a:p>
            <a:pPr marL="114300" indent="0">
              <a:buNone/>
            </a:pPr>
            <a:r>
              <a:rPr lang="en-US" sz="1400" b="1" dirty="0">
                <a:solidFill>
                  <a:schemeClr val="lt1"/>
                </a:solidFill>
                <a:latin typeface="Montserrat"/>
                <a:sym typeface="Montserrat"/>
              </a:rPr>
              <a:t>Exploratory the location column was a challenge task as there were a large number of unique location values in the given dataset. So we had to settle for the top 10 locations with the highest number of tweets.</a:t>
            </a:r>
          </a:p>
          <a:p>
            <a:pPr marL="114300" indent="0">
              <a:buNone/>
            </a:pPr>
            <a:endParaRPr lang="en-US" sz="1400" b="1" dirty="0">
              <a:solidFill>
                <a:schemeClr val="lt1"/>
              </a:solidFill>
              <a:latin typeface="Montserrat"/>
              <a:sym typeface="Montserrat"/>
            </a:endParaRPr>
          </a:p>
          <a:p>
            <a:pPr marL="114300" indent="0">
              <a:buNone/>
            </a:pPr>
            <a:r>
              <a:rPr lang="en-US" sz="1400" b="1" dirty="0">
                <a:solidFill>
                  <a:schemeClr val="lt1"/>
                </a:solidFill>
                <a:latin typeface="Montserrat"/>
                <a:sym typeface="Montserrat"/>
              </a:rPr>
              <a:t>Selecting the appropriate vectorizer to maximize the performance of our model was  one of the challenges.</a:t>
            </a:r>
            <a:endParaRPr lang="en-US" sz="1400" dirty="0"/>
          </a:p>
          <a:p>
            <a:pPr marL="114300" indent="0">
              <a:buNone/>
            </a:pPr>
            <a:endParaRPr lang="en-IN" dirty="0"/>
          </a:p>
        </p:txBody>
      </p:sp>
    </p:spTree>
    <p:extLst>
      <p:ext uri="{BB962C8B-B14F-4D97-AF65-F5344CB8AC3E}">
        <p14:creationId xmlns:p14="http://schemas.microsoft.com/office/powerpoint/2010/main" val="1024986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0D203-2100-4E5A-B743-09F84C40B9C8}"/>
              </a:ext>
            </a:extLst>
          </p:cNvPr>
          <p:cNvSpPr>
            <a:spLocks noGrp="1"/>
          </p:cNvSpPr>
          <p:nvPr>
            <p:ph type="title"/>
          </p:nvPr>
        </p:nvSpPr>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F34EFF3E-9BA4-4286-87A3-97E7AECA2F4D}"/>
              </a:ext>
            </a:extLst>
          </p:cNvPr>
          <p:cNvSpPr>
            <a:spLocks noGrp="1"/>
          </p:cNvSpPr>
          <p:nvPr>
            <p:ph type="body" idx="1"/>
          </p:nvPr>
        </p:nvSpPr>
        <p:spPr/>
        <p:txBody>
          <a:bodyPr/>
          <a:lstStyle/>
          <a:p>
            <a:endParaRPr lang="en-US" dirty="0"/>
          </a:p>
          <a:p>
            <a:pPr marL="114300" indent="0">
              <a:buNone/>
            </a:pPr>
            <a:r>
              <a:rPr lang="en-US" sz="1400" b="1" dirty="0">
                <a:solidFill>
                  <a:schemeClr val="lt1"/>
                </a:solidFill>
                <a:latin typeface="Montserrat"/>
                <a:ea typeface="Montserrat"/>
                <a:cs typeface="Montserrat"/>
                <a:sym typeface="Montserrat"/>
              </a:rPr>
              <a:t>We are finally at the conclusion of our project.</a:t>
            </a:r>
          </a:p>
          <a:p>
            <a:pPr marL="114300" indent="0">
              <a:buNone/>
            </a:pPr>
            <a:endParaRPr lang="en-US" sz="1400" b="1" dirty="0">
              <a:solidFill>
                <a:schemeClr val="lt1"/>
              </a:solidFill>
              <a:latin typeface="Montserrat"/>
              <a:sym typeface="Montserrat"/>
            </a:endParaRPr>
          </a:p>
          <a:p>
            <a:pPr marL="114300" indent="0">
              <a:buNone/>
            </a:pPr>
            <a:r>
              <a:rPr lang="en-US" sz="1400" b="1" dirty="0">
                <a:solidFill>
                  <a:schemeClr val="lt1"/>
                </a:solidFill>
                <a:latin typeface="Montserrat"/>
                <a:sym typeface="Montserrat"/>
              </a:rPr>
              <a:t>Coming from the beginning we did EDA on the dataset and also cleaned the data according to our needs. After that we draw the relevant conclusions from the given data and then we trained our model on logistic regression.</a:t>
            </a:r>
          </a:p>
          <a:p>
            <a:pPr marL="114300" indent="0">
              <a:buNone/>
            </a:pPr>
            <a:endParaRPr lang="en-US" sz="1400" b="1" dirty="0">
              <a:solidFill>
                <a:schemeClr val="lt1"/>
              </a:solidFill>
              <a:latin typeface="Montserrat"/>
              <a:sym typeface="Montserrat"/>
            </a:endParaRPr>
          </a:p>
          <a:p>
            <a:pPr marL="114300" indent="0">
              <a:buNone/>
            </a:pPr>
            <a:r>
              <a:rPr lang="en-US" sz="1400" b="1" dirty="0">
                <a:solidFill>
                  <a:schemeClr val="lt1"/>
                </a:solidFill>
                <a:latin typeface="Montserrat"/>
                <a:sym typeface="Montserrat"/>
              </a:rPr>
              <a:t>Given the size of data and the amount of irrelevance the data ,  the above score is good.</a:t>
            </a:r>
            <a:endParaRPr lang="en-IN" sz="1400" dirty="0"/>
          </a:p>
        </p:txBody>
      </p:sp>
    </p:spTree>
    <p:extLst>
      <p:ext uri="{BB962C8B-B14F-4D97-AF65-F5344CB8AC3E}">
        <p14:creationId xmlns:p14="http://schemas.microsoft.com/office/powerpoint/2010/main" val="3883680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B7A11E-BE92-4036-808D-ECF4E5AA980D}"/>
              </a:ext>
            </a:extLst>
          </p:cNvPr>
          <p:cNvSpPr>
            <a:spLocks noGrp="1"/>
          </p:cNvSpPr>
          <p:nvPr>
            <p:ph type="title"/>
          </p:nvPr>
        </p:nvSpPr>
        <p:spPr/>
        <p:txBody>
          <a:bodyPr/>
          <a:lstStyle/>
          <a:p>
            <a:r>
              <a:rPr lang="en-US" dirty="0"/>
              <a:t>Thank You</a:t>
            </a:r>
            <a:endParaRPr lang="en-IN" dirty="0"/>
          </a:p>
        </p:txBody>
      </p:sp>
    </p:spTree>
    <p:extLst>
      <p:ext uri="{BB962C8B-B14F-4D97-AF65-F5344CB8AC3E}">
        <p14:creationId xmlns:p14="http://schemas.microsoft.com/office/powerpoint/2010/main" val="216880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443FF-8FCC-405D-A222-8526A664DF8E}"/>
              </a:ext>
            </a:extLst>
          </p:cNvPr>
          <p:cNvSpPr>
            <a:spLocks noGrp="1"/>
          </p:cNvSpPr>
          <p:nvPr>
            <p:ph type="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F045E4BE-0575-48A7-98D0-4DACA0AE2148}"/>
              </a:ext>
            </a:extLst>
          </p:cNvPr>
          <p:cNvSpPr>
            <a:spLocks noGrp="1"/>
          </p:cNvSpPr>
          <p:nvPr>
            <p:ph type="body" idx="1"/>
          </p:nvPr>
        </p:nvSpPr>
        <p:spPr/>
        <p:txBody>
          <a:bodyPr/>
          <a:lstStyle/>
          <a:p>
            <a:pPr marL="114300" indent="0">
              <a:buNone/>
            </a:pPr>
            <a:r>
              <a:rPr lang="en-US" sz="1400" b="1" dirty="0">
                <a:solidFill>
                  <a:schemeClr val="lt1"/>
                </a:solidFill>
                <a:latin typeface="Montserrat"/>
                <a:ea typeface="Montserrat"/>
                <a:cs typeface="Montserrat"/>
                <a:sym typeface="Montserrat"/>
              </a:rPr>
              <a:t>We are tasked with predicting the sentiment of the tweets data which has been pulled from twitter. This is a supervised ml classification problem.</a:t>
            </a:r>
          </a:p>
          <a:p>
            <a:pPr marL="114300" indent="0">
              <a:buNone/>
            </a:pPr>
            <a:endParaRPr lang="en-US" sz="1400" b="1" dirty="0">
              <a:solidFill>
                <a:schemeClr val="lt1"/>
              </a:solidFill>
              <a:latin typeface="Montserrat"/>
              <a:sym typeface="Montserrat"/>
            </a:endParaRPr>
          </a:p>
          <a:p>
            <a:pPr marL="114300" indent="0">
              <a:buNone/>
            </a:pPr>
            <a:r>
              <a:rPr lang="en-US" sz="1400" b="1" dirty="0">
                <a:solidFill>
                  <a:schemeClr val="lt1"/>
                </a:solidFill>
                <a:latin typeface="Montserrat"/>
                <a:sym typeface="Montserrat"/>
              </a:rPr>
              <a:t>Our model helps to understand the sentiment behind a particular tweet and build a sentiment prediction algorithm around it.</a:t>
            </a:r>
            <a:endParaRPr lang="en-IN" sz="1400" dirty="0"/>
          </a:p>
        </p:txBody>
      </p:sp>
    </p:spTree>
    <p:extLst>
      <p:ext uri="{BB962C8B-B14F-4D97-AF65-F5344CB8AC3E}">
        <p14:creationId xmlns:p14="http://schemas.microsoft.com/office/powerpoint/2010/main" val="1029847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01135-C6BC-4CE7-922E-3D9146797945}"/>
              </a:ext>
            </a:extLst>
          </p:cNvPr>
          <p:cNvSpPr>
            <a:spLocks noGrp="1"/>
          </p:cNvSpPr>
          <p:nvPr>
            <p:ph type="title"/>
          </p:nvPr>
        </p:nvSpPr>
        <p:spPr/>
        <p:txBody>
          <a:bodyPr/>
          <a:lstStyle/>
          <a:p>
            <a:r>
              <a:rPr lang="en-US" dirty="0"/>
              <a:t>What is Sentiment Analysis</a:t>
            </a:r>
            <a:endParaRPr lang="en-IN" dirty="0"/>
          </a:p>
        </p:txBody>
      </p:sp>
      <p:sp>
        <p:nvSpPr>
          <p:cNvPr id="3" name="Text Placeholder 2">
            <a:extLst>
              <a:ext uri="{FF2B5EF4-FFF2-40B4-BE49-F238E27FC236}">
                <a16:creationId xmlns:a16="http://schemas.microsoft.com/office/drawing/2014/main" id="{929C1789-5795-4D79-9FEB-749AFD1E1626}"/>
              </a:ext>
            </a:extLst>
          </p:cNvPr>
          <p:cNvSpPr>
            <a:spLocks noGrp="1"/>
          </p:cNvSpPr>
          <p:nvPr>
            <p:ph type="body" idx="1"/>
          </p:nvPr>
        </p:nvSpPr>
        <p:spPr/>
        <p:txBody>
          <a:bodyPr/>
          <a:lstStyle/>
          <a:p>
            <a:pPr marL="114300" indent="0">
              <a:buNone/>
            </a:pPr>
            <a:r>
              <a:rPr lang="en-US" sz="1400" b="1" dirty="0">
                <a:solidFill>
                  <a:schemeClr val="lt1"/>
                </a:solidFill>
                <a:latin typeface="Montserrat"/>
                <a:ea typeface="Montserrat"/>
                <a:cs typeface="Montserrat"/>
                <a:sym typeface="Montserrat"/>
              </a:rPr>
              <a:t>Sentiment analysis is a natural language processing technique used to determine whether data is positive , negative or neutral.</a:t>
            </a:r>
          </a:p>
          <a:p>
            <a:pPr marL="114300" indent="0">
              <a:buNone/>
            </a:pPr>
            <a:endParaRPr lang="en-US" sz="1400" b="1" dirty="0">
              <a:solidFill>
                <a:schemeClr val="lt1"/>
              </a:solidFill>
              <a:latin typeface="Montserrat"/>
              <a:sym typeface="Montserrat"/>
            </a:endParaRPr>
          </a:p>
          <a:p>
            <a:pPr marL="114300" indent="0">
              <a:buNone/>
            </a:pPr>
            <a:r>
              <a:rPr lang="en-US" sz="1400" b="1" dirty="0">
                <a:solidFill>
                  <a:schemeClr val="lt1"/>
                </a:solidFill>
                <a:latin typeface="Montserrat"/>
                <a:sym typeface="Montserrat"/>
              </a:rPr>
              <a:t>Sentiment analysis is often performed on textual data to help businesses monitor brand and product sentiment in customer feedback and understand customer needs.</a:t>
            </a:r>
            <a:endParaRPr lang="en-IN" sz="1400" dirty="0"/>
          </a:p>
        </p:txBody>
      </p:sp>
    </p:spTree>
    <p:extLst>
      <p:ext uri="{BB962C8B-B14F-4D97-AF65-F5344CB8AC3E}">
        <p14:creationId xmlns:p14="http://schemas.microsoft.com/office/powerpoint/2010/main" val="4277421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E91A5-F31A-4141-82E2-53E243CBC541}"/>
              </a:ext>
            </a:extLst>
          </p:cNvPr>
          <p:cNvSpPr>
            <a:spLocks noGrp="1"/>
          </p:cNvSpPr>
          <p:nvPr>
            <p:ph type="title"/>
          </p:nvPr>
        </p:nvSpPr>
        <p:spPr/>
        <p:txBody>
          <a:bodyPr/>
          <a:lstStyle/>
          <a:p>
            <a:r>
              <a:rPr lang="en-US" dirty="0"/>
              <a:t>Data Summary</a:t>
            </a:r>
            <a:endParaRPr lang="en-IN" dirty="0"/>
          </a:p>
        </p:txBody>
      </p:sp>
      <p:sp>
        <p:nvSpPr>
          <p:cNvPr id="3" name="Text Placeholder 2">
            <a:extLst>
              <a:ext uri="{FF2B5EF4-FFF2-40B4-BE49-F238E27FC236}">
                <a16:creationId xmlns:a16="http://schemas.microsoft.com/office/drawing/2014/main" id="{A64B5291-EA7B-4B9D-9509-02B9617885E8}"/>
              </a:ext>
            </a:extLst>
          </p:cNvPr>
          <p:cNvSpPr>
            <a:spLocks noGrp="1"/>
          </p:cNvSpPr>
          <p:nvPr>
            <p:ph type="body" idx="1"/>
          </p:nvPr>
        </p:nvSpPr>
        <p:spPr>
          <a:xfrm>
            <a:off x="311700" y="1152475"/>
            <a:ext cx="7532068" cy="3546000"/>
          </a:xfrm>
        </p:spPr>
        <p:txBody>
          <a:bodyPr/>
          <a:lstStyle/>
          <a:p>
            <a:pPr marL="114300" indent="0">
              <a:buNone/>
            </a:pPr>
            <a:r>
              <a:rPr lang="en-US" sz="1400" b="1" dirty="0">
                <a:solidFill>
                  <a:schemeClr val="lt1"/>
                </a:solidFill>
                <a:latin typeface="Montserrat"/>
                <a:ea typeface="Montserrat"/>
                <a:cs typeface="Montserrat"/>
                <a:sym typeface="Montserrat"/>
              </a:rPr>
              <a:t>In our dataset contains:</a:t>
            </a:r>
          </a:p>
          <a:p>
            <a:pPr marL="114300" indent="0">
              <a:buNone/>
            </a:pPr>
            <a:r>
              <a:rPr lang="en-US" sz="1400" b="1" dirty="0">
                <a:solidFill>
                  <a:schemeClr val="lt1"/>
                </a:solidFill>
                <a:latin typeface="Montserrat"/>
                <a:sym typeface="Montserrat"/>
              </a:rPr>
              <a:t>-Total number of rows are 41156.</a:t>
            </a:r>
          </a:p>
          <a:p>
            <a:pPr marL="114300" indent="0">
              <a:buNone/>
            </a:pPr>
            <a:r>
              <a:rPr lang="en-US" sz="1400" b="1" dirty="0">
                <a:solidFill>
                  <a:schemeClr val="lt1"/>
                </a:solidFill>
                <a:latin typeface="Montserrat"/>
                <a:sym typeface="Montserrat"/>
              </a:rPr>
              <a:t>-Location column has some null values.</a:t>
            </a:r>
          </a:p>
          <a:p>
            <a:pPr marL="114300" indent="0">
              <a:buNone/>
            </a:pPr>
            <a:r>
              <a:rPr lang="en-US" sz="1400" b="1" dirty="0">
                <a:solidFill>
                  <a:schemeClr val="lt1"/>
                </a:solidFill>
                <a:latin typeface="Montserrat"/>
                <a:sym typeface="Montserrat"/>
              </a:rPr>
              <a:t>-Data of type int64(2) and object(4) are only present.</a:t>
            </a:r>
            <a:endParaRPr lang="en-IN" sz="1400" b="1" dirty="0">
              <a:solidFill>
                <a:schemeClr val="lt1"/>
              </a:solidFill>
              <a:latin typeface="Montserrat"/>
              <a:sym typeface="Montserrat"/>
            </a:endParaRPr>
          </a:p>
          <a:p>
            <a:pPr marL="114300" indent="0">
              <a:buNone/>
            </a:pPr>
            <a:r>
              <a:rPr lang="en-US" sz="1400" b="1" dirty="0">
                <a:solidFill>
                  <a:schemeClr val="lt1"/>
                </a:solidFill>
                <a:latin typeface="Montserrat"/>
                <a:sym typeface="Montserrat"/>
              </a:rPr>
              <a:t>-</a:t>
            </a:r>
            <a:r>
              <a:rPr lang="en-IN" sz="1400" b="1" dirty="0">
                <a:solidFill>
                  <a:schemeClr val="lt1"/>
                </a:solidFill>
                <a:latin typeface="Montserrat"/>
                <a:sym typeface="Montserrat"/>
              </a:rPr>
              <a:t>About 20.8% null values are present in location column, whereas all other columns are clean.</a:t>
            </a:r>
            <a:endParaRPr lang="en-US" sz="1400" b="1" dirty="0">
              <a:solidFill>
                <a:schemeClr val="lt1"/>
              </a:solidFill>
              <a:latin typeface="Montserrat"/>
              <a:sym typeface="Montserrat"/>
            </a:endParaRPr>
          </a:p>
        </p:txBody>
      </p:sp>
      <p:pic>
        <p:nvPicPr>
          <p:cNvPr id="5" name="Picture 4">
            <a:extLst>
              <a:ext uri="{FF2B5EF4-FFF2-40B4-BE49-F238E27FC236}">
                <a16:creationId xmlns:a16="http://schemas.microsoft.com/office/drawing/2014/main" id="{B94D95CE-00BA-42F1-BD61-936FC4C9B1F4}"/>
              </a:ext>
            </a:extLst>
          </p:cNvPr>
          <p:cNvPicPr>
            <a:picLocks noChangeAspect="1"/>
          </p:cNvPicPr>
          <p:nvPr/>
        </p:nvPicPr>
        <p:blipFill>
          <a:blip r:embed="rId2"/>
          <a:stretch>
            <a:fillRect/>
          </a:stretch>
        </p:blipFill>
        <p:spPr>
          <a:xfrm>
            <a:off x="517728" y="2992719"/>
            <a:ext cx="3866703" cy="1954420"/>
          </a:xfrm>
          <a:prstGeom prst="rect">
            <a:avLst/>
          </a:prstGeom>
        </p:spPr>
      </p:pic>
      <p:pic>
        <p:nvPicPr>
          <p:cNvPr id="7" name="Picture 6">
            <a:extLst>
              <a:ext uri="{FF2B5EF4-FFF2-40B4-BE49-F238E27FC236}">
                <a16:creationId xmlns:a16="http://schemas.microsoft.com/office/drawing/2014/main" id="{BE7161F7-DA91-4B16-8983-5EF42790029B}"/>
              </a:ext>
            </a:extLst>
          </p:cNvPr>
          <p:cNvPicPr>
            <a:picLocks noChangeAspect="1"/>
          </p:cNvPicPr>
          <p:nvPr/>
        </p:nvPicPr>
        <p:blipFill>
          <a:blip r:embed="rId3"/>
          <a:stretch>
            <a:fillRect/>
          </a:stretch>
        </p:blipFill>
        <p:spPr>
          <a:xfrm>
            <a:off x="5087816" y="2833815"/>
            <a:ext cx="2755952" cy="1988992"/>
          </a:xfrm>
          <a:prstGeom prst="rect">
            <a:avLst/>
          </a:prstGeom>
        </p:spPr>
      </p:pic>
    </p:spTree>
    <p:extLst>
      <p:ext uri="{BB962C8B-B14F-4D97-AF65-F5344CB8AC3E}">
        <p14:creationId xmlns:p14="http://schemas.microsoft.com/office/powerpoint/2010/main" val="2601322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5780D-B6B7-46BA-AA00-5CB2D1C1DD8B}"/>
              </a:ext>
            </a:extLst>
          </p:cNvPr>
          <p:cNvSpPr>
            <a:spLocks noGrp="1"/>
          </p:cNvSpPr>
          <p:nvPr>
            <p:ph type="title"/>
          </p:nvPr>
        </p:nvSpPr>
        <p:spPr/>
        <p:txBody>
          <a:bodyPr/>
          <a:lstStyle/>
          <a:p>
            <a:r>
              <a:rPr lang="en-US" dirty="0"/>
              <a:t>Exploratory Data Analysis</a:t>
            </a:r>
            <a:endParaRPr lang="en-IN" dirty="0"/>
          </a:p>
        </p:txBody>
      </p:sp>
      <p:sp>
        <p:nvSpPr>
          <p:cNvPr id="3" name="Text Placeholder 2">
            <a:extLst>
              <a:ext uri="{FF2B5EF4-FFF2-40B4-BE49-F238E27FC236}">
                <a16:creationId xmlns:a16="http://schemas.microsoft.com/office/drawing/2014/main" id="{2084F49A-D39B-439D-BF19-267A1B8CACF2}"/>
              </a:ext>
            </a:extLst>
          </p:cNvPr>
          <p:cNvSpPr>
            <a:spLocks noGrp="1"/>
          </p:cNvSpPr>
          <p:nvPr>
            <p:ph type="body" idx="1"/>
          </p:nvPr>
        </p:nvSpPr>
        <p:spPr/>
        <p:txBody>
          <a:bodyPr/>
          <a:lstStyle/>
          <a:p>
            <a:pPr marL="114300" indent="0">
              <a:buNone/>
            </a:pPr>
            <a:endParaRPr lang="en-US" sz="1400" b="1" dirty="0">
              <a:solidFill>
                <a:schemeClr val="lt1"/>
              </a:solidFill>
              <a:latin typeface="Montserrat"/>
              <a:ea typeface="Montserrat"/>
              <a:cs typeface="Montserrat"/>
              <a:sym typeface="Montserrat"/>
            </a:endParaRPr>
          </a:p>
          <a:p>
            <a:pPr marL="114300" indent="0">
              <a:buNone/>
            </a:pPr>
            <a:r>
              <a:rPr lang="en-US" sz="1400" b="1" dirty="0">
                <a:solidFill>
                  <a:schemeClr val="lt1"/>
                </a:solidFill>
                <a:latin typeface="Montserrat"/>
                <a:ea typeface="Montserrat"/>
                <a:cs typeface="Montserrat"/>
                <a:sym typeface="Montserrat"/>
              </a:rPr>
              <a:t>-Exploring head and tail of the data to get insights on the given data.</a:t>
            </a:r>
          </a:p>
          <a:p>
            <a:pPr marL="114300" indent="0">
              <a:buNone/>
            </a:pPr>
            <a:r>
              <a:rPr lang="en-US" sz="1400" b="1" dirty="0">
                <a:solidFill>
                  <a:schemeClr val="lt1"/>
                </a:solidFill>
                <a:latin typeface="Montserrat"/>
                <a:ea typeface="Montserrat"/>
                <a:cs typeface="Montserrat"/>
                <a:sym typeface="Montserrat"/>
              </a:rPr>
              <a:t>-Looking for null values and removing them if it affects the performance of the model.</a:t>
            </a:r>
          </a:p>
          <a:p>
            <a:pPr marL="114300" indent="0">
              <a:buNone/>
            </a:pPr>
            <a:r>
              <a:rPr lang="en-US" sz="1400" b="1" dirty="0">
                <a:solidFill>
                  <a:schemeClr val="lt1"/>
                </a:solidFill>
                <a:latin typeface="Montserrat"/>
                <a:ea typeface="Montserrat"/>
                <a:cs typeface="Montserrat"/>
                <a:sym typeface="Montserrat"/>
              </a:rPr>
              <a:t>-Removing the unimportant text from the Original Tweet which the model does not understand by using a function.</a:t>
            </a:r>
          </a:p>
          <a:p>
            <a:pPr marL="114300" indent="0">
              <a:buNone/>
            </a:pPr>
            <a:r>
              <a:rPr lang="en-US" sz="1400" b="1" dirty="0">
                <a:solidFill>
                  <a:schemeClr val="lt1"/>
                </a:solidFill>
                <a:latin typeface="Montserrat"/>
                <a:ea typeface="Montserrat"/>
                <a:cs typeface="Montserrat"/>
                <a:sym typeface="Montserrat"/>
              </a:rPr>
              <a:t>-Classifying the 5 labels of sentiment column into 3 labels </a:t>
            </a:r>
            <a:r>
              <a:rPr lang="en-US" sz="1400" b="1" dirty="0" err="1">
                <a:solidFill>
                  <a:schemeClr val="lt1"/>
                </a:solidFill>
                <a:latin typeface="Montserrat"/>
                <a:ea typeface="Montserrat"/>
                <a:cs typeface="Montserrat"/>
                <a:sym typeface="Montserrat"/>
              </a:rPr>
              <a:t>i.e</a:t>
            </a:r>
            <a:r>
              <a:rPr lang="en-US" sz="1400" b="1" dirty="0">
                <a:solidFill>
                  <a:schemeClr val="lt1"/>
                </a:solidFill>
                <a:latin typeface="Montserrat"/>
                <a:ea typeface="Montserrat"/>
                <a:cs typeface="Montserrat"/>
                <a:sym typeface="Montserrat"/>
              </a:rPr>
              <a:t> positive, negative and neutral.</a:t>
            </a:r>
          </a:p>
          <a:p>
            <a:pPr marL="114300" indent="0">
              <a:buNone/>
            </a:pPr>
            <a:r>
              <a:rPr lang="en-US" sz="1400" b="1" dirty="0">
                <a:solidFill>
                  <a:schemeClr val="lt1"/>
                </a:solidFill>
                <a:latin typeface="Montserrat"/>
                <a:ea typeface="Montserrat"/>
                <a:cs typeface="Montserrat"/>
                <a:sym typeface="Montserrat"/>
              </a:rPr>
              <a:t>-Applying a stemming function on the given text. Stemming is an operation which reduced the word to its base word or stem in such a way that the words of similar kind lie under a common </a:t>
            </a:r>
            <a:r>
              <a:rPr lang="en-US" sz="1400" b="1" dirty="0" err="1">
                <a:solidFill>
                  <a:schemeClr val="lt1"/>
                </a:solidFill>
                <a:latin typeface="Montserrat"/>
                <a:ea typeface="Montserrat"/>
                <a:cs typeface="Montserrat"/>
                <a:sym typeface="Montserrat"/>
              </a:rPr>
              <a:t>stemm</a:t>
            </a:r>
            <a:r>
              <a:rPr lang="en-US" sz="1400" b="1" dirty="0">
                <a:solidFill>
                  <a:schemeClr val="lt1"/>
                </a:solidFill>
                <a:latin typeface="Montserrat"/>
                <a:ea typeface="Montserrat"/>
                <a:cs typeface="Montserrat"/>
                <a:sym typeface="Montserrat"/>
              </a:rPr>
              <a:t>. Example: ‘cared’ and ‘bumped’ will be stemmed as ‘care’ and ‘bump’.</a:t>
            </a:r>
          </a:p>
          <a:p>
            <a:pPr marL="114300" indent="0">
              <a:buNone/>
            </a:pPr>
            <a:r>
              <a:rPr lang="en-US" sz="1400" b="1" dirty="0">
                <a:solidFill>
                  <a:schemeClr val="lt1"/>
                </a:solidFill>
                <a:latin typeface="Montserrat"/>
                <a:ea typeface="Montserrat"/>
                <a:cs typeface="Montserrat"/>
                <a:sym typeface="Montserrat"/>
              </a:rPr>
              <a:t>-Changing the string format of </a:t>
            </a:r>
            <a:r>
              <a:rPr lang="en-US" sz="1400" b="1" dirty="0" err="1">
                <a:solidFill>
                  <a:schemeClr val="lt1"/>
                </a:solidFill>
                <a:latin typeface="Montserrat"/>
                <a:ea typeface="Montserrat"/>
                <a:cs typeface="Montserrat"/>
                <a:sym typeface="Montserrat"/>
              </a:rPr>
              <a:t>TweetAt</a:t>
            </a:r>
            <a:r>
              <a:rPr lang="en-US" sz="1400" b="1" dirty="0">
                <a:solidFill>
                  <a:schemeClr val="lt1"/>
                </a:solidFill>
                <a:latin typeface="Montserrat"/>
                <a:ea typeface="Montserrat"/>
                <a:cs typeface="Montserrat"/>
                <a:sym typeface="Montserrat"/>
              </a:rPr>
              <a:t> column into date-time format using a function.</a:t>
            </a:r>
          </a:p>
          <a:p>
            <a:pPr marL="114300" indent="0">
              <a:buNone/>
            </a:pPr>
            <a:endParaRPr lang="en-US" b="1" dirty="0">
              <a:solidFill>
                <a:schemeClr val="lt1"/>
              </a:solidFill>
              <a:latin typeface="Montserrat"/>
              <a:ea typeface="Montserrat"/>
              <a:cs typeface="Montserrat"/>
              <a:sym typeface="Montserrat"/>
            </a:endParaRPr>
          </a:p>
        </p:txBody>
      </p:sp>
    </p:spTree>
    <p:extLst>
      <p:ext uri="{BB962C8B-B14F-4D97-AF65-F5344CB8AC3E}">
        <p14:creationId xmlns:p14="http://schemas.microsoft.com/office/powerpoint/2010/main" val="198101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E83D2-02F9-4797-AAE0-15B94E4EF283}"/>
              </a:ext>
            </a:extLst>
          </p:cNvPr>
          <p:cNvSpPr>
            <a:spLocks noGrp="1"/>
          </p:cNvSpPr>
          <p:nvPr>
            <p:ph type="title"/>
          </p:nvPr>
        </p:nvSpPr>
        <p:spPr/>
        <p:txBody>
          <a:bodyPr/>
          <a:lstStyle/>
          <a:p>
            <a:r>
              <a:rPr lang="en-US" dirty="0"/>
              <a:t>Sentiment Distribution</a:t>
            </a:r>
            <a:endParaRPr lang="en-IN" dirty="0"/>
          </a:p>
        </p:txBody>
      </p:sp>
      <p:sp>
        <p:nvSpPr>
          <p:cNvPr id="3" name="Text Placeholder 2">
            <a:extLst>
              <a:ext uri="{FF2B5EF4-FFF2-40B4-BE49-F238E27FC236}">
                <a16:creationId xmlns:a16="http://schemas.microsoft.com/office/drawing/2014/main" id="{6EBA99DE-87CD-4349-A242-AF12167B7DC0}"/>
              </a:ext>
            </a:extLst>
          </p:cNvPr>
          <p:cNvSpPr>
            <a:spLocks noGrp="1"/>
          </p:cNvSpPr>
          <p:nvPr>
            <p:ph type="body" idx="1"/>
          </p:nvPr>
        </p:nvSpPr>
        <p:spPr>
          <a:xfrm>
            <a:off x="311700" y="1152474"/>
            <a:ext cx="8520600" cy="3747771"/>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114300" indent="0">
              <a:buNone/>
            </a:pPr>
            <a:r>
              <a:rPr lang="en-US" sz="1400" b="1" dirty="0">
                <a:solidFill>
                  <a:schemeClr val="lt1"/>
                </a:solidFill>
                <a:latin typeface="Montserrat"/>
                <a:ea typeface="Montserrat"/>
                <a:cs typeface="Montserrat"/>
                <a:sym typeface="Montserrat"/>
              </a:rPr>
              <a:t>The Sentiment column is the dependent variable which consist of 5 different labels which are positive , negative, neural, extremely positive and extremely negative.</a:t>
            </a:r>
          </a:p>
          <a:p>
            <a:pPr marL="114300" indent="0">
              <a:buNone/>
            </a:pPr>
            <a:r>
              <a:rPr lang="en-US" sz="1400" b="1" dirty="0">
                <a:solidFill>
                  <a:schemeClr val="lt1"/>
                </a:solidFill>
                <a:latin typeface="Montserrat"/>
                <a:sym typeface="Montserrat"/>
              </a:rPr>
              <a:t>F</a:t>
            </a:r>
            <a:r>
              <a:rPr lang="en-IN" sz="1400" b="1" dirty="0">
                <a:solidFill>
                  <a:schemeClr val="lt1"/>
                </a:solidFill>
                <a:latin typeface="Montserrat"/>
                <a:sym typeface="Montserrat"/>
              </a:rPr>
              <a:t>rom the sentimental distribution , we can see that 28% people tweets something positive.</a:t>
            </a:r>
            <a:endParaRPr lang="en-US" sz="1400" b="1" dirty="0">
              <a:solidFill>
                <a:schemeClr val="lt1"/>
              </a:solidFill>
              <a:latin typeface="Montserrat"/>
              <a:sym typeface="Montserrat"/>
            </a:endParaRPr>
          </a:p>
        </p:txBody>
      </p:sp>
      <p:pic>
        <p:nvPicPr>
          <p:cNvPr id="5" name="Picture 4">
            <a:extLst>
              <a:ext uri="{FF2B5EF4-FFF2-40B4-BE49-F238E27FC236}">
                <a16:creationId xmlns:a16="http://schemas.microsoft.com/office/drawing/2014/main" id="{A7DD758F-A110-4C32-9751-F066DDC1E7CE}"/>
              </a:ext>
            </a:extLst>
          </p:cNvPr>
          <p:cNvPicPr>
            <a:picLocks noChangeAspect="1"/>
          </p:cNvPicPr>
          <p:nvPr/>
        </p:nvPicPr>
        <p:blipFill>
          <a:blip r:embed="rId2"/>
          <a:stretch>
            <a:fillRect/>
          </a:stretch>
        </p:blipFill>
        <p:spPr>
          <a:xfrm>
            <a:off x="311700" y="1406769"/>
            <a:ext cx="4260300" cy="2321168"/>
          </a:xfrm>
          <a:prstGeom prst="rect">
            <a:avLst/>
          </a:prstGeom>
        </p:spPr>
      </p:pic>
      <p:pic>
        <p:nvPicPr>
          <p:cNvPr id="7" name="Picture 6">
            <a:extLst>
              <a:ext uri="{FF2B5EF4-FFF2-40B4-BE49-F238E27FC236}">
                <a16:creationId xmlns:a16="http://schemas.microsoft.com/office/drawing/2014/main" id="{3269C18E-FA48-4A83-8C8D-4CB733516F2F}"/>
              </a:ext>
            </a:extLst>
          </p:cNvPr>
          <p:cNvPicPr>
            <a:picLocks noChangeAspect="1"/>
          </p:cNvPicPr>
          <p:nvPr/>
        </p:nvPicPr>
        <p:blipFill>
          <a:blip r:embed="rId3"/>
          <a:stretch>
            <a:fillRect/>
          </a:stretch>
        </p:blipFill>
        <p:spPr>
          <a:xfrm>
            <a:off x="5102680" y="1304875"/>
            <a:ext cx="3421677" cy="2188602"/>
          </a:xfrm>
          <a:prstGeom prst="rect">
            <a:avLst/>
          </a:prstGeom>
        </p:spPr>
      </p:pic>
    </p:spTree>
    <p:extLst>
      <p:ext uri="{BB962C8B-B14F-4D97-AF65-F5344CB8AC3E}">
        <p14:creationId xmlns:p14="http://schemas.microsoft.com/office/powerpoint/2010/main" val="1826739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E7A71-9456-4F22-A9E9-88128CDBD98A}"/>
              </a:ext>
            </a:extLst>
          </p:cNvPr>
          <p:cNvSpPr>
            <a:spLocks noGrp="1"/>
          </p:cNvSpPr>
          <p:nvPr>
            <p:ph type="title"/>
          </p:nvPr>
        </p:nvSpPr>
        <p:spPr/>
        <p:txBody>
          <a:bodyPr/>
          <a:lstStyle/>
          <a:p>
            <a:r>
              <a:rPr lang="en-US" dirty="0"/>
              <a:t>Top Locations which has most tweets from them</a:t>
            </a:r>
            <a:endParaRPr lang="en-IN" dirty="0"/>
          </a:p>
        </p:txBody>
      </p:sp>
      <p:sp>
        <p:nvSpPr>
          <p:cNvPr id="3" name="Text Placeholder 2">
            <a:extLst>
              <a:ext uri="{FF2B5EF4-FFF2-40B4-BE49-F238E27FC236}">
                <a16:creationId xmlns:a16="http://schemas.microsoft.com/office/drawing/2014/main" id="{13D6790D-7AB6-4CA9-AFCB-F48A1AC2E689}"/>
              </a:ext>
            </a:extLst>
          </p:cNvPr>
          <p:cNvSpPr>
            <a:spLocks noGrp="1"/>
          </p:cNvSpPr>
          <p:nvPr>
            <p:ph type="body" idx="1"/>
          </p:nvPr>
        </p:nvSpPr>
        <p:spPr>
          <a:xfrm>
            <a:off x="420168" y="1199553"/>
            <a:ext cx="8303663" cy="3416400"/>
          </a:xfrm>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sz="1400" b="1" dirty="0">
              <a:solidFill>
                <a:schemeClr val="lt1"/>
              </a:solidFill>
              <a:latin typeface="Montserrat"/>
              <a:sym typeface="Montserrat"/>
            </a:endParaRPr>
          </a:p>
          <a:p>
            <a:pPr marL="114300" indent="0">
              <a:buNone/>
            </a:pPr>
            <a:r>
              <a:rPr lang="en-US" sz="1400" b="1" dirty="0">
                <a:solidFill>
                  <a:schemeClr val="lt1"/>
                </a:solidFill>
                <a:latin typeface="Montserrat"/>
                <a:sym typeface="Montserrat"/>
              </a:rPr>
              <a:t>London has most active people who tweets related to COVID-19</a:t>
            </a:r>
            <a:endParaRPr lang="en-US" dirty="0"/>
          </a:p>
          <a:p>
            <a:pPr marL="114300" indent="0">
              <a:buNone/>
            </a:pPr>
            <a:r>
              <a:rPr lang="en-US" sz="1400" b="1" dirty="0">
                <a:solidFill>
                  <a:schemeClr val="lt1"/>
                </a:solidFill>
                <a:latin typeface="Montserrat"/>
                <a:sym typeface="Montserrat"/>
              </a:rPr>
              <a:t>India Ranks 7</a:t>
            </a:r>
            <a:r>
              <a:rPr lang="en-US" sz="1400" b="1" baseline="30000" dirty="0">
                <a:solidFill>
                  <a:schemeClr val="lt1"/>
                </a:solidFill>
                <a:latin typeface="Montserrat"/>
                <a:sym typeface="Montserrat"/>
              </a:rPr>
              <a:t>th</a:t>
            </a:r>
            <a:r>
              <a:rPr lang="en-US" sz="1400" b="1" dirty="0">
                <a:solidFill>
                  <a:schemeClr val="lt1"/>
                </a:solidFill>
                <a:latin typeface="Montserrat"/>
                <a:sym typeface="Montserrat"/>
              </a:rPr>
              <a:t> in most active locations an average of 4.4 </a:t>
            </a:r>
            <a:r>
              <a:rPr lang="en-US" sz="1400" b="1" dirty="0" err="1">
                <a:solidFill>
                  <a:schemeClr val="lt1"/>
                </a:solidFill>
                <a:latin typeface="Montserrat"/>
                <a:sym typeface="Montserrat"/>
              </a:rPr>
              <a:t>twets</a:t>
            </a:r>
            <a:r>
              <a:rPr lang="en-US" sz="1400" b="1" dirty="0">
                <a:solidFill>
                  <a:schemeClr val="lt1"/>
                </a:solidFill>
                <a:latin typeface="Montserrat"/>
                <a:sym typeface="Montserrat"/>
              </a:rPr>
              <a:t> related to COVID per day.</a:t>
            </a:r>
            <a:endParaRPr lang="en-US" sz="1400" dirty="0"/>
          </a:p>
        </p:txBody>
      </p:sp>
      <p:pic>
        <p:nvPicPr>
          <p:cNvPr id="5" name="Picture 4">
            <a:extLst>
              <a:ext uri="{FF2B5EF4-FFF2-40B4-BE49-F238E27FC236}">
                <a16:creationId xmlns:a16="http://schemas.microsoft.com/office/drawing/2014/main" id="{28143D4B-6939-42DF-BD0C-0B3962800231}"/>
              </a:ext>
            </a:extLst>
          </p:cNvPr>
          <p:cNvPicPr>
            <a:picLocks noChangeAspect="1"/>
          </p:cNvPicPr>
          <p:nvPr/>
        </p:nvPicPr>
        <p:blipFill rotWithShape="1">
          <a:blip r:embed="rId2"/>
          <a:srcRect r="4916"/>
          <a:stretch/>
        </p:blipFill>
        <p:spPr>
          <a:xfrm>
            <a:off x="990200" y="1298563"/>
            <a:ext cx="2337320" cy="2296408"/>
          </a:xfrm>
          <a:prstGeom prst="rect">
            <a:avLst/>
          </a:prstGeom>
        </p:spPr>
      </p:pic>
      <p:pic>
        <p:nvPicPr>
          <p:cNvPr id="6" name="Picture 5">
            <a:extLst>
              <a:ext uri="{FF2B5EF4-FFF2-40B4-BE49-F238E27FC236}">
                <a16:creationId xmlns:a16="http://schemas.microsoft.com/office/drawing/2014/main" id="{E1CD2258-A4E9-4B8F-A5E1-0AB5F0D80BEF}"/>
              </a:ext>
            </a:extLst>
          </p:cNvPr>
          <p:cNvPicPr>
            <a:picLocks noChangeAspect="1"/>
          </p:cNvPicPr>
          <p:nvPr/>
        </p:nvPicPr>
        <p:blipFill>
          <a:blip r:embed="rId3"/>
          <a:stretch>
            <a:fillRect/>
          </a:stretch>
        </p:blipFill>
        <p:spPr>
          <a:xfrm>
            <a:off x="3680345" y="1397572"/>
            <a:ext cx="4872764" cy="2296409"/>
          </a:xfrm>
          <a:prstGeom prst="rect">
            <a:avLst/>
          </a:prstGeom>
        </p:spPr>
      </p:pic>
    </p:spTree>
    <p:extLst>
      <p:ext uri="{BB962C8B-B14F-4D97-AF65-F5344CB8AC3E}">
        <p14:creationId xmlns:p14="http://schemas.microsoft.com/office/powerpoint/2010/main" val="3301980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40CE-73AC-4AA3-852B-35F2F2754C8F}"/>
              </a:ext>
            </a:extLst>
          </p:cNvPr>
          <p:cNvSpPr>
            <a:spLocks noGrp="1"/>
          </p:cNvSpPr>
          <p:nvPr>
            <p:ph type="title"/>
          </p:nvPr>
        </p:nvSpPr>
        <p:spPr/>
        <p:txBody>
          <a:bodyPr/>
          <a:lstStyle/>
          <a:p>
            <a:r>
              <a:rPr lang="en-US" dirty="0"/>
              <a:t>List of most tweets were made</a:t>
            </a:r>
            <a:endParaRPr lang="en-IN" dirty="0"/>
          </a:p>
        </p:txBody>
      </p:sp>
      <p:sp>
        <p:nvSpPr>
          <p:cNvPr id="3" name="Text Placeholder 2">
            <a:extLst>
              <a:ext uri="{FF2B5EF4-FFF2-40B4-BE49-F238E27FC236}">
                <a16:creationId xmlns:a16="http://schemas.microsoft.com/office/drawing/2014/main" id="{6B6AC605-4400-4F0F-AA47-536A4BB049FF}"/>
              </a:ext>
            </a:extLst>
          </p:cNvPr>
          <p:cNvSpPr>
            <a:spLocks noGrp="1"/>
          </p:cNvSpPr>
          <p:nvPr>
            <p:ph type="body" idx="1"/>
          </p:nvPr>
        </p:nvSpPr>
        <p:spPr>
          <a:xfrm>
            <a:off x="311700" y="1264444"/>
            <a:ext cx="7953619" cy="3529012"/>
          </a:xfrm>
        </p:spPr>
        <p:txBody>
          <a:bodyPr/>
          <a:lstStyle/>
          <a:p>
            <a:pPr marL="114300" indent="0">
              <a:buNone/>
            </a:pPr>
            <a:endParaRPr lang="en-US" u="sng" dirty="0"/>
          </a:p>
          <a:p>
            <a:pPr marL="114300" indent="0">
              <a:buNone/>
            </a:pPr>
            <a:endParaRPr lang="en-US" u="sng" dirty="0"/>
          </a:p>
          <a:p>
            <a:pPr marL="114300" indent="0">
              <a:buNone/>
            </a:pPr>
            <a:endParaRPr lang="en-US" u="sng" dirty="0"/>
          </a:p>
          <a:p>
            <a:pPr marL="114300" indent="0">
              <a:buNone/>
            </a:pPr>
            <a:endParaRPr lang="en-US" u="sng" dirty="0"/>
          </a:p>
          <a:p>
            <a:pPr marL="114300" indent="0">
              <a:buNone/>
            </a:pPr>
            <a:endParaRPr lang="en-US" u="sng" dirty="0"/>
          </a:p>
          <a:p>
            <a:pPr marL="114300" indent="0">
              <a:buNone/>
            </a:pPr>
            <a:endParaRPr lang="en-US" u="sng" dirty="0"/>
          </a:p>
          <a:p>
            <a:pPr marL="114300" indent="0">
              <a:buNone/>
            </a:pPr>
            <a:endParaRPr lang="en-US" u="sng" dirty="0"/>
          </a:p>
          <a:p>
            <a:pPr marL="114300" indent="0">
              <a:buNone/>
            </a:pPr>
            <a:endParaRPr lang="en-US" u="sng" dirty="0"/>
          </a:p>
          <a:p>
            <a:pPr marL="114300" indent="0">
              <a:buNone/>
            </a:pPr>
            <a:endParaRPr lang="en-US" u="sng" dirty="0"/>
          </a:p>
          <a:p>
            <a:pPr marL="114300" indent="0">
              <a:buNone/>
            </a:pPr>
            <a:endParaRPr lang="en-US" u="sng" dirty="0"/>
          </a:p>
          <a:p>
            <a:pPr marL="114300" indent="0">
              <a:buNone/>
            </a:pPr>
            <a:r>
              <a:rPr lang="en-US" sz="1400" b="1" dirty="0">
                <a:solidFill>
                  <a:schemeClr val="lt1"/>
                </a:solidFill>
                <a:latin typeface="Montserrat"/>
                <a:sym typeface="Montserrat"/>
              </a:rPr>
              <a:t>From the above subplot we can see that March and April months in which most tweets were made. </a:t>
            </a:r>
            <a:endParaRPr lang="en-IN" sz="1400" b="1" dirty="0"/>
          </a:p>
        </p:txBody>
      </p:sp>
      <p:pic>
        <p:nvPicPr>
          <p:cNvPr id="6" name="Picture 5">
            <a:extLst>
              <a:ext uri="{FF2B5EF4-FFF2-40B4-BE49-F238E27FC236}">
                <a16:creationId xmlns:a16="http://schemas.microsoft.com/office/drawing/2014/main" id="{FB71F2BF-28FB-49B5-9721-23BFA387F429}"/>
              </a:ext>
            </a:extLst>
          </p:cNvPr>
          <p:cNvPicPr>
            <a:picLocks noChangeAspect="1"/>
          </p:cNvPicPr>
          <p:nvPr/>
        </p:nvPicPr>
        <p:blipFill>
          <a:blip r:embed="rId2"/>
          <a:stretch>
            <a:fillRect/>
          </a:stretch>
        </p:blipFill>
        <p:spPr>
          <a:xfrm>
            <a:off x="637944" y="1456252"/>
            <a:ext cx="3255399" cy="2629973"/>
          </a:xfrm>
          <a:prstGeom prst="rect">
            <a:avLst/>
          </a:prstGeom>
        </p:spPr>
      </p:pic>
      <p:pic>
        <p:nvPicPr>
          <p:cNvPr id="9" name="Picture 8">
            <a:extLst>
              <a:ext uri="{FF2B5EF4-FFF2-40B4-BE49-F238E27FC236}">
                <a16:creationId xmlns:a16="http://schemas.microsoft.com/office/drawing/2014/main" id="{669BA42F-BB82-4B24-9AE2-AA4463AE281F}"/>
              </a:ext>
            </a:extLst>
          </p:cNvPr>
          <p:cNvPicPr>
            <a:picLocks noChangeAspect="1"/>
          </p:cNvPicPr>
          <p:nvPr/>
        </p:nvPicPr>
        <p:blipFill>
          <a:blip r:embed="rId3"/>
          <a:stretch>
            <a:fillRect/>
          </a:stretch>
        </p:blipFill>
        <p:spPr>
          <a:xfrm>
            <a:off x="4121944" y="1456252"/>
            <a:ext cx="3915956" cy="2629973"/>
          </a:xfrm>
          <a:prstGeom prst="rect">
            <a:avLst/>
          </a:prstGeom>
        </p:spPr>
      </p:pic>
    </p:spTree>
    <p:extLst>
      <p:ext uri="{BB962C8B-B14F-4D97-AF65-F5344CB8AC3E}">
        <p14:creationId xmlns:p14="http://schemas.microsoft.com/office/powerpoint/2010/main" val="4117012018"/>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1069</TotalTime>
  <Words>893</Words>
  <Application>Microsoft Office PowerPoint</Application>
  <PresentationFormat>On-screen Show (16:9)</PresentationFormat>
  <Paragraphs>151</Paragraphs>
  <Slides>23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Montserrat</vt:lpstr>
      <vt:lpstr>Arial</vt:lpstr>
      <vt:lpstr>Simple Light</vt:lpstr>
      <vt:lpstr>           Capstone Project CoronaVirus Tweet Sentiment Analysis  Rupali Sawant </vt:lpstr>
      <vt:lpstr>Content</vt:lpstr>
      <vt:lpstr>Problem Statement</vt:lpstr>
      <vt:lpstr>What is Sentiment Analysis</vt:lpstr>
      <vt:lpstr>Data Summary</vt:lpstr>
      <vt:lpstr>Exploratory Data Analysis</vt:lpstr>
      <vt:lpstr>Sentiment Distribution</vt:lpstr>
      <vt:lpstr>Top Locations which has most tweets from them</vt:lpstr>
      <vt:lpstr>List of most tweets were made</vt:lpstr>
      <vt:lpstr>Data Processing</vt:lpstr>
      <vt:lpstr>Model Training</vt:lpstr>
      <vt:lpstr>Count Vectorizer Method</vt:lpstr>
      <vt:lpstr>Models Used</vt:lpstr>
      <vt:lpstr>Logistic regression matrix</vt:lpstr>
      <vt:lpstr>Logistic Regression Confusion matrix </vt:lpstr>
      <vt:lpstr>Decision trees classifier metrics</vt:lpstr>
      <vt:lpstr>Decision tree confusion metrics</vt:lpstr>
      <vt:lpstr>Multinomial Naïve Bayes matrix</vt:lpstr>
      <vt:lpstr>Multinomial Naïve Bayes Confusion Metrics</vt:lpstr>
      <vt:lpstr>Hyperparameter tuning</vt:lpstr>
      <vt:lpstr>Challenges faced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CoronaVirus Tweet Sentiment Analysis  Rupali Sawant</dc:title>
  <dc:creator>Lenovo</dc:creator>
  <cp:lastModifiedBy>Lenovo</cp:lastModifiedBy>
  <cp:revision>32</cp:revision>
  <dcterms:modified xsi:type="dcterms:W3CDTF">2022-05-15T07:01:06Z</dcterms:modified>
</cp:coreProperties>
</file>