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2" r:id="rId7"/>
    <p:sldId id="263" r:id="rId8"/>
    <p:sldId id="265" r:id="rId9"/>
    <p:sldId id="268" r:id="rId10"/>
    <p:sldId id="269" r:id="rId11"/>
    <p:sldId id="267" r:id="rId12"/>
    <p:sldId id="270" r:id="rId13"/>
    <p:sldId id="272" r:id="rId14"/>
    <p:sldId id="271" r:id="rId15"/>
    <p:sldId id="273" r:id="rId16"/>
    <p:sldId id="274" r:id="rId17"/>
    <p:sldId id="275" r:id="rId18"/>
    <p:sldId id="276" r:id="rId19"/>
    <p:sldId id="277" r:id="rId20"/>
    <p:sldId id="278"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8573CD1-CA6C-4707-A149-30AFFF32C49E}">
          <p14:sldIdLst>
            <p14:sldId id="256"/>
            <p14:sldId id="258"/>
            <p14:sldId id="259"/>
            <p14:sldId id="260"/>
            <p14:sldId id="261"/>
            <p14:sldId id="262"/>
            <p14:sldId id="263"/>
            <p14:sldId id="265"/>
            <p14:sldId id="268"/>
            <p14:sldId id="269"/>
            <p14:sldId id="267"/>
            <p14:sldId id="270"/>
            <p14:sldId id="272"/>
            <p14:sldId id="271"/>
            <p14:sldId id="273"/>
            <p14:sldId id="274"/>
            <p14:sldId id="275"/>
            <p14:sldId id="276"/>
            <p14:sldId id="277"/>
            <p14:sldId id="27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br>
              <a:rPr lang="en-GB" sz="4200" b="1" dirty="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TED Talk Views Prediction</a:t>
            </a:r>
            <a:br>
              <a:rPr lang="en-GB"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t>
            </a:r>
            <a:r>
              <a:rPr lang="en-US" sz="2000" b="1" dirty="0">
                <a:solidFill>
                  <a:schemeClr val="lt1"/>
                </a:solidFill>
                <a:latin typeface="Montserrat"/>
                <a:ea typeface="Montserrat"/>
                <a:cs typeface="Montserrat"/>
                <a:sym typeface="Montserrat"/>
              </a:rPr>
              <a:t>Rupali Sawant</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308F-3135-4C43-B383-B8CF739D5AD3}"/>
              </a:ext>
            </a:extLst>
          </p:cNvPr>
          <p:cNvSpPr>
            <a:spLocks noGrp="1"/>
          </p:cNvSpPr>
          <p:nvPr>
            <p:ph type="title"/>
          </p:nvPr>
        </p:nvSpPr>
        <p:spPr/>
        <p:txBody>
          <a:bodyPr/>
          <a:lstStyle/>
          <a:p>
            <a:r>
              <a:rPr lang="en-US" dirty="0"/>
              <a:t>Published Days with Views</a:t>
            </a:r>
            <a:endParaRPr lang="en-IN" dirty="0"/>
          </a:p>
        </p:txBody>
      </p:sp>
      <p:sp>
        <p:nvSpPr>
          <p:cNvPr id="3" name="Text Placeholder 2">
            <a:extLst>
              <a:ext uri="{FF2B5EF4-FFF2-40B4-BE49-F238E27FC236}">
                <a16:creationId xmlns:a16="http://schemas.microsoft.com/office/drawing/2014/main" id="{B9B3CBB3-5254-4FF1-8685-99E58B946828}"/>
              </a:ext>
            </a:extLst>
          </p:cNvPr>
          <p:cNvSpPr>
            <a:spLocks noGrp="1"/>
          </p:cNvSpPr>
          <p:nvPr>
            <p:ph type="body" idx="1"/>
          </p:nvPr>
        </p:nvSpPr>
        <p:spPr>
          <a:xfrm>
            <a:off x="311700" y="1152475"/>
            <a:ext cx="8398546" cy="3782940"/>
          </a:xfrm>
        </p:spPr>
        <p:txBody>
          <a:bodyPr/>
          <a:lstStyle/>
          <a:p>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sz="1200" b="1" dirty="0">
              <a:solidFill>
                <a:schemeClr val="lt1"/>
              </a:solidFill>
              <a:latin typeface="Montserrat"/>
              <a:ea typeface="Montserrat"/>
              <a:cs typeface="Montserrat"/>
              <a:sym typeface="Montserrat"/>
            </a:endParaRPr>
          </a:p>
          <a:p>
            <a:pPr marL="139700" indent="0">
              <a:buNone/>
            </a:pPr>
            <a:r>
              <a:rPr lang="en-US" sz="1200" b="1" dirty="0">
                <a:solidFill>
                  <a:schemeClr val="lt1"/>
                </a:solidFill>
                <a:latin typeface="Montserrat"/>
                <a:ea typeface="Montserrat"/>
                <a:cs typeface="Montserrat"/>
                <a:sym typeface="Montserrat"/>
              </a:rPr>
              <a:t>Most videos are published on Tuesday followed by Thursday</a:t>
            </a:r>
            <a:endParaRPr lang="en-US" sz="1200" b="1" dirty="0">
              <a:solidFill>
                <a:schemeClr val="lt1"/>
              </a:solidFill>
              <a:latin typeface="Montserrat"/>
              <a:sym typeface="Montserrat"/>
            </a:endParaRPr>
          </a:p>
          <a:p>
            <a:pPr marL="139700" indent="0">
              <a:buNone/>
            </a:pPr>
            <a:r>
              <a:rPr lang="en-US" sz="1200" b="1" dirty="0">
                <a:solidFill>
                  <a:schemeClr val="lt1"/>
                </a:solidFill>
                <a:latin typeface="Montserrat"/>
                <a:sym typeface="Montserrat"/>
              </a:rPr>
              <a:t>But the videos published on Friday are more popular followed by Wednesday</a:t>
            </a:r>
          </a:p>
          <a:p>
            <a:pPr marL="139700" indent="0">
              <a:buNone/>
            </a:pPr>
            <a:r>
              <a:rPr lang="en-US" sz="1200" b="1" dirty="0">
                <a:solidFill>
                  <a:schemeClr val="lt1"/>
                </a:solidFill>
                <a:latin typeface="Montserrat"/>
                <a:sym typeface="Montserrat"/>
              </a:rPr>
              <a:t>Friday release is impacting the views of the video</a:t>
            </a:r>
            <a:endParaRPr lang="en-IN" sz="1200" dirty="0"/>
          </a:p>
        </p:txBody>
      </p:sp>
      <p:pic>
        <p:nvPicPr>
          <p:cNvPr id="6" name="Picture 5">
            <a:extLst>
              <a:ext uri="{FF2B5EF4-FFF2-40B4-BE49-F238E27FC236}">
                <a16:creationId xmlns:a16="http://schemas.microsoft.com/office/drawing/2014/main" id="{B4895E08-4993-4227-89C0-DE522214AC74}"/>
              </a:ext>
            </a:extLst>
          </p:cNvPr>
          <p:cNvPicPr>
            <a:picLocks noChangeAspect="1"/>
          </p:cNvPicPr>
          <p:nvPr/>
        </p:nvPicPr>
        <p:blipFill>
          <a:blip r:embed="rId2"/>
          <a:stretch>
            <a:fillRect/>
          </a:stretch>
        </p:blipFill>
        <p:spPr>
          <a:xfrm>
            <a:off x="311701" y="1152475"/>
            <a:ext cx="3999900" cy="2587186"/>
          </a:xfrm>
          <a:prstGeom prst="rect">
            <a:avLst/>
          </a:prstGeom>
        </p:spPr>
      </p:pic>
      <p:pic>
        <p:nvPicPr>
          <p:cNvPr id="8" name="Picture 7">
            <a:extLst>
              <a:ext uri="{FF2B5EF4-FFF2-40B4-BE49-F238E27FC236}">
                <a16:creationId xmlns:a16="http://schemas.microsoft.com/office/drawing/2014/main" id="{DFBCF5DA-1799-48CD-BCAD-622AF16FF853}"/>
              </a:ext>
            </a:extLst>
          </p:cNvPr>
          <p:cNvPicPr>
            <a:picLocks noChangeAspect="1"/>
          </p:cNvPicPr>
          <p:nvPr/>
        </p:nvPicPr>
        <p:blipFill>
          <a:blip r:embed="rId3"/>
          <a:stretch>
            <a:fillRect/>
          </a:stretch>
        </p:blipFill>
        <p:spPr>
          <a:xfrm>
            <a:off x="4724400" y="1152474"/>
            <a:ext cx="3892062" cy="2587187"/>
          </a:xfrm>
          <a:prstGeom prst="rect">
            <a:avLst/>
          </a:prstGeom>
        </p:spPr>
      </p:pic>
    </p:spTree>
    <p:extLst>
      <p:ext uri="{BB962C8B-B14F-4D97-AF65-F5344CB8AC3E}">
        <p14:creationId xmlns:p14="http://schemas.microsoft.com/office/powerpoint/2010/main" val="90156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59A7-5CE7-4610-87AF-37DBD7546B5C}"/>
              </a:ext>
            </a:extLst>
          </p:cNvPr>
          <p:cNvSpPr>
            <a:spLocks noGrp="1"/>
          </p:cNvSpPr>
          <p:nvPr>
            <p:ph type="title"/>
          </p:nvPr>
        </p:nvSpPr>
        <p:spPr/>
        <p:txBody>
          <a:bodyPr/>
          <a:lstStyle/>
          <a:p>
            <a:r>
              <a:rPr lang="en-US" dirty="0"/>
              <a:t>Published Year with Views</a:t>
            </a:r>
            <a:endParaRPr lang="en-IN" dirty="0"/>
          </a:p>
        </p:txBody>
      </p:sp>
      <p:sp>
        <p:nvSpPr>
          <p:cNvPr id="3" name="Text Placeholder 2">
            <a:extLst>
              <a:ext uri="{FF2B5EF4-FFF2-40B4-BE49-F238E27FC236}">
                <a16:creationId xmlns:a16="http://schemas.microsoft.com/office/drawing/2014/main" id="{D539AD19-F196-486C-840C-02E6A30D8687}"/>
              </a:ext>
            </a:extLst>
          </p:cNvPr>
          <p:cNvSpPr>
            <a:spLocks noGrp="1"/>
          </p:cNvSpPr>
          <p:nvPr>
            <p:ph type="body" idx="1"/>
          </p:nvPr>
        </p:nvSpPr>
        <p:spPr>
          <a:xfrm>
            <a:off x="311700" y="1152475"/>
            <a:ext cx="8520600" cy="371260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1200" b="1" dirty="0">
                <a:solidFill>
                  <a:schemeClr val="lt1"/>
                </a:solidFill>
                <a:latin typeface="Montserrat"/>
                <a:ea typeface="Montserrat"/>
                <a:cs typeface="Montserrat"/>
                <a:sym typeface="Montserrat"/>
              </a:rPr>
              <a:t>Most videos are published in 2019 followed by 2018 and 2017</a:t>
            </a:r>
          </a:p>
          <a:p>
            <a:pPr marL="114300" indent="0">
              <a:buNone/>
            </a:pPr>
            <a:r>
              <a:rPr lang="en-US" sz="1200" b="1" dirty="0">
                <a:solidFill>
                  <a:schemeClr val="lt1"/>
                </a:solidFill>
                <a:latin typeface="Montserrat"/>
                <a:sym typeface="Montserrat"/>
              </a:rPr>
              <a:t>But the videos published in 2006 are the most viewed followed by 2013 and 2015</a:t>
            </a:r>
            <a:endParaRPr lang="en-US" sz="1200" dirty="0"/>
          </a:p>
        </p:txBody>
      </p:sp>
      <p:pic>
        <p:nvPicPr>
          <p:cNvPr id="5" name="Picture 4">
            <a:extLst>
              <a:ext uri="{FF2B5EF4-FFF2-40B4-BE49-F238E27FC236}">
                <a16:creationId xmlns:a16="http://schemas.microsoft.com/office/drawing/2014/main" id="{F4566574-CF34-4C42-83EA-CB70AE9A36C5}"/>
              </a:ext>
            </a:extLst>
          </p:cNvPr>
          <p:cNvPicPr>
            <a:picLocks noChangeAspect="1"/>
          </p:cNvPicPr>
          <p:nvPr/>
        </p:nvPicPr>
        <p:blipFill>
          <a:blip r:embed="rId2"/>
          <a:stretch>
            <a:fillRect/>
          </a:stretch>
        </p:blipFill>
        <p:spPr>
          <a:xfrm>
            <a:off x="397206" y="1152475"/>
            <a:ext cx="3962380" cy="2552016"/>
          </a:xfrm>
          <a:prstGeom prst="rect">
            <a:avLst/>
          </a:prstGeom>
        </p:spPr>
      </p:pic>
      <p:pic>
        <p:nvPicPr>
          <p:cNvPr id="7" name="Picture 6">
            <a:extLst>
              <a:ext uri="{FF2B5EF4-FFF2-40B4-BE49-F238E27FC236}">
                <a16:creationId xmlns:a16="http://schemas.microsoft.com/office/drawing/2014/main" id="{D134AFC6-D8E9-46A4-B7A8-DA348A763E52}"/>
              </a:ext>
            </a:extLst>
          </p:cNvPr>
          <p:cNvPicPr>
            <a:picLocks noChangeAspect="1"/>
          </p:cNvPicPr>
          <p:nvPr/>
        </p:nvPicPr>
        <p:blipFill>
          <a:blip r:embed="rId3"/>
          <a:stretch>
            <a:fillRect/>
          </a:stretch>
        </p:blipFill>
        <p:spPr>
          <a:xfrm>
            <a:off x="4572000" y="1152475"/>
            <a:ext cx="4047886" cy="2552017"/>
          </a:xfrm>
          <a:prstGeom prst="rect">
            <a:avLst/>
          </a:prstGeom>
        </p:spPr>
      </p:pic>
    </p:spTree>
    <p:extLst>
      <p:ext uri="{BB962C8B-B14F-4D97-AF65-F5344CB8AC3E}">
        <p14:creationId xmlns:p14="http://schemas.microsoft.com/office/powerpoint/2010/main" val="245716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191-4DEB-4146-9221-CD47A42189E2}"/>
              </a:ext>
            </a:extLst>
          </p:cNvPr>
          <p:cNvSpPr>
            <a:spLocks noGrp="1"/>
          </p:cNvSpPr>
          <p:nvPr>
            <p:ph type="title"/>
          </p:nvPr>
        </p:nvSpPr>
        <p:spPr/>
        <p:txBody>
          <a:bodyPr/>
          <a:lstStyle/>
          <a:p>
            <a:r>
              <a:rPr lang="en-US" dirty="0"/>
              <a:t>Released Month with Views</a:t>
            </a:r>
            <a:endParaRPr lang="en-IN" dirty="0"/>
          </a:p>
        </p:txBody>
      </p:sp>
      <p:sp>
        <p:nvSpPr>
          <p:cNvPr id="3" name="Text Placeholder 2">
            <a:extLst>
              <a:ext uri="{FF2B5EF4-FFF2-40B4-BE49-F238E27FC236}">
                <a16:creationId xmlns:a16="http://schemas.microsoft.com/office/drawing/2014/main" id="{85B34FB2-B8CE-49ED-8FBA-BB00E756830D}"/>
              </a:ext>
            </a:extLst>
          </p:cNvPr>
          <p:cNvSpPr>
            <a:spLocks noGrp="1"/>
          </p:cNvSpPr>
          <p:nvPr>
            <p:ph type="body" idx="1"/>
          </p:nvPr>
        </p:nvSpPr>
        <p:spPr>
          <a:xfrm>
            <a:off x="311700" y="1152475"/>
            <a:ext cx="8520600" cy="378294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b="1" dirty="0">
                <a:solidFill>
                  <a:schemeClr val="lt1"/>
                </a:solidFill>
                <a:latin typeface="Montserrat"/>
                <a:sym typeface="Montserrat"/>
              </a:rPr>
              <a:t>Most videos are </a:t>
            </a:r>
            <a:endParaRPr lang="en-IN" dirty="0"/>
          </a:p>
        </p:txBody>
      </p:sp>
      <p:pic>
        <p:nvPicPr>
          <p:cNvPr id="5" name="Picture 4">
            <a:extLst>
              <a:ext uri="{FF2B5EF4-FFF2-40B4-BE49-F238E27FC236}">
                <a16:creationId xmlns:a16="http://schemas.microsoft.com/office/drawing/2014/main" id="{09732D91-92BD-49BA-BB39-89DB0935B65F}"/>
              </a:ext>
            </a:extLst>
          </p:cNvPr>
          <p:cNvPicPr>
            <a:picLocks noChangeAspect="1"/>
          </p:cNvPicPr>
          <p:nvPr/>
        </p:nvPicPr>
        <p:blipFill>
          <a:blip r:embed="rId2"/>
          <a:stretch>
            <a:fillRect/>
          </a:stretch>
        </p:blipFill>
        <p:spPr>
          <a:xfrm>
            <a:off x="311700" y="1152476"/>
            <a:ext cx="4096177" cy="2838550"/>
          </a:xfrm>
          <a:prstGeom prst="rect">
            <a:avLst/>
          </a:prstGeom>
        </p:spPr>
      </p:pic>
      <p:pic>
        <p:nvPicPr>
          <p:cNvPr id="7" name="Picture 6">
            <a:extLst>
              <a:ext uri="{FF2B5EF4-FFF2-40B4-BE49-F238E27FC236}">
                <a16:creationId xmlns:a16="http://schemas.microsoft.com/office/drawing/2014/main" id="{96434868-154B-4510-A7BC-58FD828CE97C}"/>
              </a:ext>
            </a:extLst>
          </p:cNvPr>
          <p:cNvPicPr>
            <a:picLocks noChangeAspect="1"/>
          </p:cNvPicPr>
          <p:nvPr/>
        </p:nvPicPr>
        <p:blipFill>
          <a:blip r:embed="rId3"/>
          <a:stretch>
            <a:fillRect/>
          </a:stretch>
        </p:blipFill>
        <p:spPr>
          <a:xfrm>
            <a:off x="4736122" y="1152475"/>
            <a:ext cx="4096178" cy="2838550"/>
          </a:xfrm>
          <a:prstGeom prst="rect">
            <a:avLst/>
          </a:prstGeom>
        </p:spPr>
      </p:pic>
    </p:spTree>
    <p:extLst>
      <p:ext uri="{BB962C8B-B14F-4D97-AF65-F5344CB8AC3E}">
        <p14:creationId xmlns:p14="http://schemas.microsoft.com/office/powerpoint/2010/main" val="35764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FFBF-29BC-4DDC-9722-5566D2A732E6}"/>
              </a:ext>
            </a:extLst>
          </p:cNvPr>
          <p:cNvSpPr>
            <a:spLocks noGrp="1"/>
          </p:cNvSpPr>
          <p:nvPr>
            <p:ph type="title"/>
          </p:nvPr>
        </p:nvSpPr>
        <p:spPr/>
        <p:txBody>
          <a:bodyPr/>
          <a:lstStyle/>
          <a:p>
            <a:r>
              <a:rPr lang="en-US" dirty="0"/>
              <a:t>Most Popular Titles</a:t>
            </a:r>
            <a:endParaRPr lang="en-IN" dirty="0"/>
          </a:p>
        </p:txBody>
      </p:sp>
      <p:sp>
        <p:nvSpPr>
          <p:cNvPr id="3" name="Text Placeholder 2">
            <a:extLst>
              <a:ext uri="{FF2B5EF4-FFF2-40B4-BE49-F238E27FC236}">
                <a16:creationId xmlns:a16="http://schemas.microsoft.com/office/drawing/2014/main" id="{237E240C-B452-40A2-A13B-68C11F9C8737}"/>
              </a:ext>
            </a:extLst>
          </p:cNvPr>
          <p:cNvSpPr>
            <a:spLocks noGrp="1"/>
          </p:cNvSpPr>
          <p:nvPr>
            <p:ph type="body" idx="1"/>
          </p:nvPr>
        </p:nvSpPr>
        <p:spPr>
          <a:xfrm>
            <a:off x="311699" y="1152475"/>
            <a:ext cx="3767931" cy="3416400"/>
          </a:xfrm>
        </p:spPr>
        <p:txBody>
          <a:bodyPr/>
          <a:lstStyle/>
          <a:p>
            <a:endParaRPr lang="en-US" dirty="0"/>
          </a:p>
          <a:p>
            <a:endParaRPr lang="en-US" dirty="0"/>
          </a:p>
          <a:p>
            <a:endParaRPr lang="en-US" dirty="0"/>
          </a:p>
          <a:p>
            <a:pPr marL="114300" indent="0">
              <a:buNone/>
            </a:pPr>
            <a:r>
              <a:rPr lang="en-US" b="1" dirty="0">
                <a:solidFill>
                  <a:schemeClr val="lt1"/>
                </a:solidFill>
                <a:latin typeface="Montserrat"/>
                <a:ea typeface="Montserrat"/>
                <a:cs typeface="Montserrat"/>
                <a:sym typeface="Montserrat"/>
              </a:rPr>
              <a:t>Majority of titles contains words are : world, life, make, future, new, human, power.</a:t>
            </a:r>
            <a:endParaRPr lang="en-IN" dirty="0"/>
          </a:p>
        </p:txBody>
      </p:sp>
      <p:pic>
        <p:nvPicPr>
          <p:cNvPr id="5" name="Picture 4">
            <a:extLst>
              <a:ext uri="{FF2B5EF4-FFF2-40B4-BE49-F238E27FC236}">
                <a16:creationId xmlns:a16="http://schemas.microsoft.com/office/drawing/2014/main" id="{97EEBC77-CD7E-4CB9-94A5-47AE342291E6}"/>
              </a:ext>
            </a:extLst>
          </p:cNvPr>
          <p:cNvPicPr>
            <a:picLocks noChangeAspect="1"/>
          </p:cNvPicPr>
          <p:nvPr/>
        </p:nvPicPr>
        <p:blipFill>
          <a:blip r:embed="rId2"/>
          <a:stretch>
            <a:fillRect/>
          </a:stretch>
        </p:blipFill>
        <p:spPr>
          <a:xfrm>
            <a:off x="4079630" y="1152475"/>
            <a:ext cx="4635438" cy="3546000"/>
          </a:xfrm>
          <a:prstGeom prst="rect">
            <a:avLst/>
          </a:prstGeom>
        </p:spPr>
      </p:pic>
    </p:spTree>
    <p:extLst>
      <p:ext uri="{BB962C8B-B14F-4D97-AF65-F5344CB8AC3E}">
        <p14:creationId xmlns:p14="http://schemas.microsoft.com/office/powerpoint/2010/main" val="48338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903B-5E8F-443C-AFDF-F9AE5CEA4461}"/>
              </a:ext>
            </a:extLst>
          </p:cNvPr>
          <p:cNvSpPr>
            <a:spLocks noGrp="1"/>
          </p:cNvSpPr>
          <p:nvPr>
            <p:ph type="title"/>
          </p:nvPr>
        </p:nvSpPr>
        <p:spPr/>
        <p:txBody>
          <a:bodyPr/>
          <a:lstStyle/>
          <a:p>
            <a:r>
              <a:rPr lang="en-US" dirty="0"/>
              <a:t>Most Popular Occupations</a:t>
            </a:r>
            <a:endParaRPr lang="en-IN" dirty="0"/>
          </a:p>
        </p:txBody>
      </p:sp>
      <p:sp>
        <p:nvSpPr>
          <p:cNvPr id="3" name="Text Placeholder 2">
            <a:extLst>
              <a:ext uri="{FF2B5EF4-FFF2-40B4-BE49-F238E27FC236}">
                <a16:creationId xmlns:a16="http://schemas.microsoft.com/office/drawing/2014/main" id="{D08D4C80-5C50-48CE-97C0-88F6B22C22D8}"/>
              </a:ext>
            </a:extLst>
          </p:cNvPr>
          <p:cNvSpPr>
            <a:spLocks noGrp="1"/>
          </p:cNvSpPr>
          <p:nvPr>
            <p:ph type="body" idx="1"/>
          </p:nvPr>
        </p:nvSpPr>
        <p:spPr>
          <a:xfrm>
            <a:off x="311699" y="1152475"/>
            <a:ext cx="8520599" cy="3565198"/>
          </a:xfrm>
        </p:spPr>
        <p:txBody>
          <a:bodyPr/>
          <a:lstStyle/>
          <a:p>
            <a:endParaRPr lang="en-US" dirty="0"/>
          </a:p>
          <a:p>
            <a:endParaRPr lang="en-US" dirty="0"/>
          </a:p>
          <a:p>
            <a:endParaRPr lang="en-US" dirty="0"/>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                                There are 55651 words in the combination of all occupations</a:t>
            </a:r>
            <a:endParaRPr lang="en-IN" sz="1200" dirty="0"/>
          </a:p>
        </p:txBody>
      </p:sp>
      <p:pic>
        <p:nvPicPr>
          <p:cNvPr id="5" name="Picture 4">
            <a:extLst>
              <a:ext uri="{FF2B5EF4-FFF2-40B4-BE49-F238E27FC236}">
                <a16:creationId xmlns:a16="http://schemas.microsoft.com/office/drawing/2014/main" id="{395A15BB-BE56-4E5E-9CFD-E0C74061697A}"/>
              </a:ext>
            </a:extLst>
          </p:cNvPr>
          <p:cNvPicPr>
            <a:picLocks noChangeAspect="1"/>
          </p:cNvPicPr>
          <p:nvPr/>
        </p:nvPicPr>
        <p:blipFill>
          <a:blip r:embed="rId2"/>
          <a:stretch>
            <a:fillRect/>
          </a:stretch>
        </p:blipFill>
        <p:spPr>
          <a:xfrm>
            <a:off x="1137136" y="1152475"/>
            <a:ext cx="6869723" cy="3016692"/>
          </a:xfrm>
          <a:prstGeom prst="rect">
            <a:avLst/>
          </a:prstGeom>
        </p:spPr>
      </p:pic>
    </p:spTree>
    <p:extLst>
      <p:ext uri="{BB962C8B-B14F-4D97-AF65-F5344CB8AC3E}">
        <p14:creationId xmlns:p14="http://schemas.microsoft.com/office/powerpoint/2010/main" val="300766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28B-33B9-4884-9290-C851A33194A8}"/>
              </a:ext>
            </a:extLst>
          </p:cNvPr>
          <p:cNvSpPr>
            <a:spLocks noGrp="1"/>
          </p:cNvSpPr>
          <p:nvPr>
            <p:ph type="title"/>
          </p:nvPr>
        </p:nvSpPr>
        <p:spPr/>
        <p:txBody>
          <a:bodyPr/>
          <a:lstStyle/>
          <a:p>
            <a:r>
              <a:rPr lang="en-US" dirty="0"/>
              <a:t>Most Popular Topics According To Views</a:t>
            </a:r>
            <a:endParaRPr lang="en-IN" dirty="0"/>
          </a:p>
        </p:txBody>
      </p:sp>
      <p:sp>
        <p:nvSpPr>
          <p:cNvPr id="3" name="Text Placeholder 2">
            <a:extLst>
              <a:ext uri="{FF2B5EF4-FFF2-40B4-BE49-F238E27FC236}">
                <a16:creationId xmlns:a16="http://schemas.microsoft.com/office/drawing/2014/main" id="{BE5862A5-D496-496E-A980-DE36E20E6E60}"/>
              </a:ext>
            </a:extLst>
          </p:cNvPr>
          <p:cNvSpPr>
            <a:spLocks noGrp="1"/>
          </p:cNvSpPr>
          <p:nvPr>
            <p:ph type="body" idx="1"/>
          </p:nvPr>
        </p:nvSpPr>
        <p:spPr>
          <a:xfrm>
            <a:off x="311700" y="1152475"/>
            <a:ext cx="8520600" cy="381811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400" b="1" dirty="0">
                <a:solidFill>
                  <a:schemeClr val="lt1"/>
                </a:solidFill>
                <a:latin typeface="Montserrat"/>
                <a:ea typeface="Montserrat"/>
                <a:cs typeface="Montserrat"/>
                <a:sym typeface="Montserrat"/>
              </a:rPr>
              <a:t>There are 404126 words in the combination of all the topics</a:t>
            </a:r>
            <a:endParaRPr lang="en-IN" sz="1400" dirty="0"/>
          </a:p>
        </p:txBody>
      </p:sp>
      <p:pic>
        <p:nvPicPr>
          <p:cNvPr id="5" name="Picture 4">
            <a:extLst>
              <a:ext uri="{FF2B5EF4-FFF2-40B4-BE49-F238E27FC236}">
                <a16:creationId xmlns:a16="http://schemas.microsoft.com/office/drawing/2014/main" id="{4CE65195-955C-43F0-B5F1-F9F77ECDDF29}"/>
              </a:ext>
            </a:extLst>
          </p:cNvPr>
          <p:cNvPicPr>
            <a:picLocks noChangeAspect="1"/>
          </p:cNvPicPr>
          <p:nvPr/>
        </p:nvPicPr>
        <p:blipFill>
          <a:blip r:embed="rId2"/>
          <a:stretch>
            <a:fillRect/>
          </a:stretch>
        </p:blipFill>
        <p:spPr>
          <a:xfrm>
            <a:off x="1207476" y="1152475"/>
            <a:ext cx="6729047" cy="3079556"/>
          </a:xfrm>
          <a:prstGeom prst="rect">
            <a:avLst/>
          </a:prstGeom>
        </p:spPr>
      </p:pic>
    </p:spTree>
    <p:extLst>
      <p:ext uri="{BB962C8B-B14F-4D97-AF65-F5344CB8AC3E}">
        <p14:creationId xmlns:p14="http://schemas.microsoft.com/office/powerpoint/2010/main" val="145566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28B-33B9-4884-9290-C851A33194A8}"/>
              </a:ext>
            </a:extLst>
          </p:cNvPr>
          <p:cNvSpPr>
            <a:spLocks noGrp="1"/>
          </p:cNvSpPr>
          <p:nvPr>
            <p:ph type="title"/>
          </p:nvPr>
        </p:nvSpPr>
        <p:spPr/>
        <p:txBody>
          <a:bodyPr/>
          <a:lstStyle/>
          <a:p>
            <a:r>
              <a:rPr lang="en-US" dirty="0"/>
              <a:t>Feature Engineering</a:t>
            </a:r>
            <a:endParaRPr lang="en-IN" dirty="0"/>
          </a:p>
        </p:txBody>
      </p:sp>
      <p:sp>
        <p:nvSpPr>
          <p:cNvPr id="3" name="Text Placeholder 2">
            <a:extLst>
              <a:ext uri="{FF2B5EF4-FFF2-40B4-BE49-F238E27FC236}">
                <a16:creationId xmlns:a16="http://schemas.microsoft.com/office/drawing/2014/main" id="{BE5862A5-D496-496E-A980-DE36E20E6E60}"/>
              </a:ext>
            </a:extLst>
          </p:cNvPr>
          <p:cNvSpPr>
            <a:spLocks noGrp="1"/>
          </p:cNvSpPr>
          <p:nvPr>
            <p:ph type="body" idx="1"/>
          </p:nvPr>
        </p:nvSpPr>
        <p:spPr/>
        <p:txBody>
          <a:bodyPr/>
          <a:lstStyle/>
          <a:p>
            <a:endParaRPr lang="en-US" dirty="0"/>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err="1">
                <a:solidFill>
                  <a:schemeClr val="lt1"/>
                </a:solidFill>
                <a:latin typeface="Montserrat"/>
                <a:ea typeface="Montserrat"/>
                <a:cs typeface="Montserrat"/>
                <a:sym typeface="Montserrat"/>
              </a:rPr>
              <a:t>Speaker_avg_views</a:t>
            </a:r>
            <a:endParaRPr lang="en-US" sz="1200" b="1" dirty="0">
              <a:solidFill>
                <a:schemeClr val="lt1"/>
              </a:solidFill>
              <a:latin typeface="Montserrat"/>
              <a:ea typeface="Montserrat"/>
              <a:cs typeface="Montserrat"/>
              <a:sym typeface="Montserrat"/>
            </a:endParaRPr>
          </a:p>
          <a:p>
            <a:pPr marL="114300" indent="0">
              <a:buNone/>
            </a:pPr>
            <a:r>
              <a:rPr lang="en-US" sz="1200" b="1" dirty="0" err="1">
                <a:solidFill>
                  <a:schemeClr val="lt1"/>
                </a:solidFill>
                <a:latin typeface="Montserrat"/>
                <a:sym typeface="Montserrat"/>
              </a:rPr>
              <a:t>Event_avg_views</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Related_views</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Topic_wise_avg_views</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Num_of_languages</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Num_of_tags</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Release_day</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Release_month</a:t>
            </a:r>
            <a:endParaRPr lang="en-US" sz="1200" b="1" dirty="0">
              <a:solidFill>
                <a:schemeClr val="lt1"/>
              </a:solidFill>
              <a:latin typeface="Montserrat"/>
              <a:sym typeface="Montserrat"/>
            </a:endParaRPr>
          </a:p>
          <a:p>
            <a:pPr marL="114300" indent="0">
              <a:buNone/>
            </a:pPr>
            <a:r>
              <a:rPr lang="en-US" sz="1200" b="1" dirty="0" err="1">
                <a:solidFill>
                  <a:schemeClr val="lt1"/>
                </a:solidFill>
                <a:latin typeface="Montserrat"/>
                <a:sym typeface="Montserrat"/>
              </a:rPr>
              <a:t>Video_age</a:t>
            </a:r>
            <a:endParaRPr lang="en-IN" sz="1200" dirty="0"/>
          </a:p>
        </p:txBody>
      </p:sp>
    </p:spTree>
    <p:extLst>
      <p:ext uri="{BB962C8B-B14F-4D97-AF65-F5344CB8AC3E}">
        <p14:creationId xmlns:p14="http://schemas.microsoft.com/office/powerpoint/2010/main" val="372516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11F4-7A5E-4B7B-8DAD-8A1CF4AEB17E}"/>
              </a:ext>
            </a:extLst>
          </p:cNvPr>
          <p:cNvSpPr>
            <a:spLocks noGrp="1"/>
          </p:cNvSpPr>
          <p:nvPr>
            <p:ph type="title"/>
          </p:nvPr>
        </p:nvSpPr>
        <p:spPr/>
        <p:txBody>
          <a:bodyPr/>
          <a:lstStyle/>
          <a:p>
            <a:r>
              <a:rPr lang="en-US" dirty="0"/>
              <a:t>Models Used</a:t>
            </a:r>
            <a:endParaRPr lang="en-IN" dirty="0"/>
          </a:p>
        </p:txBody>
      </p:sp>
      <p:sp>
        <p:nvSpPr>
          <p:cNvPr id="3" name="Text Placeholder 2">
            <a:extLst>
              <a:ext uri="{FF2B5EF4-FFF2-40B4-BE49-F238E27FC236}">
                <a16:creationId xmlns:a16="http://schemas.microsoft.com/office/drawing/2014/main" id="{F2B2A8D0-51B7-48F8-AFB4-202FA012C0E4}"/>
              </a:ext>
            </a:extLst>
          </p:cNvPr>
          <p:cNvSpPr>
            <a:spLocks noGrp="1"/>
          </p:cNvSpPr>
          <p:nvPr>
            <p:ph type="body" idx="1"/>
          </p:nvPr>
        </p:nvSpPr>
        <p:spPr/>
        <p:txBody>
          <a:bodyPr/>
          <a:lstStyle/>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Lasso 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Ridge </a:t>
            </a:r>
            <a:r>
              <a:rPr lang="en-US" sz="1200" b="1" dirty="0">
                <a:solidFill>
                  <a:schemeClr val="lt1"/>
                </a:solidFill>
                <a:latin typeface="Montserrat"/>
                <a:ea typeface="Montserrat"/>
                <a:cs typeface="Montserrat"/>
                <a:sym typeface="Montserrat"/>
              </a:rPr>
              <a:t>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err="1">
                <a:solidFill>
                  <a:schemeClr val="lt1"/>
                </a:solidFill>
                <a:latin typeface="Montserrat"/>
                <a:sym typeface="Montserrat"/>
              </a:rPr>
              <a:t>KNearest</a:t>
            </a:r>
            <a:r>
              <a:rPr lang="en-US" sz="1200" b="1" dirty="0">
                <a:solidFill>
                  <a:schemeClr val="lt1"/>
                </a:solidFill>
                <a:latin typeface="Montserrat"/>
                <a:sym typeface="Montserrat"/>
              </a:rPr>
              <a:t> Neighbors </a:t>
            </a:r>
            <a:r>
              <a:rPr lang="en-US" sz="1200" b="1" dirty="0">
                <a:solidFill>
                  <a:schemeClr val="lt1"/>
                </a:solidFill>
                <a:latin typeface="Montserrat"/>
                <a:ea typeface="Montserrat"/>
                <a:cs typeface="Montserrat"/>
                <a:sym typeface="Montserrat"/>
              </a:rPr>
              <a:t>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Random Forest </a:t>
            </a:r>
            <a:r>
              <a:rPr lang="en-US" sz="1200" b="1" dirty="0">
                <a:solidFill>
                  <a:schemeClr val="lt1"/>
                </a:solidFill>
                <a:latin typeface="Montserrat"/>
                <a:ea typeface="Montserrat"/>
                <a:cs typeface="Montserrat"/>
                <a:sym typeface="Montserrat"/>
              </a:rPr>
              <a:t>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Extra Tree </a:t>
            </a:r>
            <a:r>
              <a:rPr lang="en-US" sz="1200" b="1" dirty="0">
                <a:solidFill>
                  <a:schemeClr val="lt1"/>
                </a:solidFill>
                <a:latin typeface="Montserrat"/>
                <a:ea typeface="Montserrat"/>
                <a:cs typeface="Montserrat"/>
                <a:sym typeface="Montserrat"/>
              </a:rPr>
              <a:t>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Gradient Boosting </a:t>
            </a:r>
            <a:r>
              <a:rPr lang="en-US" sz="1200" b="1" dirty="0">
                <a:solidFill>
                  <a:schemeClr val="lt1"/>
                </a:solidFill>
                <a:latin typeface="Montserrat"/>
                <a:ea typeface="Montserrat"/>
                <a:cs typeface="Montserrat"/>
                <a:sym typeface="Montserrat"/>
              </a:rPr>
              <a:t>Regressor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XGB </a:t>
            </a:r>
            <a:r>
              <a:rPr lang="en-US" sz="1200" b="1" dirty="0">
                <a:solidFill>
                  <a:schemeClr val="lt1"/>
                </a:solidFill>
                <a:latin typeface="Montserrat"/>
                <a:ea typeface="Montserrat"/>
                <a:cs typeface="Montserrat"/>
                <a:sym typeface="Montserrat"/>
              </a:rPr>
              <a:t>Regressor</a:t>
            </a:r>
            <a:endParaRPr lang="en-US" sz="1200" dirty="0"/>
          </a:p>
        </p:txBody>
      </p:sp>
    </p:spTree>
    <p:extLst>
      <p:ext uri="{BB962C8B-B14F-4D97-AF65-F5344CB8AC3E}">
        <p14:creationId xmlns:p14="http://schemas.microsoft.com/office/powerpoint/2010/main" val="277215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FAE9-84F4-4893-A5D7-2BE8013A3414}"/>
              </a:ext>
            </a:extLst>
          </p:cNvPr>
          <p:cNvSpPr>
            <a:spLocks noGrp="1"/>
          </p:cNvSpPr>
          <p:nvPr>
            <p:ph type="title"/>
          </p:nvPr>
        </p:nvSpPr>
        <p:spPr/>
        <p:txBody>
          <a:bodyPr/>
          <a:lstStyle/>
          <a:p>
            <a:r>
              <a:rPr lang="en-US" dirty="0"/>
              <a:t>Challenges</a:t>
            </a:r>
            <a:endParaRPr lang="en-IN" dirty="0"/>
          </a:p>
        </p:txBody>
      </p:sp>
      <p:sp>
        <p:nvSpPr>
          <p:cNvPr id="3" name="Text Placeholder 2">
            <a:extLst>
              <a:ext uri="{FF2B5EF4-FFF2-40B4-BE49-F238E27FC236}">
                <a16:creationId xmlns:a16="http://schemas.microsoft.com/office/drawing/2014/main" id="{659B8D1A-2046-416F-B392-EDDE0392497F}"/>
              </a:ext>
            </a:extLst>
          </p:cNvPr>
          <p:cNvSpPr>
            <a:spLocks noGrp="1"/>
          </p:cNvSpPr>
          <p:nvPr>
            <p:ph type="body" idx="1"/>
          </p:nvPr>
        </p:nvSpPr>
        <p:spPr/>
        <p:txBody>
          <a:bodyPr/>
          <a:lstStyle/>
          <a:p>
            <a:endParaRPr lang="en-US" dirty="0"/>
          </a:p>
          <a:p>
            <a:pPr marL="114300" indent="0">
              <a:buNone/>
            </a:pPr>
            <a:r>
              <a:rPr lang="en-US" sz="1200" b="1" dirty="0">
                <a:solidFill>
                  <a:schemeClr val="lt1"/>
                </a:solidFill>
                <a:latin typeface="Montserrat"/>
                <a:ea typeface="Montserrat"/>
                <a:cs typeface="Montserrat"/>
                <a:sym typeface="Montserrat"/>
              </a:rPr>
              <a:t>Dataset have lots of textual and categorical data having high ordinal number. So the conversion to meaningful numerical data was a challenge.</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Treating the outliers in numerical features.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Generation of new features which needs to be added in the model.</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Choosing the right features for modelling.</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Choosing the models to get the best scores.</a:t>
            </a:r>
            <a:endParaRPr lang="en-IN" sz="1200" dirty="0"/>
          </a:p>
        </p:txBody>
      </p:sp>
    </p:spTree>
    <p:extLst>
      <p:ext uri="{BB962C8B-B14F-4D97-AF65-F5344CB8AC3E}">
        <p14:creationId xmlns:p14="http://schemas.microsoft.com/office/powerpoint/2010/main" val="872977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B5D3-7333-420E-B014-CC0EA5031BE4}"/>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C675CFA-ACD8-4EFA-ADEC-0EAB98578392}"/>
              </a:ext>
            </a:extLst>
          </p:cNvPr>
          <p:cNvSpPr>
            <a:spLocks noGrp="1"/>
          </p:cNvSpPr>
          <p:nvPr>
            <p:ph type="body" idx="1"/>
          </p:nvPr>
        </p:nvSpPr>
        <p:spPr/>
        <p:txBody>
          <a:bodyPr/>
          <a:lstStyle/>
          <a:p>
            <a:endParaRPr lang="en-US" dirty="0"/>
          </a:p>
          <a:p>
            <a:pPr marL="114300" indent="0">
              <a:buNone/>
            </a:pPr>
            <a:r>
              <a:rPr lang="en-US" sz="1200" b="1" dirty="0">
                <a:solidFill>
                  <a:schemeClr val="lt1"/>
                </a:solidFill>
                <a:latin typeface="Montserrat"/>
                <a:ea typeface="Montserrat"/>
                <a:cs typeface="Montserrat"/>
                <a:sym typeface="Montserrat"/>
              </a:rPr>
              <a:t>We build a predictive model, which could help TED in predicting the views of the talks uploaded on the TEDx website.</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TED can increase their views and popularity by increasing videos on sections like technology and science.</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TED can tackle the sectors like music by inviting more popular speakers in this sectors like ‘OK GO’ in this category.</a:t>
            </a:r>
            <a:endParaRPr lang="en-IN" sz="1200" dirty="0"/>
          </a:p>
        </p:txBody>
      </p:sp>
    </p:spTree>
    <p:extLst>
      <p:ext uri="{BB962C8B-B14F-4D97-AF65-F5344CB8AC3E}">
        <p14:creationId xmlns:p14="http://schemas.microsoft.com/office/powerpoint/2010/main" val="86949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E924-7C52-4E4E-A9C5-BEF526CD5F20}"/>
              </a:ext>
            </a:extLst>
          </p:cNvPr>
          <p:cNvSpPr>
            <a:spLocks noGrp="1"/>
          </p:cNvSpPr>
          <p:nvPr>
            <p:ph type="title"/>
          </p:nvPr>
        </p:nvSpPr>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682DCAED-E1BB-4670-A408-2CD51F0C926C}"/>
              </a:ext>
            </a:extLst>
          </p:cNvPr>
          <p:cNvSpPr>
            <a:spLocks noGrp="1"/>
          </p:cNvSpPr>
          <p:nvPr>
            <p:ph type="body" idx="1"/>
          </p:nvPr>
        </p:nvSpPr>
        <p:spPr>
          <a:xfrm>
            <a:off x="311700" y="1152475"/>
            <a:ext cx="8520600" cy="3759494"/>
          </a:xfrm>
        </p:spPr>
        <p:txBody>
          <a:bodyPr/>
          <a:lstStyle/>
          <a:p>
            <a:endParaRPr lang="en-US" dirty="0"/>
          </a:p>
          <a:p>
            <a:pPr marL="114300" indent="0">
              <a:buNone/>
            </a:pPr>
            <a:r>
              <a:rPr lang="en-US" sz="1400" b="1" dirty="0">
                <a:solidFill>
                  <a:schemeClr val="lt1"/>
                </a:solidFill>
                <a:latin typeface="Montserrat"/>
                <a:ea typeface="Montserrat"/>
                <a:cs typeface="Montserrat"/>
                <a:sym typeface="Montserrat"/>
              </a:rPr>
              <a:t>Problem Statement</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Data Summary</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Exploratory Data Analysis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Feature Engineering</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Models Used</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Challenges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Conclusion</a:t>
            </a:r>
          </a:p>
        </p:txBody>
      </p:sp>
    </p:spTree>
    <p:extLst>
      <p:ext uri="{BB962C8B-B14F-4D97-AF65-F5344CB8AC3E}">
        <p14:creationId xmlns:p14="http://schemas.microsoft.com/office/powerpoint/2010/main" val="193795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EF9F6-EB7F-4F29-825A-5CF05FBFA39C}"/>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51459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CD2E-EA4A-4DE1-9F19-A924C7CFD6F0}"/>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F57BA655-0746-4BA3-AD20-29F33E4395F8}"/>
              </a:ext>
            </a:extLst>
          </p:cNvPr>
          <p:cNvSpPr>
            <a:spLocks noGrp="1"/>
          </p:cNvSpPr>
          <p:nvPr>
            <p:ph type="body" idx="1"/>
          </p:nvPr>
        </p:nvSpPr>
        <p:spPr>
          <a:xfrm>
            <a:off x="311700" y="1152475"/>
            <a:ext cx="8520600" cy="3666268"/>
          </a:xfrm>
        </p:spPr>
        <p:txBody>
          <a:bodyPr/>
          <a:lstStyle/>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TED is devoted to spreading powerful ideas on just about any topic. These dataset contain over 4,000 TED talks including transcript in many languages founded in 1984 by Richard Salman as a nonprofit organization that aimed at bringing expert from the field of Technology, Entertainment and design together.</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TED conference have gone on to become the Mecca of ideas from virtually all walks of the life.</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As of the 2015, TED and its sister TEDx chapter have publish more than 2000 talks for free consumption by the masses and its speaker list boasts of the likes of AI Gore, Jimmy Wales, Shahrukh khan and Bill Gates.</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The main objective of our predicted model is in which could help in predicting the views of the videos uploaded on the TEDx website.</a:t>
            </a:r>
          </a:p>
        </p:txBody>
      </p:sp>
    </p:spTree>
    <p:extLst>
      <p:ext uri="{BB962C8B-B14F-4D97-AF65-F5344CB8AC3E}">
        <p14:creationId xmlns:p14="http://schemas.microsoft.com/office/powerpoint/2010/main" val="274724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7C6B-2998-4A2C-BB84-DD6C78042617}"/>
              </a:ext>
            </a:extLst>
          </p:cNvPr>
          <p:cNvSpPr>
            <a:spLocks noGrp="1"/>
          </p:cNvSpPr>
          <p:nvPr>
            <p:ph type="title"/>
          </p:nvPr>
        </p:nvSpPr>
        <p:spPr/>
        <p:txBody>
          <a:bodyPr/>
          <a:lstStyle/>
          <a:p>
            <a:r>
              <a:rPr lang="en-US" dirty="0"/>
              <a:t>Data Summary</a:t>
            </a:r>
            <a:endParaRPr lang="en-IN" dirty="0"/>
          </a:p>
        </p:txBody>
      </p:sp>
      <p:sp>
        <p:nvSpPr>
          <p:cNvPr id="3" name="Text Placeholder 2">
            <a:extLst>
              <a:ext uri="{FF2B5EF4-FFF2-40B4-BE49-F238E27FC236}">
                <a16:creationId xmlns:a16="http://schemas.microsoft.com/office/drawing/2014/main" id="{19A393FB-18A6-45F7-BE49-76DB406B9680}"/>
              </a:ext>
            </a:extLst>
          </p:cNvPr>
          <p:cNvSpPr>
            <a:spLocks noGrp="1"/>
          </p:cNvSpPr>
          <p:nvPr>
            <p:ph type="body" idx="1"/>
          </p:nvPr>
        </p:nvSpPr>
        <p:spPr>
          <a:xfrm>
            <a:off x="311700" y="1152475"/>
            <a:ext cx="8520600" cy="3546000"/>
          </a:xfrm>
        </p:spPr>
        <p:txBody>
          <a:bodyPr/>
          <a:lstStyle/>
          <a:p>
            <a:pPr marL="114300" indent="0">
              <a:buNone/>
            </a:pPr>
            <a:r>
              <a:rPr lang="en-US" sz="1200" b="1" dirty="0">
                <a:solidFill>
                  <a:schemeClr val="lt1"/>
                </a:solidFill>
                <a:latin typeface="Montserrat"/>
                <a:ea typeface="Montserrat"/>
                <a:cs typeface="Montserrat"/>
                <a:sym typeface="Montserrat"/>
              </a:rPr>
              <a:t>1] </a:t>
            </a:r>
            <a:r>
              <a:rPr lang="en-US" sz="1200" b="1" dirty="0" err="1">
                <a:solidFill>
                  <a:schemeClr val="lt1"/>
                </a:solidFill>
                <a:latin typeface="Montserrat"/>
                <a:ea typeface="Montserrat"/>
                <a:cs typeface="Montserrat"/>
                <a:sym typeface="Montserrat"/>
              </a:rPr>
              <a:t>Talk_id</a:t>
            </a:r>
            <a:r>
              <a:rPr lang="en-US" sz="1200" b="1" dirty="0">
                <a:solidFill>
                  <a:schemeClr val="lt1"/>
                </a:solidFill>
                <a:latin typeface="Montserrat"/>
                <a:ea typeface="Montserrat"/>
                <a:cs typeface="Montserrat"/>
                <a:sym typeface="Montserrat"/>
              </a:rPr>
              <a:t> : Talk identification number provided by TED</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2] title : Title of the talk</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3] speaker_1 : First speaker in TED’s speaker list</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4] </a:t>
            </a:r>
            <a:r>
              <a:rPr lang="en-US" sz="1200" b="1" dirty="0" err="1">
                <a:solidFill>
                  <a:schemeClr val="lt1"/>
                </a:solidFill>
                <a:latin typeface="Montserrat"/>
                <a:sym typeface="Montserrat"/>
              </a:rPr>
              <a:t>all_speakers</a:t>
            </a:r>
            <a:r>
              <a:rPr lang="en-US" sz="1200" b="1" dirty="0">
                <a:solidFill>
                  <a:schemeClr val="lt1"/>
                </a:solidFill>
                <a:latin typeface="Montserrat"/>
                <a:sym typeface="Montserrat"/>
              </a:rPr>
              <a:t> : Speaker in the talk</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5] occupations : Occupations of the speakers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6] </a:t>
            </a:r>
            <a:r>
              <a:rPr lang="en-US" sz="1200" b="1" dirty="0" err="1">
                <a:solidFill>
                  <a:schemeClr val="lt1"/>
                </a:solidFill>
                <a:latin typeface="Montserrat"/>
                <a:sym typeface="Montserrat"/>
              </a:rPr>
              <a:t>about_speakers</a:t>
            </a:r>
            <a:r>
              <a:rPr lang="en-US" sz="1200" b="1" dirty="0">
                <a:solidFill>
                  <a:schemeClr val="lt1"/>
                </a:solidFill>
                <a:latin typeface="Montserrat"/>
                <a:sym typeface="Montserrat"/>
              </a:rPr>
              <a:t> :Blurb about each speaker</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7] </a:t>
            </a:r>
            <a:r>
              <a:rPr lang="en-US" sz="1200" b="1" dirty="0" err="1">
                <a:solidFill>
                  <a:schemeClr val="lt1"/>
                </a:solidFill>
                <a:latin typeface="Montserrat"/>
                <a:sym typeface="Montserrat"/>
              </a:rPr>
              <a:t>recorded_date</a:t>
            </a:r>
            <a:r>
              <a:rPr lang="en-US" sz="1200" b="1" dirty="0">
                <a:solidFill>
                  <a:schemeClr val="lt1"/>
                </a:solidFill>
                <a:latin typeface="Montserrat"/>
                <a:sym typeface="Montserrat"/>
              </a:rPr>
              <a:t> : Date the talk was recorded</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8] </a:t>
            </a:r>
            <a:r>
              <a:rPr lang="en-US" sz="1200" b="1" dirty="0" err="1">
                <a:solidFill>
                  <a:schemeClr val="lt1"/>
                </a:solidFill>
                <a:latin typeface="Montserrat"/>
                <a:sym typeface="Montserrat"/>
              </a:rPr>
              <a:t>published_date</a:t>
            </a:r>
            <a:r>
              <a:rPr lang="en-US" sz="1200" b="1" dirty="0">
                <a:solidFill>
                  <a:schemeClr val="lt1"/>
                </a:solidFill>
                <a:latin typeface="Montserrat"/>
                <a:sym typeface="Montserrat"/>
              </a:rPr>
              <a:t> : Date the talk was published to TED.com</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9] Transcript : Full transcript of the talk</a:t>
            </a:r>
            <a:endParaRPr lang="en-IN" sz="1200" dirty="0"/>
          </a:p>
          <a:p>
            <a:pPr marL="114300" indent="0">
              <a:buNone/>
            </a:pPr>
            <a:endParaRPr lang="en-US" sz="1200" b="1" dirty="0">
              <a:solidFill>
                <a:schemeClr val="lt1"/>
              </a:solidFill>
              <a:latin typeface="Montserrat"/>
              <a:sym typeface="Montserrat"/>
            </a:endParaRPr>
          </a:p>
        </p:txBody>
      </p:sp>
    </p:spTree>
    <p:extLst>
      <p:ext uri="{BB962C8B-B14F-4D97-AF65-F5344CB8AC3E}">
        <p14:creationId xmlns:p14="http://schemas.microsoft.com/office/powerpoint/2010/main" val="298540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5E5-4C00-4CBD-9C45-332B78B2E845}"/>
              </a:ext>
            </a:extLst>
          </p:cNvPr>
          <p:cNvSpPr>
            <a:spLocks noGrp="1"/>
          </p:cNvSpPr>
          <p:nvPr>
            <p:ph type="title"/>
          </p:nvPr>
        </p:nvSpPr>
        <p:spPr/>
        <p:txBody>
          <a:bodyPr/>
          <a:lstStyle/>
          <a:p>
            <a:r>
              <a:rPr lang="en-US" dirty="0"/>
              <a:t>Data Summary </a:t>
            </a:r>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8F4583C7-3918-4B88-ADEA-C74295D15BE7}"/>
              </a:ext>
            </a:extLst>
          </p:cNvPr>
          <p:cNvSpPr>
            <a:spLocks noGrp="1"/>
          </p:cNvSpPr>
          <p:nvPr>
            <p:ph type="body" idx="1"/>
          </p:nvPr>
        </p:nvSpPr>
        <p:spPr/>
        <p:txBody>
          <a:bodyPr/>
          <a:lstStyle/>
          <a:p>
            <a:pPr marL="114300" indent="0">
              <a:buNone/>
            </a:pPr>
            <a:r>
              <a:rPr lang="en-US" sz="1200" b="1" dirty="0">
                <a:solidFill>
                  <a:schemeClr val="lt1"/>
                </a:solidFill>
                <a:latin typeface="Montserrat"/>
                <a:sym typeface="Montserrat"/>
              </a:rPr>
              <a:t>10] event : Event or medium in which the talk was given</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11] </a:t>
            </a:r>
            <a:r>
              <a:rPr lang="en-US" sz="1200" b="1" dirty="0" err="1">
                <a:solidFill>
                  <a:schemeClr val="lt1"/>
                </a:solidFill>
                <a:latin typeface="Montserrat"/>
                <a:sym typeface="Montserrat"/>
              </a:rPr>
              <a:t>native_lang</a:t>
            </a:r>
            <a:r>
              <a:rPr lang="en-US" sz="1200" b="1" dirty="0">
                <a:solidFill>
                  <a:schemeClr val="lt1"/>
                </a:solidFill>
                <a:latin typeface="Montserrat"/>
                <a:sym typeface="Montserrat"/>
              </a:rPr>
              <a:t> : Language the talk was given</a:t>
            </a:r>
          </a:p>
          <a:p>
            <a:pPr marL="114300" indent="0">
              <a:buNone/>
            </a:pPr>
            <a:r>
              <a:rPr lang="en-US" sz="1200" b="1" dirty="0">
                <a:solidFill>
                  <a:schemeClr val="lt1"/>
                </a:solidFill>
                <a:latin typeface="Montserrat"/>
                <a:sym typeface="Montserrat"/>
              </a:rPr>
              <a:t> </a:t>
            </a:r>
          </a:p>
          <a:p>
            <a:pPr marL="114300" indent="0">
              <a:buNone/>
            </a:pPr>
            <a:r>
              <a:rPr lang="en-US" sz="1200" b="1" dirty="0">
                <a:solidFill>
                  <a:schemeClr val="lt1"/>
                </a:solidFill>
                <a:latin typeface="Montserrat"/>
                <a:sym typeface="Montserrat"/>
              </a:rPr>
              <a:t>12] </a:t>
            </a:r>
            <a:r>
              <a:rPr lang="en-US" sz="1200" b="1" dirty="0" err="1">
                <a:solidFill>
                  <a:schemeClr val="lt1"/>
                </a:solidFill>
                <a:latin typeface="Montserrat"/>
                <a:sym typeface="Montserrat"/>
              </a:rPr>
              <a:t>available_lang</a:t>
            </a:r>
            <a:r>
              <a:rPr lang="en-US" sz="1200" b="1" dirty="0">
                <a:solidFill>
                  <a:schemeClr val="lt1"/>
                </a:solidFill>
                <a:latin typeface="Montserrat"/>
                <a:sym typeface="Montserrat"/>
              </a:rPr>
              <a:t> : All available language for a talk</a:t>
            </a:r>
          </a:p>
          <a:p>
            <a:pPr marL="114300" indent="0">
              <a:buNone/>
            </a:pPr>
            <a:endParaRPr lang="en-US" sz="1200" dirty="0">
              <a:ea typeface="Montserrat"/>
            </a:endParaRPr>
          </a:p>
          <a:p>
            <a:pPr marL="114300" indent="0">
              <a:buNone/>
            </a:pPr>
            <a:r>
              <a:rPr lang="en-US" sz="1200" b="1" dirty="0">
                <a:solidFill>
                  <a:schemeClr val="lt1"/>
                </a:solidFill>
                <a:latin typeface="Montserrat"/>
                <a:ea typeface="Montserrat"/>
                <a:cs typeface="Montserrat"/>
                <a:sym typeface="Montserrat"/>
              </a:rPr>
              <a:t>13] comments : Count of comments</a:t>
            </a: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sym typeface="Montserrat"/>
              </a:rPr>
              <a:t>14] Duration : Duration in seconds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15] Topics : Related tags or topics for the talk</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16] </a:t>
            </a:r>
            <a:r>
              <a:rPr lang="en-US" sz="1200" b="1" dirty="0" err="1">
                <a:solidFill>
                  <a:schemeClr val="lt1"/>
                </a:solidFill>
                <a:latin typeface="Montserrat"/>
                <a:sym typeface="Montserrat"/>
              </a:rPr>
              <a:t>Related_talks</a:t>
            </a:r>
            <a:r>
              <a:rPr lang="en-US" sz="1200" b="1" dirty="0">
                <a:solidFill>
                  <a:schemeClr val="lt1"/>
                </a:solidFill>
                <a:latin typeface="Montserrat"/>
                <a:sym typeface="Montserrat"/>
              </a:rPr>
              <a:t> : Related talks </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17] </a:t>
            </a:r>
            <a:r>
              <a:rPr lang="en-US" sz="1200" b="1" dirty="0" err="1">
                <a:solidFill>
                  <a:schemeClr val="lt1"/>
                </a:solidFill>
                <a:latin typeface="Montserrat"/>
                <a:sym typeface="Montserrat"/>
              </a:rPr>
              <a:t>url</a:t>
            </a:r>
            <a:r>
              <a:rPr lang="en-US" sz="1200" b="1" dirty="0">
                <a:solidFill>
                  <a:schemeClr val="lt1"/>
                </a:solidFill>
                <a:latin typeface="Montserrat"/>
                <a:sym typeface="Montserrat"/>
              </a:rPr>
              <a:t> : URL of the talk</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18] Description : Description of the talk</a:t>
            </a:r>
          </a:p>
        </p:txBody>
      </p:sp>
    </p:spTree>
    <p:extLst>
      <p:ext uri="{BB962C8B-B14F-4D97-AF65-F5344CB8AC3E}">
        <p14:creationId xmlns:p14="http://schemas.microsoft.com/office/powerpoint/2010/main" val="377838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8DD-4D4C-4AB3-9769-FFB97D018FF3}"/>
              </a:ext>
            </a:extLst>
          </p:cNvPr>
          <p:cNvSpPr>
            <a:spLocks noGrp="1"/>
          </p:cNvSpPr>
          <p:nvPr>
            <p:ph type="title"/>
          </p:nvPr>
        </p:nvSpPr>
        <p:spPr/>
        <p:txBody>
          <a:bodyPr/>
          <a:lstStyle/>
          <a:p>
            <a:r>
              <a:rPr lang="en-US" dirty="0"/>
              <a:t>Exploratory Data Analysis</a:t>
            </a:r>
            <a:endParaRPr lang="en-IN" dirty="0"/>
          </a:p>
        </p:txBody>
      </p:sp>
      <p:sp>
        <p:nvSpPr>
          <p:cNvPr id="3" name="Text Placeholder 2">
            <a:extLst>
              <a:ext uri="{FF2B5EF4-FFF2-40B4-BE49-F238E27FC236}">
                <a16:creationId xmlns:a16="http://schemas.microsoft.com/office/drawing/2014/main" id="{8C02F904-798B-4510-A678-40C2EEB44082}"/>
              </a:ext>
            </a:extLst>
          </p:cNvPr>
          <p:cNvSpPr>
            <a:spLocks noGrp="1"/>
          </p:cNvSpPr>
          <p:nvPr>
            <p:ph type="body" idx="1"/>
          </p:nvPr>
        </p:nvSpPr>
        <p:spPr/>
        <p:txBody>
          <a:bodyPr/>
          <a:lstStyle/>
          <a:p>
            <a:pPr marL="114300" indent="0">
              <a:buNone/>
            </a:pPr>
            <a:endParaRPr lang="en-US" dirty="0">
              <a:ea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Exploratory Data Analysis (EDA) is an approach to analyzing the data sets to summarize their characteristics, often with visual methods.</a:t>
            </a:r>
          </a:p>
          <a:p>
            <a:pPr marL="114300" indent="0">
              <a:buNone/>
            </a:pPr>
            <a:endParaRPr lang="en-US" sz="1200" b="1" dirty="0">
              <a:solidFill>
                <a:schemeClr val="lt1"/>
              </a:solidFill>
              <a:latin typeface="Montserrat"/>
              <a:ea typeface="Montserrat"/>
              <a:cs typeface="Montserrat"/>
              <a:sym typeface="Montserrat"/>
            </a:endParaRPr>
          </a:p>
          <a:p>
            <a:pPr marL="114300" indent="0">
              <a:buNone/>
            </a:pPr>
            <a:endParaRPr lang="en-US" sz="1200" b="1" dirty="0">
              <a:solidFill>
                <a:schemeClr val="lt1"/>
              </a:solidFill>
              <a:latin typeface="Montserrat"/>
              <a:ea typeface="Montserrat"/>
              <a:cs typeface="Montserrat"/>
              <a:sym typeface="Montserrat"/>
            </a:endParaRPr>
          </a:p>
          <a:p>
            <a:pPr marL="114300" indent="0">
              <a:buNone/>
            </a:pPr>
            <a:r>
              <a:rPr lang="en-US" sz="1200" b="1" dirty="0">
                <a:solidFill>
                  <a:schemeClr val="lt1"/>
                </a:solidFill>
                <a:latin typeface="Montserrat"/>
                <a:ea typeface="Montserrat"/>
                <a:cs typeface="Montserrat"/>
                <a:sym typeface="Montserrat"/>
              </a:rPr>
              <a:t>EDA is about understanding the data and it is important to get insight about data before we start modelling the data.</a:t>
            </a:r>
          </a:p>
        </p:txBody>
      </p:sp>
    </p:spTree>
    <p:extLst>
      <p:ext uri="{BB962C8B-B14F-4D97-AF65-F5344CB8AC3E}">
        <p14:creationId xmlns:p14="http://schemas.microsoft.com/office/powerpoint/2010/main" val="32189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8C50-EF7D-4A48-890B-4FEF54E7EC5B}"/>
              </a:ext>
            </a:extLst>
          </p:cNvPr>
          <p:cNvSpPr>
            <a:spLocks noGrp="1"/>
          </p:cNvSpPr>
          <p:nvPr>
            <p:ph type="title"/>
          </p:nvPr>
        </p:nvSpPr>
        <p:spPr/>
        <p:txBody>
          <a:bodyPr/>
          <a:lstStyle/>
          <a:p>
            <a:r>
              <a:rPr lang="en-US" dirty="0"/>
              <a:t>Missing Data Check</a:t>
            </a:r>
            <a:endParaRPr lang="en-IN" dirty="0"/>
          </a:p>
        </p:txBody>
      </p:sp>
      <p:sp>
        <p:nvSpPr>
          <p:cNvPr id="3" name="Text Placeholder 2">
            <a:extLst>
              <a:ext uri="{FF2B5EF4-FFF2-40B4-BE49-F238E27FC236}">
                <a16:creationId xmlns:a16="http://schemas.microsoft.com/office/drawing/2014/main" id="{B4C019D5-5C90-4EE9-8248-44664C958D26}"/>
              </a:ext>
            </a:extLst>
          </p:cNvPr>
          <p:cNvSpPr>
            <a:spLocks noGrp="1"/>
          </p:cNvSpPr>
          <p:nvPr>
            <p:ph type="body" idx="1"/>
          </p:nvPr>
        </p:nvSpPr>
        <p:spPr>
          <a:xfrm>
            <a:off x="311700" y="1152475"/>
            <a:ext cx="3791377" cy="3416400"/>
          </a:xfrm>
        </p:spPr>
        <p:txBody>
          <a:bodyPr/>
          <a:lstStyle/>
          <a:p>
            <a:pPr marL="114300" indent="0">
              <a:buNone/>
            </a:pPr>
            <a:endParaRPr lang="en-US" dirty="0"/>
          </a:p>
          <a:p>
            <a:pPr marL="114300" indent="0">
              <a:buNone/>
            </a:pPr>
            <a:endParaRPr lang="en-US" sz="1400" b="1" dirty="0">
              <a:solidFill>
                <a:schemeClr val="lt1"/>
              </a:solidFill>
              <a:latin typeface="Montserrat"/>
              <a:ea typeface="Montserrat"/>
              <a:cs typeface="Montserrat"/>
              <a:sym typeface="Montserrat"/>
            </a:endParaRPr>
          </a:p>
          <a:p>
            <a:pPr marL="114300" indent="0">
              <a:buNone/>
            </a:pPr>
            <a:endParaRPr lang="en-US" sz="1400" b="1" dirty="0">
              <a:solidFill>
                <a:schemeClr val="lt1"/>
              </a:solidFill>
              <a:latin typeface="Montserrat"/>
              <a:ea typeface="Montserrat"/>
              <a:cs typeface="Montserrat"/>
              <a:sym typeface="Montserrat"/>
            </a:endParaRPr>
          </a:p>
          <a:p>
            <a:pPr marL="114300" indent="0">
              <a:buNone/>
            </a:pPr>
            <a:r>
              <a:rPr lang="en-US" sz="1400" b="1" dirty="0">
                <a:solidFill>
                  <a:schemeClr val="lt1"/>
                </a:solidFill>
                <a:latin typeface="Montserrat"/>
                <a:ea typeface="Montserrat"/>
                <a:cs typeface="Montserrat"/>
                <a:sym typeface="Montserrat"/>
              </a:rPr>
              <a:t>KNN imputation for Numerical Features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Replaced Categorical Features Nan values with ‘Unknown’ category.</a:t>
            </a:r>
            <a:endParaRPr lang="en-IN" sz="1400" dirty="0"/>
          </a:p>
        </p:txBody>
      </p:sp>
      <p:pic>
        <p:nvPicPr>
          <p:cNvPr id="5" name="Picture 4">
            <a:extLst>
              <a:ext uri="{FF2B5EF4-FFF2-40B4-BE49-F238E27FC236}">
                <a16:creationId xmlns:a16="http://schemas.microsoft.com/office/drawing/2014/main" id="{0E45AD92-0BDC-4CE6-996F-B49CCDC2F380}"/>
              </a:ext>
            </a:extLst>
          </p:cNvPr>
          <p:cNvPicPr>
            <a:picLocks noChangeAspect="1"/>
          </p:cNvPicPr>
          <p:nvPr/>
        </p:nvPicPr>
        <p:blipFill>
          <a:blip r:embed="rId2"/>
          <a:stretch>
            <a:fillRect/>
          </a:stretch>
        </p:blipFill>
        <p:spPr>
          <a:xfrm>
            <a:off x="4572000" y="1287668"/>
            <a:ext cx="4125474" cy="3410807"/>
          </a:xfrm>
          <a:prstGeom prst="rect">
            <a:avLst/>
          </a:prstGeom>
        </p:spPr>
      </p:pic>
    </p:spTree>
    <p:extLst>
      <p:ext uri="{BB962C8B-B14F-4D97-AF65-F5344CB8AC3E}">
        <p14:creationId xmlns:p14="http://schemas.microsoft.com/office/powerpoint/2010/main" val="4077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1B8902-37F0-4833-AEA6-02C2385A9F46}"/>
              </a:ext>
            </a:extLst>
          </p:cNvPr>
          <p:cNvSpPr>
            <a:spLocks noGrp="1"/>
          </p:cNvSpPr>
          <p:nvPr>
            <p:ph type="title"/>
          </p:nvPr>
        </p:nvSpPr>
        <p:spPr/>
        <p:txBody>
          <a:bodyPr/>
          <a:lstStyle/>
          <a:p>
            <a:r>
              <a:rPr lang="en-US" dirty="0"/>
              <a:t>Speakers with Views</a:t>
            </a:r>
            <a:endParaRPr lang="en-IN" dirty="0"/>
          </a:p>
        </p:txBody>
      </p:sp>
      <p:sp>
        <p:nvSpPr>
          <p:cNvPr id="5" name="Text Placeholder 4">
            <a:extLst>
              <a:ext uri="{FF2B5EF4-FFF2-40B4-BE49-F238E27FC236}">
                <a16:creationId xmlns:a16="http://schemas.microsoft.com/office/drawing/2014/main" id="{DAECCCE4-DC28-4A16-AD67-7C6D64A4A001}"/>
              </a:ext>
            </a:extLst>
          </p:cNvPr>
          <p:cNvSpPr>
            <a:spLocks noGrp="1"/>
          </p:cNvSpPr>
          <p:nvPr>
            <p:ph type="body" idx="1"/>
          </p:nvPr>
        </p:nvSpPr>
        <p:spPr>
          <a:xfrm>
            <a:off x="311700" y="1152475"/>
            <a:ext cx="3999900" cy="368915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r>
              <a:rPr lang="en-US" sz="1200" b="1" dirty="0">
                <a:solidFill>
                  <a:schemeClr val="lt1"/>
                </a:solidFill>
                <a:latin typeface="Montserrat"/>
                <a:sym typeface="Montserrat"/>
              </a:rPr>
              <a:t>Sir Ken Robinson’s talk on ‘Do Schools Kill Creativity?’ is the most popular TED Talk of all time with more than 65 million views.</a:t>
            </a:r>
          </a:p>
          <a:p>
            <a:pPr marL="139700" indent="0">
              <a:buNone/>
            </a:pPr>
            <a:r>
              <a:rPr lang="en-US" sz="1200" b="1" dirty="0">
                <a:solidFill>
                  <a:schemeClr val="lt1"/>
                </a:solidFill>
                <a:latin typeface="Montserrat"/>
                <a:sym typeface="Montserrat"/>
              </a:rPr>
              <a:t>There only one talk has crossed 60 millions mark.</a:t>
            </a:r>
          </a:p>
        </p:txBody>
      </p:sp>
      <p:sp>
        <p:nvSpPr>
          <p:cNvPr id="6" name="Text Placeholder 5">
            <a:extLst>
              <a:ext uri="{FF2B5EF4-FFF2-40B4-BE49-F238E27FC236}">
                <a16:creationId xmlns:a16="http://schemas.microsoft.com/office/drawing/2014/main" id="{09AED6D2-DC96-4850-8C96-9946FE18A603}"/>
              </a:ext>
            </a:extLst>
          </p:cNvPr>
          <p:cNvSpPr>
            <a:spLocks noGrp="1"/>
          </p:cNvSpPr>
          <p:nvPr>
            <p:ph type="body" idx="2"/>
          </p:nvPr>
        </p:nvSpPr>
        <p:spPr>
          <a:xfrm>
            <a:off x="4832400" y="1152475"/>
            <a:ext cx="3999900" cy="368915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r>
              <a:rPr lang="en-US" sz="1200" b="1" dirty="0">
                <a:solidFill>
                  <a:schemeClr val="lt1"/>
                </a:solidFill>
                <a:latin typeface="Montserrat"/>
                <a:sym typeface="Montserrat"/>
              </a:rPr>
              <a:t>Alex </a:t>
            </a:r>
            <a:r>
              <a:rPr lang="en-US" sz="1200" b="1" dirty="0" err="1">
                <a:solidFill>
                  <a:schemeClr val="lt1"/>
                </a:solidFill>
                <a:latin typeface="Montserrat"/>
                <a:sym typeface="Montserrat"/>
              </a:rPr>
              <a:t>Gendler</a:t>
            </a:r>
            <a:r>
              <a:rPr lang="en-US" sz="1200" b="1" dirty="0">
                <a:solidFill>
                  <a:schemeClr val="lt1"/>
                </a:solidFill>
                <a:latin typeface="Montserrat"/>
                <a:sym typeface="Montserrat"/>
              </a:rPr>
              <a:t> is the most popular speaker followed by Sir Ken Robinson</a:t>
            </a:r>
            <a:endParaRPr lang="en-IN" sz="1200" dirty="0"/>
          </a:p>
        </p:txBody>
      </p:sp>
      <p:pic>
        <p:nvPicPr>
          <p:cNvPr id="8" name="Picture 7">
            <a:extLst>
              <a:ext uri="{FF2B5EF4-FFF2-40B4-BE49-F238E27FC236}">
                <a16:creationId xmlns:a16="http://schemas.microsoft.com/office/drawing/2014/main" id="{28D1B8A2-2335-4639-8E80-DA0FBF3C4C02}"/>
              </a:ext>
            </a:extLst>
          </p:cNvPr>
          <p:cNvPicPr>
            <a:picLocks noChangeAspect="1"/>
          </p:cNvPicPr>
          <p:nvPr/>
        </p:nvPicPr>
        <p:blipFill>
          <a:blip r:embed="rId2"/>
          <a:stretch>
            <a:fillRect/>
          </a:stretch>
        </p:blipFill>
        <p:spPr>
          <a:xfrm>
            <a:off x="311700" y="1234537"/>
            <a:ext cx="3999900" cy="2282387"/>
          </a:xfrm>
          <a:prstGeom prst="rect">
            <a:avLst/>
          </a:prstGeom>
        </p:spPr>
      </p:pic>
      <p:pic>
        <p:nvPicPr>
          <p:cNvPr id="10" name="Picture 9">
            <a:extLst>
              <a:ext uri="{FF2B5EF4-FFF2-40B4-BE49-F238E27FC236}">
                <a16:creationId xmlns:a16="http://schemas.microsoft.com/office/drawing/2014/main" id="{7F837FF7-F235-4803-9098-1020779E6D85}"/>
              </a:ext>
            </a:extLst>
          </p:cNvPr>
          <p:cNvPicPr>
            <a:picLocks noChangeAspect="1"/>
          </p:cNvPicPr>
          <p:nvPr/>
        </p:nvPicPr>
        <p:blipFill>
          <a:blip r:embed="rId3"/>
          <a:stretch>
            <a:fillRect/>
          </a:stretch>
        </p:blipFill>
        <p:spPr>
          <a:xfrm>
            <a:off x="4832400" y="1234537"/>
            <a:ext cx="3906093" cy="2282387"/>
          </a:xfrm>
          <a:prstGeom prst="rect">
            <a:avLst/>
          </a:prstGeom>
        </p:spPr>
      </p:pic>
    </p:spTree>
    <p:extLst>
      <p:ext uri="{BB962C8B-B14F-4D97-AF65-F5344CB8AC3E}">
        <p14:creationId xmlns:p14="http://schemas.microsoft.com/office/powerpoint/2010/main" val="343510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D3BE-54A7-475F-B3AD-182E86A7662E}"/>
              </a:ext>
            </a:extLst>
          </p:cNvPr>
          <p:cNvSpPr>
            <a:spLocks noGrp="1"/>
          </p:cNvSpPr>
          <p:nvPr>
            <p:ph type="title"/>
          </p:nvPr>
        </p:nvSpPr>
        <p:spPr/>
        <p:txBody>
          <a:bodyPr/>
          <a:lstStyle/>
          <a:p>
            <a:r>
              <a:rPr lang="en-US" dirty="0"/>
              <a:t>Event with Views</a:t>
            </a:r>
            <a:endParaRPr lang="en-IN" dirty="0"/>
          </a:p>
        </p:txBody>
      </p:sp>
      <p:sp>
        <p:nvSpPr>
          <p:cNvPr id="3" name="Text Placeholder 2">
            <a:extLst>
              <a:ext uri="{FF2B5EF4-FFF2-40B4-BE49-F238E27FC236}">
                <a16:creationId xmlns:a16="http://schemas.microsoft.com/office/drawing/2014/main" id="{27A03F78-1137-4F29-A8F3-21CEF4BEEEBE}"/>
              </a:ext>
            </a:extLst>
          </p:cNvPr>
          <p:cNvSpPr>
            <a:spLocks noGrp="1"/>
          </p:cNvSpPr>
          <p:nvPr>
            <p:ph type="body" idx="1"/>
          </p:nvPr>
        </p:nvSpPr>
        <p:spPr>
          <a:xfrm>
            <a:off x="311700" y="1152474"/>
            <a:ext cx="3999900" cy="375949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endParaRPr lang="en-US" dirty="0"/>
          </a:p>
          <a:p>
            <a:pPr marL="139700" indent="0">
              <a:buNone/>
            </a:pPr>
            <a:endParaRPr lang="en-US" sz="1200" b="1" dirty="0">
              <a:solidFill>
                <a:schemeClr val="lt1"/>
              </a:solidFill>
              <a:latin typeface="Montserrat"/>
              <a:ea typeface="Montserrat"/>
              <a:cs typeface="Montserrat"/>
              <a:sym typeface="Montserrat"/>
            </a:endParaRPr>
          </a:p>
          <a:p>
            <a:pPr marL="139700" indent="0">
              <a:buNone/>
            </a:pPr>
            <a:endParaRPr lang="en-US" sz="1200" b="1" dirty="0">
              <a:solidFill>
                <a:schemeClr val="lt1"/>
              </a:solidFill>
              <a:latin typeface="Montserrat"/>
              <a:ea typeface="Montserrat"/>
              <a:cs typeface="Montserrat"/>
              <a:sym typeface="Montserrat"/>
            </a:endParaRPr>
          </a:p>
          <a:p>
            <a:pPr marL="139700" indent="0">
              <a:buNone/>
            </a:pPr>
            <a:r>
              <a:rPr lang="en-US" sz="1200" b="1" dirty="0">
                <a:solidFill>
                  <a:schemeClr val="lt1"/>
                </a:solidFill>
                <a:latin typeface="Montserrat"/>
                <a:ea typeface="Montserrat"/>
                <a:cs typeface="Montserrat"/>
                <a:sym typeface="Montserrat"/>
              </a:rPr>
              <a:t>TED – Ed is the most frequent event category with 556 entries followed by  TED 2017 and TED 2018</a:t>
            </a:r>
            <a:endParaRPr lang="en-US" sz="1200" dirty="0"/>
          </a:p>
        </p:txBody>
      </p:sp>
      <p:sp>
        <p:nvSpPr>
          <p:cNvPr id="4" name="Text Placeholder 3">
            <a:extLst>
              <a:ext uri="{FF2B5EF4-FFF2-40B4-BE49-F238E27FC236}">
                <a16:creationId xmlns:a16="http://schemas.microsoft.com/office/drawing/2014/main" id="{7AC4D80F-2372-48C2-82B2-7AA55134A154}"/>
              </a:ext>
            </a:extLst>
          </p:cNvPr>
          <p:cNvSpPr>
            <a:spLocks noGrp="1"/>
          </p:cNvSpPr>
          <p:nvPr>
            <p:ph type="body" idx="2"/>
          </p:nvPr>
        </p:nvSpPr>
        <p:spPr>
          <a:xfrm>
            <a:off x="4832400" y="1152475"/>
            <a:ext cx="3999900" cy="364226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endParaRPr lang="en-US" dirty="0">
              <a:ea typeface="Montserrat"/>
            </a:endParaRPr>
          </a:p>
          <a:p>
            <a:pPr marL="139700" indent="0">
              <a:buNone/>
            </a:pPr>
            <a:r>
              <a:rPr lang="en-US" sz="1200" b="1" dirty="0">
                <a:solidFill>
                  <a:schemeClr val="lt1"/>
                </a:solidFill>
                <a:latin typeface="Montserrat"/>
                <a:ea typeface="Montserrat"/>
                <a:cs typeface="Montserrat"/>
                <a:sym typeface="Montserrat"/>
              </a:rPr>
              <a:t>TED –Ed is the most popular event category having maximum number of total views followed by TED 2015</a:t>
            </a:r>
            <a:endParaRPr lang="en-IN" sz="1200" dirty="0"/>
          </a:p>
        </p:txBody>
      </p:sp>
      <p:pic>
        <p:nvPicPr>
          <p:cNvPr id="6" name="Picture 5">
            <a:extLst>
              <a:ext uri="{FF2B5EF4-FFF2-40B4-BE49-F238E27FC236}">
                <a16:creationId xmlns:a16="http://schemas.microsoft.com/office/drawing/2014/main" id="{F2E0310C-AE5B-4C98-B690-3D1675294F6E}"/>
              </a:ext>
            </a:extLst>
          </p:cNvPr>
          <p:cNvPicPr>
            <a:picLocks noChangeAspect="1"/>
          </p:cNvPicPr>
          <p:nvPr/>
        </p:nvPicPr>
        <p:blipFill>
          <a:blip r:embed="rId2"/>
          <a:stretch>
            <a:fillRect/>
          </a:stretch>
        </p:blipFill>
        <p:spPr>
          <a:xfrm>
            <a:off x="311700" y="1152474"/>
            <a:ext cx="3999900" cy="2598911"/>
          </a:xfrm>
          <a:prstGeom prst="rect">
            <a:avLst/>
          </a:prstGeom>
        </p:spPr>
      </p:pic>
      <p:pic>
        <p:nvPicPr>
          <p:cNvPr id="8" name="Picture 7">
            <a:extLst>
              <a:ext uri="{FF2B5EF4-FFF2-40B4-BE49-F238E27FC236}">
                <a16:creationId xmlns:a16="http://schemas.microsoft.com/office/drawing/2014/main" id="{C060D377-D8C2-498F-8B84-392FF3697CEC}"/>
              </a:ext>
            </a:extLst>
          </p:cNvPr>
          <p:cNvPicPr>
            <a:picLocks noChangeAspect="1"/>
          </p:cNvPicPr>
          <p:nvPr/>
        </p:nvPicPr>
        <p:blipFill>
          <a:blip r:embed="rId3"/>
          <a:stretch>
            <a:fillRect/>
          </a:stretch>
        </p:blipFill>
        <p:spPr>
          <a:xfrm>
            <a:off x="4832400" y="1160360"/>
            <a:ext cx="3811725" cy="2591025"/>
          </a:xfrm>
          <a:prstGeom prst="rect">
            <a:avLst/>
          </a:prstGeom>
        </p:spPr>
      </p:pic>
    </p:spTree>
    <p:extLst>
      <p:ext uri="{BB962C8B-B14F-4D97-AF65-F5344CB8AC3E}">
        <p14:creationId xmlns:p14="http://schemas.microsoft.com/office/powerpoint/2010/main" val="271114843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830</Words>
  <Application>Microsoft Office PowerPoint</Application>
  <PresentationFormat>On-screen Show (16:9)</PresentationFormat>
  <Paragraphs>247</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Montserrat</vt:lpstr>
      <vt:lpstr>Arial</vt:lpstr>
      <vt:lpstr>Simple Light</vt:lpstr>
      <vt:lpstr>           Capstone Project  TED Talk Views Prediction  Rupali Sawant </vt:lpstr>
      <vt:lpstr>Content</vt:lpstr>
      <vt:lpstr>Problem Statement</vt:lpstr>
      <vt:lpstr>Data Summary</vt:lpstr>
      <vt:lpstr>Data Summary Cont….</vt:lpstr>
      <vt:lpstr>Exploratory Data Analysis</vt:lpstr>
      <vt:lpstr>Missing Data Check</vt:lpstr>
      <vt:lpstr>Speakers with Views</vt:lpstr>
      <vt:lpstr>Event with Views</vt:lpstr>
      <vt:lpstr>Published Days with Views</vt:lpstr>
      <vt:lpstr>Published Year with Views</vt:lpstr>
      <vt:lpstr>Released Month with Views</vt:lpstr>
      <vt:lpstr>Most Popular Titles</vt:lpstr>
      <vt:lpstr>Most Popular Occupations</vt:lpstr>
      <vt:lpstr>Most Popular Topics According To Views</vt:lpstr>
      <vt:lpstr>Feature Engineering</vt:lpstr>
      <vt:lpstr>Models Used</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TED Talk Views Prediction  Rupali Sawant </dc:title>
  <cp:lastModifiedBy>Lenovo</cp:lastModifiedBy>
  <cp:revision>18</cp:revision>
  <dcterms:modified xsi:type="dcterms:W3CDTF">2022-04-25T18:00:26Z</dcterms:modified>
</cp:coreProperties>
</file>