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9" r:id="rId3"/>
    <p:sldId id="258" r:id="rId4"/>
    <p:sldId id="260" r:id="rId5"/>
    <p:sldId id="262" r:id="rId6"/>
    <p:sldId id="261" r:id="rId7"/>
    <p:sldId id="264" r:id="rId8"/>
    <p:sldId id="266" r:id="rId9"/>
    <p:sldId id="265" r:id="rId10"/>
    <p:sldId id="268" r:id="rId11"/>
    <p:sldId id="269" r:id="rId12"/>
    <p:sldId id="267" r:id="rId13"/>
    <p:sldId id="263" r:id="rId14"/>
    <p:sldId id="270" r:id="rId15"/>
    <p:sldId id="271" r:id="rId16"/>
    <p:sldId id="272"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Facial Emotion Recognition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Rupali Sawant</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A8FD-F92C-4BD2-BC23-7413D86BF81E}"/>
              </a:ext>
            </a:extLst>
          </p:cNvPr>
          <p:cNvSpPr>
            <a:spLocks noGrp="1"/>
          </p:cNvSpPr>
          <p:nvPr>
            <p:ph type="title"/>
          </p:nvPr>
        </p:nvSpPr>
        <p:spPr/>
        <p:txBody>
          <a:bodyPr/>
          <a:lstStyle/>
          <a:p>
            <a:r>
              <a:rPr lang="en-US" dirty="0"/>
              <a:t>Using a Pre-trained Model</a:t>
            </a:r>
            <a:endParaRPr lang="en-IN" dirty="0"/>
          </a:p>
        </p:txBody>
      </p:sp>
      <p:sp>
        <p:nvSpPr>
          <p:cNvPr id="3" name="Text Placeholder 2">
            <a:extLst>
              <a:ext uri="{FF2B5EF4-FFF2-40B4-BE49-F238E27FC236}">
                <a16:creationId xmlns:a16="http://schemas.microsoft.com/office/drawing/2014/main" id="{34EC4EB4-F426-4E04-AC21-DB42870F95CE}"/>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In past, there have been many research in field of computer vision and so topic of emotion recognition was very popular. Some researchers published their own model with various facial feature detection techniques which can be used. Since our aim is built a proper live class monitoring system it is necessary to check how the model works.</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We will use </a:t>
            </a:r>
            <a:r>
              <a:rPr lang="en-GB" sz="1600" b="1" dirty="0" err="1">
                <a:solidFill>
                  <a:schemeClr val="lt1"/>
                </a:solidFill>
                <a:latin typeface="Montserrat"/>
                <a:sym typeface="Montserrat"/>
              </a:rPr>
              <a:t>DeepFace</a:t>
            </a:r>
            <a:r>
              <a:rPr lang="en-GB" sz="1600" b="1" dirty="0">
                <a:solidFill>
                  <a:schemeClr val="lt1"/>
                </a:solidFill>
                <a:latin typeface="Montserrat"/>
                <a:sym typeface="Montserrat"/>
              </a:rPr>
              <a:t>. </a:t>
            </a:r>
            <a:r>
              <a:rPr lang="en-GB" sz="1600" b="1" dirty="0" err="1">
                <a:solidFill>
                  <a:schemeClr val="lt1"/>
                </a:solidFill>
                <a:latin typeface="Montserrat"/>
                <a:sym typeface="Montserrat"/>
              </a:rPr>
              <a:t>DeepFace</a:t>
            </a:r>
            <a:r>
              <a:rPr lang="en-GB" sz="1600" b="1" dirty="0">
                <a:solidFill>
                  <a:schemeClr val="lt1"/>
                </a:solidFill>
                <a:latin typeface="Montserrat"/>
                <a:sym typeface="Montserrat"/>
              </a:rPr>
              <a:t> is a deep learning facial recognition system created by a research group at Facebook. It identifies human faces in digital images. The program employs a nine-Layer neural network with over 120 millions connection weights and was trained on our four million images uploaded by Facebook users.</a:t>
            </a:r>
            <a:endParaRPr lang="en-IN" sz="1600" dirty="0"/>
          </a:p>
        </p:txBody>
      </p:sp>
    </p:spTree>
    <p:extLst>
      <p:ext uri="{BB962C8B-B14F-4D97-AF65-F5344CB8AC3E}">
        <p14:creationId xmlns:p14="http://schemas.microsoft.com/office/powerpoint/2010/main" val="400706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649D-F11D-4CC0-BD97-1B80142C4A9F}"/>
              </a:ext>
            </a:extLst>
          </p:cNvPr>
          <p:cNvSpPr>
            <a:spLocks noGrp="1"/>
          </p:cNvSpPr>
          <p:nvPr>
            <p:ph type="title"/>
          </p:nvPr>
        </p:nvSpPr>
        <p:spPr/>
        <p:txBody>
          <a:bodyPr/>
          <a:lstStyle/>
          <a:p>
            <a:r>
              <a:rPr lang="en-US" dirty="0"/>
              <a:t>Validation</a:t>
            </a:r>
            <a:endParaRPr lang="en-IN" dirty="0"/>
          </a:p>
        </p:txBody>
      </p:sp>
      <p:sp>
        <p:nvSpPr>
          <p:cNvPr id="3" name="Text Placeholder 2">
            <a:extLst>
              <a:ext uri="{FF2B5EF4-FFF2-40B4-BE49-F238E27FC236}">
                <a16:creationId xmlns:a16="http://schemas.microsoft.com/office/drawing/2014/main" id="{55EAFCFE-1F82-4913-A1EE-AF7486E94A62}"/>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 In the validation phase, various OpenCV functions and </a:t>
            </a:r>
            <a:r>
              <a:rPr lang="en-GB" sz="1600" b="1" dirty="0" err="1">
                <a:solidFill>
                  <a:schemeClr val="lt1"/>
                </a:solidFill>
                <a:latin typeface="Montserrat"/>
                <a:ea typeface="Montserrat"/>
                <a:cs typeface="Montserrat"/>
                <a:sym typeface="Montserrat"/>
              </a:rPr>
              <a:t>Keras</a:t>
            </a:r>
            <a:r>
              <a:rPr lang="en-GB" sz="1600" b="1" dirty="0">
                <a:solidFill>
                  <a:schemeClr val="lt1"/>
                </a:solidFill>
                <a:latin typeface="Montserrat"/>
                <a:ea typeface="Montserrat"/>
                <a:cs typeface="Montserrat"/>
                <a:sym typeface="Montserrat"/>
              </a:rPr>
              <a:t> function have been used.</a:t>
            </a:r>
          </a:p>
          <a:p>
            <a:pPr marL="114300" indent="0">
              <a:buNone/>
            </a:pPr>
            <a:r>
              <a:rPr lang="en-GB" sz="1600" b="1" dirty="0">
                <a:solidFill>
                  <a:schemeClr val="lt1"/>
                </a:solidFill>
                <a:latin typeface="Montserrat"/>
                <a:sym typeface="Montserrat"/>
              </a:rPr>
              <a:t>- Initially the video frame is store in a video object.</a:t>
            </a:r>
          </a:p>
          <a:p>
            <a:pPr marL="114300" indent="0">
              <a:buNone/>
            </a:pPr>
            <a:r>
              <a:rPr lang="en-GB" sz="1600" b="1" dirty="0">
                <a:solidFill>
                  <a:schemeClr val="lt1"/>
                </a:solidFill>
                <a:latin typeface="Montserrat"/>
                <a:sym typeface="Montserrat"/>
              </a:rPr>
              <a:t>- The image frame is converted into grayscale and resized and reshaped with the help of </a:t>
            </a:r>
            <a:r>
              <a:rPr lang="en-GB" sz="1600" b="1" dirty="0" err="1">
                <a:solidFill>
                  <a:schemeClr val="lt1"/>
                </a:solidFill>
                <a:latin typeface="Montserrat"/>
                <a:sym typeface="Montserrat"/>
              </a:rPr>
              <a:t>numpy</a:t>
            </a:r>
            <a:r>
              <a:rPr lang="en-GB" sz="1600" b="1" dirty="0">
                <a:solidFill>
                  <a:schemeClr val="lt1"/>
                </a:solidFill>
                <a:latin typeface="Montserrat"/>
                <a:sym typeface="Montserrat"/>
              </a:rPr>
              <a:t>.</a:t>
            </a:r>
          </a:p>
          <a:p>
            <a:pPr marL="114300" indent="0">
              <a:buNone/>
            </a:pPr>
            <a:r>
              <a:rPr lang="en-GB" sz="1600" b="1" dirty="0">
                <a:solidFill>
                  <a:schemeClr val="lt1"/>
                </a:solidFill>
                <a:latin typeface="Montserrat"/>
                <a:sym typeface="Montserrat"/>
              </a:rPr>
              <a:t>- The maximum argument is output.</a:t>
            </a:r>
          </a:p>
          <a:p>
            <a:pPr marL="114300" indent="0">
              <a:buNone/>
            </a:pPr>
            <a:r>
              <a:rPr lang="en-GB" sz="1600" b="1" dirty="0">
                <a:solidFill>
                  <a:schemeClr val="lt1"/>
                </a:solidFill>
                <a:latin typeface="Montserrat"/>
                <a:sym typeface="Montserrat"/>
              </a:rPr>
              <a:t>- A rectangle is drawn around the facial regions and the output is formatted above the rectangular box.</a:t>
            </a:r>
            <a:endParaRPr lang="en-IN" sz="1600" dirty="0"/>
          </a:p>
        </p:txBody>
      </p:sp>
    </p:spTree>
    <p:extLst>
      <p:ext uri="{BB962C8B-B14F-4D97-AF65-F5344CB8AC3E}">
        <p14:creationId xmlns:p14="http://schemas.microsoft.com/office/powerpoint/2010/main" val="259359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9C55-1DC5-4D3F-A444-2C4B05B4502D}"/>
              </a:ext>
            </a:extLst>
          </p:cNvPr>
          <p:cNvSpPr>
            <a:spLocks noGrp="1"/>
          </p:cNvSpPr>
          <p:nvPr>
            <p:ph type="title"/>
          </p:nvPr>
        </p:nvSpPr>
        <p:spPr/>
        <p:txBody>
          <a:bodyPr/>
          <a:lstStyle/>
          <a:p>
            <a:r>
              <a:rPr lang="en-US" dirty="0"/>
              <a:t>Performance Evaluation</a:t>
            </a:r>
            <a:endParaRPr lang="en-IN" dirty="0"/>
          </a:p>
        </p:txBody>
      </p:sp>
      <p:sp>
        <p:nvSpPr>
          <p:cNvPr id="3" name="Text Placeholder 2">
            <a:extLst>
              <a:ext uri="{FF2B5EF4-FFF2-40B4-BE49-F238E27FC236}">
                <a16:creationId xmlns:a16="http://schemas.microsoft.com/office/drawing/2014/main" id="{FB14182A-8737-410F-BF5B-80337FF76CC1}"/>
              </a:ext>
            </a:extLst>
          </p:cNvPr>
          <p:cNvSpPr>
            <a:spLocks noGrp="1"/>
          </p:cNvSpPr>
          <p:nvPr>
            <p:ph type="body" idx="1"/>
          </p:nvPr>
        </p:nvSpPr>
        <p:spPr/>
        <p:txBody>
          <a:bodyPr/>
          <a:lstStyle/>
          <a:p>
            <a:pPr marL="114300" indent="0">
              <a:buNone/>
            </a:pPr>
            <a:r>
              <a:rPr lang="en-GB" b="1" dirty="0">
                <a:solidFill>
                  <a:schemeClr val="lt1"/>
                </a:solidFill>
                <a:latin typeface="Montserrat"/>
                <a:ea typeface="Montserrat"/>
                <a:cs typeface="Montserrat"/>
                <a:sym typeface="Montserrat"/>
              </a:rPr>
              <a:t>The model gives  62-61%  accuracy on validation set while training the model. The CNN model learns the representation features of emotions from the training images . Below are few epochs of training process with batch size of 64.</a:t>
            </a:r>
            <a:endParaRPr lang="en-IN" dirty="0"/>
          </a:p>
        </p:txBody>
      </p:sp>
      <p:pic>
        <p:nvPicPr>
          <p:cNvPr id="5" name="Picture 4">
            <a:extLst>
              <a:ext uri="{FF2B5EF4-FFF2-40B4-BE49-F238E27FC236}">
                <a16:creationId xmlns:a16="http://schemas.microsoft.com/office/drawing/2014/main" id="{EFBE0764-6643-4F7F-AEC5-8F37478815C4}"/>
              </a:ext>
            </a:extLst>
          </p:cNvPr>
          <p:cNvPicPr>
            <a:picLocks noChangeAspect="1"/>
          </p:cNvPicPr>
          <p:nvPr/>
        </p:nvPicPr>
        <p:blipFill>
          <a:blip r:embed="rId2"/>
          <a:stretch>
            <a:fillRect/>
          </a:stretch>
        </p:blipFill>
        <p:spPr>
          <a:xfrm>
            <a:off x="621323" y="2977662"/>
            <a:ext cx="7373816" cy="1591213"/>
          </a:xfrm>
          <a:prstGeom prst="rect">
            <a:avLst/>
          </a:prstGeom>
        </p:spPr>
      </p:pic>
    </p:spTree>
    <p:extLst>
      <p:ext uri="{BB962C8B-B14F-4D97-AF65-F5344CB8AC3E}">
        <p14:creationId xmlns:p14="http://schemas.microsoft.com/office/powerpoint/2010/main" val="334194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1556-C691-42EE-95B4-5F2B2DDA7A36}"/>
              </a:ext>
            </a:extLst>
          </p:cNvPr>
          <p:cNvSpPr>
            <a:spLocks noGrp="1"/>
          </p:cNvSpPr>
          <p:nvPr>
            <p:ph type="title"/>
          </p:nvPr>
        </p:nvSpPr>
        <p:spPr/>
        <p:txBody>
          <a:bodyPr/>
          <a:lstStyle/>
          <a:p>
            <a:r>
              <a:rPr lang="en-US" dirty="0"/>
              <a:t>Output </a:t>
            </a:r>
            <a:endParaRPr lang="en-IN" dirty="0"/>
          </a:p>
        </p:txBody>
      </p:sp>
      <p:sp>
        <p:nvSpPr>
          <p:cNvPr id="3" name="Text Placeholder 2">
            <a:extLst>
              <a:ext uri="{FF2B5EF4-FFF2-40B4-BE49-F238E27FC236}">
                <a16:creationId xmlns:a16="http://schemas.microsoft.com/office/drawing/2014/main" id="{26252F26-0305-41C8-9D7D-12D426E55059}"/>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12344133-DC62-4698-A0D2-10964C30B399}"/>
              </a:ext>
            </a:extLst>
          </p:cNvPr>
          <p:cNvPicPr>
            <a:picLocks noChangeAspect="1"/>
          </p:cNvPicPr>
          <p:nvPr/>
        </p:nvPicPr>
        <p:blipFill rotWithShape="1">
          <a:blip r:embed="rId2"/>
          <a:srcRect l="6795" t="30769" r="57949" b="24103"/>
          <a:stretch/>
        </p:blipFill>
        <p:spPr>
          <a:xfrm>
            <a:off x="2543908" y="1817320"/>
            <a:ext cx="3223846" cy="2321171"/>
          </a:xfrm>
          <a:prstGeom prst="rect">
            <a:avLst/>
          </a:prstGeom>
        </p:spPr>
      </p:pic>
    </p:spTree>
    <p:extLst>
      <p:ext uri="{BB962C8B-B14F-4D97-AF65-F5344CB8AC3E}">
        <p14:creationId xmlns:p14="http://schemas.microsoft.com/office/powerpoint/2010/main" val="266198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2353-E544-4CC0-AF3C-A684C8058957}"/>
              </a:ext>
            </a:extLst>
          </p:cNvPr>
          <p:cNvSpPr>
            <a:spLocks noGrp="1"/>
          </p:cNvSpPr>
          <p:nvPr>
            <p:ph type="title"/>
          </p:nvPr>
        </p:nvSpPr>
        <p:spPr/>
        <p:txBody>
          <a:bodyPr/>
          <a:lstStyle/>
          <a:p>
            <a:r>
              <a:rPr lang="en-US" dirty="0"/>
              <a:t>Challenges Faced</a:t>
            </a:r>
            <a:endParaRPr lang="en-IN" dirty="0"/>
          </a:p>
        </p:txBody>
      </p:sp>
      <p:sp>
        <p:nvSpPr>
          <p:cNvPr id="3" name="Text Placeholder 2">
            <a:extLst>
              <a:ext uri="{FF2B5EF4-FFF2-40B4-BE49-F238E27FC236}">
                <a16:creationId xmlns:a16="http://schemas.microsoft.com/office/drawing/2014/main" id="{76C900D1-2D4C-464B-BDFF-283675FF07C0}"/>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While making CNN model, its training was hard in </a:t>
            </a:r>
            <a:r>
              <a:rPr lang="en-GB" sz="1600" b="1" dirty="0" err="1">
                <a:solidFill>
                  <a:schemeClr val="lt1"/>
                </a:solidFill>
                <a:latin typeface="Montserrat"/>
                <a:ea typeface="Montserrat"/>
                <a:cs typeface="Montserrat"/>
                <a:sym typeface="Montserrat"/>
              </a:rPr>
              <a:t>colab</a:t>
            </a:r>
            <a:r>
              <a:rPr lang="en-GB" sz="1600" b="1" dirty="0">
                <a:solidFill>
                  <a:schemeClr val="lt1"/>
                </a:solidFill>
                <a:latin typeface="Montserrat"/>
                <a:ea typeface="Montserrat"/>
                <a:cs typeface="Montserrat"/>
                <a:sym typeface="Montserrat"/>
              </a:rPr>
              <a:t> as system was crashing often.</a:t>
            </a:r>
          </a:p>
          <a:p>
            <a:pPr marL="114300" indent="0">
              <a:buNone/>
            </a:pPr>
            <a:endParaRPr lang="en-GB" sz="1600" b="1" dirty="0">
              <a:solidFill>
                <a:schemeClr val="lt1"/>
              </a:solidFill>
              <a:latin typeface="Montserrat"/>
              <a:ea typeface="Montserrat"/>
              <a:cs typeface="Montserrat"/>
              <a:sym typeface="Montserrat"/>
            </a:endParaRPr>
          </a:p>
          <a:p>
            <a:pPr marL="114300" indent="0">
              <a:buNone/>
            </a:pPr>
            <a:r>
              <a:rPr lang="en-GB" sz="1600" b="1" dirty="0">
                <a:solidFill>
                  <a:schemeClr val="lt1"/>
                </a:solidFill>
                <a:latin typeface="Montserrat"/>
                <a:ea typeface="Montserrat"/>
                <a:cs typeface="Montserrat"/>
                <a:sym typeface="Montserrat"/>
              </a:rPr>
              <a:t>Running high epoch was stressful.</a:t>
            </a:r>
          </a:p>
          <a:p>
            <a:pPr marL="114300" indent="0">
              <a:buNone/>
            </a:pPr>
            <a:endParaRPr lang="en-GB" sz="1600" b="1" dirty="0">
              <a:solidFill>
                <a:schemeClr val="lt1"/>
              </a:solidFill>
              <a:latin typeface="Montserrat"/>
              <a:ea typeface="Montserrat"/>
              <a:cs typeface="Montserrat"/>
              <a:sym typeface="Montserrat"/>
            </a:endParaRPr>
          </a:p>
          <a:p>
            <a:pPr marL="114300" indent="0">
              <a:buNone/>
            </a:pPr>
            <a:r>
              <a:rPr lang="en-GB" sz="1600" b="1" dirty="0">
                <a:solidFill>
                  <a:schemeClr val="lt1"/>
                </a:solidFill>
                <a:latin typeface="Montserrat"/>
                <a:ea typeface="Montserrat"/>
                <a:cs typeface="Montserrat"/>
                <a:sym typeface="Montserrat"/>
              </a:rPr>
              <a:t>Access of webcam in google </a:t>
            </a:r>
            <a:r>
              <a:rPr lang="en-GB" sz="1600" b="1" dirty="0" err="1">
                <a:solidFill>
                  <a:schemeClr val="lt1"/>
                </a:solidFill>
                <a:latin typeface="Montserrat"/>
                <a:ea typeface="Montserrat"/>
                <a:cs typeface="Montserrat"/>
                <a:sym typeface="Montserrat"/>
              </a:rPr>
              <a:t>colab</a:t>
            </a:r>
            <a:r>
              <a:rPr lang="en-GB" sz="1600" b="1" dirty="0">
                <a:solidFill>
                  <a:schemeClr val="lt1"/>
                </a:solidFill>
                <a:latin typeface="Montserrat"/>
                <a:ea typeface="Montserrat"/>
                <a:cs typeface="Montserrat"/>
                <a:sym typeface="Montserrat"/>
              </a:rPr>
              <a:t> as well as in </a:t>
            </a:r>
            <a:r>
              <a:rPr lang="en-GB" sz="1600" b="1" dirty="0" err="1">
                <a:solidFill>
                  <a:schemeClr val="lt1"/>
                </a:solidFill>
                <a:latin typeface="Montserrat"/>
                <a:ea typeface="Montserrat"/>
                <a:cs typeface="Montserrat"/>
                <a:sym typeface="Montserrat"/>
              </a:rPr>
              <a:t>streamlit</a:t>
            </a:r>
            <a:r>
              <a:rPr lang="en-GB" sz="1600" b="1" dirty="0">
                <a:solidFill>
                  <a:schemeClr val="lt1"/>
                </a:solidFill>
                <a:latin typeface="Montserrat"/>
                <a:ea typeface="Montserrat"/>
                <a:cs typeface="Montserrat"/>
                <a:sym typeface="Montserrat"/>
              </a:rPr>
              <a:t> was tough.</a:t>
            </a:r>
          </a:p>
          <a:p>
            <a:pPr marL="114300" indent="0">
              <a:buNone/>
            </a:pPr>
            <a:endParaRPr lang="en-GB" sz="1600" b="1" dirty="0">
              <a:solidFill>
                <a:schemeClr val="lt1"/>
              </a:solidFill>
              <a:latin typeface="Montserrat"/>
              <a:ea typeface="Montserrat"/>
              <a:cs typeface="Montserrat"/>
              <a:sym typeface="Montserrat"/>
            </a:endParaRPr>
          </a:p>
          <a:p>
            <a:pPr marL="114300" indent="0">
              <a:buNone/>
            </a:pPr>
            <a:r>
              <a:rPr lang="en-GB" sz="1600" b="1" dirty="0">
                <a:solidFill>
                  <a:schemeClr val="lt1"/>
                </a:solidFill>
                <a:latin typeface="Montserrat"/>
                <a:ea typeface="Montserrat"/>
                <a:cs typeface="Montserrat"/>
                <a:sym typeface="Montserrat"/>
              </a:rPr>
              <a:t>While deployment , version compatibility has to be  properly managed.</a:t>
            </a:r>
          </a:p>
        </p:txBody>
      </p:sp>
    </p:spTree>
    <p:extLst>
      <p:ext uri="{BB962C8B-B14F-4D97-AF65-F5344CB8AC3E}">
        <p14:creationId xmlns:p14="http://schemas.microsoft.com/office/powerpoint/2010/main" val="67301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4E59-167B-4DEC-9579-D6DABC7838BA}"/>
              </a:ext>
            </a:extLst>
          </p:cNvPr>
          <p:cNvSpPr>
            <a:spLocks noGrp="1"/>
          </p:cNvSpPr>
          <p:nvPr>
            <p:ph type="title"/>
          </p:nvPr>
        </p:nvSpPr>
        <p:spPr/>
        <p:txBody>
          <a:bodyPr/>
          <a:lstStyle/>
          <a:p>
            <a:r>
              <a:rPr lang="en-US" dirty="0"/>
              <a:t>Calculation</a:t>
            </a:r>
            <a:endParaRPr lang="en-IN" dirty="0"/>
          </a:p>
        </p:txBody>
      </p:sp>
      <p:sp>
        <p:nvSpPr>
          <p:cNvPr id="3" name="Text Placeholder 2">
            <a:extLst>
              <a:ext uri="{FF2B5EF4-FFF2-40B4-BE49-F238E27FC236}">
                <a16:creationId xmlns:a16="http://schemas.microsoft.com/office/drawing/2014/main" id="{8F72A55E-E98D-4DE7-A608-1362FDB862D2}"/>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Our model gave validation accuracy of 60% and train accuracy of 90%.</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Model is successfully able detect emotions and faces.</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It got easily deployed on Heroku and </a:t>
            </a:r>
            <a:r>
              <a:rPr lang="en-GB" sz="1600" b="1" dirty="0" err="1">
                <a:solidFill>
                  <a:schemeClr val="lt1"/>
                </a:solidFill>
                <a:latin typeface="Montserrat"/>
                <a:sym typeface="Montserrat"/>
              </a:rPr>
              <a:t>Streamlit</a:t>
            </a:r>
            <a:r>
              <a:rPr lang="en-GB" sz="1600" b="1" dirty="0">
                <a:solidFill>
                  <a:schemeClr val="lt1"/>
                </a:solidFill>
                <a:latin typeface="Montserrat"/>
                <a:sym typeface="Montserrat"/>
              </a:rPr>
              <a:t> share.</a:t>
            </a:r>
          </a:p>
          <a:p>
            <a:pPr marL="114300" indent="0">
              <a:buNone/>
            </a:pPr>
            <a:endParaRPr lang="en-GB" sz="1600" b="1" dirty="0">
              <a:solidFill>
                <a:schemeClr val="lt1"/>
              </a:solidFill>
              <a:latin typeface="Montserrat"/>
              <a:sym typeface="Montserrat"/>
            </a:endParaRPr>
          </a:p>
          <a:p>
            <a:pPr marL="114300" indent="0">
              <a:buNone/>
            </a:pPr>
            <a:r>
              <a:rPr lang="en-GB" sz="1600" b="1" dirty="0" err="1">
                <a:solidFill>
                  <a:schemeClr val="lt1"/>
                </a:solidFill>
                <a:latin typeface="Montserrat"/>
                <a:sym typeface="Montserrat"/>
              </a:rPr>
              <a:t>Frontent</a:t>
            </a:r>
            <a:r>
              <a:rPr lang="en-GB" sz="1600" b="1" dirty="0">
                <a:solidFill>
                  <a:schemeClr val="lt1"/>
                </a:solidFill>
                <a:latin typeface="Montserrat"/>
                <a:sym typeface="Montserrat"/>
              </a:rPr>
              <a:t> work has been done using </a:t>
            </a:r>
            <a:r>
              <a:rPr lang="en-GB" sz="1600" b="1" dirty="0" err="1">
                <a:solidFill>
                  <a:schemeClr val="lt1"/>
                </a:solidFill>
                <a:latin typeface="Montserrat"/>
                <a:sym typeface="Montserrat"/>
              </a:rPr>
              <a:t>streamlit</a:t>
            </a:r>
            <a:r>
              <a:rPr lang="en-GB" sz="1600" b="1" dirty="0">
                <a:solidFill>
                  <a:schemeClr val="lt1"/>
                </a:solidFill>
                <a:latin typeface="Montserrat"/>
                <a:sym typeface="Montserrat"/>
              </a:rPr>
              <a:t>.</a:t>
            </a:r>
            <a:endParaRPr lang="en-IN" sz="1600" dirty="0"/>
          </a:p>
        </p:txBody>
      </p:sp>
    </p:spTree>
    <p:extLst>
      <p:ext uri="{BB962C8B-B14F-4D97-AF65-F5344CB8AC3E}">
        <p14:creationId xmlns:p14="http://schemas.microsoft.com/office/powerpoint/2010/main" val="170543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EE4D3-502D-4264-98A2-36EB84C6F577}"/>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21795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741A-FF61-4FCC-BBE5-FECA780D6739}"/>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27BD8AD3-E06A-4A56-946D-8B518C00116E}"/>
              </a:ext>
            </a:extLst>
          </p:cNvPr>
          <p:cNvSpPr>
            <a:spLocks noGrp="1"/>
          </p:cNvSpPr>
          <p:nvPr>
            <p:ph type="body" idx="1"/>
          </p:nvPr>
        </p:nvSpPr>
        <p:spPr>
          <a:xfrm>
            <a:off x="311700" y="1152474"/>
            <a:ext cx="8520600" cy="3747771"/>
          </a:xfrm>
        </p:spPr>
        <p:txBody>
          <a:bodyPr/>
          <a:lstStyle/>
          <a:p>
            <a:pPr marL="114300" indent="0">
              <a:buNone/>
            </a:pPr>
            <a:r>
              <a:rPr lang="en-GB" sz="1400" b="1" dirty="0">
                <a:solidFill>
                  <a:schemeClr val="lt1"/>
                </a:solidFill>
                <a:latin typeface="Montserrat"/>
                <a:ea typeface="Montserrat"/>
                <a:cs typeface="Montserrat"/>
                <a:sym typeface="Montserrat"/>
              </a:rPr>
              <a:t>The Indian education landscape has been undergoing rapid changes for the past 10 years owing to the advancement for web-based learning services, specially, eLearning platform.</a:t>
            </a:r>
          </a:p>
          <a:p>
            <a:pPr marL="114300" indent="0">
              <a:buNone/>
            </a:pPr>
            <a:endParaRPr lang="en-GB" sz="1400" b="1" dirty="0">
              <a:solidFill>
                <a:schemeClr val="lt1"/>
              </a:solidFill>
              <a:latin typeface="Montserrat"/>
              <a:sym typeface="Montserrat"/>
            </a:endParaRPr>
          </a:p>
          <a:p>
            <a:pPr marL="114300" indent="0">
              <a:buNone/>
            </a:pPr>
            <a:r>
              <a:rPr lang="en-GB" sz="1400" b="1" dirty="0">
                <a:solidFill>
                  <a:schemeClr val="lt1"/>
                </a:solidFill>
                <a:latin typeface="Montserrat"/>
                <a:sym typeface="Montserrat"/>
              </a:rPr>
              <a:t>In a physical classroom during a lecture teacher can see the faces and assess the emotion of the class and tune their lecture accordingly, whether he is going fast or slow. He can identify student who need special attention. Digital classroom are conducted via video telephony software program where its not possible for medium scale class(25-50) to see all students and access the mood. Because of this drawback, student are not focusing on content due to lack of surveillance.</a:t>
            </a:r>
          </a:p>
          <a:p>
            <a:pPr marL="114300" indent="0">
              <a:buNone/>
            </a:pPr>
            <a:endParaRPr lang="en-GB" sz="1400" b="1" dirty="0">
              <a:solidFill>
                <a:schemeClr val="lt1"/>
              </a:solidFill>
              <a:latin typeface="Montserrat"/>
              <a:sym typeface="Montserrat"/>
            </a:endParaRPr>
          </a:p>
          <a:p>
            <a:pPr marL="114300" indent="0">
              <a:buNone/>
            </a:pPr>
            <a:r>
              <a:rPr lang="en-GB" sz="1400" b="1" dirty="0">
                <a:solidFill>
                  <a:schemeClr val="lt1"/>
                </a:solidFill>
                <a:latin typeface="Montserrat"/>
                <a:sym typeface="Montserrat"/>
              </a:rPr>
              <a:t>While digital platform have limitations in terms of physical surveillance but it comes with the power of data and machines which can work for you. It provides data in the form of video, audio, and text which can be analysed using deep algorithms.</a:t>
            </a:r>
            <a:endParaRPr lang="en-IN" sz="1400" dirty="0"/>
          </a:p>
        </p:txBody>
      </p:sp>
    </p:spTree>
    <p:extLst>
      <p:ext uri="{BB962C8B-B14F-4D97-AF65-F5344CB8AC3E}">
        <p14:creationId xmlns:p14="http://schemas.microsoft.com/office/powerpoint/2010/main" val="422617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2657-EC39-48E7-9B25-4447C6214A50}"/>
              </a:ext>
            </a:extLst>
          </p:cNvPr>
          <p:cNvSpPr>
            <a:spLocks noGrp="1"/>
          </p:cNvSpPr>
          <p:nvPr>
            <p:ph type="title"/>
          </p:nvPr>
        </p:nvSpPr>
        <p:spPr>
          <a:xfrm>
            <a:off x="311699" y="555600"/>
            <a:ext cx="7903613" cy="755700"/>
          </a:xfrm>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28159522-3C54-4B8B-9726-C64CA1701151}"/>
              </a:ext>
            </a:extLst>
          </p:cNvPr>
          <p:cNvSpPr>
            <a:spLocks noGrp="1"/>
          </p:cNvSpPr>
          <p:nvPr>
            <p:ph type="body" idx="1"/>
          </p:nvPr>
        </p:nvSpPr>
        <p:spPr>
          <a:xfrm>
            <a:off x="378619" y="1511044"/>
            <a:ext cx="7836693" cy="3179400"/>
          </a:xfrm>
        </p:spPr>
        <p:txBody>
          <a:bodyPr/>
          <a:lstStyle/>
          <a:p>
            <a:pPr marL="152400" indent="0">
              <a:buNone/>
            </a:pPr>
            <a:r>
              <a:rPr lang="en-GB" sz="1600" b="1" dirty="0">
                <a:solidFill>
                  <a:schemeClr val="lt1"/>
                </a:solidFill>
                <a:latin typeface="Montserrat"/>
                <a:ea typeface="Montserrat"/>
                <a:cs typeface="Montserrat"/>
                <a:sym typeface="Montserrat"/>
              </a:rPr>
              <a:t>We will solve the before-mentioned challenged by applying deep learning algorithms to live video data. The solution to this problem is by recognizing facial emotions.</a:t>
            </a:r>
            <a:endParaRPr lang="en-GB" sz="1600" b="1" dirty="0">
              <a:solidFill>
                <a:schemeClr val="lt1"/>
              </a:solidFill>
              <a:latin typeface="Montserrat"/>
              <a:sym typeface="Montserrat"/>
            </a:endParaRPr>
          </a:p>
          <a:p>
            <a:pPr marL="152400" indent="0">
              <a:buNone/>
            </a:pPr>
            <a:endParaRPr lang="en-IN" dirty="0"/>
          </a:p>
        </p:txBody>
      </p:sp>
    </p:spTree>
    <p:extLst>
      <p:ext uri="{BB962C8B-B14F-4D97-AF65-F5344CB8AC3E}">
        <p14:creationId xmlns:p14="http://schemas.microsoft.com/office/powerpoint/2010/main" val="312378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E003-7526-4557-A41F-4278CFA24D50}"/>
              </a:ext>
            </a:extLst>
          </p:cNvPr>
          <p:cNvSpPr>
            <a:spLocks noGrp="1"/>
          </p:cNvSpPr>
          <p:nvPr>
            <p:ph type="title"/>
          </p:nvPr>
        </p:nvSpPr>
        <p:spPr/>
        <p:txBody>
          <a:bodyPr/>
          <a:lstStyle/>
          <a:p>
            <a:r>
              <a:rPr lang="en-US" dirty="0"/>
              <a:t>What Is Facial Emotion Recognition ?</a:t>
            </a:r>
            <a:endParaRPr lang="en-IN" dirty="0"/>
          </a:p>
        </p:txBody>
      </p:sp>
      <p:sp>
        <p:nvSpPr>
          <p:cNvPr id="3" name="Text Placeholder 2">
            <a:extLst>
              <a:ext uri="{FF2B5EF4-FFF2-40B4-BE49-F238E27FC236}">
                <a16:creationId xmlns:a16="http://schemas.microsoft.com/office/drawing/2014/main" id="{31EDC7A9-8CFE-4FA1-9F42-2DA675F42DC8}"/>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Facial emotion recognition is he process of detecting human emotions from facial expressions. The human brain recognize emotions automatically, and software has now been developed that can recognize  emotions as well. This technology is becoming more accurate all the time, and will eventually be able to read emotions as well as our brains do.</a:t>
            </a:r>
          </a:p>
          <a:p>
            <a:pPr marL="114300" indent="0">
              <a:buNone/>
            </a:pPr>
            <a:endParaRPr lang="en-GB" sz="1600" b="1" dirty="0">
              <a:solidFill>
                <a:schemeClr val="lt1"/>
              </a:solidFill>
              <a:latin typeface="Montserrat"/>
              <a:ea typeface="Montserrat"/>
              <a:cs typeface="Montserrat"/>
              <a:sym typeface="Montserrat"/>
            </a:endParaRPr>
          </a:p>
          <a:p>
            <a:pPr marL="114300" indent="0">
              <a:buNone/>
            </a:pPr>
            <a:r>
              <a:rPr lang="en-GB" sz="1600" b="1" dirty="0">
                <a:solidFill>
                  <a:schemeClr val="lt1"/>
                </a:solidFill>
                <a:latin typeface="Montserrat"/>
                <a:ea typeface="Montserrat"/>
                <a:cs typeface="Montserrat"/>
                <a:sym typeface="Montserrat"/>
              </a:rPr>
              <a:t>Al can detect emotions by learning what each facial expression means and applying that knowledge to the new information presented to it. Emotional artificial intelligence or emotion AL, is a technology that is capable of reading , imitating, interpreting and responding to human facial expressions and emotions.</a:t>
            </a:r>
          </a:p>
        </p:txBody>
      </p:sp>
    </p:spTree>
    <p:extLst>
      <p:ext uri="{BB962C8B-B14F-4D97-AF65-F5344CB8AC3E}">
        <p14:creationId xmlns:p14="http://schemas.microsoft.com/office/powerpoint/2010/main" val="324773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A610-8A90-44CD-BBFC-4BFF278DFDA6}"/>
              </a:ext>
            </a:extLst>
          </p:cNvPr>
          <p:cNvSpPr>
            <a:spLocks noGrp="1"/>
          </p:cNvSpPr>
          <p:nvPr>
            <p:ph type="title"/>
          </p:nvPr>
        </p:nvSpPr>
        <p:spPr/>
        <p:txBody>
          <a:bodyPr/>
          <a:lstStyle/>
          <a:p>
            <a:r>
              <a:rPr lang="en-US" dirty="0"/>
              <a:t>Applications of Facial Emotion Recognition</a:t>
            </a:r>
            <a:endParaRPr lang="en-IN" dirty="0"/>
          </a:p>
        </p:txBody>
      </p:sp>
      <p:sp>
        <p:nvSpPr>
          <p:cNvPr id="3" name="Text Placeholder 2">
            <a:extLst>
              <a:ext uri="{FF2B5EF4-FFF2-40B4-BE49-F238E27FC236}">
                <a16:creationId xmlns:a16="http://schemas.microsoft.com/office/drawing/2014/main" id="{BB3B0803-41FC-4E28-AD7E-C6A79BC19960}"/>
              </a:ext>
            </a:extLst>
          </p:cNvPr>
          <p:cNvSpPr>
            <a:spLocks noGrp="1"/>
          </p:cNvSpPr>
          <p:nvPr>
            <p:ph type="body" idx="1"/>
          </p:nvPr>
        </p:nvSpPr>
        <p:spPr/>
        <p:txBody>
          <a:bodyPr/>
          <a:lstStyle/>
          <a:p>
            <a:pPr marL="114300" indent="0">
              <a:buNone/>
            </a:pPr>
            <a:r>
              <a:rPr lang="en-GB" b="1" u="sng" dirty="0">
                <a:solidFill>
                  <a:schemeClr val="lt1"/>
                </a:solidFill>
                <a:latin typeface="Montserrat"/>
                <a:ea typeface="Montserrat"/>
                <a:cs typeface="Montserrat"/>
                <a:sym typeface="Montserrat"/>
              </a:rPr>
              <a:t>Market Research : </a:t>
            </a:r>
            <a:r>
              <a:rPr lang="en-GB" sz="1600" b="1" dirty="0">
                <a:solidFill>
                  <a:schemeClr val="lt1"/>
                </a:solidFill>
                <a:latin typeface="Montserrat"/>
                <a:ea typeface="Montserrat"/>
                <a:cs typeface="Montserrat"/>
                <a:sym typeface="Montserrat"/>
              </a:rPr>
              <a:t>Companies have traditionally done market research by conducting survey to find out about what consumer want and need. This method however, assume that the preference state are correct and reflect future actions. But this is not always the case. Another popular approach in market research is to employ behaviour methods where users reactions are observe, while interacting with a brand or a product. Although effective, such techniques can quickly become very </a:t>
            </a:r>
            <a:r>
              <a:rPr lang="en-GB" sz="1600" b="1" dirty="0" err="1">
                <a:solidFill>
                  <a:schemeClr val="lt1"/>
                </a:solidFill>
                <a:latin typeface="Montserrat"/>
                <a:ea typeface="Montserrat"/>
                <a:cs typeface="Montserrat"/>
                <a:sym typeface="Montserrat"/>
              </a:rPr>
              <a:t>labor</a:t>
            </a:r>
            <a:r>
              <a:rPr lang="en-GB" sz="1600" b="1" dirty="0">
                <a:solidFill>
                  <a:schemeClr val="lt1"/>
                </a:solidFill>
                <a:latin typeface="Montserrat"/>
                <a:ea typeface="Montserrat"/>
                <a:cs typeface="Montserrat"/>
                <a:sym typeface="Montserrat"/>
              </a:rPr>
              <a:t> intensive as the sample size  increase. In such circumstances, facial expression recognition technology can save the day by allowing companies to conduct market research and measure moment-by-moment facial expressions of emotions automatically, making it easy to aggregate the result.</a:t>
            </a:r>
            <a:endParaRPr lang="en-IN" sz="1600" dirty="0"/>
          </a:p>
        </p:txBody>
      </p:sp>
    </p:spTree>
    <p:extLst>
      <p:ext uri="{BB962C8B-B14F-4D97-AF65-F5344CB8AC3E}">
        <p14:creationId xmlns:p14="http://schemas.microsoft.com/office/powerpoint/2010/main" val="27500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4DAB-A58D-44F6-89C7-D021358ADC9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B9D7398-DFC2-4647-B394-8E6D25894BBC}"/>
              </a:ext>
            </a:extLst>
          </p:cNvPr>
          <p:cNvSpPr>
            <a:spLocks noGrp="1"/>
          </p:cNvSpPr>
          <p:nvPr>
            <p:ph type="body" idx="1"/>
          </p:nvPr>
        </p:nvSpPr>
        <p:spPr/>
        <p:txBody>
          <a:bodyPr/>
          <a:lstStyle/>
          <a:p>
            <a:pPr marL="114300" indent="0">
              <a:buNone/>
            </a:pPr>
            <a:r>
              <a:rPr lang="en-GB" b="1" u="sng" dirty="0">
                <a:solidFill>
                  <a:schemeClr val="lt1"/>
                </a:solidFill>
                <a:latin typeface="Montserrat"/>
                <a:ea typeface="Montserrat"/>
                <a:cs typeface="Montserrat"/>
                <a:sym typeface="Montserrat"/>
              </a:rPr>
              <a:t>Video Game Testing : </a:t>
            </a:r>
            <a:r>
              <a:rPr lang="en-GB" sz="1600" b="1" dirty="0">
                <a:solidFill>
                  <a:schemeClr val="lt1"/>
                </a:solidFill>
                <a:latin typeface="Montserrat"/>
                <a:ea typeface="Montserrat"/>
                <a:cs typeface="Montserrat"/>
                <a:sym typeface="Montserrat"/>
              </a:rPr>
              <a:t>Facial expression recognition can also be used in the video game testing phase. In this phase, usually a focus group of users is asked to play a game for a given amount of time and their behaviour and emotions are monitored, By using the facial expression recognition, game developers can gain insights and draw conclusions about the emotions experience during game play and incorporate that feedback in the making of the final product. Facial expression analysis is a practical means of going beyond the typical survey approach. It is a way of appreciating what the format, it becomes genuinely non-intrusive when it comes to user experience.</a:t>
            </a:r>
            <a:endParaRPr lang="en-IN" sz="1600" dirty="0"/>
          </a:p>
        </p:txBody>
      </p:sp>
    </p:spTree>
    <p:extLst>
      <p:ext uri="{BB962C8B-B14F-4D97-AF65-F5344CB8AC3E}">
        <p14:creationId xmlns:p14="http://schemas.microsoft.com/office/powerpoint/2010/main" val="221548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D953-32C6-421B-85FD-354C7B7BBDB6}"/>
              </a:ext>
            </a:extLst>
          </p:cNvPr>
          <p:cNvSpPr>
            <a:spLocks noGrp="1"/>
          </p:cNvSpPr>
          <p:nvPr>
            <p:ph type="title"/>
          </p:nvPr>
        </p:nvSpPr>
        <p:spPr/>
        <p:txBody>
          <a:bodyPr/>
          <a:lstStyle/>
          <a:p>
            <a:r>
              <a:rPr lang="en-US" dirty="0"/>
              <a:t>About our Dataset</a:t>
            </a:r>
            <a:endParaRPr lang="en-IN" dirty="0"/>
          </a:p>
        </p:txBody>
      </p:sp>
      <p:sp>
        <p:nvSpPr>
          <p:cNvPr id="3" name="Text Placeholder 2">
            <a:extLst>
              <a:ext uri="{FF2B5EF4-FFF2-40B4-BE49-F238E27FC236}">
                <a16:creationId xmlns:a16="http://schemas.microsoft.com/office/drawing/2014/main" id="{0935286D-0196-4932-8754-728970425D80}"/>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The FER-2013 dataset consist of 28,000 labelled images in the training set, 3,500 labelled images in the development set and 3,500 images in the test set. Each image in FER-2013 is labelled as one of seven emotions: happy, sad, disgust, surprise and neutral with happy being the most prevalent emotion, providing a baseline for random guessing of 24.4%.</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The images in FER-2013 consist of both posed and </a:t>
            </a:r>
            <a:r>
              <a:rPr lang="en-GB" sz="1600" b="1" dirty="0" err="1">
                <a:solidFill>
                  <a:schemeClr val="lt1"/>
                </a:solidFill>
                <a:latin typeface="Montserrat"/>
                <a:sym typeface="Montserrat"/>
              </a:rPr>
              <a:t>unposed</a:t>
            </a:r>
            <a:r>
              <a:rPr lang="en-GB" sz="1600" b="1" dirty="0">
                <a:solidFill>
                  <a:schemeClr val="lt1"/>
                </a:solidFill>
                <a:latin typeface="Montserrat"/>
                <a:sym typeface="Montserrat"/>
              </a:rPr>
              <a:t> headshots, which are the grayscale and 48x48 pixels.</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The FER-2013 dataset was created by gathering the result of a google image search of each emotions and synonyms of the emotions.</a:t>
            </a:r>
            <a:endParaRPr lang="en-IN" sz="1600" dirty="0"/>
          </a:p>
        </p:txBody>
      </p:sp>
    </p:spTree>
    <p:extLst>
      <p:ext uri="{BB962C8B-B14F-4D97-AF65-F5344CB8AC3E}">
        <p14:creationId xmlns:p14="http://schemas.microsoft.com/office/powerpoint/2010/main" val="59463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40C7-ABC4-4DF0-B935-184A632C2B94}"/>
              </a:ext>
            </a:extLst>
          </p:cNvPr>
          <p:cNvSpPr>
            <a:spLocks noGrp="1"/>
          </p:cNvSpPr>
          <p:nvPr>
            <p:ph type="title"/>
          </p:nvPr>
        </p:nvSpPr>
        <p:spPr/>
        <p:txBody>
          <a:bodyPr/>
          <a:lstStyle/>
          <a:p>
            <a:r>
              <a:rPr lang="en-US" dirty="0"/>
              <a:t>Problem in FER-2013</a:t>
            </a:r>
            <a:endParaRPr lang="en-IN" dirty="0"/>
          </a:p>
        </p:txBody>
      </p:sp>
      <p:sp>
        <p:nvSpPr>
          <p:cNvPr id="3" name="Text Placeholder 2">
            <a:extLst>
              <a:ext uri="{FF2B5EF4-FFF2-40B4-BE49-F238E27FC236}">
                <a16:creationId xmlns:a16="http://schemas.microsoft.com/office/drawing/2014/main" id="{200BAD24-8928-44D1-8B2E-DB671FF2AB29}"/>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Imbalanced Dataset</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Interclass Variation</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Contrast</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Eye-Glasses</a:t>
            </a:r>
          </a:p>
          <a:p>
            <a:pPr marL="114300" indent="0">
              <a:buNone/>
            </a:pPr>
            <a:endParaRPr lang="en-GB" sz="1600" b="1" dirty="0">
              <a:solidFill>
                <a:schemeClr val="lt1"/>
              </a:solidFill>
              <a:latin typeface="Montserrat"/>
              <a:sym typeface="Montserrat"/>
            </a:endParaRPr>
          </a:p>
          <a:p>
            <a:pPr marL="114300" indent="0">
              <a:buNone/>
            </a:pPr>
            <a:r>
              <a:rPr lang="en-GB" sz="1600" b="1" dirty="0">
                <a:solidFill>
                  <a:schemeClr val="lt1"/>
                </a:solidFill>
                <a:latin typeface="Montserrat"/>
                <a:sym typeface="Montserrat"/>
              </a:rPr>
              <a:t>Outlier/Null Values</a:t>
            </a:r>
            <a:endParaRPr lang="en-IN" sz="1600" dirty="0"/>
          </a:p>
        </p:txBody>
      </p:sp>
    </p:spTree>
    <p:extLst>
      <p:ext uri="{BB962C8B-B14F-4D97-AF65-F5344CB8AC3E}">
        <p14:creationId xmlns:p14="http://schemas.microsoft.com/office/powerpoint/2010/main" val="20521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0D3D-0097-4ED8-9791-F44E8DE4EC4A}"/>
              </a:ext>
            </a:extLst>
          </p:cNvPr>
          <p:cNvSpPr>
            <a:spLocks noGrp="1"/>
          </p:cNvSpPr>
          <p:nvPr>
            <p:ph type="title"/>
          </p:nvPr>
        </p:nvSpPr>
        <p:spPr/>
        <p:txBody>
          <a:bodyPr/>
          <a:lstStyle/>
          <a:p>
            <a:r>
              <a:rPr lang="en-US" dirty="0"/>
              <a:t>Dependencies</a:t>
            </a:r>
            <a:endParaRPr lang="en-IN" dirty="0"/>
          </a:p>
        </p:txBody>
      </p:sp>
      <p:sp>
        <p:nvSpPr>
          <p:cNvPr id="3" name="Text Placeholder 2">
            <a:extLst>
              <a:ext uri="{FF2B5EF4-FFF2-40B4-BE49-F238E27FC236}">
                <a16:creationId xmlns:a16="http://schemas.microsoft.com/office/drawing/2014/main" id="{693C7B96-1340-44EE-9549-60BEBC0F243F}"/>
              </a:ext>
            </a:extLst>
          </p:cNvPr>
          <p:cNvSpPr>
            <a:spLocks noGrp="1"/>
          </p:cNvSpPr>
          <p:nvPr>
            <p:ph type="body" idx="1"/>
          </p:nvPr>
        </p:nvSpPr>
        <p:spPr/>
        <p:txBody>
          <a:bodyPr/>
          <a:lstStyle/>
          <a:p>
            <a:pPr marL="114300" indent="0">
              <a:buNone/>
            </a:pPr>
            <a:r>
              <a:rPr lang="en-GB" sz="1600" b="1" dirty="0">
                <a:solidFill>
                  <a:schemeClr val="lt1"/>
                </a:solidFill>
                <a:latin typeface="Montserrat"/>
                <a:ea typeface="Montserrat"/>
                <a:cs typeface="Montserrat"/>
                <a:sym typeface="Montserrat"/>
              </a:rPr>
              <a:t>Python</a:t>
            </a:r>
          </a:p>
          <a:p>
            <a:pPr marL="114300" indent="0">
              <a:buNone/>
            </a:pPr>
            <a:endParaRPr lang="en-GB" sz="1600" b="1" dirty="0">
              <a:solidFill>
                <a:schemeClr val="lt1"/>
              </a:solidFill>
              <a:latin typeface="Montserrat"/>
              <a:sym typeface="Montserrat"/>
            </a:endParaRPr>
          </a:p>
          <a:p>
            <a:pPr marL="114300" indent="0">
              <a:buNone/>
            </a:pPr>
            <a:r>
              <a:rPr lang="en-GB" sz="1600" b="1" dirty="0" err="1">
                <a:solidFill>
                  <a:schemeClr val="lt1"/>
                </a:solidFill>
                <a:latin typeface="Montserrat"/>
                <a:sym typeface="Montserrat"/>
              </a:rPr>
              <a:t>Tensorflow</a:t>
            </a:r>
            <a:endParaRPr lang="en-US" sz="1600" b="1" dirty="0">
              <a:solidFill>
                <a:schemeClr val="lt1"/>
              </a:solidFill>
              <a:latin typeface="Montserrat"/>
              <a:sym typeface="Montserrat"/>
            </a:endParaRPr>
          </a:p>
          <a:p>
            <a:pPr marL="114300" indent="0">
              <a:buNone/>
            </a:pPr>
            <a:endParaRPr lang="en-US" sz="1600" b="1" dirty="0">
              <a:solidFill>
                <a:schemeClr val="lt1"/>
              </a:solidFill>
              <a:latin typeface="Montserrat"/>
              <a:sym typeface="Montserrat"/>
            </a:endParaRPr>
          </a:p>
          <a:p>
            <a:pPr marL="114300" indent="0">
              <a:buNone/>
            </a:pPr>
            <a:r>
              <a:rPr lang="en-US" sz="1600" b="1" dirty="0" err="1">
                <a:solidFill>
                  <a:schemeClr val="lt1"/>
                </a:solidFill>
                <a:latin typeface="Montserrat"/>
                <a:sym typeface="Montserrat"/>
              </a:rPr>
              <a:t>Keras</a:t>
            </a:r>
            <a:endParaRPr lang="en-US" sz="1600" b="1" dirty="0">
              <a:solidFill>
                <a:schemeClr val="lt1"/>
              </a:solidFill>
              <a:latin typeface="Montserrat"/>
              <a:sym typeface="Montserrat"/>
            </a:endParaRPr>
          </a:p>
          <a:p>
            <a:pPr marL="114300" indent="0">
              <a:buNone/>
            </a:pPr>
            <a:endParaRPr lang="en-US" sz="1600" b="1" dirty="0">
              <a:solidFill>
                <a:schemeClr val="lt1"/>
              </a:solidFill>
              <a:latin typeface="Montserrat"/>
              <a:sym typeface="Montserrat"/>
            </a:endParaRPr>
          </a:p>
          <a:p>
            <a:pPr marL="114300" indent="0">
              <a:buNone/>
            </a:pPr>
            <a:r>
              <a:rPr lang="en-US" sz="1600" b="1" dirty="0" err="1">
                <a:solidFill>
                  <a:schemeClr val="lt1"/>
                </a:solidFill>
                <a:latin typeface="Montserrat"/>
                <a:sym typeface="Montserrat"/>
              </a:rPr>
              <a:t>Streamlit</a:t>
            </a:r>
            <a:endParaRPr lang="en-US" sz="1600" b="1" dirty="0">
              <a:solidFill>
                <a:schemeClr val="lt1"/>
              </a:solidFill>
              <a:latin typeface="Montserrat"/>
              <a:sym typeface="Montserrat"/>
            </a:endParaRPr>
          </a:p>
          <a:p>
            <a:pPr marL="114300" indent="0">
              <a:buNone/>
            </a:pPr>
            <a:endParaRPr lang="en-US" sz="1600" b="1" dirty="0">
              <a:solidFill>
                <a:schemeClr val="lt1"/>
              </a:solidFill>
              <a:latin typeface="Montserrat"/>
              <a:sym typeface="Montserrat"/>
            </a:endParaRPr>
          </a:p>
          <a:p>
            <a:pPr marL="114300" indent="0">
              <a:buNone/>
            </a:pPr>
            <a:r>
              <a:rPr lang="en-US" sz="1600" b="1" dirty="0" err="1">
                <a:solidFill>
                  <a:schemeClr val="lt1"/>
                </a:solidFill>
                <a:latin typeface="Montserrat"/>
                <a:sym typeface="Montserrat"/>
              </a:rPr>
              <a:t>Streamlit-Webrtc</a:t>
            </a:r>
            <a:endParaRPr lang="en-US" sz="1600" b="1" dirty="0">
              <a:solidFill>
                <a:schemeClr val="lt1"/>
              </a:solidFill>
              <a:latin typeface="Montserrat"/>
              <a:sym typeface="Montserrat"/>
            </a:endParaRPr>
          </a:p>
          <a:p>
            <a:pPr marL="114300" indent="0">
              <a:buNone/>
            </a:pPr>
            <a:endParaRPr lang="en-US" sz="1600" b="1" dirty="0">
              <a:solidFill>
                <a:schemeClr val="lt1"/>
              </a:solidFill>
              <a:latin typeface="Montserrat"/>
              <a:sym typeface="Montserrat"/>
            </a:endParaRPr>
          </a:p>
          <a:p>
            <a:pPr marL="114300" indent="0">
              <a:buNone/>
            </a:pPr>
            <a:r>
              <a:rPr lang="en-US" sz="1600" b="1" dirty="0">
                <a:solidFill>
                  <a:schemeClr val="lt1"/>
                </a:solidFill>
                <a:latin typeface="Montserrat"/>
                <a:sym typeface="Montserrat"/>
              </a:rPr>
              <a:t>OpenCV</a:t>
            </a:r>
            <a:endParaRPr lang="en-GB" sz="1600" b="1" dirty="0">
              <a:solidFill>
                <a:schemeClr val="lt1"/>
              </a:solidFill>
              <a:latin typeface="Montserrat"/>
              <a:sym typeface="Montserrat"/>
            </a:endParaRPr>
          </a:p>
        </p:txBody>
      </p:sp>
    </p:spTree>
    <p:extLst>
      <p:ext uri="{BB962C8B-B14F-4D97-AF65-F5344CB8AC3E}">
        <p14:creationId xmlns:p14="http://schemas.microsoft.com/office/powerpoint/2010/main" val="116718347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1028</Words>
  <Application>Microsoft Office PowerPoint</Application>
  <PresentationFormat>On-screen Show (16:9)</PresentationFormat>
  <Paragraphs>77</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Montserrat</vt:lpstr>
      <vt:lpstr>Arial</vt:lpstr>
      <vt:lpstr>Simple Light</vt:lpstr>
      <vt:lpstr>           Capstone Project Facial Emotion Recognition  Rupali Sawant </vt:lpstr>
      <vt:lpstr>Introduction</vt:lpstr>
      <vt:lpstr>Problem Statement</vt:lpstr>
      <vt:lpstr>What Is Facial Emotion Recognition ?</vt:lpstr>
      <vt:lpstr>Applications of Facial Emotion Recognition</vt:lpstr>
      <vt:lpstr>PowerPoint Presentation</vt:lpstr>
      <vt:lpstr>About our Dataset</vt:lpstr>
      <vt:lpstr>Problem in FER-2013</vt:lpstr>
      <vt:lpstr>Dependencies</vt:lpstr>
      <vt:lpstr>Using a Pre-trained Model</vt:lpstr>
      <vt:lpstr>Validation</vt:lpstr>
      <vt:lpstr>Performance Evaluation</vt:lpstr>
      <vt:lpstr>Output </vt:lpstr>
      <vt:lpstr>Challenges Faced</vt:lpstr>
      <vt:lpstr>Calculation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Lenovo</cp:lastModifiedBy>
  <cp:revision>26</cp:revision>
  <dcterms:modified xsi:type="dcterms:W3CDTF">2022-05-25T06:01:04Z</dcterms:modified>
</cp:coreProperties>
</file>