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03/01/2023</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03/01/2023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7"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1"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5"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9"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1"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3"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7"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1"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5"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9"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3"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7"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1/3/2023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3"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9"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upayan.bhattacharjee@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www.linkedin.com/in/rupayan-bhattacharjee-a2214716b" TargetMode="Externa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617747572"/>
              </p:ext>
            </p:extLst>
          </p:nvPr>
        </p:nvGraphicFramePr>
        <p:xfrm>
          <a:off x="9229725" y="1143000"/>
          <a:ext cx="3080068" cy="5683885"/>
        </p:xfrm>
        <a:graphic>
          <a:graphicData uri="http://schemas.openxmlformats.org/drawingml/2006/table">
            <a:tbl>
              <a:tblPr firstRow="1" bandRow="1">
                <a:tableStyleId>{0E3FDE45-AF77-4B5C-9715-49D594BDF05E}</a:tableStyleId>
              </a:tblPr>
              <a:tblGrid>
                <a:gridCol w="794068">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57150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 Basics,OOPS,Generics,Collections,Array,Loops</a:t>
                      </a:r>
                    </a:p>
                  </a:txBody>
                  <a:tcPr/>
                </a:tc>
                <a:extLst>
                  <a:ext uri="{0D108BD9-81ED-4DB2-BD59-A6C34878D82A}">
                    <a16:rowId xmlns:a16="http://schemas.microsoft.com/office/drawing/2014/main" val="10000"/>
                  </a:ext>
                </a:extLst>
              </a:tr>
              <a:tr h="41846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 with MVC and WEBAPI ,Entity Framework</a:t>
                      </a:r>
                    </a:p>
                  </a:txBody>
                  <a:tcPr/>
                </a:tc>
                <a:extLst>
                  <a:ext uri="{0D108BD9-81ED-4DB2-BD59-A6C34878D82A}">
                    <a16:rowId xmlns:a16="http://schemas.microsoft.com/office/drawing/2014/main" val="10001"/>
                  </a:ext>
                </a:extLst>
              </a:tr>
              <a:tr h="7245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800" u="none" strike="noStrike" kern="1200" cap="none" spc="0" normalizeH="0" baseline="0" noProof="0" dirty="0">
                          <a:ln>
                            <a:noFill/>
                          </a:ln>
                          <a:effectLst/>
                          <a:uLnTx/>
                          <a:uFillTx/>
                        </a:rPr>
                        <a:t>.NETCORE</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700" dirty="0">
                          <a:solidFill>
                            <a:schemeClr val="tx1"/>
                          </a:solidFill>
                        </a:rPr>
                        <a:t>ASP.NETCORE MVC , .NETCORE WEBAPI wiith Entity Framework</a:t>
                      </a:r>
                    </a:p>
                  </a:txBody>
                  <a:tcPr/>
                </a:tc>
                <a:extLst>
                  <a:ext uri="{0D108BD9-81ED-4DB2-BD59-A6C34878D82A}">
                    <a16:rowId xmlns:a16="http://schemas.microsoft.com/office/drawing/2014/main" val="10002"/>
                  </a:ext>
                </a:extLst>
              </a:tr>
              <a:tr h="57086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700" dirty="0">
                          <a:ln>
                            <a:noFill/>
                          </a:ln>
                          <a:effectLst/>
                          <a:uLnTx/>
                          <a:uFillTx/>
                          <a:sym typeface="+mn-ea"/>
                        </a:rPr>
                        <a:t>Components, Services, Modules, Routing, Forms &amp; Validation,Exception Handling</a:t>
                      </a:r>
                      <a:endParaRPr lang="en-US" sz="700" dirty="0">
                        <a:solidFill>
                          <a:schemeClr val="tx1"/>
                        </a:solidFill>
                      </a:endParaRPr>
                    </a:p>
                  </a:txBody>
                  <a:tcPr/>
                </a:tc>
                <a:extLst>
                  <a:ext uri="{0D108BD9-81ED-4DB2-BD59-A6C34878D82A}">
                    <a16:rowId xmlns:a16="http://schemas.microsoft.com/office/drawing/2014/main" val="10003"/>
                  </a:ext>
                </a:extLst>
              </a:tr>
              <a:tr h="72390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Microsoft SQL Server </a:t>
                      </a:r>
                    </a:p>
                  </a:txBody>
                  <a:tcPr/>
                </a:tc>
                <a:extLst>
                  <a:ext uri="{0D108BD9-81ED-4DB2-BD59-A6C34878D82A}">
                    <a16:rowId xmlns:a16="http://schemas.microsoft.com/office/drawing/2014/main" val="10004"/>
                  </a:ext>
                </a:extLst>
              </a:tr>
              <a:tr h="57150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HTML5 &amp; CSS3, Javascript,Basic UI Design</a:t>
                      </a:r>
                    </a:p>
                  </a:txBody>
                  <a:tcPr/>
                </a:tc>
                <a:extLst>
                  <a:ext uri="{0D108BD9-81ED-4DB2-BD59-A6C34878D82A}">
                    <a16:rowId xmlns:a16="http://schemas.microsoft.com/office/drawing/2014/main" val="10005"/>
                  </a:ext>
                </a:extLst>
              </a:tr>
              <a:tr h="42037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Cloud</a:t>
                      </a:r>
                    </a:p>
                  </a:txBody>
                  <a:tcPr/>
                </a:tc>
                <a:tc>
                  <a:txBody>
                    <a:bodyPr/>
                    <a:lstStyle/>
                    <a:p>
                      <a:pPr marL="0" lvl="1" indent="0" algn="l" defTabSz="914400" rtl="0" eaLnBrk="1" latinLnBrk="0" hangingPunct="1">
                        <a:buFont typeface="Arial" panose="020B0604020202020204" pitchFamily="34" charset="0"/>
                        <a:buNone/>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Microsoft AZ 900 ongoing Training </a:t>
                      </a:r>
                    </a:p>
                  </a:txBody>
                  <a:tcPr/>
                </a:tc>
                <a:extLst>
                  <a:ext uri="{0D108BD9-81ED-4DB2-BD59-A6C34878D82A}">
                    <a16:rowId xmlns:a16="http://schemas.microsoft.com/office/drawing/2014/main" val="10006"/>
                  </a:ext>
                </a:extLst>
              </a:tr>
              <a:tr h="57213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marL="0" lvl="1" indent="0" algn="l" defTabSz="914400" rtl="0" eaLnBrk="1" latinLnBrk="0" hangingPunct="1">
                        <a:buFont typeface="Arial" panose="020B0604020202020204" pitchFamily="34" charset="0"/>
                        <a:buNone/>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Git,Postman,SSMS,Visual Studio,Visual Studio Code</a:t>
                      </a:r>
                    </a:p>
                  </a:txBody>
                  <a:tcPr/>
                </a:tc>
                <a:extLst>
                  <a:ext uri="{0D108BD9-81ED-4DB2-BD59-A6C34878D82A}">
                    <a16:rowId xmlns:a16="http://schemas.microsoft.com/office/drawing/2014/main" val="10007"/>
                  </a:ext>
                </a:extLst>
              </a:tr>
              <a:tr h="1110615">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8"/>
                  </a:ext>
                </a:extLst>
              </a:tr>
            </a:tbl>
          </a:graphicData>
        </a:graphic>
      </p:graphicFrame>
      <p:sp>
        <p:nvSpPr>
          <p:cNvPr id="7170" name="Text Placeholder 18"/>
          <p:cNvSpPr>
            <a:spLocks noGrp="1"/>
          </p:cNvSpPr>
          <p:nvPr>
            <p:ph type="body" sz="quarter" idx="36"/>
          </p:nvPr>
        </p:nvSpPr>
        <p:spPr>
          <a:xfrm>
            <a:off x="4837113" y="2995613"/>
            <a:ext cx="4008437" cy="2643187"/>
          </a:xfrm>
        </p:spPr>
        <p:txBody>
          <a:bodyPr/>
          <a:lstStyle/>
          <a:p>
            <a:pPr eaLnBrk="1" hangingPunct="1">
              <a:lnSpc>
                <a:spcPct val="114000"/>
              </a:lnSpc>
            </a:pPr>
            <a:r>
              <a:rPr lang="en-US" altLang="en-US" b="1" dirty="0"/>
              <a:t>Online Hotel Management System</a:t>
            </a:r>
          </a:p>
          <a:p>
            <a:pPr eaLnBrk="1" hangingPunct="1">
              <a:lnSpc>
                <a:spcPct val="114000"/>
              </a:lnSpc>
            </a:pPr>
            <a:endParaRPr lang="en-US" altLang="nl-NL" dirty="0"/>
          </a:p>
          <a:p>
            <a:pPr eaLnBrk="1" hangingPunct="1">
              <a:lnSpc>
                <a:spcPct val="114000"/>
              </a:lnSpc>
            </a:pPr>
            <a:r>
              <a:rPr lang="en-US" altLang="nl-NL" dirty="0"/>
              <a:t>Case study of Online Hotel Management System developed using ASP.NET Core ,Web API Core ,SQL Server Management Studio and </a:t>
            </a:r>
            <a:r>
              <a:rPr lang="en-US" altLang="nl-NL" dirty="0" err="1"/>
              <a:t>UserInterface</a:t>
            </a:r>
            <a:r>
              <a:rPr lang="en-US" altLang="nl-NL" dirty="0"/>
              <a:t> created with HTML5,CSS3 and Angular. JWT authentication was used for user authentication purposes. It is a web application whose end user is the owner of the hotel and certain staffs like manager and receptionist of the hotel.  This web application is meant to automate major operations of the hotel including functionalities like keeping track of all the rooms and their availability status, inventory details and the list of guests residing in those rooms.</a:t>
            </a:r>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3344"/>
            <a:ext cx="2374900" cy="295275"/>
          </a:xfrm>
        </p:spPr>
        <p:txBody>
          <a:bodyPr/>
          <a:lstStyle/>
          <a:p>
            <a:pPr eaLnBrk="1" hangingPunct="1"/>
            <a:r>
              <a:rPr lang="en-US" altLang="nl-NL" dirty="0"/>
              <a:t>Mumbai</a:t>
            </a:r>
            <a:endParaRPr lang="nl-NL" altLang="nl-NL" dirty="0"/>
          </a:p>
          <a:p>
            <a:pPr eaLnBrk="1" hangingPunct="1"/>
            <a:endParaRPr lang="nl-NL" altLang="nl-NL" dirty="0"/>
          </a:p>
        </p:txBody>
      </p:sp>
      <p:sp>
        <p:nvSpPr>
          <p:cNvPr id="7173" name="Text Placeholder 24"/>
          <p:cNvSpPr>
            <a:spLocks noGrp="1"/>
          </p:cNvSpPr>
          <p:nvPr>
            <p:ph type="body" sz="quarter" idx="47"/>
          </p:nvPr>
        </p:nvSpPr>
        <p:spPr>
          <a:xfrm>
            <a:off x="3273425" y="1511300"/>
            <a:ext cx="2373313" cy="325438"/>
          </a:xfrm>
        </p:spPr>
        <p:txBody>
          <a:bodyPr/>
          <a:lstStyle/>
          <a:p>
            <a:pPr eaLnBrk="1" hangingPunct="1"/>
            <a:r>
              <a:rPr lang="en-US" altLang="nl-NL" dirty="0" err="1">
                <a:hlinkClick r:id="rId3"/>
              </a:rPr>
              <a:t>rupayan.bhattacharjee</a:t>
            </a:r>
            <a:r>
              <a:rPr lang="nl-NL" altLang="nl-NL" dirty="0">
                <a:hlinkClick r:id="rId3"/>
              </a:rPr>
              <a:t>@capgemini.com</a:t>
            </a:r>
            <a:r>
              <a:rPr lang="nl-NL" altLang="nl-NL" dirty="0"/>
              <a:t> </a:t>
            </a:r>
          </a:p>
        </p:txBody>
      </p:sp>
      <p:sp>
        <p:nvSpPr>
          <p:cNvPr id="7174" name="Text Placeholder 25"/>
          <p:cNvSpPr>
            <a:spLocks noGrp="1"/>
          </p:cNvSpPr>
          <p:nvPr>
            <p:ph type="body" sz="quarter" idx="48"/>
          </p:nvPr>
        </p:nvSpPr>
        <p:spPr>
          <a:xfrm>
            <a:off x="3348038" y="1770063"/>
            <a:ext cx="2382837" cy="330200"/>
          </a:xfrm>
        </p:spPr>
        <p:txBody>
          <a:bodyPr/>
          <a:lstStyle/>
          <a:p>
            <a:pPr eaLnBrk="1" hangingPunct="1"/>
            <a:r>
              <a:rPr lang="nl-NL" altLang="nl-NL" dirty="0"/>
              <a:t>+91 </a:t>
            </a:r>
            <a:r>
              <a:rPr lang="en-US" altLang="nl-NL" dirty="0"/>
              <a:t>8724993827</a:t>
            </a:r>
          </a:p>
        </p:txBody>
      </p:sp>
      <p:sp>
        <p:nvSpPr>
          <p:cNvPr id="7175" name="Text Placeholder 26"/>
          <p:cNvSpPr>
            <a:spLocks noGrp="1"/>
          </p:cNvSpPr>
          <p:nvPr>
            <p:ph type="body" sz="quarter" idx="50"/>
          </p:nvPr>
        </p:nvSpPr>
        <p:spPr>
          <a:xfrm>
            <a:off x="438150" y="2672557"/>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on </a:t>
            </a:r>
            <a:r>
              <a:rPr lang="en-US" b="1" dirty="0"/>
              <a:t>C#,ADO.NET ,SQL Server,.NET MVC with WEBAPI ,ANGULAR and ASP.NETCORE WEBAPI.</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ASP.NET COREWEBAPI</a:t>
            </a:r>
          </a:p>
          <a:p>
            <a:pPr marL="171450" indent="-171450">
              <a:buFont typeface="Arial" panose="020B0604020202020204" pitchFamily="34" charset="0"/>
              <a:buChar char="•"/>
            </a:pPr>
            <a:r>
              <a:rPr lang="en-US" dirty="0"/>
              <a:t>Hands on experience in developing web pages using HTML5,CSS3,Object Oriented Java script</a:t>
            </a:r>
          </a:p>
          <a:p>
            <a:pPr marL="171450" indent="-171450">
              <a:buFont typeface="Arial" panose="020B0604020202020204" pitchFamily="34" charset="0"/>
              <a:buChar char="•"/>
            </a:pPr>
            <a:r>
              <a:rPr lang="en-US" dirty="0"/>
              <a:t>Experience in creating documentation with Java docs and swagger.</a:t>
            </a:r>
            <a:endParaRPr lang="en-US" b="1" dirty="0"/>
          </a:p>
          <a:p>
            <a:pPr marL="171450" indent="-171450">
              <a:buFont typeface="Arial" panose="020B0604020202020204" pitchFamily="34" charset="0"/>
              <a:buChar char="•"/>
            </a:pPr>
            <a:r>
              <a:rPr lang="en-US" b="1" dirty="0"/>
              <a:t>Having Knowledge of Git and GitHub</a:t>
            </a:r>
          </a:p>
          <a:p>
            <a:pPr marL="171450" indent="-171450">
              <a:buFont typeface="Arial" panose="020B0604020202020204" pitchFamily="34" charset="0"/>
              <a:buChar char="•"/>
            </a:pPr>
            <a:r>
              <a:rPr lang="en-US" dirty="0"/>
              <a:t>Attended training on .NET and .NETCORE</a:t>
            </a:r>
          </a:p>
          <a:p>
            <a:br>
              <a:rPr lang="en-US" altLang="nl-NL" dirty="0"/>
            </a:br>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IN" altLang="en-IN" dirty="0"/>
              <a:t>R</a:t>
            </a:r>
            <a:r>
              <a:rPr lang="en-US" altLang="en-IN" dirty="0" err="1"/>
              <a:t>upayan</a:t>
            </a:r>
            <a:r>
              <a:rPr lang="en-US" altLang="en-IN" dirty="0"/>
              <a:t> Bhattacharjee</a:t>
            </a:r>
          </a:p>
        </p:txBody>
      </p:sp>
      <p:sp>
        <p:nvSpPr>
          <p:cNvPr id="7183" name="Text Placeholder 25"/>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99417" y="547041"/>
            <a:ext cx="2424112" cy="441325"/>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2018 - 2022</a:t>
            </a:r>
          </a:p>
        </p:txBody>
      </p:sp>
      <p:sp>
        <p:nvSpPr>
          <p:cNvPr id="6" name="Rectangle 5"/>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9" name="Picture Placeholder 8" descr="A picture containing text, necktie, person, person&#10;&#10;Description automatically generated">
            <a:extLst>
              <a:ext uri="{FF2B5EF4-FFF2-40B4-BE49-F238E27FC236}">
                <a16:creationId xmlns:a16="http://schemas.microsoft.com/office/drawing/2014/main" id="{9321F758-4FF1-42A4-AF42-04EB3405A58D}"/>
              </a:ext>
            </a:extLst>
          </p:cNvPr>
          <p:cNvPicPr>
            <a:picLocks noGrp="1" noChangeAspect="1"/>
          </p:cNvPicPr>
          <p:nvPr>
            <p:ph type="pic" sz="quarter" idx="46"/>
          </p:nvPr>
        </p:nvPicPr>
        <p:blipFill rotWithShape="1">
          <a:blip r:embed="rId4" cstate="print">
            <a:extLst>
              <a:ext uri="{28A0092B-C50C-407E-A947-70E740481C1C}">
                <a14:useLocalDpi xmlns:a14="http://schemas.microsoft.com/office/drawing/2010/main" val="0"/>
              </a:ext>
            </a:extLst>
          </a:blip>
          <a:srcRect l="-147" t="2222" r="4358" b="10161"/>
          <a:stretch/>
        </p:blipFill>
        <p:spPr>
          <a:xfrm>
            <a:off x="354847" y="89450"/>
            <a:ext cx="1680791" cy="2010813"/>
          </a:xfrm>
        </p:spPr>
      </p:pic>
      <p:pic>
        <p:nvPicPr>
          <p:cNvPr id="12" name="Picture 11">
            <a:hlinkClick r:id="rId5"/>
            <a:extLst>
              <a:ext uri="{FF2B5EF4-FFF2-40B4-BE49-F238E27FC236}">
                <a16:creationId xmlns:a16="http://schemas.microsoft.com/office/drawing/2014/main" id="{FBAAEA78-1403-43EB-B013-3A3BE5EA75B4}"/>
              </a:ext>
            </a:extLst>
          </p:cNvPr>
          <p:cNvPicPr>
            <a:picLocks noChangeAspect="1"/>
          </p:cNvPicPr>
          <p:nvPr/>
        </p:nvPicPr>
        <p:blipFill>
          <a:blip r:embed="rId6"/>
          <a:stretch>
            <a:fillRect/>
          </a:stretch>
        </p:blipFill>
        <p:spPr>
          <a:xfrm>
            <a:off x="8568905" y="1770063"/>
            <a:ext cx="553290" cy="55329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54</TotalTime>
  <Words>316</Words>
  <Application>Microsoft Office PowerPoint</Application>
  <PresentationFormat>Widescreen</PresentationFormat>
  <Paragraphs>52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Bhattacharjee, Rupayan</cp:lastModifiedBy>
  <cp:revision>106</cp:revision>
  <dcterms:created xsi:type="dcterms:W3CDTF">2020-09-22T06:24:00Z</dcterms:created>
  <dcterms:modified xsi:type="dcterms:W3CDTF">2023-01-03T09:24:00Z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ICV">
    <vt:lpwstr>E0DE2E59B8D14E4F817B1223CBDA7569</vt:lpwstr>
  </property>
  <property fmtid="{D5CDD505-2E9C-101B-9397-08002B2CF9AE}" pid="4" name="KSOProductBuildVer">
    <vt:lpwstr>1033-11.2.0.11214</vt:lpwstr>
  </property>
</Properties>
</file>