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318" r:id="rId3"/>
    <p:sldId id="262" r:id="rId4"/>
    <p:sldId id="320" r:id="rId5"/>
    <p:sldId id="321" r:id="rId6"/>
    <p:sldId id="322" r:id="rId7"/>
    <p:sldId id="333" r:id="rId8"/>
    <p:sldId id="334" r:id="rId9"/>
    <p:sldId id="335" r:id="rId10"/>
    <p:sldId id="337" r:id="rId11"/>
    <p:sldId id="336" r:id="rId12"/>
    <p:sldId id="338" r:id="rId13"/>
    <p:sldId id="339" r:id="rId14"/>
    <p:sldId id="340" r:id="rId15"/>
    <p:sldId id="341" r:id="rId16"/>
    <p:sldId id="342" r:id="rId17"/>
    <p:sldId id="260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itchFamily="2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9D5"/>
    <a:srgbClr val="1C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1622F-8701-44E8-9E52-67C1BC99B087}">
  <a:tblStyle styleId="{D781622F-8701-44E8-9E52-67C1BC99B0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84522" autoAdjust="0"/>
  </p:normalViewPr>
  <p:slideViewPr>
    <p:cSldViewPr snapToGrid="0">
      <p:cViewPr varScale="1">
        <p:scale>
          <a:sx n="230" d="100"/>
          <a:sy n="230" d="100"/>
        </p:scale>
        <p:origin x="2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51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1669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2910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399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533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625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004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e355c63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e355c63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9e355c63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9e355c63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99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9e355c63c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9e355c63c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23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3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81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416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9e355c63c_0_16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9e355c63c_0_16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" name="Google Shape;10;p2"/>
            <p:cNvSpPr/>
            <p:nvPr/>
          </p:nvSpPr>
          <p:spPr>
            <a:xfrm>
              <a:off x="2125225" y="882100"/>
              <a:ext cx="4498300" cy="4498300"/>
            </a:xfrm>
            <a:custGeom>
              <a:avLst/>
              <a:gdLst/>
              <a:ahLst/>
              <a:cxnLst/>
              <a:rect l="l" t="t" r="r" b="b"/>
              <a:pathLst>
                <a:path w="179932" h="179932" extrusionOk="0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01875" y="2235400"/>
              <a:ext cx="933450" cy="1736400"/>
            </a:xfrm>
            <a:custGeom>
              <a:avLst/>
              <a:gdLst/>
              <a:ahLst/>
              <a:cxnLst/>
              <a:rect l="l" t="t" r="r" b="b"/>
              <a:pathLst>
                <a:path w="37338" h="69456" extrusionOk="0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608575" y="1292775"/>
              <a:ext cx="262925" cy="321900"/>
            </a:xfrm>
            <a:custGeom>
              <a:avLst/>
              <a:gdLst/>
              <a:ahLst/>
              <a:cxnLst/>
              <a:rect l="l" t="t" r="r" b="b"/>
              <a:pathLst>
                <a:path w="10517" h="12876" extrusionOk="0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1300" y="1118475"/>
              <a:ext cx="1073350" cy="2291375"/>
            </a:xfrm>
            <a:custGeom>
              <a:avLst/>
              <a:gdLst/>
              <a:ahLst/>
              <a:cxnLst/>
              <a:rect l="l" t="t" r="r" b="b"/>
              <a:pathLst>
                <a:path w="42934" h="91655" extrusionOk="0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54250" y="976175"/>
              <a:ext cx="1869275" cy="2520500"/>
            </a:xfrm>
            <a:custGeom>
              <a:avLst/>
              <a:gdLst/>
              <a:ahLst/>
              <a:cxnLst/>
              <a:rect l="l" t="t" r="r" b="b"/>
              <a:pathLst>
                <a:path w="74771" h="100820" extrusionOk="0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668598" y="1124211"/>
            <a:ext cx="147102" cy="358950"/>
          </a:xfrm>
          <a:custGeom>
            <a:avLst/>
            <a:gdLst/>
            <a:ahLst/>
            <a:cxnLst/>
            <a:rect l="l" t="t" r="r" b="b"/>
            <a:pathLst>
              <a:path w="10710" h="26134" extrusionOk="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093045" y="1171822"/>
            <a:ext cx="1770644" cy="685785"/>
          </a:xfrm>
          <a:custGeom>
            <a:avLst/>
            <a:gdLst/>
            <a:ahLst/>
            <a:cxnLst/>
            <a:rect l="l" t="t" r="r" b="b"/>
            <a:pathLst>
              <a:path w="151954" h="58853" fill="none" extrusionOk="0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43542" y="1423124"/>
            <a:ext cx="392363" cy="40006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40000" y="481140"/>
            <a:ext cx="1860368" cy="362222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47558" y="1201722"/>
            <a:ext cx="1246032" cy="252504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71687" y="330275"/>
            <a:ext cx="764068" cy="154836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972623" y="424184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445053" y="198569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141294" y="2409146"/>
            <a:ext cx="805530" cy="156840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7214489" y="3744452"/>
            <a:ext cx="2106734" cy="410161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007000" y="1377850"/>
            <a:ext cx="5130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544276">
            <a:off x="7394130" y="3812809"/>
            <a:ext cx="1975648" cy="1801992"/>
            <a:chOff x="6652154" y="3716623"/>
            <a:chExt cx="560631" cy="511352"/>
          </a:xfrm>
        </p:grpSpPr>
        <p:sp>
          <p:nvSpPr>
            <p:cNvPr id="109" name="Google Shape;109;p14"/>
            <p:cNvSpPr/>
            <p:nvPr/>
          </p:nvSpPr>
          <p:spPr>
            <a:xfrm>
              <a:off x="6652154" y="3716623"/>
              <a:ext cx="560631" cy="511352"/>
            </a:xfrm>
            <a:custGeom>
              <a:avLst/>
              <a:gdLst/>
              <a:ahLst/>
              <a:cxnLst/>
              <a:rect l="l" t="t" r="r" b="b"/>
              <a:pathLst>
                <a:path w="97163" h="88661" extrusionOk="0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avLst/>
                <a:gdLst/>
                <a:ahLst/>
                <a:cxnLst/>
                <a:rect l="l" t="t" r="r" b="b"/>
                <a:pathLst>
                  <a:path w="66964" h="80501" extrusionOk="0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17709" extrusionOk="0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855" extrusionOk="0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6247" extrusionOk="0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12279" extrusionOk="0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542" extrusionOk="0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3763" extrusionOk="0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142" extrusionOk="0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4260" extrusionOk="0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>
            <a:spLocks noGrp="1"/>
          </p:cNvSpPr>
          <p:nvPr>
            <p:ph type="subTitle" idx="1"/>
          </p:nvPr>
        </p:nvSpPr>
        <p:spPr>
          <a:xfrm>
            <a:off x="539999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2"/>
          </p:nvPr>
        </p:nvSpPr>
        <p:spPr>
          <a:xfrm>
            <a:off x="642863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3"/>
          </p:nvPr>
        </p:nvSpPr>
        <p:spPr>
          <a:xfrm>
            <a:off x="4567574" y="2062825"/>
            <a:ext cx="3933600" cy="23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subTitle" idx="4"/>
          </p:nvPr>
        </p:nvSpPr>
        <p:spPr>
          <a:xfrm>
            <a:off x="4670438" y="1705825"/>
            <a:ext cx="1835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352659" y="3969650"/>
            <a:ext cx="2070296" cy="1898190"/>
            <a:chOff x="6015419" y="3716859"/>
            <a:chExt cx="557671" cy="511283"/>
          </a:xfrm>
        </p:grpSpPr>
        <p:sp>
          <p:nvSpPr>
            <p:cNvPr id="277" name="Google Shape;277;p26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6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79" name="Google Shape;279;p26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10800000" flipH="1"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1" name="Google Shape;291;p27"/>
          <p:cNvSpPr/>
          <p:nvPr/>
        </p:nvSpPr>
        <p:spPr>
          <a:xfrm rot="-9099192" flipH="1">
            <a:off x="912160" y="1905462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-542973" y="-643684"/>
            <a:ext cx="9131300" cy="5139925"/>
          </a:xfrm>
          <a:custGeom>
            <a:avLst/>
            <a:gdLst/>
            <a:ahLst/>
            <a:cxnLst/>
            <a:rect l="l" t="t" r="r" b="b"/>
            <a:pathLst>
              <a:path w="365252" h="205597" extrusionOk="0">
                <a:moveTo>
                  <a:pt x="10457" y="53490"/>
                </a:moveTo>
                <a:cubicBezTo>
                  <a:pt x="17507" y="72947"/>
                  <a:pt x="21445" y="125824"/>
                  <a:pt x="50012" y="141390"/>
                </a:cubicBezTo>
                <a:cubicBezTo>
                  <a:pt x="78579" y="156956"/>
                  <a:pt x="145419" y="136263"/>
                  <a:pt x="181861" y="146884"/>
                </a:cubicBezTo>
                <a:cubicBezTo>
                  <a:pt x="218303" y="157505"/>
                  <a:pt x="241789" y="210794"/>
                  <a:pt x="268662" y="205117"/>
                </a:cubicBezTo>
                <a:cubicBezTo>
                  <a:pt x="295536" y="199440"/>
                  <a:pt x="330421" y="145831"/>
                  <a:pt x="343102" y="112823"/>
                </a:cubicBezTo>
                <a:cubicBezTo>
                  <a:pt x="355783" y="79815"/>
                  <a:pt x="384946" y="23961"/>
                  <a:pt x="344750" y="7068"/>
                </a:cubicBezTo>
                <a:cubicBezTo>
                  <a:pt x="304554" y="-9825"/>
                  <a:pt x="158100" y="8533"/>
                  <a:pt x="101927" y="11463"/>
                </a:cubicBezTo>
                <a:cubicBezTo>
                  <a:pt x="45754" y="14393"/>
                  <a:pt x="22955" y="17644"/>
                  <a:pt x="7710" y="24648"/>
                </a:cubicBezTo>
                <a:cubicBezTo>
                  <a:pt x="-7535" y="31653"/>
                  <a:pt x="3407" y="34033"/>
                  <a:pt x="10457" y="5349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29"/>
          <p:cNvGrpSpPr/>
          <p:nvPr/>
        </p:nvGrpSpPr>
        <p:grpSpPr>
          <a:xfrm>
            <a:off x="7514447" y="-528345"/>
            <a:ext cx="2179097" cy="1997941"/>
            <a:chOff x="6015419" y="3716859"/>
            <a:chExt cx="557671" cy="511283"/>
          </a:xfrm>
        </p:grpSpPr>
        <p:sp>
          <p:nvSpPr>
            <p:cNvPr id="307" name="Google Shape;307;p29"/>
            <p:cNvSpPr/>
            <p:nvPr/>
          </p:nvSpPr>
          <p:spPr>
            <a:xfrm>
              <a:off x="6015419" y="3716859"/>
              <a:ext cx="557671" cy="511283"/>
            </a:xfrm>
            <a:custGeom>
              <a:avLst/>
              <a:gdLst/>
              <a:ahLst/>
              <a:cxnLst/>
              <a:rect l="l" t="t" r="r" b="b"/>
              <a:pathLst>
                <a:path w="96650" h="88649" extrusionOk="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29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309" name="Google Shape;309;p29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9" name="Google Shape;319;p29"/>
          <p:cNvSpPr/>
          <p:nvPr/>
        </p:nvSpPr>
        <p:spPr>
          <a:xfrm rot="9450118" flipH="1">
            <a:off x="1068684" y="2718342"/>
            <a:ext cx="578577" cy="58993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72" r:id="rId6"/>
    <p:sldLayoutId id="214748367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6PtxsvxhQSA?feature=oembed" TargetMode="Externa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WDCLzu4myoc?feature=oembed" TargetMode="Externa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irYKj73AUuo?feature=oembed" TargetMode="Externa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roj.ruppin.ac.il/cgroup4/prod/finalproj/build1/index.html#/" TargetMode="External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ctrTitle"/>
          </p:nvPr>
        </p:nvSpPr>
        <p:spPr>
          <a:xfrm>
            <a:off x="1081699" y="185830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Catch me </a:t>
            </a:r>
            <a:br>
              <a:rPr lang="he-IL" dirty="0"/>
            </a:br>
            <a:r>
              <a:rPr lang="en" dirty="0"/>
              <a:t>if you can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36440-DF91-9FEC-33E5-0424076E2A12}"/>
              </a:ext>
            </a:extLst>
          </p:cNvPr>
          <p:cNvSpPr txBox="1"/>
          <p:nvPr/>
        </p:nvSpPr>
        <p:spPr>
          <a:xfrm>
            <a:off x="2685535" y="4174525"/>
            <a:ext cx="326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dk2"/>
                </a:solidFill>
                <a:latin typeface="Montserrat"/>
                <a:sym typeface="Montserrat"/>
              </a:rPr>
              <a:t>סתיו הרצוג, משה מנע ויואב הראל</a:t>
            </a:r>
            <a:endParaRPr lang="en-US" dirty="0">
              <a:solidFill>
                <a:schemeClr val="dk2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1952D1-9473-185C-759B-B6D6916F2F2F}"/>
              </a:ext>
            </a:extLst>
          </p:cNvPr>
          <p:cNvSpPr/>
          <p:nvPr/>
        </p:nvSpPr>
        <p:spPr>
          <a:xfrm>
            <a:off x="0" y="0"/>
            <a:ext cx="9144000" cy="51420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Spy 50k vs Agents 0K">
            <a:hlinkClick r:id="" action="ppaction://media"/>
            <a:extLst>
              <a:ext uri="{FF2B5EF4-FFF2-40B4-BE49-F238E27FC236}">
                <a16:creationId xmlns:a16="http://schemas.microsoft.com/office/drawing/2014/main" id="{56003EB6-4C7B-DFCE-DF50-77FD47E0DC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43961" y="1441"/>
            <a:ext cx="6856078" cy="51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799965" y="461752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שלב שני: סוכנים שלמדו 50 אלף צעדים מול מרגל מאומן (50 אלף צעדים)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4ABAA-AA48-55ED-D0FA-0C430A29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05" y="2122516"/>
            <a:ext cx="5618752" cy="2752042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E4A0B1-33F9-3C33-D71E-0BF1B914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15" y="2124699"/>
            <a:ext cx="2474496" cy="27498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1780EF-13F6-509F-FFB8-A0B548A52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81" y="2718608"/>
            <a:ext cx="152400" cy="15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8D9714-DE29-2544-F78F-DFE29B49A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47" y="4214194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5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566468" y="517170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630241-8BD1-8767-9EDD-13B6827B7974}"/>
              </a:ext>
            </a:extLst>
          </p:cNvPr>
          <p:cNvSpPr/>
          <p:nvPr/>
        </p:nvSpPr>
        <p:spPr>
          <a:xfrm>
            <a:off x="0" y="0"/>
            <a:ext cx="9144000" cy="51420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Spy 50k vs Agents 50K">
            <a:hlinkClick r:id="" action="ppaction://media"/>
            <a:extLst>
              <a:ext uri="{FF2B5EF4-FFF2-40B4-BE49-F238E27FC236}">
                <a16:creationId xmlns:a16="http://schemas.microsoft.com/office/drawing/2014/main" id="{FFF637BF-5583-B7C1-776C-B7ADBBC0169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98418" y="10392"/>
            <a:ext cx="6844145" cy="51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771515" y="439585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10964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שלב שלישי: מרגל שלמד 200 אלף צעדים מול סוכנים שלמדו 50 אלף צעדים.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0BFF9-304E-743A-92B9-8223836A6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3" y="2054580"/>
            <a:ext cx="5718283" cy="280829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F70342-A9C8-3766-BF8B-518FD95B7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361" y="2054581"/>
            <a:ext cx="2474336" cy="2808294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D11BD3-9467-B226-E0B9-7135D61F8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19" y="2617470"/>
            <a:ext cx="152400" cy="15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A2659-5677-ABFD-393F-6390780D6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70" y="420033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5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566468" y="517170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E1AFE-45E5-9067-A1D4-B6287D371871}"/>
              </a:ext>
            </a:extLst>
          </p:cNvPr>
          <p:cNvSpPr/>
          <p:nvPr/>
        </p:nvSpPr>
        <p:spPr>
          <a:xfrm>
            <a:off x="0" y="0"/>
            <a:ext cx="9144000" cy="51420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Spy 200k vs Agents 50K B">
            <a:hlinkClick r:id="" action="ppaction://media"/>
            <a:extLst>
              <a:ext uri="{FF2B5EF4-FFF2-40B4-BE49-F238E27FC236}">
                <a16:creationId xmlns:a16="http://schemas.microsoft.com/office/drawing/2014/main" id="{4FDC75EF-D3A7-D2EE-4967-4C7ED9ED28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80524" y="25207"/>
            <a:ext cx="6788858" cy="50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3442075" y="444137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+mn-cs"/>
              </a:rPr>
              <a:t>Best model</a:t>
            </a:r>
            <a:endParaRPr lang="he-IL" dirty="0"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75286" y="1481346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Spy vs Agents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לאחר אימון המודלים מעל 1,000,000 צעדי אימון.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7D6A1-6DE1-16FD-81A8-6C86630CB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56" y="1481346"/>
            <a:ext cx="3282263" cy="3662154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867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3737061" y="446149"/>
            <a:ext cx="21832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הרצה בלייב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26699" y="1383465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4D0F9-EDC1-498F-C1B1-9816F50A15DD}"/>
              </a:ext>
            </a:extLst>
          </p:cNvPr>
          <p:cNvSpPr txBox="1"/>
          <p:nvPr/>
        </p:nvSpPr>
        <p:spPr>
          <a:xfrm>
            <a:off x="2542709" y="166005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Catch me if you can</a:t>
            </a:r>
            <a:endParaRPr lang="en-US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5641E4-6BA6-51CE-041A-17FE150E945F}"/>
              </a:ext>
            </a:extLst>
          </p:cNvPr>
          <p:cNvGrpSpPr/>
          <p:nvPr/>
        </p:nvGrpSpPr>
        <p:grpSpPr>
          <a:xfrm>
            <a:off x="2588271" y="2571750"/>
            <a:ext cx="1157942" cy="1349162"/>
            <a:chOff x="2542052" y="2567667"/>
            <a:chExt cx="1157942" cy="1349162"/>
          </a:xfrm>
        </p:grpSpPr>
        <p:pic>
          <p:nvPicPr>
            <p:cNvPr id="6" name="Graphic 5" descr="Airplane with solid fill">
              <a:extLst>
                <a:ext uri="{FF2B5EF4-FFF2-40B4-BE49-F238E27FC236}">
                  <a16:creationId xmlns:a16="http://schemas.microsoft.com/office/drawing/2014/main" id="{2638BCEF-35C2-A20C-31F6-D3794B0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2052" y="2567667"/>
              <a:ext cx="1157942" cy="11579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6F8305-E64B-F45F-B227-7A6D803CBAC5}"/>
                </a:ext>
              </a:extLst>
            </p:cNvPr>
            <p:cNvSpPr txBox="1"/>
            <p:nvPr/>
          </p:nvSpPr>
          <p:spPr>
            <a:xfrm>
              <a:off x="2851431" y="3609052"/>
              <a:ext cx="727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/>
                <a:t>Spy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A77B1C-AB95-3C17-F0D9-5F75E6B77887}"/>
              </a:ext>
            </a:extLst>
          </p:cNvPr>
          <p:cNvGrpSpPr/>
          <p:nvPr/>
        </p:nvGrpSpPr>
        <p:grpSpPr>
          <a:xfrm>
            <a:off x="5564155" y="2588825"/>
            <a:ext cx="1333460" cy="1307747"/>
            <a:chOff x="7432563" y="2571750"/>
            <a:chExt cx="1333460" cy="1307747"/>
          </a:xfrm>
        </p:grpSpPr>
        <p:pic>
          <p:nvPicPr>
            <p:cNvPr id="5" name="Graphic 4" descr="Airplane with solid fill">
              <a:extLst>
                <a:ext uri="{FF2B5EF4-FFF2-40B4-BE49-F238E27FC236}">
                  <a16:creationId xmlns:a16="http://schemas.microsoft.com/office/drawing/2014/main" id="{A04B2ABC-5F12-43BE-EE9A-39CA72F7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32563" y="2571750"/>
              <a:ext cx="1157942" cy="115794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48426E-8361-3B10-3965-F503916EDD16}"/>
                </a:ext>
              </a:extLst>
            </p:cNvPr>
            <p:cNvSpPr txBox="1"/>
            <p:nvPr/>
          </p:nvSpPr>
          <p:spPr>
            <a:xfrm>
              <a:off x="7553750" y="3571720"/>
              <a:ext cx="1212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C722A"/>
                  </a:solidFill>
                </a:rPr>
                <a:t>Agent_2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A429E8-1A6F-1A66-F114-4633408804C0}"/>
              </a:ext>
            </a:extLst>
          </p:cNvPr>
          <p:cNvGrpSpPr/>
          <p:nvPr/>
        </p:nvGrpSpPr>
        <p:grpSpPr>
          <a:xfrm>
            <a:off x="4138193" y="2613425"/>
            <a:ext cx="1157942" cy="1307487"/>
            <a:chOff x="6372691" y="2604998"/>
            <a:chExt cx="1157942" cy="1307487"/>
          </a:xfrm>
        </p:grpSpPr>
        <p:pic>
          <p:nvPicPr>
            <p:cNvPr id="3" name="Graphic 2" descr="Airplane with solid fill">
              <a:extLst>
                <a:ext uri="{FF2B5EF4-FFF2-40B4-BE49-F238E27FC236}">
                  <a16:creationId xmlns:a16="http://schemas.microsoft.com/office/drawing/2014/main" id="{1D3BC0D9-79C2-8068-6D81-5F078BB21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72691" y="2604998"/>
              <a:ext cx="1157942" cy="11579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5D9C3E-C33D-ED0A-38E5-5C1FEF1E0FDC}"/>
                </a:ext>
              </a:extLst>
            </p:cNvPr>
            <p:cNvSpPr txBox="1"/>
            <p:nvPr/>
          </p:nvSpPr>
          <p:spPr>
            <a:xfrm>
              <a:off x="6499145" y="3604708"/>
              <a:ext cx="928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1E39D5"/>
                  </a:solidFill>
                </a:rPr>
                <a:t>Agent_1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95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/>
        </p:nvSpPr>
        <p:spPr>
          <a:xfrm>
            <a:off x="-752246" y="-1581944"/>
            <a:ext cx="11066900" cy="3570425"/>
          </a:xfrm>
          <a:custGeom>
            <a:avLst/>
            <a:gdLst/>
            <a:ahLst/>
            <a:cxnLst/>
            <a:rect l="l" t="t" r="r" b="b"/>
            <a:pathLst>
              <a:path w="442676" h="142817" extrusionOk="0">
                <a:moveTo>
                  <a:pt x="1896" y="65564"/>
                </a:moveTo>
                <a:cubicBezTo>
                  <a:pt x="-12201" y="89186"/>
                  <a:pt x="59935" y="134779"/>
                  <a:pt x="104004" y="141764"/>
                </a:cubicBezTo>
                <a:cubicBezTo>
                  <a:pt x="148073" y="148749"/>
                  <a:pt x="224654" y="111411"/>
                  <a:pt x="266310" y="107474"/>
                </a:cubicBezTo>
                <a:cubicBezTo>
                  <a:pt x="307966" y="103537"/>
                  <a:pt x="325492" y="125381"/>
                  <a:pt x="353940" y="118142"/>
                </a:cubicBezTo>
                <a:cubicBezTo>
                  <a:pt x="382388" y="110903"/>
                  <a:pt x="464557" y="83725"/>
                  <a:pt x="436998" y="64040"/>
                </a:cubicBezTo>
                <a:cubicBezTo>
                  <a:pt x="409439" y="44355"/>
                  <a:pt x="261103" y="-222"/>
                  <a:pt x="188586" y="32"/>
                </a:cubicBezTo>
                <a:cubicBezTo>
                  <a:pt x="116069" y="286"/>
                  <a:pt x="15993" y="41942"/>
                  <a:pt x="1896" y="6556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9" name="Google Shape;369;p36"/>
          <p:cNvSpPr/>
          <p:nvPr/>
        </p:nvSpPr>
        <p:spPr>
          <a:xfrm rot="3242653">
            <a:off x="322078" y="1252047"/>
            <a:ext cx="435838" cy="44439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BBEF4-7DFC-DACE-1DD9-A93AA30E464C}"/>
              </a:ext>
            </a:extLst>
          </p:cNvPr>
          <p:cNvSpPr/>
          <p:nvPr/>
        </p:nvSpPr>
        <p:spPr>
          <a:xfrm>
            <a:off x="1681163" y="1221581"/>
            <a:ext cx="5622131" cy="1350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שימו חגורות, נתראה באוויר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/>
          <p:nvPr/>
        </p:nvSpPr>
        <p:spPr>
          <a:xfrm>
            <a:off x="351616" y="351914"/>
            <a:ext cx="1824025" cy="3299379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-119844" y="-233142"/>
            <a:ext cx="10042375" cy="5592925"/>
          </a:xfrm>
          <a:custGeom>
            <a:avLst/>
            <a:gdLst/>
            <a:ahLst/>
            <a:cxnLst/>
            <a:rect l="l" t="t" r="r" b="b"/>
            <a:pathLst>
              <a:path w="401695" h="223717" extrusionOk="0">
                <a:moveTo>
                  <a:pt x="37978" y="217721"/>
                </a:moveTo>
                <a:cubicBezTo>
                  <a:pt x="-21576" y="207014"/>
                  <a:pt x="3820" y="173034"/>
                  <a:pt x="15678" y="154539"/>
                </a:cubicBezTo>
                <a:cubicBezTo>
                  <a:pt x="27536" y="136045"/>
                  <a:pt x="94612" y="125514"/>
                  <a:pt x="109124" y="106754"/>
                </a:cubicBezTo>
                <a:cubicBezTo>
                  <a:pt x="123637" y="87994"/>
                  <a:pt x="79701" y="54102"/>
                  <a:pt x="102753" y="41979"/>
                </a:cubicBezTo>
                <a:cubicBezTo>
                  <a:pt x="125805" y="29856"/>
                  <a:pt x="207569" y="40032"/>
                  <a:pt x="247434" y="34015"/>
                </a:cubicBezTo>
                <a:cubicBezTo>
                  <a:pt x="287299" y="27998"/>
                  <a:pt x="319023" y="10034"/>
                  <a:pt x="341942" y="5875"/>
                </a:cubicBezTo>
                <a:cubicBezTo>
                  <a:pt x="364861" y="1716"/>
                  <a:pt x="374993" y="-6292"/>
                  <a:pt x="384948" y="9061"/>
                </a:cubicBezTo>
                <a:cubicBezTo>
                  <a:pt x="394903" y="24414"/>
                  <a:pt x="401496" y="66491"/>
                  <a:pt x="401673" y="97993"/>
                </a:cubicBezTo>
                <a:cubicBezTo>
                  <a:pt x="401850" y="129496"/>
                  <a:pt x="390789" y="177944"/>
                  <a:pt x="386010" y="198076"/>
                </a:cubicBezTo>
                <a:cubicBezTo>
                  <a:pt x="381232" y="218208"/>
                  <a:pt x="431007" y="215509"/>
                  <a:pt x="373002" y="218783"/>
                </a:cubicBezTo>
                <a:cubicBezTo>
                  <a:pt x="314997" y="222057"/>
                  <a:pt x="97532" y="228428"/>
                  <a:pt x="37978" y="2177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4031216" y="1600435"/>
            <a:ext cx="435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תיאור המשחק</a:t>
            </a:r>
            <a:endParaRPr dirty="0">
              <a:cs typeface="+mn-cs"/>
            </a:endParaRPr>
          </a:p>
        </p:txBody>
      </p:sp>
      <p:sp>
        <p:nvSpPr>
          <p:cNvPr id="360" name="Google Shape;360;p35"/>
          <p:cNvSpPr txBox="1">
            <a:spLocks noGrp="1"/>
          </p:cNvSpPr>
          <p:nvPr>
            <p:ph type="subTitle" idx="1"/>
          </p:nvPr>
        </p:nvSpPr>
        <p:spPr>
          <a:xfrm>
            <a:off x="898892" y="3066762"/>
            <a:ext cx="8004902" cy="1466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המשחק מיועד ל2 שחקנים, שחקן אחד יהיה מרגל ושחקן שני מפעיל הסוכנים. </a:t>
            </a:r>
            <a:b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מטרת המרגל היא להגיע ליעד הסופי מבלי להתפס, ואילו מטרת מפעיל הסוכנים היא לתפוס את המרגל לפני שיגיע ליעד הסופי.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61" name="Google Shape;361;p35"/>
          <p:cNvSpPr/>
          <p:nvPr/>
        </p:nvSpPr>
        <p:spPr>
          <a:xfrm rot="594583">
            <a:off x="5995425" y="319734"/>
            <a:ext cx="517515" cy="52767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93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3484499" y="415573"/>
            <a:ext cx="21750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+mj-lt"/>
                <a:cs typeface="+mn-cs"/>
              </a:rPr>
              <a:t>מפת המשחק</a:t>
            </a:r>
            <a:endParaRPr dirty="0">
              <a:latin typeface="+mj-lt"/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82ED8427-3CF9-B863-1C7D-A78F7C4F4D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72205" y="1294249"/>
            <a:ext cx="2530070" cy="1759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לוח המשחק הוא מפת עולם עם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he-IL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שדות תעופה, אשר מחוברים במידה וקיימת בינהם טיסה.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B9E2D-354A-DA4F-F4B8-F0DA9E9A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" y="1148584"/>
            <a:ext cx="7069516" cy="39949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3801978" y="438263"/>
            <a:ext cx="15400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הפרוייקט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470861"/>
            <a:ext cx="9214300" cy="738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מימוש 2 השחקנים כך שישוחקו ע"י המחשב באמצעות מודל של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Reinforcement Learning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4BD01CE-A0B5-BF8F-82EA-AE7F8B68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04" y="1946496"/>
            <a:ext cx="3467996" cy="29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4BD01CE-A0B5-BF8F-82EA-AE7F8B68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5751"/>
            <a:ext cx="2981498" cy="2569546"/>
          </a:xfrm>
          <a:prstGeom prst="rect">
            <a:avLst/>
          </a:prstGeom>
        </p:spPr>
      </p:pic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1270763" y="406943"/>
            <a:ext cx="48676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+mn-cs"/>
              </a:rPr>
              <a:t>Reinforcement Learning</a:t>
            </a:r>
            <a:endParaRPr lang="he-IL" dirty="0"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37414" y="1302734"/>
            <a:ext cx="7506586" cy="2538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Reinforcement Learning</a:t>
            </a:r>
            <a:r>
              <a:rPr lang="he-IL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זה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מודל למידת מוכנה אשר מתבסס על תגמול להתנהגות רצויה וענישה על התנהגות לא רצויה. 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המודל מסוגל לתפוס ולפרש את סביבתו לביצוע פעולות וללמוד ע"י ניסוי וטעיה.</a:t>
            </a:r>
          </a:p>
          <a:p>
            <a:pPr marL="457200" marR="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המודל היא ללמוד איך להתנהג בסביבה כדי להשיג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Reward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מקסימלי לאורך כל המשחק.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064255" y="431147"/>
            <a:ext cx="41521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איך מימשנו את הפרוייקט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33626" y="1441168"/>
            <a:ext cx="6788858" cy="2984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מימוש שני מודלים:</a:t>
            </a:r>
          </a:p>
          <a:p>
            <a:pPr marL="74295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Spy model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Agents model</a:t>
            </a: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1800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חבילות עזר מרכזיות: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Gym Open AI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lgorithm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PPO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3391126" y="444599"/>
            <a:ext cx="23617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+mn-cs"/>
              </a:rPr>
              <a:t>Spy model</a:t>
            </a:r>
            <a:endParaRPr lang="he-IL" dirty="0"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693" y="1277258"/>
            <a:ext cx="8548613" cy="3109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המרגל היא להגיע ליעד מבלי להיתפס.</a:t>
            </a:r>
            <a:b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בכל צעד המודל חוזה את שדה התעופה הבא על בסיס המצב הנוכחי במשחק.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Reward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הפסד.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: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ניצחון.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-2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תיקו (משחק מעל 30 צעדים).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צעד נייטרלי, מופעלת פונקציה היוריסטית (ניקוד מצטבר):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-0.1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כאשר המרגל מרחק צעד מהמטרה, אך ביצע צעד שונה.</a:t>
            </a:r>
            <a:endParaRPr lang="he-IL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-0.1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כאשר הצעד הנוכחי של המרגל קירב אותו למרחק</a:t>
            </a:r>
            <a:b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צעד אחד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מאחד הסוכנים.</a:t>
            </a: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Airplane with solid fill">
            <a:extLst>
              <a:ext uri="{FF2B5EF4-FFF2-40B4-BE49-F238E27FC236}">
                <a16:creationId xmlns:a16="http://schemas.microsoft.com/office/drawing/2014/main" id="{5BF3B4D8-1A25-E425-BD4B-E2889DDC3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528" y="6271"/>
            <a:ext cx="1157942" cy="11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3088981" y="454468"/>
            <a:ext cx="29660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+mn-cs"/>
              </a:rPr>
              <a:t>Agents model</a:t>
            </a:r>
            <a:endParaRPr lang="he-IL" dirty="0">
              <a:cs typeface="+mn-cs"/>
            </a:endParaRP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3316" y="1294864"/>
            <a:ext cx="7934121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הסוכנים היא לתפוס את המרגל.</a:t>
            </a:r>
            <a:b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בכל צעד המודל חוזה את שני שדות התעופה הבאים על בסיס המצב הנוכחי במשחק.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Reward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הפסד.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: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ניצחון.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-2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תיקו (משחק מעל 30 צעדים).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צעד נייטרלי, מופעלת פונקציה היוריסטית (ניקוד מצטבר):</a:t>
            </a: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-0.1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כאשר שני הסוכנים בחרו את אותו הצעד.</a:t>
            </a:r>
            <a:endParaRPr lang="he-IL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-0.1</a:t>
            </a:r>
            <a:r>
              <a:rPr lang="he-I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כאשר סוכן היה במרחק צעד מהמרגל אך ביצע צעד שונה.</a:t>
            </a:r>
            <a:endParaRPr lang="he-IL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 descr="Airplane with solid fill">
            <a:extLst>
              <a:ext uri="{FF2B5EF4-FFF2-40B4-BE49-F238E27FC236}">
                <a16:creationId xmlns:a16="http://schemas.microsoft.com/office/drawing/2014/main" id="{B2926FAB-6CB7-468F-D04C-B5AAC86FC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1" y="0"/>
            <a:ext cx="1157942" cy="1157942"/>
          </a:xfrm>
          <a:prstGeom prst="rect">
            <a:avLst/>
          </a:prstGeom>
        </p:spPr>
      </p:pic>
      <p:pic>
        <p:nvPicPr>
          <p:cNvPr id="3" name="Graphic 2" descr="Airplane with solid fill">
            <a:extLst>
              <a:ext uri="{FF2B5EF4-FFF2-40B4-BE49-F238E27FC236}">
                <a16:creationId xmlns:a16="http://schemas.microsoft.com/office/drawing/2014/main" id="{6DA6A091-8C3B-C523-F13D-C2A438174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4655" y="0"/>
            <a:ext cx="1157942" cy="11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2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>
            <a:spLocks noGrp="1"/>
          </p:cNvSpPr>
          <p:nvPr>
            <p:ph type="title"/>
          </p:nvPr>
        </p:nvSpPr>
        <p:spPr>
          <a:xfrm>
            <a:off x="2869987" y="449243"/>
            <a:ext cx="3404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שלבי לימוד המודלים</a:t>
            </a:r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5FC9DB33-0031-B387-D08B-6D8138C6A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32903" y="1326215"/>
            <a:ext cx="6788858" cy="3185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שלב ראשון: מרגל שלמד 50 אלף צעדים מול סוכנים רנדומלים (לא מאומנים)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907986-C93E-69C8-BE15-1F4CE149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49" y="1958093"/>
            <a:ext cx="5481539" cy="2673003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B09B30-D034-666E-FA08-C962EABA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969" y="1958093"/>
            <a:ext cx="2422946" cy="2673003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E38B50-4932-0D2F-1D85-FF19895BC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28" y="2495550"/>
            <a:ext cx="152400" cy="15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CD75C5-D412-5891-EB8B-E6EDE6A7E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484" y="4142387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32958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418</Words>
  <Application>Microsoft Macintosh PowerPoint</Application>
  <PresentationFormat>On-screen Show (16:9)</PresentationFormat>
  <Paragraphs>105</Paragraphs>
  <Slides>17</Slides>
  <Notes>17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Open Sans</vt:lpstr>
      <vt:lpstr>Arial</vt:lpstr>
      <vt:lpstr>Montserrat</vt:lpstr>
      <vt:lpstr>Calibri</vt:lpstr>
      <vt:lpstr>Wingdings</vt:lpstr>
      <vt:lpstr>Courier New</vt:lpstr>
      <vt:lpstr>Travel Booking App Pitch Deck by Slidesgo</vt:lpstr>
      <vt:lpstr>Catch me  if you can</vt:lpstr>
      <vt:lpstr>תיאור המשחק</vt:lpstr>
      <vt:lpstr>מפת המשחק</vt:lpstr>
      <vt:lpstr>הפרוייקט</vt:lpstr>
      <vt:lpstr>Reinforcement Learning</vt:lpstr>
      <vt:lpstr>איך מימשנו את הפרוייקט</vt:lpstr>
      <vt:lpstr>Spy model</vt:lpstr>
      <vt:lpstr>Agents model</vt:lpstr>
      <vt:lpstr>שלבי לימוד המודלים</vt:lpstr>
      <vt:lpstr>PowerPoint Presentation</vt:lpstr>
      <vt:lpstr>שלבי לימוד המודלים</vt:lpstr>
      <vt:lpstr>שלבי לימוד המודלים</vt:lpstr>
      <vt:lpstr>שלבי לימוד המודלים</vt:lpstr>
      <vt:lpstr>שלבי לימוד המודלים</vt:lpstr>
      <vt:lpstr>Best model</vt:lpstr>
      <vt:lpstr>הרצה בלייב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me  if you can</dc:title>
  <dc:creator>Yoav Harel</dc:creator>
  <cp:lastModifiedBy>Moshe Mena</cp:lastModifiedBy>
  <cp:revision>20</cp:revision>
  <dcterms:modified xsi:type="dcterms:W3CDTF">2023-07-02T15:55:14Z</dcterms:modified>
</cp:coreProperties>
</file>