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318" r:id="rId3"/>
    <p:sldId id="262" r:id="rId4"/>
    <p:sldId id="320" r:id="rId5"/>
    <p:sldId id="321" r:id="rId6"/>
    <p:sldId id="322" r:id="rId7"/>
    <p:sldId id="333" r:id="rId8"/>
    <p:sldId id="334" r:id="rId9"/>
    <p:sldId id="335" r:id="rId10"/>
    <p:sldId id="337" r:id="rId11"/>
    <p:sldId id="336" r:id="rId12"/>
    <p:sldId id="338" r:id="rId13"/>
    <p:sldId id="339" r:id="rId14"/>
    <p:sldId id="340" r:id="rId15"/>
    <p:sldId id="341" r:id="rId16"/>
    <p:sldId id="342" r:id="rId17"/>
    <p:sldId id="260"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81622F-8701-44E8-9E52-67C1BC99B087}">
  <a:tblStyle styleId="{D781622F-8701-44E8-9E52-67C1BC99B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6" autoAdjust="0"/>
  </p:normalViewPr>
  <p:slideViewPr>
    <p:cSldViewPr snapToGrid="0">
      <p:cViewPr varScale="1">
        <p:scale>
          <a:sx n="138" d="100"/>
          <a:sy n="138"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4551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0166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7291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84399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88533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70625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6700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9e355c63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9e355c63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9e355c6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9e355c6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לוח המשחק הוא מפת כדור הארץ, כל המדינות מחוברות כרשת על פי הטיסות בניהן. כל שחקן מתחיל בנקודה אחרת על המפה ויכול לנוע מיעד ליעד ע"י טיסה, לכל טיסה יש זמן שונה.</a:t>
            </a:r>
          </a:p>
          <a:p>
            <a:pPr marL="0" lvl="0" indent="0" algn="l" rtl="0">
              <a:spcBef>
                <a:spcPts val="0"/>
              </a:spcBef>
              <a:spcAft>
                <a:spcPts val="0"/>
              </a:spcAft>
              <a:buNone/>
            </a:pPr>
            <a:endParaRPr lang="he-I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תנועת השחקנים נעשית במקביל והיא חשופה לשני הצדדים ולכן עליהם להפעיל מחשבה ואסטרטגיה בין כל צעד שהם עושים.</a:t>
            </a:r>
            <a:endParaRPr lang="en-US"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999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9e355c63c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9e355c63c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https://jamboard.google.com/d/1cwihxGZXsXmjHCCJro26SAaIsMFHTof7giER_R7lfUA/viewer</a:t>
            </a:r>
            <a:endParaRPr lang="he-IL" dirty="0"/>
          </a:p>
          <a:p>
            <a:pPr marL="0" lvl="0" indent="0" algn="l" rtl="0">
              <a:spcBef>
                <a:spcPts val="0"/>
              </a:spcBef>
              <a:spcAft>
                <a:spcPts val="0"/>
              </a:spcAft>
              <a:buNone/>
            </a:pPr>
            <a:endParaRPr lang="he-IL"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35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effectLst/>
                <a:latin typeface="Calibri" panose="020F0502020204030204" pitchFamily="34" charset="0"/>
                <a:ea typeface="Calibri" panose="020F0502020204030204" pitchFamily="34" charset="0"/>
                <a:cs typeface="Arial" panose="020B0604020202020204" pitchFamily="34" charset="0"/>
              </a:rPr>
              <a:t>שיטה זו מייחסת ערכים חיוביים לפעולות הרצויות לעידוד הסוכן וערכים שליליים להתנהגויות לא רצויות.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זה מתכנת את הסוכן לחפש תגמול כולל לטווח ארוך ומקסימלי כדי להשיג פתרון אופטימלי. </a:t>
            </a:r>
            <a:br>
              <a:rPr lang="en-US" sz="1100" dirty="0">
                <a:effectLst/>
                <a:latin typeface="Calibri" panose="020F0502020204030204" pitchFamily="34" charset="0"/>
                <a:ea typeface="Calibri" panose="020F0502020204030204" pitchFamily="34" charset="0"/>
                <a:cs typeface="Arial" panose="020B0604020202020204" pitchFamily="34" charset="0"/>
              </a:rPr>
            </a:br>
            <a:r>
              <a:rPr lang="he-IL" sz="1100" dirty="0">
                <a:effectLst/>
                <a:latin typeface="Calibri" panose="020F0502020204030204" pitchFamily="34" charset="0"/>
                <a:ea typeface="Calibri" panose="020F0502020204030204" pitchFamily="34" charset="0"/>
                <a:cs typeface="Arial" panose="020B0604020202020204" pitchFamily="34" charset="0"/>
              </a:rPr>
              <a:t>כך לומד הסוכן עם הזמן להימנע מהשלילי ולחפש את החיובי.</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7833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89881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43641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210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06179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avLst/>
              <a:gdLst/>
              <a:ahLst/>
              <a:cxnLst/>
              <a:rect l="l" t="t" r="r" b="b"/>
              <a:pathLst>
                <a:path w="179932" h="179932" extrusionOk="0">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875" y="2235400"/>
              <a:ext cx="933450" cy="1736400"/>
            </a:xfrm>
            <a:custGeom>
              <a:avLst/>
              <a:gdLst/>
              <a:ahLst/>
              <a:cxnLst/>
              <a:rect l="l" t="t" r="r" b="b"/>
              <a:pathLst>
                <a:path w="37338" h="69456" extrusionOk="0">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08575" y="1292775"/>
              <a:ext cx="262925" cy="321900"/>
            </a:xfrm>
            <a:custGeom>
              <a:avLst/>
              <a:gdLst/>
              <a:ahLst/>
              <a:cxnLst/>
              <a:rect l="l" t="t" r="r" b="b"/>
              <a:pathLst>
                <a:path w="10517" h="12876" extrusionOk="0">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01300" y="1118475"/>
              <a:ext cx="1073350" cy="2291375"/>
            </a:xfrm>
            <a:custGeom>
              <a:avLst/>
              <a:gdLst/>
              <a:ahLst/>
              <a:cxnLst/>
              <a:rect l="l" t="t" r="r" b="b"/>
              <a:pathLst>
                <a:path w="42934" h="91655" extrusionOk="0">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54250" y="976175"/>
              <a:ext cx="1869275" cy="2520500"/>
            </a:xfrm>
            <a:custGeom>
              <a:avLst/>
              <a:gdLst/>
              <a:ahLst/>
              <a:cxnLst/>
              <a:rect l="l" t="t" r="r" b="b"/>
              <a:pathLst>
                <a:path w="74771" h="100820" extrusionOk="0">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2325" y="4177400"/>
            <a:ext cx="7521900" cy="35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2325" y="1951950"/>
            <a:ext cx="7521900" cy="209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8598" y="1124211"/>
            <a:ext cx="147102" cy="358950"/>
          </a:xfrm>
          <a:custGeom>
            <a:avLst/>
            <a:gdLst/>
            <a:ahLst/>
            <a:cxnLst/>
            <a:rect l="l" t="t" r="r" b="b"/>
            <a:pathLst>
              <a:path w="10710" h="26134" extrusionOk="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319425" y="4142988"/>
            <a:ext cx="4487700" cy="46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6093045" y="1171822"/>
            <a:ext cx="1770644" cy="685785"/>
          </a:xfrm>
          <a:custGeom>
            <a:avLst/>
            <a:gdLst/>
            <a:ahLst/>
            <a:cxnLst/>
            <a:rect l="l" t="t" r="r" b="b"/>
            <a:pathLst>
              <a:path w="151954" h="58853" fill="none" extrusionOk="0">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43542" y="1423124"/>
            <a:ext cx="392363" cy="40006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000" y="481140"/>
            <a:ext cx="1860368" cy="362222"/>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47558" y="1201722"/>
            <a:ext cx="1246032" cy="252504"/>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71687" y="330275"/>
            <a:ext cx="764068" cy="154836"/>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972623" y="4241845"/>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2422425" y="1436375"/>
            <a:ext cx="4299000" cy="316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445053" y="198569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flipH="1">
            <a:off x="1141294" y="2409146"/>
            <a:ext cx="805530" cy="156840"/>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214489" y="3744452"/>
            <a:ext cx="2106734" cy="410161"/>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ubTitle" idx="1"/>
          </p:nvPr>
        </p:nvSpPr>
        <p:spPr>
          <a:xfrm>
            <a:off x="2635500" y="1654450"/>
            <a:ext cx="3873000" cy="2878200"/>
          </a:xfrm>
          <a:prstGeom prst="rect">
            <a:avLst/>
          </a:prstGeom>
        </p:spPr>
        <p:txBody>
          <a:bodyPr spcFirstLastPara="1" wrap="square" lIns="91425" tIns="91425" rIns="91425" bIns="91425" anchor="t" anchorCtr="0">
            <a:noAutofit/>
          </a:bodyPr>
          <a:lstStyle>
            <a:lvl1pPr marR="38100" lvl="0" rtl="0">
              <a:lnSpc>
                <a:spcPct val="128571"/>
              </a:lnSpc>
              <a:spcBef>
                <a:spcPts val="0"/>
              </a:spcBef>
              <a:spcAft>
                <a:spcPts val="0"/>
              </a:spcAft>
              <a:buClr>
                <a:schemeClr val="accent3"/>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59" name="Google Shape;59;p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7"/>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9"/>
          <p:cNvSpPr txBox="1">
            <a:spLocks noGrp="1"/>
          </p:cNvSpPr>
          <p:nvPr>
            <p:ph type="subTitle" idx="1"/>
          </p:nvPr>
        </p:nvSpPr>
        <p:spPr>
          <a:xfrm>
            <a:off x="4239450" y="252196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2">
    <p:spTree>
      <p:nvGrpSpPr>
        <p:cNvPr id="1" name="Shape 104"/>
        <p:cNvGrpSpPr/>
        <p:nvPr/>
      </p:nvGrpSpPr>
      <p:grpSpPr>
        <a:xfrm>
          <a:off x="0" y="0"/>
          <a:ext cx="0" cy="0"/>
          <a:chOff x="0" y="0"/>
          <a:chExt cx="0" cy="0"/>
        </a:xfrm>
      </p:grpSpPr>
      <p:sp>
        <p:nvSpPr>
          <p:cNvPr id="105" name="Google Shape;105;p14"/>
          <p:cNvSpPr/>
          <p:nvPr/>
        </p:nvSpPr>
        <p:spPr>
          <a:xfrm>
            <a:off x="2007000" y="1377850"/>
            <a:ext cx="5130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p:nvPr>
        </p:nvSpPr>
        <p:spPr>
          <a:xfrm>
            <a:off x="1788000" y="1635700"/>
            <a:ext cx="55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4"/>
          <p:cNvSpPr txBox="1">
            <a:spLocks noGrp="1"/>
          </p:cNvSpPr>
          <p:nvPr>
            <p:ph type="subTitle" idx="1"/>
          </p:nvPr>
        </p:nvSpPr>
        <p:spPr>
          <a:xfrm>
            <a:off x="2639250" y="250851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08" name="Google Shape;108;p14"/>
          <p:cNvGrpSpPr/>
          <p:nvPr/>
        </p:nvGrpSpPr>
        <p:grpSpPr>
          <a:xfrm rot="544276">
            <a:off x="7394130" y="3812809"/>
            <a:ext cx="1975648" cy="1801992"/>
            <a:chOff x="6652154" y="3716623"/>
            <a:chExt cx="560631" cy="511352"/>
          </a:xfrm>
        </p:grpSpPr>
        <p:sp>
          <p:nvSpPr>
            <p:cNvPr id="109" name="Google Shape;109;p14"/>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4"/>
            <p:cNvGrpSpPr/>
            <p:nvPr/>
          </p:nvGrpSpPr>
          <p:grpSpPr>
            <a:xfrm>
              <a:off x="6669657" y="3716715"/>
              <a:ext cx="466779" cy="464290"/>
              <a:chOff x="6669657" y="3716715"/>
              <a:chExt cx="466779" cy="464290"/>
            </a:xfrm>
          </p:grpSpPr>
          <p:sp>
            <p:nvSpPr>
              <p:cNvPr id="111" name="Google Shape;111;p14"/>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267"/>
        <p:cNvGrpSpPr/>
        <p:nvPr/>
      </p:nvGrpSpPr>
      <p:grpSpPr>
        <a:xfrm>
          <a:off x="0" y="0"/>
          <a:ext cx="0" cy="0"/>
          <a:chOff x="0" y="0"/>
          <a:chExt cx="0" cy="0"/>
        </a:xfrm>
      </p:grpSpPr>
      <p:sp>
        <p:nvSpPr>
          <p:cNvPr id="268" name="Google Shape;268;p26"/>
          <p:cNvSpPr txBox="1">
            <a:spLocks noGrp="1"/>
          </p:cNvSpPr>
          <p:nvPr>
            <p:ph type="subTitle" idx="1"/>
          </p:nvPr>
        </p:nvSpPr>
        <p:spPr>
          <a:xfrm>
            <a:off x="539999"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solidFill>
                  <a:schemeClr val="hlink"/>
                </a:solidFill>
              </a:defRPr>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69" name="Google Shape;269;p26"/>
          <p:cNvSpPr txBox="1">
            <a:spLocks noGrp="1"/>
          </p:cNvSpPr>
          <p:nvPr>
            <p:ph type="subTitle" idx="2"/>
          </p:nvPr>
        </p:nvSpPr>
        <p:spPr>
          <a:xfrm>
            <a:off x="642863"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sp>
        <p:nvSpPr>
          <p:cNvPr id="270" name="Google Shape;270;p26"/>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title"/>
          </p:nvPr>
        </p:nvSpPr>
        <p:spPr>
          <a:xfrm>
            <a:off x="540000" y="445025"/>
            <a:ext cx="447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26"/>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a:spLocks noGrp="1"/>
          </p:cNvSpPr>
          <p:nvPr>
            <p:ph type="subTitle" idx="3"/>
          </p:nvPr>
        </p:nvSpPr>
        <p:spPr>
          <a:xfrm>
            <a:off x="4567574"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75" name="Google Shape;275;p26"/>
          <p:cNvSpPr txBox="1">
            <a:spLocks noGrp="1"/>
          </p:cNvSpPr>
          <p:nvPr>
            <p:ph type="subTitle" idx="4"/>
          </p:nvPr>
        </p:nvSpPr>
        <p:spPr>
          <a:xfrm>
            <a:off x="4670438"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grpSp>
        <p:nvGrpSpPr>
          <p:cNvPr id="276" name="Google Shape;276;p26"/>
          <p:cNvGrpSpPr/>
          <p:nvPr/>
        </p:nvGrpSpPr>
        <p:grpSpPr>
          <a:xfrm>
            <a:off x="352659" y="3969650"/>
            <a:ext cx="2070296" cy="1898190"/>
            <a:chOff x="6015419" y="3716859"/>
            <a:chExt cx="557671" cy="511283"/>
          </a:xfrm>
        </p:grpSpPr>
        <p:sp>
          <p:nvSpPr>
            <p:cNvPr id="277" name="Google Shape;277;p26"/>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6"/>
            <p:cNvGrpSpPr/>
            <p:nvPr/>
          </p:nvGrpSpPr>
          <p:grpSpPr>
            <a:xfrm>
              <a:off x="6036094" y="3716980"/>
              <a:ext cx="529860" cy="510468"/>
              <a:chOff x="6036094" y="3716980"/>
              <a:chExt cx="529860" cy="510468"/>
            </a:xfrm>
          </p:grpSpPr>
          <p:sp>
            <p:nvSpPr>
              <p:cNvPr id="279" name="Google Shape;279;p26"/>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89"/>
        <p:cNvGrpSpPr/>
        <p:nvPr/>
      </p:nvGrpSpPr>
      <p:grpSpPr>
        <a:xfrm>
          <a:off x="0" y="0"/>
          <a:ext cx="0" cy="0"/>
          <a:chOff x="0" y="0"/>
          <a:chExt cx="0" cy="0"/>
        </a:xfrm>
      </p:grpSpPr>
      <p:sp>
        <p:nvSpPr>
          <p:cNvPr id="290" name="Google Shape;290;p27"/>
          <p:cNvSpPr/>
          <p:nvPr/>
        </p:nvSpPr>
        <p:spPr>
          <a:xfrm rot="10800000" flipH="1">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91" name="Google Shape;291;p27"/>
          <p:cNvSpPr/>
          <p:nvPr/>
        </p:nvSpPr>
        <p:spPr>
          <a:xfrm rot="-9099192" flipH="1">
            <a:off x="912160" y="1905462"/>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27"/>
          <p:cNvSpPr txBox="1">
            <a:spLocks noGrp="1"/>
          </p:cNvSpPr>
          <p:nvPr>
            <p:ph type="title" idx="2"/>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8"/>
          <p:cNvSpPr/>
          <p:nvPr/>
        </p:nvSpPr>
        <p:spPr>
          <a:xfrm>
            <a:off x="614222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353100"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6397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303"/>
        <p:cNvGrpSpPr/>
        <p:nvPr/>
      </p:nvGrpSpPr>
      <p:grpSpPr>
        <a:xfrm>
          <a:off x="0" y="0"/>
          <a:ext cx="0" cy="0"/>
          <a:chOff x="0" y="0"/>
          <a:chExt cx="0" cy="0"/>
        </a:xfrm>
      </p:grpSpPr>
      <p:sp>
        <p:nvSpPr>
          <p:cNvPr id="304" name="Google Shape;304;p29"/>
          <p:cNvSpPr/>
          <p:nvPr/>
        </p:nvSpPr>
        <p:spPr>
          <a:xfrm>
            <a:off x="-542973" y="-643684"/>
            <a:ext cx="9131300" cy="5139925"/>
          </a:xfrm>
          <a:custGeom>
            <a:avLst/>
            <a:gdLst/>
            <a:ahLst/>
            <a:cxnLst/>
            <a:rect l="l" t="t" r="r" b="b"/>
            <a:pathLst>
              <a:path w="365252" h="205597" extrusionOk="0">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w="19050" cap="flat" cmpd="sng">
            <a:solidFill>
              <a:schemeClr val="dk2"/>
            </a:solidFill>
            <a:prstDash val="lgDash"/>
            <a:round/>
            <a:headEnd type="none" w="med" len="med"/>
            <a:tailEnd type="none" w="med" len="med"/>
          </a:ln>
        </p:spPr>
      </p:sp>
      <p:sp>
        <p:nvSpPr>
          <p:cNvPr id="305" name="Google Shape;305;p29"/>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9"/>
          <p:cNvSpPr/>
          <p:nvPr/>
        </p:nvSpPr>
        <p:spPr>
          <a:xfrm rot="9450118" flipH="1">
            <a:off x="1068684" y="2718342"/>
            <a:ext cx="578577" cy="58993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ideo" Target="https://www.youtube.com/embed/6PtxsvxhQSA?feature=oembed"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ideo" Target="https://www.youtube.com/embed/WDCLzu4myoc?feature=oembed" TargetMode="Externa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ideo" Target="https://www.youtube.com/embed/irYKj73AUuo?feature=oembed" TargetMode="Externa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Catch me </a:t>
            </a:r>
            <a:br>
              <a:rPr lang="he-IL" dirty="0"/>
            </a:br>
            <a:r>
              <a:rPr lang="en" dirty="0"/>
              <a:t>if you can</a:t>
            </a:r>
            <a:endParaRPr dirty="0"/>
          </a:p>
        </p:txBody>
      </p:sp>
      <p:sp>
        <p:nvSpPr>
          <p:cNvPr id="3" name="TextBox 2">
            <a:extLst>
              <a:ext uri="{FF2B5EF4-FFF2-40B4-BE49-F238E27FC236}">
                <a16:creationId xmlns:a16="http://schemas.microsoft.com/office/drawing/2014/main" id="{E5236440-DF91-9FEC-33E5-0424076E2A12}"/>
              </a:ext>
            </a:extLst>
          </p:cNvPr>
          <p:cNvSpPr txBox="1"/>
          <p:nvPr/>
        </p:nvSpPr>
        <p:spPr>
          <a:xfrm>
            <a:off x="2685535" y="4174525"/>
            <a:ext cx="3262184" cy="307777"/>
          </a:xfrm>
          <a:prstGeom prst="rect">
            <a:avLst/>
          </a:prstGeom>
          <a:noFill/>
        </p:spPr>
        <p:txBody>
          <a:bodyPr wrap="square" rtlCol="0">
            <a:spAutoFit/>
          </a:bodyPr>
          <a:lstStyle/>
          <a:p>
            <a:pPr algn="r"/>
            <a:r>
              <a:rPr lang="he-IL" dirty="0">
                <a:solidFill>
                  <a:schemeClr val="dk2"/>
                </a:solidFill>
                <a:latin typeface="Montserrat"/>
                <a:sym typeface="Montserrat"/>
              </a:rPr>
              <a:t>סתיו הרצוג, משה מנע ויואב הראל</a:t>
            </a:r>
            <a:endParaRPr lang="en-US" dirty="0">
              <a:solidFill>
                <a:schemeClr val="dk2"/>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11" name="Rectangle 10">
            <a:extLst>
              <a:ext uri="{FF2B5EF4-FFF2-40B4-BE49-F238E27FC236}">
                <a16:creationId xmlns:a16="http://schemas.microsoft.com/office/drawing/2014/main" id="{C81952D1-9473-185C-759B-B6D6916F2F2F}"/>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50k vs Agents 0K">
            <a:hlinkClick r:id="" action="ppaction://media"/>
            <a:extLst>
              <a:ext uri="{FF2B5EF4-FFF2-40B4-BE49-F238E27FC236}">
                <a16:creationId xmlns:a16="http://schemas.microsoft.com/office/drawing/2014/main" id="{56003EB6-4C7B-DFCE-DF50-77FD47E0DCD1}"/>
              </a:ext>
            </a:extLst>
          </p:cNvPr>
          <p:cNvPicPr>
            <a:picLocks noRot="1" noChangeAspect="1"/>
          </p:cNvPicPr>
          <p:nvPr>
            <a:videoFile r:link="rId1"/>
          </p:nvPr>
        </p:nvPicPr>
        <p:blipFill>
          <a:blip r:embed="rId4"/>
          <a:stretch>
            <a:fillRect/>
          </a:stretch>
        </p:blipFill>
        <p:spPr>
          <a:xfrm>
            <a:off x="1143961" y="1441"/>
            <a:ext cx="6856078" cy="5142059"/>
          </a:xfrm>
          <a:prstGeom prst="rect">
            <a:avLst/>
          </a:prstGeom>
        </p:spPr>
      </p:pic>
    </p:spTree>
    <p:extLst>
      <p:ext uri="{BB962C8B-B14F-4D97-AF65-F5344CB8AC3E}">
        <p14:creationId xmlns:p14="http://schemas.microsoft.com/office/powerpoint/2010/main" val="8860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שני: סוכנים שלמדו 50 אלף צעדים מול מרגל מאומן (50 אלף צעדים)</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6B4ABAA-AA48-55ED-D0FA-0C430A2992A1}"/>
              </a:ext>
            </a:extLst>
          </p:cNvPr>
          <p:cNvPicPr>
            <a:picLocks noChangeAspect="1"/>
          </p:cNvPicPr>
          <p:nvPr/>
        </p:nvPicPr>
        <p:blipFill>
          <a:blip r:embed="rId3"/>
          <a:stretch>
            <a:fillRect/>
          </a:stretch>
        </p:blipFill>
        <p:spPr>
          <a:xfrm>
            <a:off x="890729" y="2119546"/>
            <a:ext cx="4614887" cy="2260353"/>
          </a:xfrm>
          <a:prstGeom prst="rect">
            <a:avLst/>
          </a:prstGeom>
          <a:ln>
            <a:solidFill>
              <a:schemeClr val="tx2">
                <a:lumMod val="10000"/>
              </a:schemeClr>
            </a:solidFill>
          </a:ln>
        </p:spPr>
      </p:pic>
      <p:pic>
        <p:nvPicPr>
          <p:cNvPr id="10" name="Picture 9">
            <a:extLst>
              <a:ext uri="{FF2B5EF4-FFF2-40B4-BE49-F238E27FC236}">
                <a16:creationId xmlns:a16="http://schemas.microsoft.com/office/drawing/2014/main" id="{C3E4A0B1-33F9-3C33-D71E-0BF1B914F472}"/>
              </a:ext>
            </a:extLst>
          </p:cNvPr>
          <p:cNvPicPr>
            <a:picLocks noChangeAspect="1"/>
          </p:cNvPicPr>
          <p:nvPr/>
        </p:nvPicPr>
        <p:blipFill>
          <a:blip r:embed="rId4"/>
          <a:stretch>
            <a:fillRect/>
          </a:stretch>
        </p:blipFill>
        <p:spPr>
          <a:xfrm>
            <a:off x="5970494" y="1804499"/>
            <a:ext cx="2762632" cy="3070059"/>
          </a:xfrm>
          <a:prstGeom prst="rect">
            <a:avLst/>
          </a:prstGeom>
          <a:solidFill>
            <a:schemeClr val="tx2">
              <a:lumMod val="10000"/>
            </a:schemeClr>
          </a:solidFill>
          <a:ln>
            <a:solidFill>
              <a:schemeClr val="tx2">
                <a:lumMod val="10000"/>
              </a:schemeClr>
            </a:solidFill>
          </a:ln>
        </p:spPr>
      </p:pic>
      <p:pic>
        <p:nvPicPr>
          <p:cNvPr id="11" name="Picture 10">
            <a:extLst>
              <a:ext uri="{FF2B5EF4-FFF2-40B4-BE49-F238E27FC236}">
                <a16:creationId xmlns:a16="http://schemas.microsoft.com/office/drawing/2014/main" id="{901780EF-13F6-509F-FFB8-A0B548A529E1}"/>
              </a:ext>
            </a:extLst>
          </p:cNvPr>
          <p:cNvPicPr>
            <a:picLocks noChangeAspect="1"/>
          </p:cNvPicPr>
          <p:nvPr/>
        </p:nvPicPr>
        <p:blipFill>
          <a:blip r:embed="rId5"/>
          <a:stretch>
            <a:fillRect/>
          </a:stretch>
        </p:blipFill>
        <p:spPr>
          <a:xfrm>
            <a:off x="1399641" y="2419350"/>
            <a:ext cx="152400" cy="152400"/>
          </a:xfrm>
          <a:prstGeom prst="rect">
            <a:avLst/>
          </a:prstGeom>
        </p:spPr>
      </p:pic>
      <p:pic>
        <p:nvPicPr>
          <p:cNvPr id="12" name="Picture 11">
            <a:extLst>
              <a:ext uri="{FF2B5EF4-FFF2-40B4-BE49-F238E27FC236}">
                <a16:creationId xmlns:a16="http://schemas.microsoft.com/office/drawing/2014/main" id="{388D9714-DE29-2544-F78F-DFE29B49A926}"/>
              </a:ext>
            </a:extLst>
          </p:cNvPr>
          <p:cNvPicPr>
            <a:picLocks noChangeAspect="1"/>
          </p:cNvPicPr>
          <p:nvPr/>
        </p:nvPicPr>
        <p:blipFill>
          <a:blip r:embed="rId6"/>
          <a:stretch>
            <a:fillRect/>
          </a:stretch>
        </p:blipFill>
        <p:spPr>
          <a:xfrm>
            <a:off x="1392548" y="3959270"/>
            <a:ext cx="152400" cy="152400"/>
          </a:xfrm>
          <a:prstGeom prst="rect">
            <a:avLst/>
          </a:prstGeom>
        </p:spPr>
      </p:pic>
    </p:spTree>
    <p:extLst>
      <p:ext uri="{BB962C8B-B14F-4D97-AF65-F5344CB8AC3E}">
        <p14:creationId xmlns:p14="http://schemas.microsoft.com/office/powerpoint/2010/main" val="44855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6630241-8BD1-8767-9EDD-13B6827B7974}"/>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50k vs Agents 50K">
            <a:hlinkClick r:id="" action="ppaction://media"/>
            <a:extLst>
              <a:ext uri="{FF2B5EF4-FFF2-40B4-BE49-F238E27FC236}">
                <a16:creationId xmlns:a16="http://schemas.microsoft.com/office/drawing/2014/main" id="{FFF637BF-5583-B7C1-776C-B7ADBBC01695}"/>
              </a:ext>
            </a:extLst>
          </p:cNvPr>
          <p:cNvPicPr>
            <a:picLocks noRot="1" noChangeAspect="1"/>
          </p:cNvPicPr>
          <p:nvPr>
            <a:videoFile r:link="rId1"/>
          </p:nvPr>
        </p:nvPicPr>
        <p:blipFill>
          <a:blip r:embed="rId4"/>
          <a:stretch>
            <a:fillRect/>
          </a:stretch>
        </p:blipFill>
        <p:spPr>
          <a:xfrm>
            <a:off x="1198418" y="10392"/>
            <a:ext cx="6844145" cy="5133108"/>
          </a:xfrm>
          <a:prstGeom prst="rect">
            <a:avLst/>
          </a:prstGeom>
        </p:spPr>
      </p:pic>
    </p:spTree>
    <p:extLst>
      <p:ext uri="{BB962C8B-B14F-4D97-AF65-F5344CB8AC3E}">
        <p14:creationId xmlns:p14="http://schemas.microsoft.com/office/powerpoint/2010/main" val="3254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שלישי: מרגל שלמד 200 אלף צעדים מול סוכנים שלמדו 50 אלף צעדים.</a:t>
            </a: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40BFF9-304E-743A-92B9-8223836A60AE}"/>
              </a:ext>
            </a:extLst>
          </p:cNvPr>
          <p:cNvPicPr>
            <a:picLocks noChangeAspect="1"/>
          </p:cNvPicPr>
          <p:nvPr/>
        </p:nvPicPr>
        <p:blipFill>
          <a:blip r:embed="rId3"/>
          <a:stretch>
            <a:fillRect/>
          </a:stretch>
        </p:blipFill>
        <p:spPr>
          <a:xfrm>
            <a:off x="1107991" y="2222199"/>
            <a:ext cx="4687781" cy="2302207"/>
          </a:xfrm>
          <a:prstGeom prst="rect">
            <a:avLst/>
          </a:prstGeom>
          <a:ln>
            <a:solidFill>
              <a:schemeClr val="tx2">
                <a:lumMod val="10000"/>
              </a:schemeClr>
            </a:solidFill>
          </a:ln>
        </p:spPr>
      </p:pic>
      <p:pic>
        <p:nvPicPr>
          <p:cNvPr id="8" name="Picture 7">
            <a:extLst>
              <a:ext uri="{FF2B5EF4-FFF2-40B4-BE49-F238E27FC236}">
                <a16:creationId xmlns:a16="http://schemas.microsoft.com/office/drawing/2014/main" id="{7AF70342-A9C8-3766-BF8B-518FD95B7EE5}"/>
              </a:ext>
            </a:extLst>
          </p:cNvPr>
          <p:cNvPicPr>
            <a:picLocks noChangeAspect="1"/>
          </p:cNvPicPr>
          <p:nvPr/>
        </p:nvPicPr>
        <p:blipFill>
          <a:blip r:embed="rId4"/>
          <a:stretch>
            <a:fillRect/>
          </a:stretch>
        </p:blipFill>
        <p:spPr>
          <a:xfrm>
            <a:off x="6264462" y="2054580"/>
            <a:ext cx="2265921" cy="2571750"/>
          </a:xfrm>
          <a:prstGeom prst="rect">
            <a:avLst/>
          </a:prstGeom>
          <a:noFill/>
          <a:ln>
            <a:solidFill>
              <a:schemeClr val="tx2">
                <a:lumMod val="10000"/>
              </a:schemeClr>
            </a:solidFill>
          </a:ln>
        </p:spPr>
      </p:pic>
      <p:pic>
        <p:nvPicPr>
          <p:cNvPr id="9" name="Picture 8">
            <a:extLst>
              <a:ext uri="{FF2B5EF4-FFF2-40B4-BE49-F238E27FC236}">
                <a16:creationId xmlns:a16="http://schemas.microsoft.com/office/drawing/2014/main" id="{6AD11BD3-9467-B226-E0B9-7135D61F85F3}"/>
              </a:ext>
            </a:extLst>
          </p:cNvPr>
          <p:cNvPicPr>
            <a:picLocks noChangeAspect="1"/>
          </p:cNvPicPr>
          <p:nvPr/>
        </p:nvPicPr>
        <p:blipFill>
          <a:blip r:embed="rId5"/>
          <a:stretch>
            <a:fillRect/>
          </a:stretch>
        </p:blipFill>
        <p:spPr>
          <a:xfrm>
            <a:off x="1512184" y="2495550"/>
            <a:ext cx="152400" cy="152400"/>
          </a:xfrm>
          <a:prstGeom prst="rect">
            <a:avLst/>
          </a:prstGeom>
        </p:spPr>
      </p:pic>
      <p:pic>
        <p:nvPicPr>
          <p:cNvPr id="10" name="Picture 9">
            <a:extLst>
              <a:ext uri="{FF2B5EF4-FFF2-40B4-BE49-F238E27FC236}">
                <a16:creationId xmlns:a16="http://schemas.microsoft.com/office/drawing/2014/main" id="{646A2659-5677-ABFD-393F-6390780D6411}"/>
              </a:ext>
            </a:extLst>
          </p:cNvPr>
          <p:cNvPicPr>
            <a:picLocks noChangeAspect="1"/>
          </p:cNvPicPr>
          <p:nvPr/>
        </p:nvPicPr>
        <p:blipFill>
          <a:blip r:embed="rId6"/>
          <a:stretch>
            <a:fillRect/>
          </a:stretch>
        </p:blipFill>
        <p:spPr>
          <a:xfrm>
            <a:off x="1512184" y="4167088"/>
            <a:ext cx="152400" cy="152400"/>
          </a:xfrm>
          <a:prstGeom prst="rect">
            <a:avLst/>
          </a:prstGeom>
        </p:spPr>
      </p:pic>
    </p:spTree>
    <p:extLst>
      <p:ext uri="{BB962C8B-B14F-4D97-AF65-F5344CB8AC3E}">
        <p14:creationId xmlns:p14="http://schemas.microsoft.com/office/powerpoint/2010/main" val="39650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D5E1AFE-45E5-9067-A1D4-B6287D371871}"/>
              </a:ext>
            </a:extLst>
          </p:cNvPr>
          <p:cNvSpPr/>
          <p:nvPr/>
        </p:nvSpPr>
        <p:spPr>
          <a:xfrm>
            <a:off x="0" y="0"/>
            <a:ext cx="9144000" cy="5142059"/>
          </a:xfrm>
          <a:prstGeom prst="rect">
            <a:avLst/>
          </a:prstGeom>
          <a:solidFill>
            <a:schemeClr val="tx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nline Media 4" title="Spy 200k vs Agents 50K B">
            <a:hlinkClick r:id="" action="ppaction://media"/>
            <a:extLst>
              <a:ext uri="{FF2B5EF4-FFF2-40B4-BE49-F238E27FC236}">
                <a16:creationId xmlns:a16="http://schemas.microsoft.com/office/drawing/2014/main" id="{4FDC75EF-D3A7-D2EE-4967-4C7ED9ED2876}"/>
              </a:ext>
            </a:extLst>
          </p:cNvPr>
          <p:cNvPicPr>
            <a:picLocks noRot="1" noChangeAspect="1"/>
          </p:cNvPicPr>
          <p:nvPr>
            <a:videoFile r:link="rId1"/>
          </p:nvPr>
        </p:nvPicPr>
        <p:blipFill>
          <a:blip r:embed="rId4"/>
          <a:stretch>
            <a:fillRect/>
          </a:stretch>
        </p:blipFill>
        <p:spPr>
          <a:xfrm>
            <a:off x="1080524" y="25207"/>
            <a:ext cx="6788858" cy="5091644"/>
          </a:xfrm>
          <a:prstGeom prst="rect">
            <a:avLst/>
          </a:prstGeom>
        </p:spPr>
      </p:pic>
    </p:spTree>
    <p:extLst>
      <p:ext uri="{BB962C8B-B14F-4D97-AF65-F5344CB8AC3E}">
        <p14:creationId xmlns:p14="http://schemas.microsoft.com/office/powerpoint/2010/main" val="32154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Best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נצחונות / הפסדים של המודל המאומן ביותר.</a:t>
            </a: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42789F5-0B29-C0C3-FB53-6AC7B3FB4D1A}"/>
              </a:ext>
            </a:extLst>
          </p:cNvPr>
          <p:cNvPicPr>
            <a:picLocks noChangeAspect="1"/>
          </p:cNvPicPr>
          <p:nvPr/>
        </p:nvPicPr>
        <p:blipFill>
          <a:blip r:embed="rId3"/>
          <a:stretch>
            <a:fillRect/>
          </a:stretch>
        </p:blipFill>
        <p:spPr>
          <a:xfrm>
            <a:off x="4749764" y="2387206"/>
            <a:ext cx="954831" cy="2181421"/>
          </a:xfrm>
          <a:prstGeom prst="rect">
            <a:avLst/>
          </a:prstGeom>
        </p:spPr>
      </p:pic>
    </p:spTree>
    <p:extLst>
      <p:ext uri="{BB962C8B-B14F-4D97-AF65-F5344CB8AC3E}">
        <p14:creationId xmlns:p14="http://schemas.microsoft.com/office/powerpoint/2010/main" val="293867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658116" y="574873"/>
            <a:ext cx="21832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הרצה בלייב</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Graphic 2" descr="Airplane with solid fill">
            <a:extLst>
              <a:ext uri="{FF2B5EF4-FFF2-40B4-BE49-F238E27FC236}">
                <a16:creationId xmlns:a16="http://schemas.microsoft.com/office/drawing/2014/main" id="{1D3BC0D9-79C2-8068-6D81-5F078BB21C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4709" y="2454778"/>
            <a:ext cx="1157942" cy="1157942"/>
          </a:xfrm>
          <a:prstGeom prst="rect">
            <a:avLst/>
          </a:prstGeom>
        </p:spPr>
      </p:pic>
      <p:pic>
        <p:nvPicPr>
          <p:cNvPr id="5" name="Graphic 4" descr="Airplane with solid fill">
            <a:extLst>
              <a:ext uri="{FF2B5EF4-FFF2-40B4-BE49-F238E27FC236}">
                <a16:creationId xmlns:a16="http://schemas.microsoft.com/office/drawing/2014/main" id="{A04B2ABC-5F12-43BE-EE9A-39CA72F7E3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5225" y="3620439"/>
            <a:ext cx="1157942" cy="1157942"/>
          </a:xfrm>
          <a:prstGeom prst="rect">
            <a:avLst/>
          </a:prstGeom>
        </p:spPr>
      </p:pic>
      <p:pic>
        <p:nvPicPr>
          <p:cNvPr id="6" name="Graphic 5" descr="Airplane with solid fill">
            <a:extLst>
              <a:ext uri="{FF2B5EF4-FFF2-40B4-BE49-F238E27FC236}">
                <a16:creationId xmlns:a16="http://schemas.microsoft.com/office/drawing/2014/main" id="{2638BCEF-35C2-A20C-31F6-D3794B0EFB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4709" y="1289117"/>
            <a:ext cx="1157942" cy="1157942"/>
          </a:xfrm>
          <a:prstGeom prst="rect">
            <a:avLst/>
          </a:prstGeom>
        </p:spPr>
      </p:pic>
    </p:spTree>
    <p:extLst>
      <p:ext uri="{BB962C8B-B14F-4D97-AF65-F5344CB8AC3E}">
        <p14:creationId xmlns:p14="http://schemas.microsoft.com/office/powerpoint/2010/main" val="136695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p:nvPr/>
        </p:nvSpPr>
        <p:spPr>
          <a:xfrm>
            <a:off x="-752246" y="-1581944"/>
            <a:ext cx="11066900" cy="3570425"/>
          </a:xfrm>
          <a:custGeom>
            <a:avLst/>
            <a:gdLst/>
            <a:ahLst/>
            <a:cxnLst/>
            <a:rect l="l" t="t" r="r" b="b"/>
            <a:pathLst>
              <a:path w="442676" h="142817" extrusionOk="0">
                <a:moveTo>
                  <a:pt x="1896" y="65564"/>
                </a:moveTo>
                <a:cubicBezTo>
                  <a:pt x="-12201" y="89186"/>
                  <a:pt x="59935" y="134779"/>
                  <a:pt x="104004" y="141764"/>
                </a:cubicBezTo>
                <a:cubicBezTo>
                  <a:pt x="148073" y="148749"/>
                  <a:pt x="224654" y="111411"/>
                  <a:pt x="266310" y="107474"/>
                </a:cubicBezTo>
                <a:cubicBezTo>
                  <a:pt x="307966" y="103537"/>
                  <a:pt x="325492" y="125381"/>
                  <a:pt x="353940" y="118142"/>
                </a:cubicBezTo>
                <a:cubicBezTo>
                  <a:pt x="382388" y="110903"/>
                  <a:pt x="464557" y="83725"/>
                  <a:pt x="436998" y="64040"/>
                </a:cubicBezTo>
                <a:cubicBezTo>
                  <a:pt x="409439" y="44355"/>
                  <a:pt x="261103" y="-222"/>
                  <a:pt x="188586" y="32"/>
                </a:cubicBezTo>
                <a:cubicBezTo>
                  <a:pt x="116069" y="286"/>
                  <a:pt x="15993" y="41942"/>
                  <a:pt x="1896" y="65564"/>
                </a:cubicBezTo>
                <a:close/>
              </a:path>
            </a:pathLst>
          </a:custGeom>
          <a:noFill/>
          <a:ln w="19050" cap="flat" cmpd="sng">
            <a:solidFill>
              <a:schemeClr val="dk2"/>
            </a:solidFill>
            <a:prstDash val="lgDash"/>
            <a:round/>
            <a:headEnd type="none" w="med" len="med"/>
            <a:tailEnd type="none" w="med" len="med"/>
          </a:ln>
        </p:spPr>
      </p:sp>
      <p:sp>
        <p:nvSpPr>
          <p:cNvPr id="369" name="Google Shape;369;p36"/>
          <p:cNvSpPr/>
          <p:nvPr/>
        </p:nvSpPr>
        <p:spPr>
          <a:xfrm rot="3242653">
            <a:off x="322078" y="1252047"/>
            <a:ext cx="435838" cy="44439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57ABBEF4-7DFC-DACE-1DD9-A93AA30E464C}"/>
              </a:ext>
            </a:extLst>
          </p:cNvPr>
          <p:cNvSpPr/>
          <p:nvPr/>
        </p:nvSpPr>
        <p:spPr>
          <a:xfrm>
            <a:off x="1681163" y="1221581"/>
            <a:ext cx="5622131" cy="1350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600" dirty="0"/>
              <a:t>שימו חגורות, נתראה באוויר</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p:nvPr/>
        </p:nvSpPr>
        <p:spPr>
          <a:xfrm>
            <a:off x="351616" y="351914"/>
            <a:ext cx="1824025" cy="3299379"/>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19844" y="-233142"/>
            <a:ext cx="10042375" cy="5592925"/>
          </a:xfrm>
          <a:custGeom>
            <a:avLst/>
            <a:gdLst/>
            <a:ahLst/>
            <a:cxnLst/>
            <a:rect l="l" t="t" r="r" b="b"/>
            <a:pathLst>
              <a:path w="401695" h="223717" extrusionOk="0">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w="28575" cap="flat" cmpd="sng">
            <a:solidFill>
              <a:schemeClr val="dk2"/>
            </a:solidFill>
            <a:prstDash val="lgDash"/>
            <a:round/>
            <a:headEnd type="none" w="med" len="med"/>
            <a:tailEnd type="none" w="med" len="med"/>
          </a:ln>
        </p:spPr>
      </p:sp>
      <p:sp>
        <p:nvSpPr>
          <p:cNvPr id="359" name="Google Shape;359;p35"/>
          <p:cNvSpPr txBox="1">
            <a:spLocks noGrp="1"/>
          </p:cNvSpPr>
          <p:nvPr>
            <p:ph type="title"/>
          </p:nvPr>
        </p:nvSpPr>
        <p:spPr>
          <a:xfrm>
            <a:off x="3953629" y="1600435"/>
            <a:ext cx="4353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cs typeface="+mn-cs"/>
              </a:rPr>
              <a:t>תיאור המשחק</a:t>
            </a:r>
            <a:endParaRPr dirty="0">
              <a:cs typeface="+mn-cs"/>
            </a:endParaRPr>
          </a:p>
        </p:txBody>
      </p:sp>
      <p:sp>
        <p:nvSpPr>
          <p:cNvPr id="360" name="Google Shape;360;p35"/>
          <p:cNvSpPr txBox="1">
            <a:spLocks noGrp="1"/>
          </p:cNvSpPr>
          <p:nvPr>
            <p:ph type="subTitle" idx="1"/>
          </p:nvPr>
        </p:nvSpPr>
        <p:spPr>
          <a:xfrm>
            <a:off x="787482" y="2840567"/>
            <a:ext cx="8004902" cy="1466903"/>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pPr>
            <a:r>
              <a:rPr lang="he-IL" sz="1800" dirty="0">
                <a:effectLst/>
                <a:latin typeface="+mj-lt"/>
                <a:ea typeface="Calibri" panose="020F0502020204030204" pitchFamily="34" charset="0"/>
                <a:cs typeface="Arial" panose="020B0604020202020204" pitchFamily="34" charset="0"/>
              </a:rPr>
              <a:t>המשחק מיועד ל2 שחקנים, שחקן אחד יהיה מרגל ושחקן שני מפעיל הסוכנים. </a:t>
            </a:r>
            <a:br>
              <a:rPr lang="en-US" sz="1800" dirty="0">
                <a:effectLst/>
                <a:latin typeface="+mj-lt"/>
                <a:ea typeface="Calibri" panose="020F0502020204030204" pitchFamily="34" charset="0"/>
                <a:cs typeface="Arial" panose="020B0604020202020204" pitchFamily="34" charset="0"/>
              </a:rPr>
            </a:br>
            <a:r>
              <a:rPr lang="he-IL" sz="1800" dirty="0">
                <a:effectLst/>
                <a:latin typeface="+mj-lt"/>
                <a:ea typeface="Calibri" panose="020F0502020204030204" pitchFamily="34" charset="0"/>
                <a:cs typeface="Arial" panose="020B0604020202020204" pitchFamily="34" charset="0"/>
              </a:rPr>
              <a:t>מטרת המרגל היא להגיע ליעד הסופי מבלי להתפס, ואילו מטרת מפעיל הסוכנים היא לתפוס את המרגל לפני שיגיע ליעד הסופי.</a:t>
            </a:r>
            <a:endParaRPr lang="en-US" sz="1800" dirty="0">
              <a:effectLst/>
              <a:latin typeface="+mj-lt"/>
              <a:ea typeface="Calibri" panose="020F0502020204030204" pitchFamily="34" charset="0"/>
              <a:cs typeface="Arial" panose="020B0604020202020204" pitchFamily="34" charset="0"/>
            </a:endParaRPr>
          </a:p>
          <a:p>
            <a:pPr marL="0" lvl="0" indent="0" algn="ctr" rtl="0">
              <a:spcBef>
                <a:spcPts val="0"/>
              </a:spcBef>
              <a:spcAft>
                <a:spcPts val="1600"/>
              </a:spcAft>
              <a:buNone/>
            </a:pPr>
            <a:endParaRPr dirty="0"/>
          </a:p>
        </p:txBody>
      </p:sp>
      <p:sp>
        <p:nvSpPr>
          <p:cNvPr id="361" name="Google Shape;361;p35"/>
          <p:cNvSpPr/>
          <p:nvPr/>
        </p:nvSpPr>
        <p:spPr>
          <a:xfrm rot="594583">
            <a:off x="5995425" y="319734"/>
            <a:ext cx="517515" cy="52767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8"/>
          <p:cNvSpPr txBox="1">
            <a:spLocks noGrp="1"/>
          </p:cNvSpPr>
          <p:nvPr>
            <p:ph type="title"/>
          </p:nvPr>
        </p:nvSpPr>
        <p:spPr>
          <a:xfrm>
            <a:off x="3484499" y="437344"/>
            <a:ext cx="21750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latin typeface="+mj-lt"/>
                <a:cs typeface="+mn-cs"/>
              </a:rPr>
              <a:t>מפת המשחק</a:t>
            </a:r>
            <a:endParaRPr dirty="0">
              <a:latin typeface="+mj-lt"/>
              <a:cs typeface="+mn-cs"/>
            </a:endParaRPr>
          </a:p>
        </p:txBody>
      </p:sp>
      <p:sp>
        <p:nvSpPr>
          <p:cNvPr id="4" name="Google Shape;360;p35">
            <a:extLst>
              <a:ext uri="{FF2B5EF4-FFF2-40B4-BE49-F238E27FC236}">
                <a16:creationId xmlns:a16="http://schemas.microsoft.com/office/drawing/2014/main" id="{82ED8427-3CF9-B863-1C7D-A78F7C4F4DF3}"/>
              </a:ext>
            </a:extLst>
          </p:cNvPr>
          <p:cNvSpPr txBox="1">
            <a:spLocks noGrp="1"/>
          </p:cNvSpPr>
          <p:nvPr>
            <p:ph type="subTitle" idx="1"/>
          </p:nvPr>
        </p:nvSpPr>
        <p:spPr>
          <a:xfrm>
            <a:off x="6827062" y="1533735"/>
            <a:ext cx="2530070" cy="1759480"/>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mj-lt"/>
                <a:ea typeface="Calibri" panose="020F0502020204030204" pitchFamily="34" charset="0"/>
                <a:cs typeface="Arial" panose="020B0604020202020204" pitchFamily="34" charset="0"/>
              </a:rPr>
              <a:t>לוח המשחק הוא מפת עולם עם 40 שדות תעופה, אשר מחוברים במידה וקיימת בינהם טיסה.</a:t>
            </a:r>
            <a:endParaRPr lang="he-IL" dirty="0"/>
          </a:p>
        </p:txBody>
      </p:sp>
      <p:pic>
        <p:nvPicPr>
          <p:cNvPr id="9" name="Picture 8">
            <a:extLst>
              <a:ext uri="{FF2B5EF4-FFF2-40B4-BE49-F238E27FC236}">
                <a16:creationId xmlns:a16="http://schemas.microsoft.com/office/drawing/2014/main" id="{2F043ED5-256E-7D7C-C2AD-BF77DC763CDF}"/>
              </a:ext>
            </a:extLst>
          </p:cNvPr>
          <p:cNvPicPr>
            <a:picLocks noChangeAspect="1"/>
          </p:cNvPicPr>
          <p:nvPr/>
        </p:nvPicPr>
        <p:blipFill>
          <a:blip r:embed="rId3"/>
          <a:stretch>
            <a:fillRect/>
          </a:stretch>
        </p:blipFill>
        <p:spPr>
          <a:xfrm>
            <a:off x="33337" y="1450133"/>
            <a:ext cx="6793725" cy="33790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801979" y="431006"/>
            <a:ext cx="15400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הפרוייקט</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11642" y="1607030"/>
            <a:ext cx="9214300" cy="738608"/>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מימוש 2 השחקנים כך שישוחקו ע"י המחשב באמצעות מודל של </a:t>
            </a:r>
            <a:r>
              <a:rPr lang="en-US" sz="1800" dirty="0">
                <a:effectLst/>
                <a:latin typeface="Calibri" panose="020F0502020204030204" pitchFamily="34" charset="0"/>
                <a:ea typeface="Calibri" panose="020F0502020204030204" pitchFamily="34" charset="0"/>
                <a:cs typeface="Arial" panose="020B0604020202020204" pitchFamily="34" charset="0"/>
              </a:rPr>
              <a:t>Reinforcement Learning</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3244860" y="2345638"/>
            <a:ext cx="2654279" cy="2287539"/>
          </a:xfrm>
          <a:prstGeom prst="rect">
            <a:avLst/>
          </a:prstGeom>
        </p:spPr>
      </p:pic>
    </p:spTree>
    <p:extLst>
      <p:ext uri="{BB962C8B-B14F-4D97-AF65-F5344CB8AC3E}">
        <p14:creationId xmlns:p14="http://schemas.microsoft.com/office/powerpoint/2010/main" val="28034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292535" y="472257"/>
            <a:ext cx="48676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Reinforcement Learning</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637414" y="1550186"/>
            <a:ext cx="7506586" cy="2538032"/>
          </a:xfrm>
          <a:prstGeom prst="rect">
            <a:avLst/>
          </a:prstGeom>
        </p:spPr>
        <p:txBody>
          <a:bodyPr spcFirstLastPara="1" wrap="square" lIns="91425" tIns="91425" rIns="91425" bIns="91425" anchor="t" anchorCtr="0">
            <a:noAutofit/>
          </a:bodyPr>
          <a:lstStyle/>
          <a:p>
            <a:pPr marL="457200" marR="0" lvl="1" indent="0" algn="r" rtl="1">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Reinforcement Learning</a:t>
            </a:r>
            <a:r>
              <a:rPr lang="he-IL" sz="1800" dirty="0">
                <a:latin typeface="Calibri" panose="020F0502020204030204" pitchFamily="34" charset="0"/>
                <a:ea typeface="Calibri" panose="020F0502020204030204" pitchFamily="34" charset="0"/>
                <a:cs typeface="Arial" panose="020B0604020202020204" pitchFamily="34" charset="0"/>
              </a:rPr>
              <a:t> זה </a:t>
            </a:r>
            <a:r>
              <a:rPr lang="he-IL" sz="1800" dirty="0">
                <a:effectLst/>
                <a:latin typeface="Calibri" panose="020F0502020204030204" pitchFamily="34" charset="0"/>
                <a:ea typeface="Calibri" panose="020F0502020204030204" pitchFamily="34" charset="0"/>
                <a:cs typeface="Arial" panose="020B0604020202020204" pitchFamily="34" charset="0"/>
              </a:rPr>
              <a:t>מודל למידת מוכנה אשר מתבסס על תגמול להתנהגות רצויה וענישה על התנהגות לא רצויה. </a:t>
            </a: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המודל מסוגל לתפוס ולפרש את סביבתו לביצוע פעולות וללמוד ע"י ניסוי וטעיה.</a:t>
            </a:r>
          </a:p>
          <a:p>
            <a:pPr marL="457200" marR="0" lvl="1" indent="0" algn="r"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מטרת המודל היא ללמוד איך להתנהג בסביבה כדי להשיג </a:t>
            </a:r>
            <a:r>
              <a:rPr lang="en-US" sz="1800" dirty="0">
                <a:effectLst/>
                <a:latin typeface="Calibri" panose="020F0502020204030204" pitchFamily="34" charset="0"/>
                <a:ea typeface="Calibri" panose="020F0502020204030204" pitchFamily="34" charset="0"/>
                <a:cs typeface="Arial" panose="020B0604020202020204" pitchFamily="34" charset="0"/>
              </a:rPr>
              <a:t>Reward</a:t>
            </a:r>
            <a:r>
              <a:rPr lang="he-IL" sz="1800" dirty="0">
                <a:effectLst/>
                <a:latin typeface="Calibri" panose="020F0502020204030204" pitchFamily="34" charset="0"/>
                <a:ea typeface="Calibri" panose="020F0502020204030204" pitchFamily="34" charset="0"/>
                <a:cs typeface="Arial" panose="020B0604020202020204" pitchFamily="34" charset="0"/>
              </a:rPr>
              <a:t> מקסימלי לאורך כל המשחק.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A4BD01CE-A0B5-BF8F-82EA-AE7F8B68CC7E}"/>
              </a:ext>
            </a:extLst>
          </p:cNvPr>
          <p:cNvPicPr>
            <a:picLocks noChangeAspect="1"/>
          </p:cNvPicPr>
          <p:nvPr/>
        </p:nvPicPr>
        <p:blipFill>
          <a:blip r:embed="rId3"/>
          <a:stretch>
            <a:fillRect/>
          </a:stretch>
        </p:blipFill>
        <p:spPr>
          <a:xfrm>
            <a:off x="150107" y="3000328"/>
            <a:ext cx="2486767" cy="2143172"/>
          </a:xfrm>
          <a:prstGeom prst="rect">
            <a:avLst/>
          </a:prstGeom>
        </p:spPr>
      </p:pic>
    </p:spTree>
    <p:extLst>
      <p:ext uri="{BB962C8B-B14F-4D97-AF65-F5344CB8AC3E}">
        <p14:creationId xmlns:p14="http://schemas.microsoft.com/office/powerpoint/2010/main" val="39128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1933626" y="486434"/>
            <a:ext cx="41521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איך מימשנו את הפרוייקט</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2984835"/>
          </a:xfrm>
          <a:prstGeom prst="rect">
            <a:avLst/>
          </a:prstGeom>
        </p:spPr>
        <p:txBody>
          <a:bodyPr spcFirstLastPara="1" wrap="square" lIns="91425" tIns="91425" rIns="91425" bIns="91425" anchor="t" anchorCtr="0">
            <a:noAutofit/>
          </a:bodyPr>
          <a:lstStyle/>
          <a:p>
            <a:pPr marL="457200" lvl="1" indent="0" algn="r" rtl="1">
              <a:lnSpc>
                <a:spcPct val="107000"/>
              </a:lnSpc>
              <a:spcBef>
                <a:spcPts val="0"/>
              </a:spcBef>
              <a:spcAft>
                <a:spcPts val="800"/>
              </a:spcAft>
              <a:buNone/>
            </a:pPr>
            <a:r>
              <a:rPr lang="he-IL" sz="1800" u="sng" dirty="0">
                <a:latin typeface="Calibri" panose="020F0502020204030204" pitchFamily="34" charset="0"/>
                <a:ea typeface="Calibri" panose="020F0502020204030204" pitchFamily="34" charset="0"/>
                <a:cs typeface="Arial" panose="020B0604020202020204" pitchFamily="34" charset="0"/>
              </a:rPr>
              <a:t>מימוש שני מודלים:</a:t>
            </a:r>
          </a:p>
          <a:p>
            <a:pPr marL="742950" lvl="1"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Spy model</a:t>
            </a:r>
            <a:endParaRPr lang="he-IL" sz="1800" dirty="0">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Arial" panose="020B0604020202020204" pitchFamily="34" charset="0"/>
              </a:rPr>
              <a:t>Agents model</a:t>
            </a: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r>
              <a:rPr lang="he-IL" sz="1800" u="sng" dirty="0">
                <a:latin typeface="Calibri" panose="020F0502020204030204" pitchFamily="34" charset="0"/>
                <a:ea typeface="Calibri" panose="020F0502020204030204" pitchFamily="34" charset="0"/>
                <a:cs typeface="Arial" panose="020B0604020202020204" pitchFamily="34" charset="0"/>
              </a:rPr>
              <a:t>חבילות עזר מרכזיות:</a:t>
            </a:r>
          </a:p>
          <a:p>
            <a:pPr marL="742950" marR="0" lvl="1" indent="-285750" algn="r" rtl="1">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Arial" panose="020B0604020202020204" pitchFamily="34" charset="0"/>
              </a:rPr>
              <a:t>Gym Open AI</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gn="r" rtl="1">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Arial" panose="020B0604020202020204" pitchFamily="34" charset="0"/>
              </a:rPr>
              <a:t>A</a:t>
            </a:r>
            <a:r>
              <a:rPr lang="en-US" sz="1800" dirty="0">
                <a:latin typeface="Calibri" panose="020F0502020204030204" pitchFamily="34" charset="0"/>
                <a:ea typeface="Calibri" panose="020F0502020204030204" pitchFamily="34" charset="0"/>
                <a:cs typeface="Arial" panose="020B0604020202020204" pitchFamily="34" charset="0"/>
              </a:rPr>
              <a:t>lgorithm</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PPO</a:t>
            </a: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gn="r" rtl="1">
              <a:lnSpc>
                <a:spcPct val="107000"/>
              </a:lnSpc>
              <a:spcBef>
                <a:spcPts val="0"/>
              </a:spcBef>
              <a:spcAft>
                <a:spcPts val="800"/>
              </a:spcAft>
              <a:buFont typeface="Wingdings" panose="05000000000000000000" pitchFamily="2" charset="2"/>
              <a:buChar char="v"/>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36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385909" y="517170"/>
            <a:ext cx="23617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Spy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מטרת המרגל היא להגיע ליעד מבלי להתפס, בכל צעד המודל חוזה את שדה התעופה הבא על בסיס המצב הנוכחי במשחק.</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1600" u="sng" dirty="0">
                <a:latin typeface="Calibri" panose="020F0502020204030204" pitchFamily="34" charset="0"/>
                <a:ea typeface="Calibri" panose="020F0502020204030204" pitchFamily="34" charset="0"/>
                <a:cs typeface="Arial" panose="020B0604020202020204" pitchFamily="34" charset="0"/>
              </a:rPr>
              <a:t>Reward</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-1</a:t>
            </a:r>
            <a:r>
              <a:rPr lang="he-IL" sz="1600" dirty="0">
                <a:latin typeface="Calibri" panose="020F0502020204030204" pitchFamily="34" charset="0"/>
                <a:ea typeface="Calibri" panose="020F0502020204030204" pitchFamily="34" charset="0"/>
                <a:cs typeface="Arial" panose="020B0604020202020204" pitchFamily="34" charset="0"/>
              </a:rPr>
              <a:t> : הפסד.</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1 : נצחון.</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-2</a:t>
            </a:r>
            <a:r>
              <a:rPr lang="he-IL" sz="1600" dirty="0">
                <a:latin typeface="Calibri" panose="020F0502020204030204" pitchFamily="34" charset="0"/>
                <a:ea typeface="Calibri" panose="020F0502020204030204" pitchFamily="34" charset="0"/>
                <a:cs typeface="Arial" panose="020B0604020202020204" pitchFamily="34" charset="0"/>
              </a:rPr>
              <a:t> : תיקו (משחק מעל 30 צעדים).</a:t>
            </a: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צעד נייטרלי, מופעלת פונקציה היוריסטית (ניקוד מצטבר):</a:t>
            </a: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המרגל מרחק צעד מהמטרה, אך ביצע צעד שונה.</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הצעד הנוכחי של המרגל קירב אותו למרחק של צעד אחד מאחד הסוכנים.</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Graphic 2" descr="Airplane with solid fill">
            <a:extLst>
              <a:ext uri="{FF2B5EF4-FFF2-40B4-BE49-F238E27FC236}">
                <a16:creationId xmlns:a16="http://schemas.microsoft.com/office/drawing/2014/main" id="{5BF3B4D8-1A25-E425-BD4B-E2889DDC3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528" y="6271"/>
            <a:ext cx="1157942" cy="1157942"/>
          </a:xfrm>
          <a:prstGeom prst="rect">
            <a:avLst/>
          </a:prstGeom>
        </p:spPr>
      </p:pic>
    </p:spTree>
    <p:extLst>
      <p:ext uri="{BB962C8B-B14F-4D97-AF65-F5344CB8AC3E}">
        <p14:creationId xmlns:p14="http://schemas.microsoft.com/office/powerpoint/2010/main" val="393055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781620" y="517170"/>
            <a:ext cx="296603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mn-cs"/>
              </a:rPr>
              <a:t>Agents model</a:t>
            </a:r>
            <a:endParaRPr lang="he-IL" dirty="0">
              <a:cs typeface="+mn-cs"/>
            </a:endParaRP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מטרת הסוכנים היא לתפוס את המרגל, בכל צעד המודל חוזה את שני שדות התעופה הבאים על בסיס המצב הנוכחי במשחק.</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en-US" sz="1800" u="sng" dirty="0">
                <a:latin typeface="Calibri" panose="020F0502020204030204" pitchFamily="34" charset="0"/>
                <a:ea typeface="Calibri" panose="020F0502020204030204" pitchFamily="34" charset="0"/>
                <a:cs typeface="Arial" panose="020B0604020202020204" pitchFamily="34" charset="0"/>
              </a:rPr>
              <a:t>Reward</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-1</a:t>
            </a:r>
            <a:r>
              <a:rPr lang="he-IL" sz="1600" dirty="0">
                <a:latin typeface="Calibri" panose="020F0502020204030204" pitchFamily="34" charset="0"/>
                <a:ea typeface="Calibri" panose="020F0502020204030204" pitchFamily="34" charset="0"/>
                <a:cs typeface="Arial" panose="020B0604020202020204" pitchFamily="34" charset="0"/>
              </a:rPr>
              <a:t> : הפסד.</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1 : נצחון.</a:t>
            </a:r>
          </a:p>
          <a:p>
            <a:pPr marL="0" indent="0" algn="r" rtl="1">
              <a:lnSpc>
                <a:spcPct val="107000"/>
              </a:lnSpc>
              <a:spcAft>
                <a:spcPts val="800"/>
              </a:spcAft>
              <a:buNone/>
            </a:pPr>
            <a:r>
              <a:rPr lang="en-US" sz="1600" dirty="0">
                <a:latin typeface="Calibri" panose="020F0502020204030204" pitchFamily="34" charset="0"/>
                <a:ea typeface="Calibri" panose="020F0502020204030204" pitchFamily="34" charset="0"/>
                <a:cs typeface="Arial" panose="020B0604020202020204" pitchFamily="34" charset="0"/>
              </a:rPr>
              <a:t>-2</a:t>
            </a:r>
            <a:r>
              <a:rPr lang="he-IL" sz="1600" dirty="0">
                <a:latin typeface="Calibri" panose="020F0502020204030204" pitchFamily="34" charset="0"/>
                <a:ea typeface="Calibri" panose="020F0502020204030204" pitchFamily="34" charset="0"/>
                <a:cs typeface="Arial" panose="020B0604020202020204" pitchFamily="34" charset="0"/>
              </a:rPr>
              <a:t> : תיקו (משחק מעל 30 צעדים).</a:t>
            </a:r>
          </a:p>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צעד נייטרלי, מופעלת פונקציה היוריסטית (ניקוד מצטבר):</a:t>
            </a: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שני הסוכנים בחרו את אותו הצעד.</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Arial" panose="020B0604020202020204" pitchFamily="34" charset="0"/>
              </a:rPr>
              <a:t>-0.1</a:t>
            </a:r>
            <a:r>
              <a:rPr lang="he-IL" sz="1600" dirty="0">
                <a:latin typeface="Calibri" panose="020F0502020204030204" pitchFamily="34" charset="0"/>
                <a:ea typeface="Calibri" panose="020F0502020204030204" pitchFamily="34" charset="0"/>
                <a:cs typeface="Arial" panose="020B0604020202020204" pitchFamily="34" charset="0"/>
              </a:rPr>
              <a:t> : כאשר סוכן היה במרחק צעד מהמרגל אך ביצע צעד שונה.</a:t>
            </a:r>
            <a:endParaRPr lang="he-IL" sz="16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Graphic 1" descr="Airplane with solid fill">
            <a:extLst>
              <a:ext uri="{FF2B5EF4-FFF2-40B4-BE49-F238E27FC236}">
                <a16:creationId xmlns:a16="http://schemas.microsoft.com/office/drawing/2014/main" id="{B2926FAB-6CB7-468F-D04C-B5AAC86FC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801" y="0"/>
            <a:ext cx="1157942" cy="1157942"/>
          </a:xfrm>
          <a:prstGeom prst="rect">
            <a:avLst/>
          </a:prstGeom>
        </p:spPr>
      </p:pic>
      <p:pic>
        <p:nvPicPr>
          <p:cNvPr id="3" name="Graphic 2" descr="Airplane with solid fill">
            <a:extLst>
              <a:ext uri="{FF2B5EF4-FFF2-40B4-BE49-F238E27FC236}">
                <a16:creationId xmlns:a16="http://schemas.microsoft.com/office/drawing/2014/main" id="{6DA6A091-8C3B-C523-F13D-C2A438174C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4655" y="0"/>
            <a:ext cx="1157942" cy="1157942"/>
          </a:xfrm>
          <a:prstGeom prst="rect">
            <a:avLst/>
          </a:prstGeom>
        </p:spPr>
      </p:pic>
    </p:spTree>
    <p:extLst>
      <p:ext uri="{BB962C8B-B14F-4D97-AF65-F5344CB8AC3E}">
        <p14:creationId xmlns:p14="http://schemas.microsoft.com/office/powerpoint/2010/main" val="255252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566468" y="517170"/>
            <a:ext cx="3404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 לימוד המודלים</a:t>
            </a:r>
          </a:p>
        </p:txBody>
      </p:sp>
      <p:sp>
        <p:nvSpPr>
          <p:cNvPr id="4" name="Google Shape;360;p35">
            <a:extLst>
              <a:ext uri="{FF2B5EF4-FFF2-40B4-BE49-F238E27FC236}">
                <a16:creationId xmlns:a16="http://schemas.microsoft.com/office/drawing/2014/main" id="{5FC9DB33-0031-B387-D08B-6D8138C6A07C}"/>
              </a:ext>
            </a:extLst>
          </p:cNvPr>
          <p:cNvSpPr txBox="1">
            <a:spLocks noGrp="1"/>
          </p:cNvSpPr>
          <p:nvPr>
            <p:ph type="subTitle" idx="1"/>
          </p:nvPr>
        </p:nvSpPr>
        <p:spPr>
          <a:xfrm>
            <a:off x="1933626" y="1441168"/>
            <a:ext cx="6788858" cy="3185162"/>
          </a:xfrm>
          <a:prstGeom prst="rect">
            <a:avLst/>
          </a:prstGeom>
        </p:spPr>
        <p:txBody>
          <a:bodyPr spcFirstLastPara="1" wrap="square" lIns="91425" tIns="91425" rIns="91425" bIns="91425" anchor="t" anchorCtr="0">
            <a:noAutofit/>
          </a:bodyPr>
          <a:lstStyle/>
          <a:p>
            <a:pPr marL="0" indent="0" algn="r" rtl="1">
              <a:lnSpc>
                <a:spcPct val="107000"/>
              </a:lnSpc>
              <a:spcAft>
                <a:spcPts val="800"/>
              </a:spcAft>
              <a:buNone/>
            </a:pPr>
            <a:r>
              <a:rPr lang="he-IL" sz="1600" dirty="0">
                <a:latin typeface="Calibri" panose="020F0502020204030204" pitchFamily="34" charset="0"/>
                <a:ea typeface="Calibri" panose="020F0502020204030204" pitchFamily="34" charset="0"/>
                <a:cs typeface="Arial" panose="020B0604020202020204" pitchFamily="34" charset="0"/>
              </a:rPr>
              <a:t>שלב ראשון: מרגל שלמד 50 אלף צעדים מול סוכנים רנדומלים (לא מאומנים)</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he-IL" sz="16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457200" lvl="1" indent="0" algn="r" rtl="1">
              <a:lnSpc>
                <a:spcPct val="107000"/>
              </a:lnSpc>
              <a:spcBef>
                <a:spcPts val="0"/>
              </a:spcBef>
              <a:spcAft>
                <a:spcPts val="800"/>
              </a:spcAft>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1200150" lvl="2"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Courier New" panose="02070309020205020404" pitchFamily="49" charset="0"/>
              <a:buChar char="o"/>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3907986-C93E-69C8-BE15-1F4CE149B0EA}"/>
              </a:ext>
            </a:extLst>
          </p:cNvPr>
          <p:cNvPicPr>
            <a:picLocks noChangeAspect="1"/>
          </p:cNvPicPr>
          <p:nvPr/>
        </p:nvPicPr>
        <p:blipFill>
          <a:blip r:embed="rId3"/>
          <a:stretch>
            <a:fillRect/>
          </a:stretch>
        </p:blipFill>
        <p:spPr>
          <a:xfrm>
            <a:off x="794476" y="2097740"/>
            <a:ext cx="4473449" cy="2181421"/>
          </a:xfrm>
          <a:prstGeom prst="rect">
            <a:avLst/>
          </a:prstGeom>
          <a:ln>
            <a:solidFill>
              <a:schemeClr val="tx2">
                <a:lumMod val="10000"/>
              </a:schemeClr>
            </a:solidFill>
          </a:ln>
        </p:spPr>
      </p:pic>
      <p:pic>
        <p:nvPicPr>
          <p:cNvPr id="12" name="Picture 11">
            <a:extLst>
              <a:ext uri="{FF2B5EF4-FFF2-40B4-BE49-F238E27FC236}">
                <a16:creationId xmlns:a16="http://schemas.microsoft.com/office/drawing/2014/main" id="{15B09B30-D034-666E-FA08-C962EABAF097}"/>
              </a:ext>
            </a:extLst>
          </p:cNvPr>
          <p:cNvPicPr>
            <a:picLocks noChangeAspect="1"/>
          </p:cNvPicPr>
          <p:nvPr/>
        </p:nvPicPr>
        <p:blipFill>
          <a:blip r:embed="rId4"/>
          <a:stretch>
            <a:fillRect/>
          </a:stretch>
        </p:blipFill>
        <p:spPr>
          <a:xfrm>
            <a:off x="5862419" y="1821115"/>
            <a:ext cx="2695909" cy="3045760"/>
          </a:xfrm>
          <a:prstGeom prst="rect">
            <a:avLst/>
          </a:prstGeom>
          <a:ln>
            <a:solidFill>
              <a:schemeClr val="tx2">
                <a:lumMod val="10000"/>
              </a:schemeClr>
            </a:solidFill>
          </a:ln>
        </p:spPr>
      </p:pic>
      <p:pic>
        <p:nvPicPr>
          <p:cNvPr id="13" name="Picture 12">
            <a:extLst>
              <a:ext uri="{FF2B5EF4-FFF2-40B4-BE49-F238E27FC236}">
                <a16:creationId xmlns:a16="http://schemas.microsoft.com/office/drawing/2014/main" id="{1BE38B50-4932-0D2F-1D85-FF19895BCE14}"/>
              </a:ext>
            </a:extLst>
          </p:cNvPr>
          <p:cNvPicPr>
            <a:picLocks noChangeAspect="1"/>
          </p:cNvPicPr>
          <p:nvPr/>
        </p:nvPicPr>
        <p:blipFill>
          <a:blip r:embed="rId5"/>
          <a:stretch>
            <a:fillRect/>
          </a:stretch>
        </p:blipFill>
        <p:spPr>
          <a:xfrm>
            <a:off x="1090741" y="2419350"/>
            <a:ext cx="152400" cy="152400"/>
          </a:xfrm>
          <a:prstGeom prst="rect">
            <a:avLst/>
          </a:prstGeom>
        </p:spPr>
      </p:pic>
      <p:pic>
        <p:nvPicPr>
          <p:cNvPr id="14" name="Picture 13">
            <a:extLst>
              <a:ext uri="{FF2B5EF4-FFF2-40B4-BE49-F238E27FC236}">
                <a16:creationId xmlns:a16="http://schemas.microsoft.com/office/drawing/2014/main" id="{B2CD75C5-D412-5891-EB8B-E6EDE6A7E6C7}"/>
              </a:ext>
            </a:extLst>
          </p:cNvPr>
          <p:cNvPicPr>
            <a:picLocks noChangeAspect="1"/>
          </p:cNvPicPr>
          <p:nvPr/>
        </p:nvPicPr>
        <p:blipFill>
          <a:blip r:embed="rId6"/>
          <a:stretch>
            <a:fillRect/>
          </a:stretch>
        </p:blipFill>
        <p:spPr>
          <a:xfrm>
            <a:off x="1090741" y="3917706"/>
            <a:ext cx="152400" cy="152400"/>
          </a:xfrm>
          <a:prstGeom prst="rect">
            <a:avLst/>
          </a:prstGeom>
        </p:spPr>
      </p:pic>
    </p:spTree>
    <p:extLst>
      <p:ext uri="{BB962C8B-B14F-4D97-AF65-F5344CB8AC3E}">
        <p14:creationId xmlns:p14="http://schemas.microsoft.com/office/powerpoint/2010/main" val="850032958"/>
      </p:ext>
    </p:extLst>
  </p:cSld>
  <p:clrMapOvr>
    <a:masterClrMapping/>
  </p:clrMapOvr>
</p:sld>
</file>

<file path=ppt/theme/theme1.xml><?xml version="1.0" encoding="utf-8"?>
<a:theme xmlns:a="http://schemas.openxmlformats.org/drawingml/2006/main"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511</Words>
  <Application>Microsoft Office PowerPoint</Application>
  <PresentationFormat>On-screen Show (16:9)</PresentationFormat>
  <Paragraphs>121</Paragraphs>
  <Slides>17</Slides>
  <Notes>17</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Courier New</vt:lpstr>
      <vt:lpstr>Montserrat</vt:lpstr>
      <vt:lpstr>Arial</vt:lpstr>
      <vt:lpstr>Calibri</vt:lpstr>
      <vt:lpstr>Open Sans</vt:lpstr>
      <vt:lpstr>Travel Booking App Pitch Deck by Slidesgo</vt:lpstr>
      <vt:lpstr>Catch me  if you can</vt:lpstr>
      <vt:lpstr>תיאור המשחק</vt:lpstr>
      <vt:lpstr>מפת המשחק</vt:lpstr>
      <vt:lpstr>הפרוייקט</vt:lpstr>
      <vt:lpstr>Reinforcement Learning</vt:lpstr>
      <vt:lpstr>איך מימשנו את הפרוייקט</vt:lpstr>
      <vt:lpstr>Spy model</vt:lpstr>
      <vt:lpstr>Agents model</vt:lpstr>
      <vt:lpstr>שלבי לימוד המודלים</vt:lpstr>
      <vt:lpstr>PowerPoint Presentation</vt:lpstr>
      <vt:lpstr>שלבי לימוד המודלים</vt:lpstr>
      <vt:lpstr>שלבי לימוד המודלים</vt:lpstr>
      <vt:lpstr>שלבי לימוד המודלים</vt:lpstr>
      <vt:lpstr>שלבי לימוד המודלים</vt:lpstr>
      <vt:lpstr>Best model</vt:lpstr>
      <vt:lpstr>הרצה בלייב</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me  if you can</dc:title>
  <dc:creator>Yoav Harel</dc:creator>
  <cp:lastModifiedBy>יואב הראל</cp:lastModifiedBy>
  <cp:revision>17</cp:revision>
  <dcterms:modified xsi:type="dcterms:W3CDTF">2023-06-23T11:27:13Z</dcterms:modified>
</cp:coreProperties>
</file>