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318" r:id="rId3"/>
    <p:sldId id="262" r:id="rId4"/>
    <p:sldId id="320" r:id="rId5"/>
    <p:sldId id="321" r:id="rId6"/>
    <p:sldId id="322" r:id="rId7"/>
    <p:sldId id="333" r:id="rId8"/>
    <p:sldId id="334" r:id="rId9"/>
    <p:sldId id="335" r:id="rId10"/>
    <p:sldId id="337" r:id="rId11"/>
    <p:sldId id="336" r:id="rId12"/>
    <p:sldId id="338" r:id="rId13"/>
    <p:sldId id="339" r:id="rId14"/>
    <p:sldId id="340" r:id="rId15"/>
    <p:sldId id="341" r:id="rId16"/>
    <p:sldId id="342" r:id="rId17"/>
    <p:sldId id="260"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9D5"/>
    <a:srgbClr val="1C7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81622F-8701-44E8-9E52-67C1BC99B087}">
  <a:tblStyle styleId="{D781622F-8701-44E8-9E52-67C1BC99B0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6" autoAdjust="0"/>
  </p:normalViewPr>
  <p:slideViewPr>
    <p:cSldViewPr snapToGrid="0">
      <p:cViewPr varScale="1">
        <p:scale>
          <a:sx n="138" d="100"/>
          <a:sy n="138"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34551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701669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372910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784399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488533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470625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6700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9e355c63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a9e355c63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9e355c63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9e355c63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rPr>
              <a:t>לוח המשחק הוא מפת כדור הארץ, כל המדינות מחוברות כרשת על פי הטיסות בניהן. כל שחקן מתחיל בנקודה אחרת על המפה ויכול לנוע מיעד ליעד ע"י טיסה, לכל טיסה יש זמן שונה.</a:t>
            </a:r>
          </a:p>
          <a:p>
            <a:pPr marL="0" lvl="0" indent="0" algn="l" rtl="0">
              <a:spcBef>
                <a:spcPts val="0"/>
              </a:spcBef>
              <a:spcAft>
                <a:spcPts val="0"/>
              </a:spcAft>
              <a:buNone/>
            </a:pPr>
            <a:endParaRPr lang="he-IL"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rPr>
              <a:t>תנועת השחקנים נעשית במקביל והיא חשופה לשני הצדדים ולכן עליהם להפעיל מחשבה ואסטרטגיה בין כל צעד שהם עושים.</a:t>
            </a:r>
            <a:endParaRPr lang="en-US"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5999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9e355c63c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9e355c63c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https://jamboard.google.com/d/1cwihxGZXsXmjHCCJro26SAaIsMFHTof7giER_R7lfUA/viewer</a:t>
            </a:r>
            <a:endParaRPr lang="he-IL" dirty="0"/>
          </a:p>
          <a:p>
            <a:pPr marL="0" lvl="0" indent="0" algn="l" rtl="0">
              <a:spcBef>
                <a:spcPts val="0"/>
              </a:spcBef>
              <a:spcAft>
                <a:spcPts val="0"/>
              </a:spcAft>
              <a:buNone/>
            </a:pPr>
            <a:endParaRPr lang="he-IL"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235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sz="1100" dirty="0">
                <a:effectLst/>
                <a:latin typeface="Calibri" panose="020F0502020204030204" pitchFamily="34" charset="0"/>
                <a:ea typeface="Calibri" panose="020F0502020204030204" pitchFamily="34" charset="0"/>
                <a:cs typeface="Arial" panose="020B0604020202020204" pitchFamily="34" charset="0"/>
              </a:rPr>
              <a:t>שיטה זו מייחסת ערכים חיוביים לפעולות הרצויות לעידוד הסוכן וערכים שליליים להתנהגויות לא רצויות. </a:t>
            </a:r>
            <a:br>
              <a:rPr lang="en-US" sz="1100" dirty="0">
                <a:effectLst/>
                <a:latin typeface="Calibri" panose="020F0502020204030204" pitchFamily="34" charset="0"/>
                <a:ea typeface="Calibri" panose="020F0502020204030204" pitchFamily="34" charset="0"/>
                <a:cs typeface="Arial" panose="020B0604020202020204" pitchFamily="34" charset="0"/>
              </a:rPr>
            </a:br>
            <a:r>
              <a:rPr lang="he-IL" sz="1100" dirty="0">
                <a:effectLst/>
                <a:latin typeface="Calibri" panose="020F0502020204030204" pitchFamily="34" charset="0"/>
                <a:ea typeface="Calibri" panose="020F0502020204030204" pitchFamily="34" charset="0"/>
                <a:cs typeface="Arial" panose="020B0604020202020204" pitchFamily="34" charset="0"/>
              </a:rPr>
              <a:t>זה מתכנת את הסוכן לחפש תגמול כולל לטווח ארוך ומקסימלי כדי להשיג פתרון אופטימלי. </a:t>
            </a:r>
            <a:br>
              <a:rPr lang="en-US" sz="1100" dirty="0">
                <a:effectLst/>
                <a:latin typeface="Calibri" panose="020F0502020204030204" pitchFamily="34" charset="0"/>
                <a:ea typeface="Calibri" panose="020F0502020204030204" pitchFamily="34" charset="0"/>
                <a:cs typeface="Arial" panose="020B0604020202020204" pitchFamily="34" charset="0"/>
              </a:rPr>
            </a:br>
            <a:r>
              <a:rPr lang="he-IL" sz="1100" dirty="0">
                <a:effectLst/>
                <a:latin typeface="Calibri" panose="020F0502020204030204" pitchFamily="34" charset="0"/>
                <a:ea typeface="Calibri" panose="020F0502020204030204" pitchFamily="34" charset="0"/>
                <a:cs typeface="Arial" panose="020B0604020202020204" pitchFamily="34" charset="0"/>
              </a:rPr>
              <a:t>כך לומד הסוכן עם הזמן להימנע מהשלילי ולחפש את החיובי.</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78337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898817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436416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210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06179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930048" y="888967"/>
            <a:ext cx="2096658" cy="2096658"/>
            <a:chOff x="2125225" y="882100"/>
            <a:chExt cx="4498300" cy="4498300"/>
          </a:xfrm>
        </p:grpSpPr>
        <p:sp>
          <p:nvSpPr>
            <p:cNvPr id="10" name="Google Shape;10;p2"/>
            <p:cNvSpPr/>
            <p:nvPr/>
          </p:nvSpPr>
          <p:spPr>
            <a:xfrm>
              <a:off x="2125225" y="882100"/>
              <a:ext cx="4498300" cy="4498300"/>
            </a:xfrm>
            <a:custGeom>
              <a:avLst/>
              <a:gdLst/>
              <a:ahLst/>
              <a:cxnLst/>
              <a:rect l="l" t="t" r="r" b="b"/>
              <a:pathLst>
                <a:path w="179932" h="179932" extrusionOk="0">
                  <a:moveTo>
                    <a:pt x="90015" y="1"/>
                  </a:moveTo>
                  <a:cubicBezTo>
                    <a:pt x="40328" y="1"/>
                    <a:pt x="1" y="40328"/>
                    <a:pt x="1" y="89918"/>
                  </a:cubicBezTo>
                  <a:cubicBezTo>
                    <a:pt x="1" y="139604"/>
                    <a:pt x="40328" y="179932"/>
                    <a:pt x="90015" y="179932"/>
                  </a:cubicBezTo>
                  <a:cubicBezTo>
                    <a:pt x="139604" y="179932"/>
                    <a:pt x="179932" y="139604"/>
                    <a:pt x="179932" y="89918"/>
                  </a:cubicBezTo>
                  <a:cubicBezTo>
                    <a:pt x="179932" y="40328"/>
                    <a:pt x="139604" y="1"/>
                    <a:pt x="90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01875" y="2235400"/>
              <a:ext cx="933450" cy="1736400"/>
            </a:xfrm>
            <a:custGeom>
              <a:avLst/>
              <a:gdLst/>
              <a:ahLst/>
              <a:cxnLst/>
              <a:rect l="l" t="t" r="r" b="b"/>
              <a:pathLst>
                <a:path w="37338" h="69456" extrusionOk="0">
                  <a:moveTo>
                    <a:pt x="18668" y="1"/>
                  </a:moveTo>
                  <a:cubicBezTo>
                    <a:pt x="16719" y="1"/>
                    <a:pt x="14651" y="715"/>
                    <a:pt x="12832" y="1536"/>
                  </a:cubicBezTo>
                  <a:cubicBezTo>
                    <a:pt x="10806" y="2501"/>
                    <a:pt x="8877" y="3562"/>
                    <a:pt x="7043" y="4720"/>
                  </a:cubicBezTo>
                  <a:cubicBezTo>
                    <a:pt x="3570" y="6843"/>
                    <a:pt x="1" y="10219"/>
                    <a:pt x="579" y="14175"/>
                  </a:cubicBezTo>
                  <a:cubicBezTo>
                    <a:pt x="965" y="17069"/>
                    <a:pt x="3377" y="19095"/>
                    <a:pt x="5114" y="21411"/>
                  </a:cubicBezTo>
                  <a:cubicBezTo>
                    <a:pt x="6947" y="23823"/>
                    <a:pt x="8105" y="26717"/>
                    <a:pt x="8491" y="29708"/>
                  </a:cubicBezTo>
                  <a:cubicBezTo>
                    <a:pt x="8973" y="33567"/>
                    <a:pt x="8105" y="37812"/>
                    <a:pt x="10903" y="40803"/>
                  </a:cubicBezTo>
                  <a:cubicBezTo>
                    <a:pt x="13990" y="44083"/>
                    <a:pt x="16691" y="46206"/>
                    <a:pt x="17367" y="51030"/>
                  </a:cubicBezTo>
                  <a:cubicBezTo>
                    <a:pt x="18042" y="55564"/>
                    <a:pt x="17174" y="60195"/>
                    <a:pt x="17656" y="64729"/>
                  </a:cubicBezTo>
                  <a:cubicBezTo>
                    <a:pt x="17849" y="66370"/>
                    <a:pt x="18331" y="68203"/>
                    <a:pt x="19682" y="69071"/>
                  </a:cubicBezTo>
                  <a:cubicBezTo>
                    <a:pt x="20159" y="69336"/>
                    <a:pt x="20686" y="69455"/>
                    <a:pt x="21223" y="69455"/>
                  </a:cubicBezTo>
                  <a:cubicBezTo>
                    <a:pt x="22641" y="69455"/>
                    <a:pt x="24122" y="68621"/>
                    <a:pt x="24892" y="67431"/>
                  </a:cubicBezTo>
                  <a:cubicBezTo>
                    <a:pt x="25857" y="65694"/>
                    <a:pt x="26243" y="63668"/>
                    <a:pt x="25953" y="61739"/>
                  </a:cubicBezTo>
                  <a:cubicBezTo>
                    <a:pt x="25760" y="59713"/>
                    <a:pt x="25664" y="57686"/>
                    <a:pt x="25953" y="55757"/>
                  </a:cubicBezTo>
                  <a:cubicBezTo>
                    <a:pt x="26532" y="52380"/>
                    <a:pt x="28944" y="49679"/>
                    <a:pt x="30102" y="46495"/>
                  </a:cubicBezTo>
                  <a:cubicBezTo>
                    <a:pt x="32514" y="40224"/>
                    <a:pt x="29909" y="32216"/>
                    <a:pt x="34154" y="27007"/>
                  </a:cubicBezTo>
                  <a:cubicBezTo>
                    <a:pt x="35022" y="26138"/>
                    <a:pt x="35794" y="25270"/>
                    <a:pt x="36469" y="24209"/>
                  </a:cubicBezTo>
                  <a:cubicBezTo>
                    <a:pt x="36952" y="23147"/>
                    <a:pt x="37145" y="21990"/>
                    <a:pt x="37145" y="20735"/>
                  </a:cubicBezTo>
                  <a:cubicBezTo>
                    <a:pt x="37338" y="18131"/>
                    <a:pt x="37241" y="15043"/>
                    <a:pt x="35215" y="13403"/>
                  </a:cubicBezTo>
                  <a:cubicBezTo>
                    <a:pt x="34250" y="12728"/>
                    <a:pt x="33189" y="12245"/>
                    <a:pt x="32031" y="11859"/>
                  </a:cubicBezTo>
                  <a:cubicBezTo>
                    <a:pt x="29716" y="10895"/>
                    <a:pt x="27690" y="9255"/>
                    <a:pt x="26339" y="7036"/>
                  </a:cubicBezTo>
                  <a:cubicBezTo>
                    <a:pt x="24988" y="4913"/>
                    <a:pt x="24217" y="2405"/>
                    <a:pt x="22191" y="1054"/>
                  </a:cubicBezTo>
                  <a:cubicBezTo>
                    <a:pt x="21132" y="298"/>
                    <a:pt x="19925" y="1"/>
                    <a:pt x="18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608575" y="1292775"/>
              <a:ext cx="262925" cy="321900"/>
            </a:xfrm>
            <a:custGeom>
              <a:avLst/>
              <a:gdLst/>
              <a:ahLst/>
              <a:cxnLst/>
              <a:rect l="l" t="t" r="r" b="b"/>
              <a:pathLst>
                <a:path w="10517" h="12876" extrusionOk="0">
                  <a:moveTo>
                    <a:pt x="8697" y="0"/>
                  </a:moveTo>
                  <a:cubicBezTo>
                    <a:pt x="8565" y="0"/>
                    <a:pt x="8431" y="23"/>
                    <a:pt x="8298" y="71"/>
                  </a:cubicBezTo>
                  <a:cubicBezTo>
                    <a:pt x="8008" y="264"/>
                    <a:pt x="7719" y="457"/>
                    <a:pt x="7429" y="843"/>
                  </a:cubicBezTo>
                  <a:cubicBezTo>
                    <a:pt x="5210" y="3062"/>
                    <a:pt x="1" y="2580"/>
                    <a:pt x="194" y="6632"/>
                  </a:cubicBezTo>
                  <a:cubicBezTo>
                    <a:pt x="267" y="8690"/>
                    <a:pt x="1964" y="12876"/>
                    <a:pt x="3921" y="12876"/>
                  </a:cubicBezTo>
                  <a:cubicBezTo>
                    <a:pt x="4532" y="12876"/>
                    <a:pt x="5169" y="12467"/>
                    <a:pt x="5789" y="11456"/>
                  </a:cubicBezTo>
                  <a:lnTo>
                    <a:pt x="9070" y="5956"/>
                  </a:lnTo>
                  <a:cubicBezTo>
                    <a:pt x="9938" y="4799"/>
                    <a:pt x="10420" y="3448"/>
                    <a:pt x="10517" y="2097"/>
                  </a:cubicBezTo>
                  <a:cubicBezTo>
                    <a:pt x="10432" y="1086"/>
                    <a:pt x="9611" y="0"/>
                    <a:pt x="8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01300" y="1118475"/>
              <a:ext cx="1073350" cy="2291375"/>
            </a:xfrm>
            <a:custGeom>
              <a:avLst/>
              <a:gdLst/>
              <a:ahLst/>
              <a:cxnLst/>
              <a:rect l="l" t="t" r="r" b="b"/>
              <a:pathLst>
                <a:path w="42934" h="91655" extrusionOk="0">
                  <a:moveTo>
                    <a:pt x="42837" y="0"/>
                  </a:moveTo>
                  <a:lnTo>
                    <a:pt x="42837" y="0"/>
                  </a:lnTo>
                  <a:cubicBezTo>
                    <a:pt x="23541" y="9648"/>
                    <a:pt x="8394" y="25857"/>
                    <a:pt x="1" y="45634"/>
                  </a:cubicBezTo>
                  <a:cubicBezTo>
                    <a:pt x="2123" y="46020"/>
                    <a:pt x="4053" y="46985"/>
                    <a:pt x="5596" y="48625"/>
                  </a:cubicBezTo>
                  <a:cubicBezTo>
                    <a:pt x="8780" y="51906"/>
                    <a:pt x="9745" y="58370"/>
                    <a:pt x="6851" y="62036"/>
                  </a:cubicBezTo>
                  <a:cubicBezTo>
                    <a:pt x="5500" y="63772"/>
                    <a:pt x="3570" y="64737"/>
                    <a:pt x="2799" y="66860"/>
                  </a:cubicBezTo>
                  <a:cubicBezTo>
                    <a:pt x="2027" y="68886"/>
                    <a:pt x="2606" y="71491"/>
                    <a:pt x="3088" y="73806"/>
                  </a:cubicBezTo>
                  <a:cubicBezTo>
                    <a:pt x="4246" y="79016"/>
                    <a:pt x="4632" y="84419"/>
                    <a:pt x="4053" y="89821"/>
                  </a:cubicBezTo>
                  <a:cubicBezTo>
                    <a:pt x="3860" y="90690"/>
                    <a:pt x="4535" y="91558"/>
                    <a:pt x="5403" y="91654"/>
                  </a:cubicBezTo>
                  <a:cubicBezTo>
                    <a:pt x="6175" y="91654"/>
                    <a:pt x="6754" y="90979"/>
                    <a:pt x="6754" y="90304"/>
                  </a:cubicBezTo>
                  <a:lnTo>
                    <a:pt x="9166" y="71008"/>
                  </a:lnTo>
                  <a:cubicBezTo>
                    <a:pt x="9263" y="70236"/>
                    <a:pt x="9455" y="69368"/>
                    <a:pt x="9745" y="68596"/>
                  </a:cubicBezTo>
                  <a:cubicBezTo>
                    <a:pt x="10710" y="66860"/>
                    <a:pt x="12639" y="66570"/>
                    <a:pt x="14279" y="65991"/>
                  </a:cubicBezTo>
                  <a:cubicBezTo>
                    <a:pt x="18621" y="64255"/>
                    <a:pt x="21419" y="58273"/>
                    <a:pt x="20454" y="52870"/>
                  </a:cubicBezTo>
                  <a:cubicBezTo>
                    <a:pt x="19875" y="49687"/>
                    <a:pt x="18138" y="46889"/>
                    <a:pt x="18235" y="43512"/>
                  </a:cubicBezTo>
                  <a:cubicBezTo>
                    <a:pt x="18138" y="42644"/>
                    <a:pt x="18331" y="41775"/>
                    <a:pt x="18621" y="41004"/>
                  </a:cubicBezTo>
                  <a:cubicBezTo>
                    <a:pt x="19551" y="39000"/>
                    <a:pt x="21119" y="38588"/>
                    <a:pt x="22693" y="38588"/>
                  </a:cubicBezTo>
                  <a:cubicBezTo>
                    <a:pt x="23241" y="38588"/>
                    <a:pt x="23790" y="38638"/>
                    <a:pt x="24313" y="38688"/>
                  </a:cubicBezTo>
                  <a:cubicBezTo>
                    <a:pt x="25671" y="38882"/>
                    <a:pt x="27060" y="39029"/>
                    <a:pt x="28443" y="39029"/>
                  </a:cubicBezTo>
                  <a:cubicBezTo>
                    <a:pt x="30498" y="39029"/>
                    <a:pt x="32540" y="38704"/>
                    <a:pt x="34443" y="37723"/>
                  </a:cubicBezTo>
                  <a:cubicBezTo>
                    <a:pt x="38013" y="35987"/>
                    <a:pt x="40232" y="32224"/>
                    <a:pt x="40135" y="28268"/>
                  </a:cubicBezTo>
                  <a:cubicBezTo>
                    <a:pt x="39942" y="25567"/>
                    <a:pt x="38592" y="23252"/>
                    <a:pt x="37820" y="20647"/>
                  </a:cubicBezTo>
                  <a:cubicBezTo>
                    <a:pt x="36566" y="16209"/>
                    <a:pt x="37145" y="11385"/>
                    <a:pt x="39460" y="7333"/>
                  </a:cubicBezTo>
                  <a:cubicBezTo>
                    <a:pt x="40907" y="5114"/>
                    <a:pt x="42933" y="2605"/>
                    <a:pt x="42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54250" y="976175"/>
              <a:ext cx="1869275" cy="2520500"/>
            </a:xfrm>
            <a:custGeom>
              <a:avLst/>
              <a:gdLst/>
              <a:ahLst/>
              <a:cxnLst/>
              <a:rect l="l" t="t" r="r" b="b"/>
              <a:pathLst>
                <a:path w="74771" h="100820" extrusionOk="0">
                  <a:moveTo>
                    <a:pt x="10517" y="0"/>
                  </a:moveTo>
                  <a:lnTo>
                    <a:pt x="10517" y="2123"/>
                  </a:lnTo>
                  <a:cubicBezTo>
                    <a:pt x="10517" y="5982"/>
                    <a:pt x="11288" y="8973"/>
                    <a:pt x="8973" y="12349"/>
                  </a:cubicBezTo>
                  <a:cubicBezTo>
                    <a:pt x="6658" y="15726"/>
                    <a:pt x="2702" y="17270"/>
                    <a:pt x="869" y="21418"/>
                  </a:cubicBezTo>
                  <a:cubicBezTo>
                    <a:pt x="194" y="22673"/>
                    <a:pt x="1" y="24120"/>
                    <a:pt x="194" y="25567"/>
                  </a:cubicBezTo>
                  <a:cubicBezTo>
                    <a:pt x="776" y="28841"/>
                    <a:pt x="3333" y="30085"/>
                    <a:pt x="5962" y="30085"/>
                  </a:cubicBezTo>
                  <a:cubicBezTo>
                    <a:pt x="6819" y="30085"/>
                    <a:pt x="7684" y="29953"/>
                    <a:pt x="8491" y="29715"/>
                  </a:cubicBezTo>
                  <a:cubicBezTo>
                    <a:pt x="10808" y="29120"/>
                    <a:pt x="13261" y="27933"/>
                    <a:pt x="15664" y="27933"/>
                  </a:cubicBezTo>
                  <a:cubicBezTo>
                    <a:pt x="16763" y="27933"/>
                    <a:pt x="17851" y="28181"/>
                    <a:pt x="18910" y="28847"/>
                  </a:cubicBezTo>
                  <a:cubicBezTo>
                    <a:pt x="21129" y="30294"/>
                    <a:pt x="22383" y="32803"/>
                    <a:pt x="22480" y="35408"/>
                  </a:cubicBezTo>
                  <a:cubicBezTo>
                    <a:pt x="22673" y="39846"/>
                    <a:pt x="19971" y="42547"/>
                    <a:pt x="17945" y="45538"/>
                  </a:cubicBezTo>
                  <a:cubicBezTo>
                    <a:pt x="16305" y="47853"/>
                    <a:pt x="15148" y="51037"/>
                    <a:pt x="16209" y="53835"/>
                  </a:cubicBezTo>
                  <a:cubicBezTo>
                    <a:pt x="16691" y="54993"/>
                    <a:pt x="17560" y="55957"/>
                    <a:pt x="18138" y="57115"/>
                  </a:cubicBezTo>
                  <a:cubicBezTo>
                    <a:pt x="19296" y="59527"/>
                    <a:pt x="18910" y="62614"/>
                    <a:pt x="18331" y="65412"/>
                  </a:cubicBezTo>
                  <a:cubicBezTo>
                    <a:pt x="17656" y="68885"/>
                    <a:pt x="16691" y="72455"/>
                    <a:pt x="18331" y="75928"/>
                  </a:cubicBezTo>
                  <a:cubicBezTo>
                    <a:pt x="18841" y="77288"/>
                    <a:pt x="20174" y="78199"/>
                    <a:pt x="21672" y="78199"/>
                  </a:cubicBezTo>
                  <a:cubicBezTo>
                    <a:pt x="21874" y="78199"/>
                    <a:pt x="22080" y="78182"/>
                    <a:pt x="22287" y="78147"/>
                  </a:cubicBezTo>
                  <a:cubicBezTo>
                    <a:pt x="24892" y="77376"/>
                    <a:pt x="25278" y="73613"/>
                    <a:pt x="25374" y="70526"/>
                  </a:cubicBezTo>
                  <a:lnTo>
                    <a:pt x="25471" y="61071"/>
                  </a:lnTo>
                  <a:cubicBezTo>
                    <a:pt x="25471" y="59597"/>
                    <a:pt x="26449" y="58677"/>
                    <a:pt x="27446" y="58677"/>
                  </a:cubicBezTo>
                  <a:cubicBezTo>
                    <a:pt x="27950" y="58677"/>
                    <a:pt x="28459" y="58912"/>
                    <a:pt x="28847" y="59431"/>
                  </a:cubicBezTo>
                  <a:cubicBezTo>
                    <a:pt x="30584" y="61843"/>
                    <a:pt x="31742" y="64447"/>
                    <a:pt x="32321" y="67245"/>
                  </a:cubicBezTo>
                  <a:cubicBezTo>
                    <a:pt x="33092" y="71008"/>
                    <a:pt x="34733" y="74481"/>
                    <a:pt x="36952" y="77568"/>
                  </a:cubicBezTo>
                  <a:cubicBezTo>
                    <a:pt x="37241" y="78147"/>
                    <a:pt x="37627" y="78726"/>
                    <a:pt x="37820" y="79305"/>
                  </a:cubicBezTo>
                  <a:cubicBezTo>
                    <a:pt x="38688" y="81910"/>
                    <a:pt x="39074" y="84611"/>
                    <a:pt x="39074" y="87313"/>
                  </a:cubicBezTo>
                  <a:cubicBezTo>
                    <a:pt x="39171" y="91847"/>
                    <a:pt x="39364" y="96285"/>
                    <a:pt x="39460" y="100820"/>
                  </a:cubicBezTo>
                  <a:lnTo>
                    <a:pt x="73613" y="100820"/>
                  </a:lnTo>
                  <a:cubicBezTo>
                    <a:pt x="74385" y="95996"/>
                    <a:pt x="74771" y="91075"/>
                    <a:pt x="74771" y="86251"/>
                  </a:cubicBezTo>
                  <a:cubicBezTo>
                    <a:pt x="74771" y="46406"/>
                    <a:pt x="48625" y="11385"/>
                    <a:pt x="105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02325" y="4177400"/>
            <a:ext cx="7521900" cy="359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02325" y="1951950"/>
            <a:ext cx="7521900" cy="20967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68598" y="1124211"/>
            <a:ext cx="147102" cy="358950"/>
          </a:xfrm>
          <a:custGeom>
            <a:avLst/>
            <a:gdLst/>
            <a:ahLst/>
            <a:cxnLst/>
            <a:rect l="l" t="t" r="r" b="b"/>
            <a:pathLst>
              <a:path w="10710" h="26134" extrusionOk="0">
                <a:moveTo>
                  <a:pt x="7479" y="0"/>
                </a:moveTo>
                <a:cubicBezTo>
                  <a:pt x="6701" y="0"/>
                  <a:pt x="5951" y="199"/>
                  <a:pt x="5307" y="557"/>
                </a:cubicBezTo>
                <a:cubicBezTo>
                  <a:pt x="3474" y="1521"/>
                  <a:pt x="2316" y="4705"/>
                  <a:pt x="2220" y="6731"/>
                </a:cubicBezTo>
                <a:cubicBezTo>
                  <a:pt x="2220" y="7792"/>
                  <a:pt x="2316" y="8854"/>
                  <a:pt x="2509" y="9915"/>
                </a:cubicBezTo>
                <a:cubicBezTo>
                  <a:pt x="2799" y="13967"/>
                  <a:pt x="2220" y="18115"/>
                  <a:pt x="773" y="21975"/>
                </a:cubicBezTo>
                <a:cubicBezTo>
                  <a:pt x="194" y="23229"/>
                  <a:pt x="1" y="24676"/>
                  <a:pt x="194" y="26123"/>
                </a:cubicBezTo>
                <a:cubicBezTo>
                  <a:pt x="271" y="26130"/>
                  <a:pt x="349" y="26134"/>
                  <a:pt x="426" y="26134"/>
                </a:cubicBezTo>
                <a:cubicBezTo>
                  <a:pt x="1408" y="26134"/>
                  <a:pt x="2366" y="25577"/>
                  <a:pt x="2992" y="24772"/>
                </a:cubicBezTo>
                <a:cubicBezTo>
                  <a:pt x="4053" y="23422"/>
                  <a:pt x="4728" y="21782"/>
                  <a:pt x="5018" y="20142"/>
                </a:cubicBezTo>
                <a:cubicBezTo>
                  <a:pt x="5018" y="19273"/>
                  <a:pt x="5211" y="18405"/>
                  <a:pt x="5500" y="17633"/>
                </a:cubicBezTo>
                <a:cubicBezTo>
                  <a:pt x="6272" y="16379"/>
                  <a:pt x="7912" y="16089"/>
                  <a:pt x="9070" y="15221"/>
                </a:cubicBezTo>
                <a:cubicBezTo>
                  <a:pt x="9745" y="14739"/>
                  <a:pt x="10324" y="13967"/>
                  <a:pt x="10710" y="13099"/>
                </a:cubicBezTo>
                <a:cubicBezTo>
                  <a:pt x="10227" y="8757"/>
                  <a:pt x="9456" y="4319"/>
                  <a:pt x="8298" y="74"/>
                </a:cubicBezTo>
                <a:cubicBezTo>
                  <a:pt x="8024" y="24"/>
                  <a:pt x="7750" y="0"/>
                  <a:pt x="7479" y="0"/>
                </a:cubicBezTo>
                <a:close/>
              </a:path>
            </a:pathLst>
          </a:custGeom>
          <a:solidFill>
            <a:srgbClr val="7B8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081699" y="1886013"/>
            <a:ext cx="698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2319425" y="4142988"/>
            <a:ext cx="4487700" cy="46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6093045" y="1171822"/>
            <a:ext cx="1770644" cy="685785"/>
          </a:xfrm>
          <a:custGeom>
            <a:avLst/>
            <a:gdLst/>
            <a:ahLst/>
            <a:cxnLst/>
            <a:rect l="l" t="t" r="r" b="b"/>
            <a:pathLst>
              <a:path w="151954" h="58853" fill="none" extrusionOk="0">
                <a:moveTo>
                  <a:pt x="135359" y="1"/>
                </a:moveTo>
                <a:cubicBezTo>
                  <a:pt x="143077" y="1351"/>
                  <a:pt x="147998" y="4053"/>
                  <a:pt x="148962" y="7912"/>
                </a:cubicBezTo>
                <a:cubicBezTo>
                  <a:pt x="151953" y="19586"/>
                  <a:pt x="118765" y="38013"/>
                  <a:pt x="74964" y="49011"/>
                </a:cubicBezTo>
                <a:cubicBezTo>
                  <a:pt x="43126" y="57019"/>
                  <a:pt x="14472" y="58852"/>
                  <a:pt x="1" y="54897"/>
                </a:cubicBezTo>
              </a:path>
            </a:pathLst>
          </a:custGeom>
          <a:noFill/>
          <a:ln w="19050" cap="rnd"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43542" y="1423124"/>
            <a:ext cx="392363" cy="400065"/>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0000" y="481140"/>
            <a:ext cx="1860368" cy="362222"/>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47558" y="1201722"/>
            <a:ext cx="1246032" cy="252504"/>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71687" y="330275"/>
            <a:ext cx="764068" cy="154836"/>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972623" y="4241845"/>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p:nvPr/>
        </p:nvSpPr>
        <p:spPr>
          <a:xfrm>
            <a:off x="2422425" y="1436375"/>
            <a:ext cx="4299000" cy="3167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445053" y="198569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flipH="1">
            <a:off x="1141294" y="2409146"/>
            <a:ext cx="805530" cy="156840"/>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7214489" y="3744452"/>
            <a:ext cx="2106734" cy="410161"/>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subTitle" idx="1"/>
          </p:nvPr>
        </p:nvSpPr>
        <p:spPr>
          <a:xfrm>
            <a:off x="2635500" y="1654450"/>
            <a:ext cx="3873000" cy="2878200"/>
          </a:xfrm>
          <a:prstGeom prst="rect">
            <a:avLst/>
          </a:prstGeom>
        </p:spPr>
        <p:txBody>
          <a:bodyPr spcFirstLastPara="1" wrap="square" lIns="91425" tIns="91425" rIns="91425" bIns="91425" anchor="t" anchorCtr="0">
            <a:noAutofit/>
          </a:bodyPr>
          <a:lstStyle>
            <a:lvl1pPr marR="38100" lvl="0" rtl="0">
              <a:lnSpc>
                <a:spcPct val="128571"/>
              </a:lnSpc>
              <a:spcBef>
                <a:spcPts val="0"/>
              </a:spcBef>
              <a:spcAft>
                <a:spcPts val="0"/>
              </a:spcAft>
              <a:buClr>
                <a:schemeClr val="accent3"/>
              </a:buClr>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59" name="Google Shape;59;p7"/>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7"/>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p:nvPr/>
        </p:nvSpPr>
        <p:spPr>
          <a:xfrm>
            <a:off x="3962275" y="1377850"/>
            <a:ext cx="4439700" cy="10434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048425" y="1635688"/>
            <a:ext cx="435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9"/>
          <p:cNvSpPr txBox="1">
            <a:spLocks noGrp="1"/>
          </p:cNvSpPr>
          <p:nvPr>
            <p:ph type="subTitle" idx="1"/>
          </p:nvPr>
        </p:nvSpPr>
        <p:spPr>
          <a:xfrm>
            <a:off x="4239450" y="2521963"/>
            <a:ext cx="3865500" cy="13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1">
  <p:cSld name="CUSTOM_2">
    <p:spTree>
      <p:nvGrpSpPr>
        <p:cNvPr id="1" name="Shape 104"/>
        <p:cNvGrpSpPr/>
        <p:nvPr/>
      </p:nvGrpSpPr>
      <p:grpSpPr>
        <a:xfrm>
          <a:off x="0" y="0"/>
          <a:ext cx="0" cy="0"/>
          <a:chOff x="0" y="0"/>
          <a:chExt cx="0" cy="0"/>
        </a:xfrm>
      </p:grpSpPr>
      <p:sp>
        <p:nvSpPr>
          <p:cNvPr id="105" name="Google Shape;105;p14"/>
          <p:cNvSpPr/>
          <p:nvPr/>
        </p:nvSpPr>
        <p:spPr>
          <a:xfrm>
            <a:off x="2007000" y="1377850"/>
            <a:ext cx="5130000" cy="10434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a:spLocks noGrp="1"/>
          </p:cNvSpPr>
          <p:nvPr>
            <p:ph type="title"/>
          </p:nvPr>
        </p:nvSpPr>
        <p:spPr>
          <a:xfrm>
            <a:off x="1788000" y="1635700"/>
            <a:ext cx="556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4"/>
          <p:cNvSpPr txBox="1">
            <a:spLocks noGrp="1"/>
          </p:cNvSpPr>
          <p:nvPr>
            <p:ph type="subTitle" idx="1"/>
          </p:nvPr>
        </p:nvSpPr>
        <p:spPr>
          <a:xfrm>
            <a:off x="2639250" y="2508513"/>
            <a:ext cx="3865500" cy="13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08" name="Google Shape;108;p14"/>
          <p:cNvGrpSpPr/>
          <p:nvPr/>
        </p:nvGrpSpPr>
        <p:grpSpPr>
          <a:xfrm rot="544276">
            <a:off x="7394130" y="3812809"/>
            <a:ext cx="1975648" cy="1801992"/>
            <a:chOff x="6652154" y="3716623"/>
            <a:chExt cx="560631" cy="511352"/>
          </a:xfrm>
        </p:grpSpPr>
        <p:sp>
          <p:nvSpPr>
            <p:cNvPr id="109" name="Google Shape;109;p14"/>
            <p:cNvSpPr/>
            <p:nvPr/>
          </p:nvSpPr>
          <p:spPr>
            <a:xfrm>
              <a:off x="6652154" y="3716623"/>
              <a:ext cx="560631" cy="511352"/>
            </a:xfrm>
            <a:custGeom>
              <a:avLst/>
              <a:gdLst/>
              <a:ahLst/>
              <a:cxnLst/>
              <a:rect l="l" t="t" r="r" b="b"/>
              <a:pathLst>
                <a:path w="97163" h="88661" extrusionOk="0">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4"/>
            <p:cNvGrpSpPr/>
            <p:nvPr/>
          </p:nvGrpSpPr>
          <p:grpSpPr>
            <a:xfrm>
              <a:off x="6669657" y="3716715"/>
              <a:ext cx="466779" cy="464290"/>
              <a:chOff x="6669657" y="3716715"/>
              <a:chExt cx="466779" cy="464290"/>
            </a:xfrm>
          </p:grpSpPr>
          <p:sp>
            <p:nvSpPr>
              <p:cNvPr id="111" name="Google Shape;111;p14"/>
              <p:cNvSpPr/>
              <p:nvPr/>
            </p:nvSpPr>
            <p:spPr>
              <a:xfrm>
                <a:off x="6669657" y="3716715"/>
                <a:ext cx="386382" cy="464290"/>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7010819" y="4061082"/>
                <a:ext cx="117645" cy="102137"/>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995058" y="4000087"/>
                <a:ext cx="41059" cy="51071"/>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7078892" y="4018504"/>
                <a:ext cx="57544" cy="36030"/>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7051663" y="3806456"/>
                <a:ext cx="38503" cy="70819"/>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6984824" y="4061618"/>
                <a:ext cx="42081" cy="8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035181" y="4030478"/>
                <a:ext cx="15469" cy="21703"/>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045011" y="3983609"/>
                <a:ext cx="19047" cy="181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034362" y="3943182"/>
                <a:ext cx="9734" cy="24570"/>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6724214" y="4015234"/>
                <a:ext cx="1131" cy="513"/>
              </a:xfrm>
              <a:custGeom>
                <a:avLst/>
                <a:gdLst/>
                <a:ahLst/>
                <a:cxnLst/>
                <a:rect l="l" t="t" r="r" b="b"/>
                <a:pathLst>
                  <a:path w="196" h="89" extrusionOk="0">
                    <a:moveTo>
                      <a:pt x="196" y="0"/>
                    </a:moveTo>
                    <a:lnTo>
                      <a:pt x="1" y="89"/>
                    </a:lnTo>
                    <a:lnTo>
                      <a:pt x="1" y="89"/>
                    </a:lnTo>
                    <a:lnTo>
                      <a:pt x="196" y="18"/>
                    </a:lnTo>
                    <a:lnTo>
                      <a:pt x="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7071623" y="3755083"/>
                <a:ext cx="16589" cy="16380"/>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722575" y="4015741"/>
                <a:ext cx="1541" cy="727"/>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772321" y="4116142"/>
                <a:ext cx="30927" cy="46769"/>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7">
    <p:spTree>
      <p:nvGrpSpPr>
        <p:cNvPr id="1" name="Shape 267"/>
        <p:cNvGrpSpPr/>
        <p:nvPr/>
      </p:nvGrpSpPr>
      <p:grpSpPr>
        <a:xfrm>
          <a:off x="0" y="0"/>
          <a:ext cx="0" cy="0"/>
          <a:chOff x="0" y="0"/>
          <a:chExt cx="0" cy="0"/>
        </a:xfrm>
      </p:grpSpPr>
      <p:sp>
        <p:nvSpPr>
          <p:cNvPr id="268" name="Google Shape;268;p26"/>
          <p:cNvSpPr txBox="1">
            <a:spLocks noGrp="1"/>
          </p:cNvSpPr>
          <p:nvPr>
            <p:ph type="subTitle" idx="1"/>
          </p:nvPr>
        </p:nvSpPr>
        <p:spPr>
          <a:xfrm>
            <a:off x="539999" y="2062825"/>
            <a:ext cx="3933600" cy="23046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400"/>
              <a:buChar char="●"/>
              <a:defRPr sz="1400">
                <a:solidFill>
                  <a:schemeClr val="hlink"/>
                </a:solidFill>
              </a:defRPr>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269" name="Google Shape;269;p26"/>
          <p:cNvSpPr txBox="1">
            <a:spLocks noGrp="1"/>
          </p:cNvSpPr>
          <p:nvPr>
            <p:ph type="subTitle" idx="2"/>
          </p:nvPr>
        </p:nvSpPr>
        <p:spPr>
          <a:xfrm>
            <a:off x="642863" y="1705825"/>
            <a:ext cx="18351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000"/>
              <a:buFont typeface="Open Sans"/>
              <a:buNone/>
              <a:defRPr b="1">
                <a:solidFill>
                  <a:schemeClr val="accent3"/>
                </a:solidFill>
              </a:defRPr>
            </a:lvl1pPr>
            <a:lvl2pPr lvl="1"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a:endParaRPr/>
          </a:p>
        </p:txBody>
      </p:sp>
      <p:sp>
        <p:nvSpPr>
          <p:cNvPr id="270" name="Google Shape;270;p26"/>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txBox="1">
            <a:spLocks noGrp="1"/>
          </p:cNvSpPr>
          <p:nvPr>
            <p:ph type="title"/>
          </p:nvPr>
        </p:nvSpPr>
        <p:spPr>
          <a:xfrm>
            <a:off x="540000" y="445025"/>
            <a:ext cx="447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2" name="Google Shape;272;p26"/>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txBox="1">
            <a:spLocks noGrp="1"/>
          </p:cNvSpPr>
          <p:nvPr>
            <p:ph type="subTitle" idx="3"/>
          </p:nvPr>
        </p:nvSpPr>
        <p:spPr>
          <a:xfrm>
            <a:off x="4567574" y="2062825"/>
            <a:ext cx="3933600" cy="23046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275" name="Google Shape;275;p26"/>
          <p:cNvSpPr txBox="1">
            <a:spLocks noGrp="1"/>
          </p:cNvSpPr>
          <p:nvPr>
            <p:ph type="subTitle" idx="4"/>
          </p:nvPr>
        </p:nvSpPr>
        <p:spPr>
          <a:xfrm>
            <a:off x="4670438" y="1705825"/>
            <a:ext cx="18351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000"/>
              <a:buFont typeface="Open Sans"/>
              <a:buNone/>
              <a:defRPr b="1">
                <a:solidFill>
                  <a:schemeClr val="accent3"/>
                </a:solidFill>
              </a:defRPr>
            </a:lvl1pPr>
            <a:lvl2pPr lvl="1"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a:endParaRPr/>
          </a:p>
        </p:txBody>
      </p:sp>
      <p:grpSp>
        <p:nvGrpSpPr>
          <p:cNvPr id="276" name="Google Shape;276;p26"/>
          <p:cNvGrpSpPr/>
          <p:nvPr/>
        </p:nvGrpSpPr>
        <p:grpSpPr>
          <a:xfrm>
            <a:off x="352659" y="3969650"/>
            <a:ext cx="2070296" cy="1898190"/>
            <a:chOff x="6015419" y="3716859"/>
            <a:chExt cx="557671" cy="511283"/>
          </a:xfrm>
        </p:grpSpPr>
        <p:sp>
          <p:nvSpPr>
            <p:cNvPr id="277" name="Google Shape;277;p26"/>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6"/>
            <p:cNvGrpSpPr/>
            <p:nvPr/>
          </p:nvGrpSpPr>
          <p:grpSpPr>
            <a:xfrm>
              <a:off x="6036094" y="3716980"/>
              <a:ext cx="529860" cy="510468"/>
              <a:chOff x="6036094" y="3716980"/>
              <a:chExt cx="529860" cy="510468"/>
            </a:xfrm>
          </p:grpSpPr>
          <p:sp>
            <p:nvSpPr>
              <p:cNvPr id="279" name="Google Shape;279;p26"/>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89"/>
        <p:cNvGrpSpPr/>
        <p:nvPr/>
      </p:nvGrpSpPr>
      <p:grpSpPr>
        <a:xfrm>
          <a:off x="0" y="0"/>
          <a:ext cx="0" cy="0"/>
          <a:chOff x="0" y="0"/>
          <a:chExt cx="0" cy="0"/>
        </a:xfrm>
      </p:grpSpPr>
      <p:sp>
        <p:nvSpPr>
          <p:cNvPr id="290" name="Google Shape;290;p27"/>
          <p:cNvSpPr/>
          <p:nvPr/>
        </p:nvSpPr>
        <p:spPr>
          <a:xfrm rot="10800000" flipH="1">
            <a:off x="-603260" y="-214188"/>
            <a:ext cx="10641625" cy="5639800"/>
          </a:xfrm>
          <a:custGeom>
            <a:avLst/>
            <a:gdLst/>
            <a:ahLst/>
            <a:cxnLst/>
            <a:rect l="l" t="t" r="r" b="b"/>
            <a:pathLst>
              <a:path w="425665" h="225592" extrusionOk="0">
                <a:moveTo>
                  <a:pt x="7224" y="214021"/>
                </a:moveTo>
                <a:cubicBezTo>
                  <a:pt x="-27878" y="197067"/>
                  <a:pt x="76568" y="137466"/>
                  <a:pt x="82872" y="116023"/>
                </a:cubicBezTo>
                <a:cubicBezTo>
                  <a:pt x="89176" y="94580"/>
                  <a:pt x="40129" y="98304"/>
                  <a:pt x="45048" y="85362"/>
                </a:cubicBezTo>
                <a:cubicBezTo>
                  <a:pt x="49967" y="72420"/>
                  <a:pt x="67971" y="41617"/>
                  <a:pt x="112386" y="38369"/>
                </a:cubicBezTo>
                <a:cubicBezTo>
                  <a:pt x="156801" y="35122"/>
                  <a:pt x="276912" y="68647"/>
                  <a:pt x="311536" y="65877"/>
                </a:cubicBezTo>
                <a:cubicBezTo>
                  <a:pt x="346160" y="63107"/>
                  <a:pt x="306044" y="31062"/>
                  <a:pt x="320132" y="21749"/>
                </a:cubicBezTo>
                <a:cubicBezTo>
                  <a:pt x="334221" y="12436"/>
                  <a:pt x="378827" y="-14355"/>
                  <a:pt x="396067" y="10001"/>
                </a:cubicBezTo>
                <a:cubicBezTo>
                  <a:pt x="413308" y="34358"/>
                  <a:pt x="431933" y="142768"/>
                  <a:pt x="423575" y="167888"/>
                </a:cubicBezTo>
                <a:cubicBezTo>
                  <a:pt x="415217" y="193009"/>
                  <a:pt x="367603" y="152414"/>
                  <a:pt x="345921" y="160724"/>
                </a:cubicBezTo>
                <a:cubicBezTo>
                  <a:pt x="324239" y="169034"/>
                  <a:pt x="349933" y="208864"/>
                  <a:pt x="293483" y="217747"/>
                </a:cubicBezTo>
                <a:cubicBezTo>
                  <a:pt x="237034" y="226630"/>
                  <a:pt x="42326" y="230975"/>
                  <a:pt x="7224" y="214021"/>
                </a:cubicBezTo>
                <a:close/>
              </a:path>
            </a:pathLst>
          </a:custGeom>
          <a:noFill/>
          <a:ln w="28575" cap="flat" cmpd="sng">
            <a:solidFill>
              <a:schemeClr val="dk2"/>
            </a:solidFill>
            <a:prstDash val="lgDash"/>
            <a:round/>
            <a:headEnd type="none" w="med" len="med"/>
            <a:tailEnd type="none" w="med" len="med"/>
          </a:ln>
        </p:spPr>
      </p:sp>
      <p:sp>
        <p:nvSpPr>
          <p:cNvPr id="291" name="Google Shape;291;p27"/>
          <p:cNvSpPr/>
          <p:nvPr/>
        </p:nvSpPr>
        <p:spPr>
          <a:xfrm rot="-9099192" flipH="1">
            <a:off x="912160" y="1905462"/>
            <a:ext cx="808811" cy="824688"/>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3" name="Google Shape;293;p27"/>
          <p:cNvSpPr txBox="1">
            <a:spLocks noGrp="1"/>
          </p:cNvSpPr>
          <p:nvPr>
            <p:ph type="title" idx="2"/>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4" name="Google Shape;294;p27"/>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8_1">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7" name="Google Shape;297;p28"/>
          <p:cNvSpPr/>
          <p:nvPr/>
        </p:nvSpPr>
        <p:spPr>
          <a:xfrm>
            <a:off x="6142225"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353100"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563975"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8_1_1">
    <p:spTree>
      <p:nvGrpSpPr>
        <p:cNvPr id="1" name="Shape 303"/>
        <p:cNvGrpSpPr/>
        <p:nvPr/>
      </p:nvGrpSpPr>
      <p:grpSpPr>
        <a:xfrm>
          <a:off x="0" y="0"/>
          <a:ext cx="0" cy="0"/>
          <a:chOff x="0" y="0"/>
          <a:chExt cx="0" cy="0"/>
        </a:xfrm>
      </p:grpSpPr>
      <p:sp>
        <p:nvSpPr>
          <p:cNvPr id="304" name="Google Shape;304;p29"/>
          <p:cNvSpPr/>
          <p:nvPr/>
        </p:nvSpPr>
        <p:spPr>
          <a:xfrm>
            <a:off x="-542973" y="-643684"/>
            <a:ext cx="9131300" cy="5139925"/>
          </a:xfrm>
          <a:custGeom>
            <a:avLst/>
            <a:gdLst/>
            <a:ahLst/>
            <a:cxnLst/>
            <a:rect l="l" t="t" r="r" b="b"/>
            <a:pathLst>
              <a:path w="365252" h="205597" extrusionOk="0">
                <a:moveTo>
                  <a:pt x="10457" y="53490"/>
                </a:moveTo>
                <a:cubicBezTo>
                  <a:pt x="17507" y="72947"/>
                  <a:pt x="21445" y="125824"/>
                  <a:pt x="50012" y="141390"/>
                </a:cubicBezTo>
                <a:cubicBezTo>
                  <a:pt x="78579" y="156956"/>
                  <a:pt x="145419" y="136263"/>
                  <a:pt x="181861" y="146884"/>
                </a:cubicBezTo>
                <a:cubicBezTo>
                  <a:pt x="218303" y="157505"/>
                  <a:pt x="241789" y="210794"/>
                  <a:pt x="268662" y="205117"/>
                </a:cubicBezTo>
                <a:cubicBezTo>
                  <a:pt x="295536" y="199440"/>
                  <a:pt x="330421" y="145831"/>
                  <a:pt x="343102" y="112823"/>
                </a:cubicBezTo>
                <a:cubicBezTo>
                  <a:pt x="355783" y="79815"/>
                  <a:pt x="384946" y="23961"/>
                  <a:pt x="344750" y="7068"/>
                </a:cubicBezTo>
                <a:cubicBezTo>
                  <a:pt x="304554" y="-9825"/>
                  <a:pt x="158100" y="8533"/>
                  <a:pt x="101927" y="11463"/>
                </a:cubicBezTo>
                <a:cubicBezTo>
                  <a:pt x="45754" y="14393"/>
                  <a:pt x="22955" y="17644"/>
                  <a:pt x="7710" y="24648"/>
                </a:cubicBezTo>
                <a:cubicBezTo>
                  <a:pt x="-7535" y="31653"/>
                  <a:pt x="3407" y="34033"/>
                  <a:pt x="10457" y="53490"/>
                </a:cubicBezTo>
                <a:close/>
              </a:path>
            </a:pathLst>
          </a:custGeom>
          <a:noFill/>
          <a:ln w="19050" cap="flat" cmpd="sng">
            <a:solidFill>
              <a:schemeClr val="dk2"/>
            </a:solidFill>
            <a:prstDash val="lgDash"/>
            <a:round/>
            <a:headEnd type="none" w="med" len="med"/>
            <a:tailEnd type="none" w="med" len="med"/>
          </a:ln>
        </p:spPr>
      </p:sp>
      <p:sp>
        <p:nvSpPr>
          <p:cNvPr id="305" name="Google Shape;305;p29"/>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6" name="Google Shape;306;p29"/>
          <p:cNvGrpSpPr/>
          <p:nvPr/>
        </p:nvGrpSpPr>
        <p:grpSpPr>
          <a:xfrm>
            <a:off x="7514447" y="-528345"/>
            <a:ext cx="2179097" cy="1997941"/>
            <a:chOff x="6015419" y="3716859"/>
            <a:chExt cx="557671" cy="511283"/>
          </a:xfrm>
        </p:grpSpPr>
        <p:sp>
          <p:nvSpPr>
            <p:cNvPr id="307" name="Google Shape;307;p29"/>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9"/>
            <p:cNvGrpSpPr/>
            <p:nvPr/>
          </p:nvGrpSpPr>
          <p:grpSpPr>
            <a:xfrm>
              <a:off x="6036094" y="3716980"/>
              <a:ext cx="529860" cy="510468"/>
              <a:chOff x="6036094" y="3716980"/>
              <a:chExt cx="529860" cy="510468"/>
            </a:xfrm>
          </p:grpSpPr>
          <p:sp>
            <p:nvSpPr>
              <p:cNvPr id="309" name="Google Shape;309;p29"/>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9" name="Google Shape;319;p29"/>
          <p:cNvSpPr/>
          <p:nvPr/>
        </p:nvSpPr>
        <p:spPr>
          <a:xfrm rot="9450118" flipH="1">
            <a:off x="1068684" y="2718342"/>
            <a:ext cx="578577" cy="589935"/>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806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72" r:id="rId6"/>
    <p:sldLayoutId id="2147483673"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340">
          <p15:clr>
            <a:srgbClr val="EA4335"/>
          </p15:clr>
        </p15:guide>
        <p15:guide id="3" pos="542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ideo" Target="https://www.youtube.com/embed/6PtxsvxhQSA?feature=oembed" TargetMode="Externa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ideo" Target="https://www.youtube.com/embed/WDCLzu4myoc?feature=oembed" TargetMode="Externa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ideo" Target="https://www.youtube.com/embed/irYKj73AUuo?feature=oembed" TargetMode="Externa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proj.ruppin.ac.il/cgroup4/prod/finalproj/build1/index.html#/" TargetMode="External"/><Relationship Id="rId7" Type="http://schemas.openxmlformats.org/officeDocument/2006/relationships/image" Target="../media/image8.sv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6.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ctrTitle"/>
          </p:nvPr>
        </p:nvSpPr>
        <p:spPr>
          <a:xfrm>
            <a:off x="1081699" y="1886013"/>
            <a:ext cx="698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Catch me </a:t>
            </a:r>
            <a:br>
              <a:rPr lang="he-IL" dirty="0"/>
            </a:br>
            <a:r>
              <a:rPr lang="en" dirty="0"/>
              <a:t>if you can</a:t>
            </a:r>
            <a:endParaRPr dirty="0"/>
          </a:p>
        </p:txBody>
      </p:sp>
      <p:sp>
        <p:nvSpPr>
          <p:cNvPr id="3" name="TextBox 2">
            <a:extLst>
              <a:ext uri="{FF2B5EF4-FFF2-40B4-BE49-F238E27FC236}">
                <a16:creationId xmlns:a16="http://schemas.microsoft.com/office/drawing/2014/main" id="{E5236440-DF91-9FEC-33E5-0424076E2A12}"/>
              </a:ext>
            </a:extLst>
          </p:cNvPr>
          <p:cNvSpPr txBox="1"/>
          <p:nvPr/>
        </p:nvSpPr>
        <p:spPr>
          <a:xfrm>
            <a:off x="2685535" y="4174525"/>
            <a:ext cx="3262184" cy="307777"/>
          </a:xfrm>
          <a:prstGeom prst="rect">
            <a:avLst/>
          </a:prstGeom>
          <a:noFill/>
        </p:spPr>
        <p:txBody>
          <a:bodyPr wrap="square" rtlCol="0">
            <a:spAutoFit/>
          </a:bodyPr>
          <a:lstStyle/>
          <a:p>
            <a:pPr algn="r"/>
            <a:r>
              <a:rPr lang="he-IL" dirty="0">
                <a:solidFill>
                  <a:schemeClr val="dk2"/>
                </a:solidFill>
                <a:latin typeface="Montserrat"/>
                <a:sym typeface="Montserrat"/>
              </a:rPr>
              <a:t>סתיו הרצוג, משה מנע ויואב הראל</a:t>
            </a:r>
            <a:endParaRPr lang="en-US" dirty="0">
              <a:solidFill>
                <a:schemeClr val="dk2"/>
              </a:solidFill>
              <a:latin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11" name="Rectangle 10">
            <a:extLst>
              <a:ext uri="{FF2B5EF4-FFF2-40B4-BE49-F238E27FC236}">
                <a16:creationId xmlns:a16="http://schemas.microsoft.com/office/drawing/2014/main" id="{C81952D1-9473-185C-759B-B6D6916F2F2F}"/>
              </a:ext>
            </a:extLst>
          </p:cNvPr>
          <p:cNvSpPr/>
          <p:nvPr/>
        </p:nvSpPr>
        <p:spPr>
          <a:xfrm>
            <a:off x="0" y="0"/>
            <a:ext cx="9144000" cy="5142059"/>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nline Media 4" title="Spy 50k vs Agents 0K">
            <a:hlinkClick r:id="" action="ppaction://media"/>
            <a:extLst>
              <a:ext uri="{FF2B5EF4-FFF2-40B4-BE49-F238E27FC236}">
                <a16:creationId xmlns:a16="http://schemas.microsoft.com/office/drawing/2014/main" id="{56003EB6-4C7B-DFCE-DF50-77FD47E0DCD1}"/>
              </a:ext>
            </a:extLst>
          </p:cNvPr>
          <p:cNvPicPr>
            <a:picLocks noRot="1" noChangeAspect="1"/>
          </p:cNvPicPr>
          <p:nvPr>
            <a:videoFile r:link="rId1"/>
          </p:nvPr>
        </p:nvPicPr>
        <p:blipFill>
          <a:blip r:embed="rId4"/>
          <a:stretch>
            <a:fillRect/>
          </a:stretch>
        </p:blipFill>
        <p:spPr>
          <a:xfrm>
            <a:off x="1143961" y="1441"/>
            <a:ext cx="6856078" cy="5142059"/>
          </a:xfrm>
          <a:prstGeom prst="rect">
            <a:avLst/>
          </a:prstGeom>
        </p:spPr>
      </p:pic>
    </p:spTree>
    <p:extLst>
      <p:ext uri="{BB962C8B-B14F-4D97-AF65-F5344CB8AC3E}">
        <p14:creationId xmlns:p14="http://schemas.microsoft.com/office/powerpoint/2010/main" val="88603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שלבי לימוד המודלים</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שלב שני: סוכנים שלמדו 50 אלף צעדים מול מרגל מאומן (50 אלף צעדים)</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6B4ABAA-AA48-55ED-D0FA-0C430A2992A1}"/>
              </a:ext>
            </a:extLst>
          </p:cNvPr>
          <p:cNvPicPr>
            <a:picLocks noChangeAspect="1"/>
          </p:cNvPicPr>
          <p:nvPr/>
        </p:nvPicPr>
        <p:blipFill>
          <a:blip r:embed="rId3"/>
          <a:stretch>
            <a:fillRect/>
          </a:stretch>
        </p:blipFill>
        <p:spPr>
          <a:xfrm>
            <a:off x="890729" y="2119546"/>
            <a:ext cx="4614887" cy="2260353"/>
          </a:xfrm>
          <a:prstGeom prst="rect">
            <a:avLst/>
          </a:prstGeom>
          <a:ln>
            <a:solidFill>
              <a:schemeClr val="tx2">
                <a:lumMod val="10000"/>
              </a:schemeClr>
            </a:solidFill>
          </a:ln>
        </p:spPr>
      </p:pic>
      <p:pic>
        <p:nvPicPr>
          <p:cNvPr id="10" name="Picture 9">
            <a:extLst>
              <a:ext uri="{FF2B5EF4-FFF2-40B4-BE49-F238E27FC236}">
                <a16:creationId xmlns:a16="http://schemas.microsoft.com/office/drawing/2014/main" id="{C3E4A0B1-33F9-3C33-D71E-0BF1B914F472}"/>
              </a:ext>
            </a:extLst>
          </p:cNvPr>
          <p:cNvPicPr>
            <a:picLocks noChangeAspect="1"/>
          </p:cNvPicPr>
          <p:nvPr/>
        </p:nvPicPr>
        <p:blipFill>
          <a:blip r:embed="rId4"/>
          <a:stretch>
            <a:fillRect/>
          </a:stretch>
        </p:blipFill>
        <p:spPr>
          <a:xfrm>
            <a:off x="5970494" y="1804499"/>
            <a:ext cx="2762632" cy="3070059"/>
          </a:xfrm>
          <a:prstGeom prst="rect">
            <a:avLst/>
          </a:prstGeom>
          <a:solidFill>
            <a:schemeClr val="tx2">
              <a:lumMod val="10000"/>
            </a:schemeClr>
          </a:solidFill>
          <a:ln>
            <a:solidFill>
              <a:schemeClr val="tx2">
                <a:lumMod val="10000"/>
              </a:schemeClr>
            </a:solidFill>
          </a:ln>
        </p:spPr>
      </p:pic>
      <p:pic>
        <p:nvPicPr>
          <p:cNvPr id="11" name="Picture 10">
            <a:extLst>
              <a:ext uri="{FF2B5EF4-FFF2-40B4-BE49-F238E27FC236}">
                <a16:creationId xmlns:a16="http://schemas.microsoft.com/office/drawing/2014/main" id="{901780EF-13F6-509F-FFB8-A0B548A529E1}"/>
              </a:ext>
            </a:extLst>
          </p:cNvPr>
          <p:cNvPicPr>
            <a:picLocks noChangeAspect="1"/>
          </p:cNvPicPr>
          <p:nvPr/>
        </p:nvPicPr>
        <p:blipFill>
          <a:blip r:embed="rId5"/>
          <a:stretch>
            <a:fillRect/>
          </a:stretch>
        </p:blipFill>
        <p:spPr>
          <a:xfrm>
            <a:off x="1399641" y="2419350"/>
            <a:ext cx="152400" cy="152400"/>
          </a:xfrm>
          <a:prstGeom prst="rect">
            <a:avLst/>
          </a:prstGeom>
        </p:spPr>
      </p:pic>
      <p:pic>
        <p:nvPicPr>
          <p:cNvPr id="12" name="Picture 11">
            <a:extLst>
              <a:ext uri="{FF2B5EF4-FFF2-40B4-BE49-F238E27FC236}">
                <a16:creationId xmlns:a16="http://schemas.microsoft.com/office/drawing/2014/main" id="{388D9714-DE29-2544-F78F-DFE29B49A926}"/>
              </a:ext>
            </a:extLst>
          </p:cNvPr>
          <p:cNvPicPr>
            <a:picLocks noChangeAspect="1"/>
          </p:cNvPicPr>
          <p:nvPr/>
        </p:nvPicPr>
        <p:blipFill>
          <a:blip r:embed="rId6"/>
          <a:stretch>
            <a:fillRect/>
          </a:stretch>
        </p:blipFill>
        <p:spPr>
          <a:xfrm>
            <a:off x="1392548" y="3959270"/>
            <a:ext cx="152400" cy="152400"/>
          </a:xfrm>
          <a:prstGeom prst="rect">
            <a:avLst/>
          </a:prstGeom>
        </p:spPr>
      </p:pic>
    </p:spTree>
    <p:extLst>
      <p:ext uri="{BB962C8B-B14F-4D97-AF65-F5344CB8AC3E}">
        <p14:creationId xmlns:p14="http://schemas.microsoft.com/office/powerpoint/2010/main" val="44855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שלבי לימוד המודלים</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6630241-8BD1-8767-9EDD-13B6827B7974}"/>
              </a:ext>
            </a:extLst>
          </p:cNvPr>
          <p:cNvSpPr/>
          <p:nvPr/>
        </p:nvSpPr>
        <p:spPr>
          <a:xfrm>
            <a:off x="0" y="0"/>
            <a:ext cx="9144000" cy="5142059"/>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nline Media 4" title="Spy 50k vs Agents 50K">
            <a:hlinkClick r:id="" action="ppaction://media"/>
            <a:extLst>
              <a:ext uri="{FF2B5EF4-FFF2-40B4-BE49-F238E27FC236}">
                <a16:creationId xmlns:a16="http://schemas.microsoft.com/office/drawing/2014/main" id="{FFF637BF-5583-B7C1-776C-B7ADBBC01695}"/>
              </a:ext>
            </a:extLst>
          </p:cNvPr>
          <p:cNvPicPr>
            <a:picLocks noRot="1" noChangeAspect="1"/>
          </p:cNvPicPr>
          <p:nvPr>
            <a:videoFile r:link="rId1"/>
          </p:nvPr>
        </p:nvPicPr>
        <p:blipFill>
          <a:blip r:embed="rId4"/>
          <a:stretch>
            <a:fillRect/>
          </a:stretch>
        </p:blipFill>
        <p:spPr>
          <a:xfrm>
            <a:off x="1198418" y="10392"/>
            <a:ext cx="6844145" cy="5133108"/>
          </a:xfrm>
          <a:prstGeom prst="rect">
            <a:avLst/>
          </a:prstGeom>
        </p:spPr>
      </p:pic>
    </p:spTree>
    <p:extLst>
      <p:ext uri="{BB962C8B-B14F-4D97-AF65-F5344CB8AC3E}">
        <p14:creationId xmlns:p14="http://schemas.microsoft.com/office/powerpoint/2010/main" val="32544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שלבי לימוד המודלים</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שלב שלישי: מרגל שלמד 200 אלף צעדים מול סוכנים שלמדו 50 אלף צעדים.</a:t>
            </a: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D40BFF9-304E-743A-92B9-8223836A60AE}"/>
              </a:ext>
            </a:extLst>
          </p:cNvPr>
          <p:cNvPicPr>
            <a:picLocks noChangeAspect="1"/>
          </p:cNvPicPr>
          <p:nvPr/>
        </p:nvPicPr>
        <p:blipFill>
          <a:blip r:embed="rId3"/>
          <a:stretch>
            <a:fillRect/>
          </a:stretch>
        </p:blipFill>
        <p:spPr>
          <a:xfrm>
            <a:off x="1107991" y="2222199"/>
            <a:ext cx="4687781" cy="2302207"/>
          </a:xfrm>
          <a:prstGeom prst="rect">
            <a:avLst/>
          </a:prstGeom>
          <a:ln>
            <a:solidFill>
              <a:schemeClr val="tx2">
                <a:lumMod val="10000"/>
              </a:schemeClr>
            </a:solidFill>
          </a:ln>
        </p:spPr>
      </p:pic>
      <p:pic>
        <p:nvPicPr>
          <p:cNvPr id="8" name="Picture 7">
            <a:extLst>
              <a:ext uri="{FF2B5EF4-FFF2-40B4-BE49-F238E27FC236}">
                <a16:creationId xmlns:a16="http://schemas.microsoft.com/office/drawing/2014/main" id="{7AF70342-A9C8-3766-BF8B-518FD95B7EE5}"/>
              </a:ext>
            </a:extLst>
          </p:cNvPr>
          <p:cNvPicPr>
            <a:picLocks noChangeAspect="1"/>
          </p:cNvPicPr>
          <p:nvPr/>
        </p:nvPicPr>
        <p:blipFill>
          <a:blip r:embed="rId4"/>
          <a:stretch>
            <a:fillRect/>
          </a:stretch>
        </p:blipFill>
        <p:spPr>
          <a:xfrm>
            <a:off x="6264462" y="2054580"/>
            <a:ext cx="2265921" cy="2571750"/>
          </a:xfrm>
          <a:prstGeom prst="rect">
            <a:avLst/>
          </a:prstGeom>
          <a:noFill/>
          <a:ln>
            <a:solidFill>
              <a:schemeClr val="tx2">
                <a:lumMod val="10000"/>
              </a:schemeClr>
            </a:solidFill>
          </a:ln>
        </p:spPr>
      </p:pic>
      <p:pic>
        <p:nvPicPr>
          <p:cNvPr id="9" name="Picture 8">
            <a:extLst>
              <a:ext uri="{FF2B5EF4-FFF2-40B4-BE49-F238E27FC236}">
                <a16:creationId xmlns:a16="http://schemas.microsoft.com/office/drawing/2014/main" id="{6AD11BD3-9467-B226-E0B9-7135D61F85F3}"/>
              </a:ext>
            </a:extLst>
          </p:cNvPr>
          <p:cNvPicPr>
            <a:picLocks noChangeAspect="1"/>
          </p:cNvPicPr>
          <p:nvPr/>
        </p:nvPicPr>
        <p:blipFill>
          <a:blip r:embed="rId5"/>
          <a:stretch>
            <a:fillRect/>
          </a:stretch>
        </p:blipFill>
        <p:spPr>
          <a:xfrm>
            <a:off x="1512184" y="2495550"/>
            <a:ext cx="152400" cy="152400"/>
          </a:xfrm>
          <a:prstGeom prst="rect">
            <a:avLst/>
          </a:prstGeom>
        </p:spPr>
      </p:pic>
      <p:pic>
        <p:nvPicPr>
          <p:cNvPr id="10" name="Picture 9">
            <a:extLst>
              <a:ext uri="{FF2B5EF4-FFF2-40B4-BE49-F238E27FC236}">
                <a16:creationId xmlns:a16="http://schemas.microsoft.com/office/drawing/2014/main" id="{646A2659-5677-ABFD-393F-6390780D6411}"/>
              </a:ext>
            </a:extLst>
          </p:cNvPr>
          <p:cNvPicPr>
            <a:picLocks noChangeAspect="1"/>
          </p:cNvPicPr>
          <p:nvPr/>
        </p:nvPicPr>
        <p:blipFill>
          <a:blip r:embed="rId6"/>
          <a:stretch>
            <a:fillRect/>
          </a:stretch>
        </p:blipFill>
        <p:spPr>
          <a:xfrm>
            <a:off x="1512184" y="4167088"/>
            <a:ext cx="152400" cy="152400"/>
          </a:xfrm>
          <a:prstGeom prst="rect">
            <a:avLst/>
          </a:prstGeom>
        </p:spPr>
      </p:pic>
    </p:spTree>
    <p:extLst>
      <p:ext uri="{BB962C8B-B14F-4D97-AF65-F5344CB8AC3E}">
        <p14:creationId xmlns:p14="http://schemas.microsoft.com/office/powerpoint/2010/main" val="396505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שלבי לימוד המודלים</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D5E1AFE-45E5-9067-A1D4-B6287D371871}"/>
              </a:ext>
            </a:extLst>
          </p:cNvPr>
          <p:cNvSpPr/>
          <p:nvPr/>
        </p:nvSpPr>
        <p:spPr>
          <a:xfrm>
            <a:off x="0" y="0"/>
            <a:ext cx="9144000" cy="5142059"/>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nline Media 4" title="Spy 200k vs Agents 50K B">
            <a:hlinkClick r:id="" action="ppaction://media"/>
            <a:extLst>
              <a:ext uri="{FF2B5EF4-FFF2-40B4-BE49-F238E27FC236}">
                <a16:creationId xmlns:a16="http://schemas.microsoft.com/office/drawing/2014/main" id="{4FDC75EF-D3A7-D2EE-4967-4C7ED9ED2876}"/>
              </a:ext>
            </a:extLst>
          </p:cNvPr>
          <p:cNvPicPr>
            <a:picLocks noRot="1" noChangeAspect="1"/>
          </p:cNvPicPr>
          <p:nvPr>
            <a:videoFile r:link="rId1"/>
          </p:nvPr>
        </p:nvPicPr>
        <p:blipFill>
          <a:blip r:embed="rId4"/>
          <a:stretch>
            <a:fillRect/>
          </a:stretch>
        </p:blipFill>
        <p:spPr>
          <a:xfrm>
            <a:off x="1080524" y="25207"/>
            <a:ext cx="6788858" cy="5091644"/>
          </a:xfrm>
          <a:prstGeom prst="rect">
            <a:avLst/>
          </a:prstGeom>
        </p:spPr>
      </p:pic>
    </p:spTree>
    <p:extLst>
      <p:ext uri="{BB962C8B-B14F-4D97-AF65-F5344CB8AC3E}">
        <p14:creationId xmlns:p14="http://schemas.microsoft.com/office/powerpoint/2010/main" val="321540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mn-cs"/>
              </a:rPr>
              <a:t>Best model</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26699" y="1309550"/>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en-US" sz="1600" dirty="0">
                <a:latin typeface="Calibri" panose="020F0502020204030204" pitchFamily="34" charset="0"/>
                <a:ea typeface="Calibri" panose="020F0502020204030204" pitchFamily="34" charset="0"/>
                <a:cs typeface="Arial" panose="020B0604020202020204" pitchFamily="34" charset="0"/>
              </a:rPr>
              <a:t> Spy vs Agents</a:t>
            </a:r>
            <a:r>
              <a:rPr lang="he-IL" sz="1600" dirty="0">
                <a:latin typeface="Calibri" panose="020F0502020204030204" pitchFamily="34" charset="0"/>
                <a:ea typeface="Calibri" panose="020F0502020204030204" pitchFamily="34" charset="0"/>
                <a:cs typeface="Arial" panose="020B0604020202020204" pitchFamily="34" charset="0"/>
              </a:rPr>
              <a:t>לאחר אימון המודלים מעל 1,000,000 צעדי אימון.</a:t>
            </a: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657D6A1-6DE1-16FD-81A8-6C86630CB65B}"/>
              </a:ext>
            </a:extLst>
          </p:cNvPr>
          <p:cNvPicPr>
            <a:picLocks noChangeAspect="1"/>
          </p:cNvPicPr>
          <p:nvPr/>
        </p:nvPicPr>
        <p:blipFill>
          <a:blip r:embed="rId3"/>
          <a:stretch>
            <a:fillRect/>
          </a:stretch>
        </p:blipFill>
        <p:spPr>
          <a:xfrm>
            <a:off x="3333830" y="1877291"/>
            <a:ext cx="2734922" cy="3051463"/>
          </a:xfrm>
          <a:prstGeom prst="rect">
            <a:avLst/>
          </a:prstGeom>
          <a:ln>
            <a:solidFill>
              <a:schemeClr val="tx2">
                <a:lumMod val="10000"/>
              </a:schemeClr>
            </a:solidFill>
          </a:ln>
        </p:spPr>
      </p:pic>
    </p:spTree>
    <p:extLst>
      <p:ext uri="{BB962C8B-B14F-4D97-AF65-F5344CB8AC3E}">
        <p14:creationId xmlns:p14="http://schemas.microsoft.com/office/powerpoint/2010/main" val="293867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658116" y="574873"/>
            <a:ext cx="218329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הרצה בלייב</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26699" y="1383465"/>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B354D0F9-EDC1-498F-C1B1-9816F50A15DD}"/>
              </a:ext>
            </a:extLst>
          </p:cNvPr>
          <p:cNvSpPr txBox="1"/>
          <p:nvPr/>
        </p:nvSpPr>
        <p:spPr>
          <a:xfrm>
            <a:off x="2542709" y="1660054"/>
            <a:ext cx="4572000" cy="646331"/>
          </a:xfrm>
          <a:prstGeom prst="rect">
            <a:avLst/>
          </a:prstGeom>
          <a:noFill/>
        </p:spPr>
        <p:txBody>
          <a:bodyPr wrap="square">
            <a:spAutoFit/>
          </a:bodyPr>
          <a:lstStyle/>
          <a:p>
            <a:r>
              <a:rPr lang="en-US" sz="3600" dirty="0">
                <a:hlinkClick r:id="rId3"/>
              </a:rPr>
              <a:t>Catch me if you can</a:t>
            </a:r>
            <a:endParaRPr lang="en-US" sz="3600" dirty="0"/>
          </a:p>
        </p:txBody>
      </p:sp>
      <p:grpSp>
        <p:nvGrpSpPr>
          <p:cNvPr id="13" name="Group 12">
            <a:extLst>
              <a:ext uri="{FF2B5EF4-FFF2-40B4-BE49-F238E27FC236}">
                <a16:creationId xmlns:a16="http://schemas.microsoft.com/office/drawing/2014/main" id="{CC5641E4-6BA6-51CE-041A-17FE150E945F}"/>
              </a:ext>
            </a:extLst>
          </p:cNvPr>
          <p:cNvGrpSpPr/>
          <p:nvPr/>
        </p:nvGrpSpPr>
        <p:grpSpPr>
          <a:xfrm>
            <a:off x="2588271" y="2571750"/>
            <a:ext cx="1157942" cy="1349162"/>
            <a:chOff x="2542052" y="2567667"/>
            <a:chExt cx="1157942" cy="1349162"/>
          </a:xfrm>
        </p:grpSpPr>
        <p:pic>
          <p:nvPicPr>
            <p:cNvPr id="6" name="Graphic 5" descr="Airplane with solid fill">
              <a:extLst>
                <a:ext uri="{FF2B5EF4-FFF2-40B4-BE49-F238E27FC236}">
                  <a16:creationId xmlns:a16="http://schemas.microsoft.com/office/drawing/2014/main" id="{2638BCEF-35C2-A20C-31F6-D3794B0EFB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2052" y="2567667"/>
              <a:ext cx="1157942" cy="1157942"/>
            </a:xfrm>
            <a:prstGeom prst="rect">
              <a:avLst/>
            </a:prstGeom>
          </p:spPr>
        </p:pic>
        <p:sp>
          <p:nvSpPr>
            <p:cNvPr id="8" name="TextBox 7">
              <a:extLst>
                <a:ext uri="{FF2B5EF4-FFF2-40B4-BE49-F238E27FC236}">
                  <a16:creationId xmlns:a16="http://schemas.microsoft.com/office/drawing/2014/main" id="{6B6F8305-E64B-F45F-B227-7A6D803CBAC5}"/>
                </a:ext>
              </a:extLst>
            </p:cNvPr>
            <p:cNvSpPr txBox="1"/>
            <p:nvPr/>
          </p:nvSpPr>
          <p:spPr>
            <a:xfrm>
              <a:off x="2851431" y="3609052"/>
              <a:ext cx="727363" cy="307777"/>
            </a:xfrm>
            <a:prstGeom prst="rect">
              <a:avLst/>
            </a:prstGeom>
            <a:noFill/>
          </p:spPr>
          <p:txBody>
            <a:bodyPr wrap="square" rtlCol="0">
              <a:spAutoFit/>
            </a:bodyPr>
            <a:lstStyle/>
            <a:p>
              <a:pPr algn="just"/>
              <a:r>
                <a:rPr lang="en-US" b="1" dirty="0"/>
                <a:t>Spy</a:t>
              </a:r>
            </a:p>
          </p:txBody>
        </p:sp>
      </p:grpSp>
      <p:grpSp>
        <p:nvGrpSpPr>
          <p:cNvPr id="11" name="Group 10">
            <a:extLst>
              <a:ext uri="{FF2B5EF4-FFF2-40B4-BE49-F238E27FC236}">
                <a16:creationId xmlns:a16="http://schemas.microsoft.com/office/drawing/2014/main" id="{F6A77B1C-AB95-3C17-F0D9-5F75E6B77887}"/>
              </a:ext>
            </a:extLst>
          </p:cNvPr>
          <p:cNvGrpSpPr/>
          <p:nvPr/>
        </p:nvGrpSpPr>
        <p:grpSpPr>
          <a:xfrm>
            <a:off x="5564155" y="2588825"/>
            <a:ext cx="1333460" cy="1307747"/>
            <a:chOff x="7432563" y="2571750"/>
            <a:chExt cx="1333460" cy="1307747"/>
          </a:xfrm>
        </p:grpSpPr>
        <p:pic>
          <p:nvPicPr>
            <p:cNvPr id="5" name="Graphic 4" descr="Airplane with solid fill">
              <a:extLst>
                <a:ext uri="{FF2B5EF4-FFF2-40B4-BE49-F238E27FC236}">
                  <a16:creationId xmlns:a16="http://schemas.microsoft.com/office/drawing/2014/main" id="{A04B2ABC-5F12-43BE-EE9A-39CA72F7E3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2563" y="2571750"/>
              <a:ext cx="1157942" cy="1157942"/>
            </a:xfrm>
            <a:prstGeom prst="rect">
              <a:avLst/>
            </a:prstGeom>
          </p:spPr>
        </p:pic>
        <p:sp>
          <p:nvSpPr>
            <p:cNvPr id="9" name="TextBox 8">
              <a:extLst>
                <a:ext uri="{FF2B5EF4-FFF2-40B4-BE49-F238E27FC236}">
                  <a16:creationId xmlns:a16="http://schemas.microsoft.com/office/drawing/2014/main" id="{C048426E-8361-3B10-3965-F503916EDD16}"/>
                </a:ext>
              </a:extLst>
            </p:cNvPr>
            <p:cNvSpPr txBox="1"/>
            <p:nvPr/>
          </p:nvSpPr>
          <p:spPr>
            <a:xfrm>
              <a:off x="7553750" y="3571720"/>
              <a:ext cx="1212273" cy="307777"/>
            </a:xfrm>
            <a:prstGeom prst="rect">
              <a:avLst/>
            </a:prstGeom>
            <a:noFill/>
          </p:spPr>
          <p:txBody>
            <a:bodyPr wrap="square" rtlCol="0">
              <a:spAutoFit/>
            </a:bodyPr>
            <a:lstStyle/>
            <a:p>
              <a:r>
                <a:rPr lang="en-US" b="1" dirty="0">
                  <a:solidFill>
                    <a:srgbClr val="1C722A"/>
                  </a:solidFill>
                </a:rPr>
                <a:t>Agent_2</a:t>
              </a:r>
            </a:p>
          </p:txBody>
        </p:sp>
      </p:grpSp>
      <p:grpSp>
        <p:nvGrpSpPr>
          <p:cNvPr id="12" name="Group 11">
            <a:extLst>
              <a:ext uri="{FF2B5EF4-FFF2-40B4-BE49-F238E27FC236}">
                <a16:creationId xmlns:a16="http://schemas.microsoft.com/office/drawing/2014/main" id="{41A429E8-1A6F-1A66-F114-4633408804C0}"/>
              </a:ext>
            </a:extLst>
          </p:cNvPr>
          <p:cNvGrpSpPr/>
          <p:nvPr/>
        </p:nvGrpSpPr>
        <p:grpSpPr>
          <a:xfrm>
            <a:off x="4138193" y="2613425"/>
            <a:ext cx="1157942" cy="1307487"/>
            <a:chOff x="6372691" y="2604998"/>
            <a:chExt cx="1157942" cy="1307487"/>
          </a:xfrm>
        </p:grpSpPr>
        <p:pic>
          <p:nvPicPr>
            <p:cNvPr id="3" name="Graphic 2" descr="Airplane with solid fill">
              <a:extLst>
                <a:ext uri="{FF2B5EF4-FFF2-40B4-BE49-F238E27FC236}">
                  <a16:creationId xmlns:a16="http://schemas.microsoft.com/office/drawing/2014/main" id="{1D3BC0D9-79C2-8068-6D81-5F078BB21C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72691" y="2604998"/>
              <a:ext cx="1157942" cy="1157942"/>
            </a:xfrm>
            <a:prstGeom prst="rect">
              <a:avLst/>
            </a:prstGeom>
          </p:spPr>
        </p:pic>
        <p:sp>
          <p:nvSpPr>
            <p:cNvPr id="10" name="TextBox 9">
              <a:extLst>
                <a:ext uri="{FF2B5EF4-FFF2-40B4-BE49-F238E27FC236}">
                  <a16:creationId xmlns:a16="http://schemas.microsoft.com/office/drawing/2014/main" id="{8A5D9C3E-C33D-ED0A-38E5-5C1FEF1E0FDC}"/>
                </a:ext>
              </a:extLst>
            </p:cNvPr>
            <p:cNvSpPr txBox="1"/>
            <p:nvPr/>
          </p:nvSpPr>
          <p:spPr>
            <a:xfrm>
              <a:off x="6499145" y="3604708"/>
              <a:ext cx="928151" cy="307777"/>
            </a:xfrm>
            <a:prstGeom prst="rect">
              <a:avLst/>
            </a:prstGeom>
            <a:noFill/>
          </p:spPr>
          <p:txBody>
            <a:bodyPr wrap="square" rtlCol="0">
              <a:spAutoFit/>
            </a:bodyPr>
            <a:lstStyle/>
            <a:p>
              <a:r>
                <a:rPr lang="en-US" b="1" dirty="0">
                  <a:solidFill>
                    <a:srgbClr val="1E39D5"/>
                  </a:solidFill>
                </a:rPr>
                <a:t>Agent_1</a:t>
              </a:r>
            </a:p>
          </p:txBody>
        </p:sp>
      </p:grpSp>
    </p:spTree>
    <p:extLst>
      <p:ext uri="{BB962C8B-B14F-4D97-AF65-F5344CB8AC3E}">
        <p14:creationId xmlns:p14="http://schemas.microsoft.com/office/powerpoint/2010/main" val="1366958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6"/>
          <p:cNvSpPr/>
          <p:nvPr/>
        </p:nvSpPr>
        <p:spPr>
          <a:xfrm>
            <a:off x="-752246" y="-1581944"/>
            <a:ext cx="11066900" cy="3570425"/>
          </a:xfrm>
          <a:custGeom>
            <a:avLst/>
            <a:gdLst/>
            <a:ahLst/>
            <a:cxnLst/>
            <a:rect l="l" t="t" r="r" b="b"/>
            <a:pathLst>
              <a:path w="442676" h="142817" extrusionOk="0">
                <a:moveTo>
                  <a:pt x="1896" y="65564"/>
                </a:moveTo>
                <a:cubicBezTo>
                  <a:pt x="-12201" y="89186"/>
                  <a:pt x="59935" y="134779"/>
                  <a:pt x="104004" y="141764"/>
                </a:cubicBezTo>
                <a:cubicBezTo>
                  <a:pt x="148073" y="148749"/>
                  <a:pt x="224654" y="111411"/>
                  <a:pt x="266310" y="107474"/>
                </a:cubicBezTo>
                <a:cubicBezTo>
                  <a:pt x="307966" y="103537"/>
                  <a:pt x="325492" y="125381"/>
                  <a:pt x="353940" y="118142"/>
                </a:cubicBezTo>
                <a:cubicBezTo>
                  <a:pt x="382388" y="110903"/>
                  <a:pt x="464557" y="83725"/>
                  <a:pt x="436998" y="64040"/>
                </a:cubicBezTo>
                <a:cubicBezTo>
                  <a:pt x="409439" y="44355"/>
                  <a:pt x="261103" y="-222"/>
                  <a:pt x="188586" y="32"/>
                </a:cubicBezTo>
                <a:cubicBezTo>
                  <a:pt x="116069" y="286"/>
                  <a:pt x="15993" y="41942"/>
                  <a:pt x="1896" y="65564"/>
                </a:cubicBezTo>
                <a:close/>
              </a:path>
            </a:pathLst>
          </a:custGeom>
          <a:noFill/>
          <a:ln w="19050" cap="flat" cmpd="sng">
            <a:solidFill>
              <a:schemeClr val="dk2"/>
            </a:solidFill>
            <a:prstDash val="lgDash"/>
            <a:round/>
            <a:headEnd type="none" w="med" len="med"/>
            <a:tailEnd type="none" w="med" len="med"/>
          </a:ln>
        </p:spPr>
      </p:sp>
      <p:sp>
        <p:nvSpPr>
          <p:cNvPr id="369" name="Google Shape;369;p36"/>
          <p:cNvSpPr/>
          <p:nvPr/>
        </p:nvSpPr>
        <p:spPr>
          <a:xfrm rot="3242653">
            <a:off x="322078" y="1252047"/>
            <a:ext cx="435838" cy="444394"/>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Rounded Corners 5">
            <a:extLst>
              <a:ext uri="{FF2B5EF4-FFF2-40B4-BE49-F238E27FC236}">
                <a16:creationId xmlns:a16="http://schemas.microsoft.com/office/drawing/2014/main" id="{57ABBEF4-7DFC-DACE-1DD9-A93AA30E464C}"/>
              </a:ext>
            </a:extLst>
          </p:cNvPr>
          <p:cNvSpPr/>
          <p:nvPr/>
        </p:nvSpPr>
        <p:spPr>
          <a:xfrm>
            <a:off x="1681163" y="1221581"/>
            <a:ext cx="5622131" cy="13501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600" dirty="0"/>
              <a:t>שימו חגורות, נתראה באוויר</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5"/>
          <p:cNvSpPr/>
          <p:nvPr/>
        </p:nvSpPr>
        <p:spPr>
          <a:xfrm>
            <a:off x="351616" y="351914"/>
            <a:ext cx="1824025" cy="3299379"/>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19844" y="-233142"/>
            <a:ext cx="10042375" cy="5592925"/>
          </a:xfrm>
          <a:custGeom>
            <a:avLst/>
            <a:gdLst/>
            <a:ahLst/>
            <a:cxnLst/>
            <a:rect l="l" t="t" r="r" b="b"/>
            <a:pathLst>
              <a:path w="401695" h="223717" extrusionOk="0">
                <a:moveTo>
                  <a:pt x="37978" y="217721"/>
                </a:moveTo>
                <a:cubicBezTo>
                  <a:pt x="-21576" y="207014"/>
                  <a:pt x="3820" y="173034"/>
                  <a:pt x="15678" y="154539"/>
                </a:cubicBezTo>
                <a:cubicBezTo>
                  <a:pt x="27536" y="136045"/>
                  <a:pt x="94612" y="125514"/>
                  <a:pt x="109124" y="106754"/>
                </a:cubicBezTo>
                <a:cubicBezTo>
                  <a:pt x="123637" y="87994"/>
                  <a:pt x="79701" y="54102"/>
                  <a:pt x="102753" y="41979"/>
                </a:cubicBezTo>
                <a:cubicBezTo>
                  <a:pt x="125805" y="29856"/>
                  <a:pt x="207569" y="40032"/>
                  <a:pt x="247434" y="34015"/>
                </a:cubicBezTo>
                <a:cubicBezTo>
                  <a:pt x="287299" y="27998"/>
                  <a:pt x="319023" y="10034"/>
                  <a:pt x="341942" y="5875"/>
                </a:cubicBezTo>
                <a:cubicBezTo>
                  <a:pt x="364861" y="1716"/>
                  <a:pt x="374993" y="-6292"/>
                  <a:pt x="384948" y="9061"/>
                </a:cubicBezTo>
                <a:cubicBezTo>
                  <a:pt x="394903" y="24414"/>
                  <a:pt x="401496" y="66491"/>
                  <a:pt x="401673" y="97993"/>
                </a:cubicBezTo>
                <a:cubicBezTo>
                  <a:pt x="401850" y="129496"/>
                  <a:pt x="390789" y="177944"/>
                  <a:pt x="386010" y="198076"/>
                </a:cubicBezTo>
                <a:cubicBezTo>
                  <a:pt x="381232" y="218208"/>
                  <a:pt x="431007" y="215509"/>
                  <a:pt x="373002" y="218783"/>
                </a:cubicBezTo>
                <a:cubicBezTo>
                  <a:pt x="314997" y="222057"/>
                  <a:pt x="97532" y="228428"/>
                  <a:pt x="37978" y="217721"/>
                </a:cubicBezTo>
                <a:close/>
              </a:path>
            </a:pathLst>
          </a:custGeom>
          <a:noFill/>
          <a:ln w="28575" cap="flat" cmpd="sng">
            <a:solidFill>
              <a:schemeClr val="dk2"/>
            </a:solidFill>
            <a:prstDash val="lgDash"/>
            <a:round/>
            <a:headEnd type="none" w="med" len="med"/>
            <a:tailEnd type="none" w="med" len="med"/>
          </a:ln>
        </p:spPr>
      </p:sp>
      <p:sp>
        <p:nvSpPr>
          <p:cNvPr id="359" name="Google Shape;359;p35"/>
          <p:cNvSpPr txBox="1">
            <a:spLocks noGrp="1"/>
          </p:cNvSpPr>
          <p:nvPr>
            <p:ph type="title"/>
          </p:nvPr>
        </p:nvSpPr>
        <p:spPr>
          <a:xfrm>
            <a:off x="3953629" y="1600435"/>
            <a:ext cx="4353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dirty="0">
                <a:cs typeface="+mn-cs"/>
              </a:rPr>
              <a:t>תיאור המשחק</a:t>
            </a:r>
            <a:endParaRPr dirty="0">
              <a:cs typeface="+mn-cs"/>
            </a:endParaRPr>
          </a:p>
        </p:txBody>
      </p:sp>
      <p:sp>
        <p:nvSpPr>
          <p:cNvPr id="360" name="Google Shape;360;p35"/>
          <p:cNvSpPr txBox="1">
            <a:spLocks noGrp="1"/>
          </p:cNvSpPr>
          <p:nvPr>
            <p:ph type="subTitle" idx="1"/>
          </p:nvPr>
        </p:nvSpPr>
        <p:spPr>
          <a:xfrm>
            <a:off x="787482" y="2840567"/>
            <a:ext cx="8004902" cy="1466903"/>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pPr>
            <a:r>
              <a:rPr lang="he-IL" sz="1800" dirty="0">
                <a:effectLst/>
                <a:latin typeface="+mj-lt"/>
                <a:ea typeface="Calibri" panose="020F0502020204030204" pitchFamily="34" charset="0"/>
                <a:cs typeface="Arial" panose="020B0604020202020204" pitchFamily="34" charset="0"/>
              </a:rPr>
              <a:t>המשחק מיועד ל2 שחקנים, שחקן אחד יהיה מרגל ושחקן שני מפעיל הסוכנים. </a:t>
            </a:r>
            <a:br>
              <a:rPr lang="en-US" sz="1800" dirty="0">
                <a:effectLst/>
                <a:latin typeface="+mj-lt"/>
                <a:ea typeface="Calibri" panose="020F0502020204030204" pitchFamily="34" charset="0"/>
                <a:cs typeface="Arial" panose="020B0604020202020204" pitchFamily="34" charset="0"/>
              </a:rPr>
            </a:br>
            <a:r>
              <a:rPr lang="he-IL" sz="1800" dirty="0">
                <a:effectLst/>
                <a:latin typeface="+mj-lt"/>
                <a:ea typeface="Calibri" panose="020F0502020204030204" pitchFamily="34" charset="0"/>
                <a:cs typeface="Arial" panose="020B0604020202020204" pitchFamily="34" charset="0"/>
              </a:rPr>
              <a:t>מטרת המרגל היא להגיע ליעד הסופי מבלי להתפס, ואילו מטרת מפעיל הסוכנים היא לתפוס את המרגל לפני שיגיע ליעד הסופי.</a:t>
            </a:r>
            <a:endParaRPr lang="en-US" sz="1800" dirty="0">
              <a:effectLst/>
              <a:latin typeface="+mj-lt"/>
              <a:ea typeface="Calibri" panose="020F0502020204030204" pitchFamily="34" charset="0"/>
              <a:cs typeface="Arial" panose="020B0604020202020204" pitchFamily="34" charset="0"/>
            </a:endParaRPr>
          </a:p>
          <a:p>
            <a:pPr marL="0" lvl="0" indent="0" algn="ctr" rtl="0">
              <a:spcBef>
                <a:spcPts val="0"/>
              </a:spcBef>
              <a:spcAft>
                <a:spcPts val="1600"/>
              </a:spcAft>
              <a:buNone/>
            </a:pPr>
            <a:endParaRPr dirty="0"/>
          </a:p>
        </p:txBody>
      </p:sp>
      <p:sp>
        <p:nvSpPr>
          <p:cNvPr id="361" name="Google Shape;361;p35"/>
          <p:cNvSpPr/>
          <p:nvPr/>
        </p:nvSpPr>
        <p:spPr>
          <a:xfrm rot="594583">
            <a:off x="5995425" y="319734"/>
            <a:ext cx="517515" cy="527674"/>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93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38"/>
          <p:cNvSpPr txBox="1">
            <a:spLocks noGrp="1"/>
          </p:cNvSpPr>
          <p:nvPr>
            <p:ph type="title"/>
          </p:nvPr>
        </p:nvSpPr>
        <p:spPr>
          <a:xfrm>
            <a:off x="3484499" y="437344"/>
            <a:ext cx="217500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latin typeface="+mj-lt"/>
                <a:cs typeface="+mn-cs"/>
              </a:rPr>
              <a:t>מפת המשחק</a:t>
            </a:r>
            <a:endParaRPr dirty="0">
              <a:latin typeface="+mj-lt"/>
              <a:cs typeface="+mn-cs"/>
            </a:endParaRPr>
          </a:p>
        </p:txBody>
      </p:sp>
      <p:sp>
        <p:nvSpPr>
          <p:cNvPr id="4" name="Google Shape;360;p35">
            <a:extLst>
              <a:ext uri="{FF2B5EF4-FFF2-40B4-BE49-F238E27FC236}">
                <a16:creationId xmlns:a16="http://schemas.microsoft.com/office/drawing/2014/main" id="{82ED8427-3CF9-B863-1C7D-A78F7C4F4DF3}"/>
              </a:ext>
            </a:extLst>
          </p:cNvPr>
          <p:cNvSpPr txBox="1">
            <a:spLocks noGrp="1"/>
          </p:cNvSpPr>
          <p:nvPr>
            <p:ph type="subTitle" idx="1"/>
          </p:nvPr>
        </p:nvSpPr>
        <p:spPr>
          <a:xfrm>
            <a:off x="6827062" y="1533735"/>
            <a:ext cx="2530070" cy="1759480"/>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buNone/>
            </a:pPr>
            <a:r>
              <a:rPr lang="he-IL" sz="1800" dirty="0">
                <a:effectLst/>
                <a:latin typeface="+mj-lt"/>
                <a:ea typeface="Calibri" panose="020F0502020204030204" pitchFamily="34" charset="0"/>
                <a:cs typeface="Arial" panose="020B0604020202020204" pitchFamily="34" charset="0"/>
              </a:rPr>
              <a:t>לוח המשחק הוא מפת עולם עם 40 שדות תעופה, אשר מחוברים במידה וקיימת בינהם טיסה.</a:t>
            </a:r>
            <a:endParaRPr lang="he-IL" dirty="0"/>
          </a:p>
        </p:txBody>
      </p:sp>
      <p:pic>
        <p:nvPicPr>
          <p:cNvPr id="9" name="Picture 8">
            <a:extLst>
              <a:ext uri="{FF2B5EF4-FFF2-40B4-BE49-F238E27FC236}">
                <a16:creationId xmlns:a16="http://schemas.microsoft.com/office/drawing/2014/main" id="{2F043ED5-256E-7D7C-C2AD-BF77DC763CDF}"/>
              </a:ext>
            </a:extLst>
          </p:cNvPr>
          <p:cNvPicPr>
            <a:picLocks noChangeAspect="1"/>
          </p:cNvPicPr>
          <p:nvPr/>
        </p:nvPicPr>
        <p:blipFill>
          <a:blip r:embed="rId3"/>
          <a:stretch>
            <a:fillRect/>
          </a:stretch>
        </p:blipFill>
        <p:spPr>
          <a:xfrm>
            <a:off x="33337" y="1450133"/>
            <a:ext cx="6793725" cy="33790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801979" y="431006"/>
            <a:ext cx="154004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הפרוייקט</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11642" y="1607030"/>
            <a:ext cx="9214300" cy="738608"/>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מימוש 2 השחקנים כך שישוחקו ע"י המחשב באמצעות מודל של </a:t>
            </a:r>
            <a:r>
              <a:rPr lang="en-US" sz="1800" dirty="0">
                <a:effectLst/>
                <a:latin typeface="Calibri" panose="020F0502020204030204" pitchFamily="34" charset="0"/>
                <a:ea typeface="Calibri" panose="020F0502020204030204" pitchFamily="34" charset="0"/>
                <a:cs typeface="Arial" panose="020B0604020202020204" pitchFamily="34" charset="0"/>
              </a:rPr>
              <a:t>Reinforcement Learning</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A4BD01CE-A0B5-BF8F-82EA-AE7F8B68CC7E}"/>
              </a:ext>
            </a:extLst>
          </p:cNvPr>
          <p:cNvPicPr>
            <a:picLocks noChangeAspect="1"/>
          </p:cNvPicPr>
          <p:nvPr/>
        </p:nvPicPr>
        <p:blipFill>
          <a:blip r:embed="rId3"/>
          <a:stretch>
            <a:fillRect/>
          </a:stretch>
        </p:blipFill>
        <p:spPr>
          <a:xfrm>
            <a:off x="3244860" y="2345638"/>
            <a:ext cx="2654279" cy="2287539"/>
          </a:xfrm>
          <a:prstGeom prst="rect">
            <a:avLst/>
          </a:prstGeom>
        </p:spPr>
      </p:pic>
    </p:spTree>
    <p:extLst>
      <p:ext uri="{BB962C8B-B14F-4D97-AF65-F5344CB8AC3E}">
        <p14:creationId xmlns:p14="http://schemas.microsoft.com/office/powerpoint/2010/main" val="28034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1292535" y="472257"/>
            <a:ext cx="48676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mn-cs"/>
              </a:rPr>
              <a:t>Reinforcement Learning</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637414" y="1550186"/>
            <a:ext cx="7506586" cy="2538032"/>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Reinforcement Learning</a:t>
            </a:r>
            <a:r>
              <a:rPr lang="he-IL" sz="1800" dirty="0">
                <a:latin typeface="Calibri" panose="020F0502020204030204" pitchFamily="34" charset="0"/>
                <a:ea typeface="Calibri" panose="020F0502020204030204" pitchFamily="34" charset="0"/>
                <a:cs typeface="Arial" panose="020B0604020202020204" pitchFamily="34" charset="0"/>
              </a:rPr>
              <a:t> זה </a:t>
            </a:r>
            <a:r>
              <a:rPr lang="he-IL" sz="1800" dirty="0">
                <a:effectLst/>
                <a:latin typeface="Calibri" panose="020F0502020204030204" pitchFamily="34" charset="0"/>
                <a:ea typeface="Calibri" panose="020F0502020204030204" pitchFamily="34" charset="0"/>
                <a:cs typeface="Arial" panose="020B0604020202020204" pitchFamily="34" charset="0"/>
              </a:rPr>
              <a:t>מודל למידת מוכנה אשר מתבסס על תגמול להתנהגות רצויה וענישה על התנהגות לא רצויה. </a:t>
            </a: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marR="0" lvl="1" indent="0" algn="r" rtl="1">
              <a:lnSpc>
                <a:spcPct val="107000"/>
              </a:lnSpc>
              <a:spcBef>
                <a:spcPts val="0"/>
              </a:spcBef>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המודל מסוגל לתפוס ולפרש את סביבתו לביצוע פעולות וללמוד ע"י ניסוי וטעיה.</a:t>
            </a:r>
          </a:p>
          <a:p>
            <a:pPr marL="457200" marR="0" lvl="1" indent="0" algn="r" rtl="1">
              <a:lnSpc>
                <a:spcPct val="107000"/>
              </a:lnSpc>
              <a:spcBef>
                <a:spcPts val="0"/>
              </a:spcBef>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מטרת המודל היא ללמוד איך להתנהג בסביבה כדי להשיג </a:t>
            </a:r>
            <a:r>
              <a:rPr lang="en-US" sz="1800" dirty="0">
                <a:effectLst/>
                <a:latin typeface="Calibri" panose="020F0502020204030204" pitchFamily="34" charset="0"/>
                <a:ea typeface="Calibri" panose="020F0502020204030204" pitchFamily="34" charset="0"/>
                <a:cs typeface="Arial" panose="020B0604020202020204" pitchFamily="34" charset="0"/>
              </a:rPr>
              <a:t>Reward</a:t>
            </a:r>
            <a:r>
              <a:rPr lang="he-IL" sz="1800" dirty="0">
                <a:effectLst/>
                <a:latin typeface="Calibri" panose="020F0502020204030204" pitchFamily="34" charset="0"/>
                <a:ea typeface="Calibri" panose="020F0502020204030204" pitchFamily="34" charset="0"/>
                <a:cs typeface="Arial" panose="020B0604020202020204" pitchFamily="34" charset="0"/>
              </a:rPr>
              <a:t> מקסימלי לאורך כל המשחק.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A4BD01CE-A0B5-BF8F-82EA-AE7F8B68CC7E}"/>
              </a:ext>
            </a:extLst>
          </p:cNvPr>
          <p:cNvPicPr>
            <a:picLocks noChangeAspect="1"/>
          </p:cNvPicPr>
          <p:nvPr/>
        </p:nvPicPr>
        <p:blipFill>
          <a:blip r:embed="rId3"/>
          <a:stretch>
            <a:fillRect/>
          </a:stretch>
        </p:blipFill>
        <p:spPr>
          <a:xfrm>
            <a:off x="150107" y="3000328"/>
            <a:ext cx="2486767" cy="2143172"/>
          </a:xfrm>
          <a:prstGeom prst="rect">
            <a:avLst/>
          </a:prstGeom>
        </p:spPr>
      </p:pic>
    </p:spTree>
    <p:extLst>
      <p:ext uri="{BB962C8B-B14F-4D97-AF65-F5344CB8AC3E}">
        <p14:creationId xmlns:p14="http://schemas.microsoft.com/office/powerpoint/2010/main" val="39128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1933626" y="486434"/>
            <a:ext cx="415213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איך מימשנו את הפרוייקט</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2984835"/>
          </a:xfrm>
          <a:prstGeom prst="rect">
            <a:avLst/>
          </a:prstGeom>
        </p:spPr>
        <p:txBody>
          <a:bodyPr spcFirstLastPara="1" wrap="square" lIns="91425" tIns="91425" rIns="91425" bIns="91425" anchor="t" anchorCtr="0">
            <a:noAutofit/>
          </a:bodyPr>
          <a:lstStyle/>
          <a:p>
            <a:pPr marL="457200" lvl="1" indent="0" algn="r" rtl="1">
              <a:lnSpc>
                <a:spcPct val="107000"/>
              </a:lnSpc>
              <a:spcBef>
                <a:spcPts val="0"/>
              </a:spcBef>
              <a:spcAft>
                <a:spcPts val="800"/>
              </a:spcAft>
              <a:buNone/>
            </a:pPr>
            <a:r>
              <a:rPr lang="he-IL" sz="1800" u="sng" dirty="0">
                <a:latin typeface="Calibri" panose="020F0502020204030204" pitchFamily="34" charset="0"/>
                <a:ea typeface="Calibri" panose="020F0502020204030204" pitchFamily="34" charset="0"/>
                <a:cs typeface="Arial" panose="020B0604020202020204" pitchFamily="34" charset="0"/>
              </a:rPr>
              <a:t>מימוש שני מודלים:</a:t>
            </a:r>
          </a:p>
          <a:p>
            <a:pPr marL="742950" lvl="1" indent="-285750" algn="r" rtl="1">
              <a:lnSpc>
                <a:spcPct val="107000"/>
              </a:lnSpc>
              <a:spcBef>
                <a:spcPts val="0"/>
              </a:spcBef>
              <a:spcAft>
                <a:spcPts val="8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Arial" panose="020B0604020202020204" pitchFamily="34" charset="0"/>
              </a:rPr>
              <a:t>Spy model</a:t>
            </a:r>
            <a:endParaRPr lang="he-IL" sz="1800" dirty="0">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07000"/>
              </a:lnSpc>
              <a:spcBef>
                <a:spcPts val="0"/>
              </a:spcBef>
              <a:spcAft>
                <a:spcPts val="8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Arial" panose="020B0604020202020204" pitchFamily="34" charset="0"/>
              </a:rPr>
              <a:t>Agents model</a:t>
            </a: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r>
              <a:rPr lang="he-IL" sz="1800" u="sng" dirty="0">
                <a:latin typeface="Calibri" panose="020F0502020204030204" pitchFamily="34" charset="0"/>
                <a:ea typeface="Calibri" panose="020F0502020204030204" pitchFamily="34" charset="0"/>
                <a:cs typeface="Arial" panose="020B0604020202020204" pitchFamily="34" charset="0"/>
              </a:rPr>
              <a:t>חבילות עזר מרכזיות:</a:t>
            </a:r>
          </a:p>
          <a:p>
            <a:pPr marL="742950" marR="0" lvl="1" indent="-285750" algn="r" rtl="1">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Arial" panose="020B0604020202020204" pitchFamily="34" charset="0"/>
              </a:rPr>
              <a:t>Gym Open AI</a:t>
            </a:r>
            <a:r>
              <a:rPr lang="he-IL" sz="1800" dirty="0">
                <a:effectLst/>
                <a:latin typeface="Calibri" panose="020F0502020204030204" pitchFamily="34" charset="0"/>
                <a:ea typeface="Calibri" panose="020F0502020204030204" pitchFamily="34" charset="0"/>
                <a:cs typeface="Arial" panose="020B0604020202020204" pitchFamily="34" charset="0"/>
              </a:rPr>
              <a:t>.</a:t>
            </a:r>
          </a:p>
          <a:p>
            <a:pPr marL="742950" lvl="1" indent="-285750" algn="r" rtl="1">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Arial" panose="020B0604020202020204" pitchFamily="34" charset="0"/>
              </a:rPr>
              <a:t>A</a:t>
            </a:r>
            <a:r>
              <a:rPr lang="en-US" sz="1800" dirty="0">
                <a:latin typeface="Calibri" panose="020F0502020204030204" pitchFamily="34" charset="0"/>
                <a:ea typeface="Calibri" panose="020F0502020204030204" pitchFamily="34" charset="0"/>
                <a:cs typeface="Arial" panose="020B0604020202020204" pitchFamily="34" charset="0"/>
              </a:rPr>
              <a:t>lgorithm</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PPO</a:t>
            </a:r>
            <a:r>
              <a:rPr lang="he-IL" sz="1800" dirty="0">
                <a:effectLst/>
                <a:latin typeface="Calibri" panose="020F0502020204030204" pitchFamily="34" charset="0"/>
                <a:ea typeface="Calibri" panose="020F0502020204030204" pitchFamily="34" charset="0"/>
                <a:cs typeface="Arial" panose="020B0604020202020204" pitchFamily="34" charset="0"/>
              </a:rPr>
              <a:t>.</a:t>
            </a:r>
          </a:p>
          <a:p>
            <a:pPr marL="742950" lvl="1" indent="-285750" algn="r" rtl="1">
              <a:lnSpc>
                <a:spcPct val="107000"/>
              </a:lnSpc>
              <a:spcBef>
                <a:spcPts val="0"/>
              </a:spcBef>
              <a:spcAft>
                <a:spcPts val="800"/>
              </a:spcAft>
              <a:buFont typeface="Wingdings" panose="05000000000000000000" pitchFamily="2" charset="2"/>
              <a:buChar char="v"/>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536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385909" y="517170"/>
            <a:ext cx="236174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mn-cs"/>
              </a:rPr>
              <a:t>Spy model</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מטרת המרגל היא להגיע ליעד מבלי להתפס, בכל צעד המודל חוזה את שדה התעופה הבא על בסיס המצב הנוכחי במשחק.</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en-US" sz="1600" u="sng" dirty="0">
                <a:latin typeface="Calibri" panose="020F0502020204030204" pitchFamily="34" charset="0"/>
                <a:ea typeface="Calibri" panose="020F0502020204030204" pitchFamily="34" charset="0"/>
                <a:cs typeface="Arial" panose="020B0604020202020204" pitchFamily="34" charset="0"/>
              </a:rPr>
              <a:t>Reward</a:t>
            </a:r>
          </a:p>
          <a:p>
            <a:pPr marL="0" indent="0" algn="r" rtl="1">
              <a:lnSpc>
                <a:spcPct val="107000"/>
              </a:lnSpc>
              <a:spcAft>
                <a:spcPts val="800"/>
              </a:spcAft>
              <a:buNone/>
            </a:pPr>
            <a:r>
              <a:rPr lang="en-US" sz="1600" dirty="0">
                <a:latin typeface="Calibri" panose="020F0502020204030204" pitchFamily="34" charset="0"/>
                <a:ea typeface="Calibri" panose="020F0502020204030204" pitchFamily="34" charset="0"/>
                <a:cs typeface="Arial" panose="020B0604020202020204" pitchFamily="34" charset="0"/>
              </a:rPr>
              <a:t>-1</a:t>
            </a:r>
            <a:r>
              <a:rPr lang="he-IL" sz="1600" dirty="0">
                <a:latin typeface="Calibri" panose="020F0502020204030204" pitchFamily="34" charset="0"/>
                <a:ea typeface="Calibri" panose="020F0502020204030204" pitchFamily="34" charset="0"/>
                <a:cs typeface="Arial" panose="020B0604020202020204" pitchFamily="34" charset="0"/>
              </a:rPr>
              <a:t> : הפסד.</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1 : נצחון.</a:t>
            </a:r>
          </a:p>
          <a:p>
            <a:pPr marL="0" indent="0" algn="r" rtl="1">
              <a:lnSpc>
                <a:spcPct val="107000"/>
              </a:lnSpc>
              <a:spcAft>
                <a:spcPts val="800"/>
              </a:spcAft>
              <a:buNone/>
            </a:pPr>
            <a:r>
              <a:rPr lang="en-US" sz="1600" dirty="0">
                <a:latin typeface="Calibri" panose="020F0502020204030204" pitchFamily="34" charset="0"/>
                <a:ea typeface="Calibri" panose="020F0502020204030204" pitchFamily="34" charset="0"/>
                <a:cs typeface="Arial" panose="020B0604020202020204" pitchFamily="34" charset="0"/>
              </a:rPr>
              <a:t>-2</a:t>
            </a:r>
            <a:r>
              <a:rPr lang="he-IL" sz="1600" dirty="0">
                <a:latin typeface="Calibri" panose="020F0502020204030204" pitchFamily="34" charset="0"/>
                <a:ea typeface="Calibri" panose="020F0502020204030204" pitchFamily="34" charset="0"/>
                <a:cs typeface="Arial" panose="020B0604020202020204" pitchFamily="34" charset="0"/>
              </a:rPr>
              <a:t> : תיקו (משחק מעל 30 צעדים).</a:t>
            </a:r>
          </a:p>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צעד נייטרלי, מופעלת פונקציה היוריסטית (ניקוד מצטבר):</a:t>
            </a:r>
          </a:p>
          <a:p>
            <a:pPr marL="742950" marR="0" lvl="1" indent="-285750" algn="r" rtl="1">
              <a:lnSpc>
                <a:spcPct val="107000"/>
              </a:lnSpc>
              <a:spcBef>
                <a:spcPts val="0"/>
              </a:spcBef>
              <a:spcAft>
                <a:spcPts val="800"/>
              </a:spcAft>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Arial" panose="020B0604020202020204" pitchFamily="34" charset="0"/>
              </a:rPr>
              <a:t>-0.1</a:t>
            </a:r>
            <a:r>
              <a:rPr lang="he-IL" sz="1600" dirty="0">
                <a:latin typeface="Calibri" panose="020F0502020204030204" pitchFamily="34" charset="0"/>
                <a:ea typeface="Calibri" panose="020F0502020204030204" pitchFamily="34" charset="0"/>
                <a:cs typeface="Arial" panose="020B0604020202020204" pitchFamily="34" charset="0"/>
              </a:rPr>
              <a:t> : כאשר המרגל מרחק צעד מהמטרה, אך ביצע צעד שונה.</a:t>
            </a:r>
            <a:endParaRPr lang="he-IL"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Arial" panose="020B0604020202020204" pitchFamily="34" charset="0"/>
              </a:rPr>
              <a:t>-0.1</a:t>
            </a:r>
            <a:r>
              <a:rPr lang="he-IL" sz="1600" dirty="0">
                <a:latin typeface="Calibri" panose="020F0502020204030204" pitchFamily="34" charset="0"/>
                <a:ea typeface="Calibri" panose="020F0502020204030204" pitchFamily="34" charset="0"/>
                <a:cs typeface="Arial" panose="020B0604020202020204" pitchFamily="34" charset="0"/>
              </a:rPr>
              <a:t> : כאשר הצעד הנוכחי של המרגל קירב אותו למרחק של צעד אחד מאחד הסוכנים.</a:t>
            </a:r>
            <a:endParaRPr lang="he-IL" sz="16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Graphic 2" descr="Airplane with solid fill">
            <a:extLst>
              <a:ext uri="{FF2B5EF4-FFF2-40B4-BE49-F238E27FC236}">
                <a16:creationId xmlns:a16="http://schemas.microsoft.com/office/drawing/2014/main" id="{5BF3B4D8-1A25-E425-BD4B-E2889DDC37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528" y="6271"/>
            <a:ext cx="1157942" cy="1157942"/>
          </a:xfrm>
          <a:prstGeom prst="rect">
            <a:avLst/>
          </a:prstGeom>
        </p:spPr>
      </p:pic>
    </p:spTree>
    <p:extLst>
      <p:ext uri="{BB962C8B-B14F-4D97-AF65-F5344CB8AC3E}">
        <p14:creationId xmlns:p14="http://schemas.microsoft.com/office/powerpoint/2010/main" val="393055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781620" y="517170"/>
            <a:ext cx="296603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mn-cs"/>
              </a:rPr>
              <a:t>Agents model</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מטרת הסוכנים היא לתפוס את המרגל, בכל צעד המודל חוזה את שני שדות התעופה הבאים על בסיס המצב הנוכחי במשחק.</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en-US" sz="1800" u="sng" dirty="0">
                <a:latin typeface="Calibri" panose="020F0502020204030204" pitchFamily="34" charset="0"/>
                <a:ea typeface="Calibri" panose="020F0502020204030204" pitchFamily="34" charset="0"/>
                <a:cs typeface="Arial" panose="020B0604020202020204" pitchFamily="34" charset="0"/>
              </a:rPr>
              <a:t>Reward</a:t>
            </a:r>
          </a:p>
          <a:p>
            <a:pPr marL="0" indent="0" algn="r" rtl="1">
              <a:lnSpc>
                <a:spcPct val="107000"/>
              </a:lnSpc>
              <a:spcAft>
                <a:spcPts val="800"/>
              </a:spcAft>
              <a:buNone/>
            </a:pPr>
            <a:r>
              <a:rPr lang="en-US" sz="1600" dirty="0">
                <a:latin typeface="Calibri" panose="020F0502020204030204" pitchFamily="34" charset="0"/>
                <a:ea typeface="Calibri" panose="020F0502020204030204" pitchFamily="34" charset="0"/>
                <a:cs typeface="Arial" panose="020B0604020202020204" pitchFamily="34" charset="0"/>
              </a:rPr>
              <a:t>-1</a:t>
            </a:r>
            <a:r>
              <a:rPr lang="he-IL" sz="1600" dirty="0">
                <a:latin typeface="Calibri" panose="020F0502020204030204" pitchFamily="34" charset="0"/>
                <a:ea typeface="Calibri" panose="020F0502020204030204" pitchFamily="34" charset="0"/>
                <a:cs typeface="Arial" panose="020B0604020202020204" pitchFamily="34" charset="0"/>
              </a:rPr>
              <a:t> : הפסד.</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1 : נצחון.</a:t>
            </a:r>
          </a:p>
          <a:p>
            <a:pPr marL="0" indent="0" algn="r" rtl="1">
              <a:lnSpc>
                <a:spcPct val="107000"/>
              </a:lnSpc>
              <a:spcAft>
                <a:spcPts val="800"/>
              </a:spcAft>
              <a:buNone/>
            </a:pPr>
            <a:r>
              <a:rPr lang="en-US" sz="1600" dirty="0">
                <a:latin typeface="Calibri" panose="020F0502020204030204" pitchFamily="34" charset="0"/>
                <a:ea typeface="Calibri" panose="020F0502020204030204" pitchFamily="34" charset="0"/>
                <a:cs typeface="Arial" panose="020B0604020202020204" pitchFamily="34" charset="0"/>
              </a:rPr>
              <a:t>-2</a:t>
            </a:r>
            <a:r>
              <a:rPr lang="he-IL" sz="1600" dirty="0">
                <a:latin typeface="Calibri" panose="020F0502020204030204" pitchFamily="34" charset="0"/>
                <a:ea typeface="Calibri" panose="020F0502020204030204" pitchFamily="34" charset="0"/>
                <a:cs typeface="Arial" panose="020B0604020202020204" pitchFamily="34" charset="0"/>
              </a:rPr>
              <a:t> : תיקו (משחק מעל 30 צעדים).</a:t>
            </a:r>
          </a:p>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צעד נייטרלי, מופעלת פונקציה היוריסטית (ניקוד מצטבר):</a:t>
            </a:r>
          </a:p>
          <a:p>
            <a:pPr marL="742950" marR="0" lvl="1" indent="-285750" algn="r" rtl="1">
              <a:lnSpc>
                <a:spcPct val="107000"/>
              </a:lnSpc>
              <a:spcBef>
                <a:spcPts val="0"/>
              </a:spcBef>
              <a:spcAft>
                <a:spcPts val="800"/>
              </a:spcAft>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Arial" panose="020B0604020202020204" pitchFamily="34" charset="0"/>
              </a:rPr>
              <a:t>-0.1</a:t>
            </a:r>
            <a:r>
              <a:rPr lang="he-IL" sz="1600" dirty="0">
                <a:latin typeface="Calibri" panose="020F0502020204030204" pitchFamily="34" charset="0"/>
                <a:ea typeface="Calibri" panose="020F0502020204030204" pitchFamily="34" charset="0"/>
                <a:cs typeface="Arial" panose="020B0604020202020204" pitchFamily="34" charset="0"/>
              </a:rPr>
              <a:t> : כאשר שני הסוכנים בחרו את אותו הצעד.</a:t>
            </a:r>
            <a:endParaRPr lang="he-IL"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Arial" panose="020B0604020202020204" pitchFamily="34" charset="0"/>
              </a:rPr>
              <a:t>-0.1</a:t>
            </a:r>
            <a:r>
              <a:rPr lang="he-IL" sz="1600" dirty="0">
                <a:latin typeface="Calibri" panose="020F0502020204030204" pitchFamily="34" charset="0"/>
                <a:ea typeface="Calibri" panose="020F0502020204030204" pitchFamily="34" charset="0"/>
                <a:cs typeface="Arial" panose="020B0604020202020204" pitchFamily="34" charset="0"/>
              </a:rPr>
              <a:t> : כאשר סוכן היה במרחק צעד מהמרגל אך ביצע צעד שונה.</a:t>
            </a:r>
            <a:endParaRPr lang="he-IL" sz="16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Graphic 1" descr="Airplane with solid fill">
            <a:extLst>
              <a:ext uri="{FF2B5EF4-FFF2-40B4-BE49-F238E27FC236}">
                <a16:creationId xmlns:a16="http://schemas.microsoft.com/office/drawing/2014/main" id="{B2926FAB-6CB7-468F-D04C-B5AAC86FC9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801" y="0"/>
            <a:ext cx="1157942" cy="1157942"/>
          </a:xfrm>
          <a:prstGeom prst="rect">
            <a:avLst/>
          </a:prstGeom>
        </p:spPr>
      </p:pic>
      <p:pic>
        <p:nvPicPr>
          <p:cNvPr id="3" name="Graphic 2" descr="Airplane with solid fill">
            <a:extLst>
              <a:ext uri="{FF2B5EF4-FFF2-40B4-BE49-F238E27FC236}">
                <a16:creationId xmlns:a16="http://schemas.microsoft.com/office/drawing/2014/main" id="{6DA6A091-8C3B-C523-F13D-C2A438174C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4655" y="0"/>
            <a:ext cx="1157942" cy="1157942"/>
          </a:xfrm>
          <a:prstGeom prst="rect">
            <a:avLst/>
          </a:prstGeom>
        </p:spPr>
      </p:pic>
    </p:spTree>
    <p:extLst>
      <p:ext uri="{BB962C8B-B14F-4D97-AF65-F5344CB8AC3E}">
        <p14:creationId xmlns:p14="http://schemas.microsoft.com/office/powerpoint/2010/main" val="255252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שלבי לימוד המודלים</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שלב ראשון: מרגל שלמד 50 אלף צעדים מול סוכנים רנדומלים (לא מאומנים)</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3907986-C93E-69C8-BE15-1F4CE149B0EA}"/>
              </a:ext>
            </a:extLst>
          </p:cNvPr>
          <p:cNvPicPr>
            <a:picLocks noChangeAspect="1"/>
          </p:cNvPicPr>
          <p:nvPr/>
        </p:nvPicPr>
        <p:blipFill>
          <a:blip r:embed="rId3"/>
          <a:stretch>
            <a:fillRect/>
          </a:stretch>
        </p:blipFill>
        <p:spPr>
          <a:xfrm>
            <a:off x="794476" y="2097740"/>
            <a:ext cx="4473449" cy="2181421"/>
          </a:xfrm>
          <a:prstGeom prst="rect">
            <a:avLst/>
          </a:prstGeom>
          <a:ln>
            <a:solidFill>
              <a:schemeClr val="tx2">
                <a:lumMod val="10000"/>
              </a:schemeClr>
            </a:solidFill>
          </a:ln>
        </p:spPr>
      </p:pic>
      <p:pic>
        <p:nvPicPr>
          <p:cNvPr id="12" name="Picture 11">
            <a:extLst>
              <a:ext uri="{FF2B5EF4-FFF2-40B4-BE49-F238E27FC236}">
                <a16:creationId xmlns:a16="http://schemas.microsoft.com/office/drawing/2014/main" id="{15B09B30-D034-666E-FA08-C962EABAF097}"/>
              </a:ext>
            </a:extLst>
          </p:cNvPr>
          <p:cNvPicPr>
            <a:picLocks noChangeAspect="1"/>
          </p:cNvPicPr>
          <p:nvPr/>
        </p:nvPicPr>
        <p:blipFill>
          <a:blip r:embed="rId4"/>
          <a:stretch>
            <a:fillRect/>
          </a:stretch>
        </p:blipFill>
        <p:spPr>
          <a:xfrm>
            <a:off x="5862419" y="1821115"/>
            <a:ext cx="2695909" cy="3045760"/>
          </a:xfrm>
          <a:prstGeom prst="rect">
            <a:avLst/>
          </a:prstGeom>
          <a:ln>
            <a:solidFill>
              <a:schemeClr val="tx2">
                <a:lumMod val="10000"/>
              </a:schemeClr>
            </a:solidFill>
          </a:ln>
        </p:spPr>
      </p:pic>
      <p:pic>
        <p:nvPicPr>
          <p:cNvPr id="13" name="Picture 12">
            <a:extLst>
              <a:ext uri="{FF2B5EF4-FFF2-40B4-BE49-F238E27FC236}">
                <a16:creationId xmlns:a16="http://schemas.microsoft.com/office/drawing/2014/main" id="{1BE38B50-4932-0D2F-1D85-FF19895BCE14}"/>
              </a:ext>
            </a:extLst>
          </p:cNvPr>
          <p:cNvPicPr>
            <a:picLocks noChangeAspect="1"/>
          </p:cNvPicPr>
          <p:nvPr/>
        </p:nvPicPr>
        <p:blipFill>
          <a:blip r:embed="rId5"/>
          <a:stretch>
            <a:fillRect/>
          </a:stretch>
        </p:blipFill>
        <p:spPr>
          <a:xfrm>
            <a:off x="1090741" y="2419350"/>
            <a:ext cx="152400" cy="152400"/>
          </a:xfrm>
          <a:prstGeom prst="rect">
            <a:avLst/>
          </a:prstGeom>
        </p:spPr>
      </p:pic>
      <p:pic>
        <p:nvPicPr>
          <p:cNvPr id="14" name="Picture 13">
            <a:extLst>
              <a:ext uri="{FF2B5EF4-FFF2-40B4-BE49-F238E27FC236}">
                <a16:creationId xmlns:a16="http://schemas.microsoft.com/office/drawing/2014/main" id="{B2CD75C5-D412-5891-EB8B-E6EDE6A7E6C7}"/>
              </a:ext>
            </a:extLst>
          </p:cNvPr>
          <p:cNvPicPr>
            <a:picLocks noChangeAspect="1"/>
          </p:cNvPicPr>
          <p:nvPr/>
        </p:nvPicPr>
        <p:blipFill>
          <a:blip r:embed="rId6"/>
          <a:stretch>
            <a:fillRect/>
          </a:stretch>
        </p:blipFill>
        <p:spPr>
          <a:xfrm>
            <a:off x="1090741" y="3917706"/>
            <a:ext cx="152400" cy="152400"/>
          </a:xfrm>
          <a:prstGeom prst="rect">
            <a:avLst/>
          </a:prstGeom>
        </p:spPr>
      </p:pic>
    </p:spTree>
    <p:extLst>
      <p:ext uri="{BB962C8B-B14F-4D97-AF65-F5344CB8AC3E}">
        <p14:creationId xmlns:p14="http://schemas.microsoft.com/office/powerpoint/2010/main" val="850032958"/>
      </p:ext>
    </p:extLst>
  </p:cSld>
  <p:clrMapOvr>
    <a:masterClrMapping/>
  </p:clrMapOvr>
</p:sld>
</file>

<file path=ppt/theme/theme1.xml><?xml version="1.0" encoding="utf-8"?>
<a:theme xmlns:a="http://schemas.openxmlformats.org/drawingml/2006/main" name="Travel Booking App Pitch Deck by Slidesgo">
  <a:themeElements>
    <a:clrScheme name="Simple Light">
      <a:dk1>
        <a:srgbClr val="FFFFFF"/>
      </a:dk1>
      <a:lt1>
        <a:srgbClr val="FFFFFF"/>
      </a:lt1>
      <a:dk2>
        <a:srgbClr val="5C71E8"/>
      </a:dk2>
      <a:lt2>
        <a:srgbClr val="EFEFEF"/>
      </a:lt2>
      <a:accent1>
        <a:srgbClr val="5C71E8"/>
      </a:accent1>
      <a:accent2>
        <a:srgbClr val="B1BFF9"/>
      </a:accent2>
      <a:accent3>
        <a:srgbClr val="424180"/>
      </a:accent3>
      <a:accent4>
        <a:srgbClr val="B1BFF9"/>
      </a:accent4>
      <a:accent5>
        <a:srgbClr val="7B8CE0"/>
      </a:accent5>
      <a:accent6>
        <a:srgbClr val="424180"/>
      </a:accent6>
      <a:hlink>
        <a:srgbClr val="5C71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TotalTime>
  <Words>527</Words>
  <Application>Microsoft Office PowerPoint</Application>
  <PresentationFormat>On-screen Show (16:9)</PresentationFormat>
  <Paragraphs>125</Paragraphs>
  <Slides>17</Slides>
  <Notes>17</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Courier New</vt:lpstr>
      <vt:lpstr>Montserrat</vt:lpstr>
      <vt:lpstr>Open Sans</vt:lpstr>
      <vt:lpstr>Arial</vt:lpstr>
      <vt:lpstr>Calibri</vt:lpstr>
      <vt:lpstr>Wingdings</vt:lpstr>
      <vt:lpstr>Travel Booking App Pitch Deck by Slidesgo</vt:lpstr>
      <vt:lpstr>Catch me  if you can</vt:lpstr>
      <vt:lpstr>תיאור המשחק</vt:lpstr>
      <vt:lpstr>מפת המשחק</vt:lpstr>
      <vt:lpstr>הפרוייקט</vt:lpstr>
      <vt:lpstr>Reinforcement Learning</vt:lpstr>
      <vt:lpstr>איך מימשנו את הפרוייקט</vt:lpstr>
      <vt:lpstr>Spy model</vt:lpstr>
      <vt:lpstr>Agents model</vt:lpstr>
      <vt:lpstr>שלבי לימוד המודלים</vt:lpstr>
      <vt:lpstr>PowerPoint Presentation</vt:lpstr>
      <vt:lpstr>שלבי לימוד המודלים</vt:lpstr>
      <vt:lpstr>שלבי לימוד המודלים</vt:lpstr>
      <vt:lpstr>שלבי לימוד המודלים</vt:lpstr>
      <vt:lpstr>שלבי לימוד המודלים</vt:lpstr>
      <vt:lpstr>Best model</vt:lpstr>
      <vt:lpstr>הרצה בלייב</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me  if you can</dc:title>
  <dc:creator>Yoav Harel</dc:creator>
  <cp:lastModifiedBy>יואב הראל</cp:lastModifiedBy>
  <cp:revision>18</cp:revision>
  <dcterms:modified xsi:type="dcterms:W3CDTF">2023-06-30T08:21:15Z</dcterms:modified>
</cp:coreProperties>
</file>