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312" r:id="rId4"/>
    <p:sldId id="316" r:id="rId5"/>
    <p:sldId id="317" r:id="rId6"/>
    <p:sldId id="318" r:id="rId7"/>
    <p:sldId id="319" r:id="rId8"/>
    <p:sldId id="32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B86340-472F-498C-83A9-C3879F05E7F9}">
  <a:tblStyle styleId="{F8B86340-472F-498C-83A9-C3879F05E7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89467" autoAdjust="0"/>
  </p:normalViewPr>
  <p:slideViewPr>
    <p:cSldViewPr snapToGrid="0">
      <p:cViewPr varScale="1">
        <p:scale>
          <a:sx n="190" d="100"/>
          <a:sy n="190" d="100"/>
        </p:scale>
        <p:origin x="148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8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63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01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092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שיטה שנייה יישום בקוד – אופציה *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נסווג פעם אחת באופן ידני את הקטגוריות אשר יש ביניהן קשר (לפי הגיון שלנו)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וכאשר נקבל את המוצרים המומלצים נבדוק האם הם באותו קבוצת קטגוריות.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61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olistbr/brazilian-ecommerce?select=olist_products_dataset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ctrTitle"/>
          </p:nvPr>
        </p:nvSpPr>
        <p:spPr>
          <a:xfrm>
            <a:off x="1292642" y="948184"/>
            <a:ext cx="595097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Olist</a:t>
            </a:r>
            <a:r>
              <a:rPr lang="en-US" dirty="0"/>
              <a:t> </a:t>
            </a:r>
            <a:r>
              <a:rPr lang="en" dirty="0"/>
              <a:t>E-COMMERCE Dataset</a:t>
            </a:r>
            <a:endParaRPr dirty="0"/>
          </a:p>
        </p:txBody>
      </p:sp>
      <p:grpSp>
        <p:nvGrpSpPr>
          <p:cNvPr id="174" name="Google Shape;174;p35"/>
          <p:cNvGrpSpPr/>
          <p:nvPr/>
        </p:nvGrpSpPr>
        <p:grpSpPr>
          <a:xfrm rot="-5400000">
            <a:off x="4531668" y="1145388"/>
            <a:ext cx="80672" cy="3791466"/>
            <a:chOff x="240800" y="2204795"/>
            <a:chExt cx="14075" cy="652105"/>
          </a:xfrm>
        </p:grpSpPr>
        <p:sp>
          <p:nvSpPr>
            <p:cNvPr id="175" name="Google Shape;175;p35"/>
            <p:cNvSpPr/>
            <p:nvPr/>
          </p:nvSpPr>
          <p:spPr>
            <a:xfrm>
              <a:off x="240801" y="2204795"/>
              <a:ext cx="11401" cy="545681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5"/>
          <p:cNvGrpSpPr/>
          <p:nvPr/>
        </p:nvGrpSpPr>
        <p:grpSpPr>
          <a:xfrm>
            <a:off x="3195818" y="841369"/>
            <a:ext cx="5171654" cy="2620431"/>
            <a:chOff x="2729182" y="1660105"/>
            <a:chExt cx="1331768" cy="674795"/>
          </a:xfrm>
        </p:grpSpPr>
        <p:sp>
          <p:nvSpPr>
            <p:cNvPr id="230" name="Google Shape;230;p35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884925" y="231280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729182" y="1660105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84F854A-D021-7B71-1620-87C1A219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618" y="3172179"/>
            <a:ext cx="4572755" cy="1409881"/>
          </a:xfrm>
        </p:spPr>
        <p:txBody>
          <a:bodyPr/>
          <a:lstStyle/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מגישים: </a:t>
            </a:r>
          </a:p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משה מנע – 313266223</a:t>
            </a:r>
          </a:p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יואב הראל – 303168231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208852327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סתיו הרצוג - 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הבעיה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6"/>
            <a:ext cx="7644733" cy="2373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r>
              <a:rPr lang="he-IL" sz="16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בניית מערכת המלצה ללקוחות שקונים בחנות אונליין על סמך מוצרים פוטנציאלים אשר יכולים לעניין אותם</a:t>
            </a:r>
            <a:r>
              <a:rPr lang="he-IL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r>
              <a:rPr lang="he-IL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בהינתן מוצר מהרשת שהלקוח מתעניין בו, נרצה לדעת על איזה מוצרים נוספים להמליץ ללקוח.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r>
              <a:rPr lang="he-IL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נבנה רשת מוצרים אשר מקושרים ביניהם במידה ונמכרו בעגלה זהה.</a:t>
            </a: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95738C-ABD1-582A-5607-1C51A8A3C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78" y="2311800"/>
            <a:ext cx="2734666" cy="2713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הנתונים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4733" cy="24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הנתונים נלקחו מאתר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Kaggle</a:t>
            </a:r>
            <a:r>
              <a:rPr lang="he-I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ואנו </a:t>
            </a:r>
            <a:r>
              <a:rPr lang="he-I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נשתמש ב- 2 טבלאות: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 algn="r" rtl="1">
              <a:spcAft>
                <a:spcPts val="0"/>
              </a:spcAft>
              <a:buFontTx/>
              <a:buChar char="-"/>
            </a:pP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מוצר בהזמנה: </a:t>
            </a:r>
            <a:r>
              <a:rPr lang="en-US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olist_order_items_dataset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 algn="r" rtl="1">
              <a:spcAft>
                <a:spcPts val="0"/>
              </a:spcAft>
              <a:buFontTx/>
              <a:buChar char="-"/>
            </a:pP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מוצרים: 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olist_products_dataset</a:t>
            </a:r>
            <a:endParaRPr lang="he-IL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spcAft>
                <a:spcPts val="0"/>
              </a:spcAft>
              <a:buFont typeface="+mj-lt"/>
              <a:buAutoNum type="arabicPeriod"/>
            </a:pPr>
            <a:endParaRPr lang="he-IL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סט הנתונים מכיל הזמנות אשר נאספו מפלטפורמת חנויות האונליין הברזילאית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Olist</a:t>
            </a:r>
            <a:r>
              <a:rPr lang="he-I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הנתונים מכילים 100 אלף הזמנות אשר נאספו בשנים 2016-2018 ממספר חנויות שונות.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meta-data</a:t>
            </a:r>
            <a:r>
              <a:rPr lang="he-I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לכל מוצר יש את הקטגוריה אליה הוא משויך.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קישור לנתונים: </a:t>
            </a:r>
          </a:p>
          <a:p>
            <a:pPr marL="0" indent="0" algn="r" rtl="1">
              <a:buNone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Link to Kaggle</a:t>
            </a:r>
            <a:endParaRPr lang="en-IL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70261C-8673-2050-21DE-59E895A91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76754"/>
              </p:ext>
            </p:extLst>
          </p:nvPr>
        </p:nvGraphicFramePr>
        <p:xfrm>
          <a:off x="595991" y="3119384"/>
          <a:ext cx="2654300" cy="1661160"/>
        </p:xfrm>
        <a:graphic>
          <a:graphicData uri="http://schemas.openxmlformats.org/drawingml/2006/table">
            <a:tbl>
              <a:tblPr/>
              <a:tblGrid>
                <a:gridCol w="2654300">
                  <a:extLst>
                    <a:ext uri="{9D8B030D-6E8A-4147-A177-3AD203B41FA5}">
                      <a16:colId xmlns:a16="http://schemas.microsoft.com/office/drawing/2014/main" val="30905977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product_category_name_english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823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health_beauty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568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computers_accessories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673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713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bed_bath_table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060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furniture_decor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270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sports_leisure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95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perfumery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73277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2D9A540-A83D-BE45-9FA7-F3F2704D3CD7}"/>
              </a:ext>
            </a:extLst>
          </p:cNvPr>
          <p:cNvSpPr/>
          <p:nvPr/>
        </p:nvSpPr>
        <p:spPr>
          <a:xfrm>
            <a:off x="554203" y="3051598"/>
            <a:ext cx="2425088" cy="17967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עיבוד הנתונים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44733" cy="24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בנינו טבלה אשר מתארת קשרים בין מוצרים אשר נקנו באותה עגלת קניות.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עמודות:</a:t>
            </a:r>
            <a:endParaRPr lang="he-IL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product_id1</a:t>
            </a: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product_id2</a:t>
            </a: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en-US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num_of_carts</a:t>
            </a: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(עוצמה על הקשתות – מספר הפעמים שהמוצרים נקנו יחד באותה עגלה)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he-IL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נלקחו רק מוצרים שנקנו בעגלה עם 2 מוצרים או יותר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48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309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חקר רשת ראשוני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559227" y="920064"/>
            <a:ext cx="7828009" cy="315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endParaRPr lang="en-US" sz="1600" kern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מאפייני הרשת: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צמתים: 4,885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קשתות: 4,058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רכיבי קשירות: 1,652</a:t>
            </a:r>
          </a:p>
          <a:p>
            <a:pPr marL="0" lvl="0" indent="0" algn="r" rtl="1">
              <a:spcAft>
                <a:spcPts val="0"/>
              </a:spcAft>
              <a:buNone/>
            </a:pPr>
            <a:endParaRPr lang="en-US" sz="1600" kern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endParaRPr lang="en-US" sz="1600" kern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בחרנו להתמקד ברכיב הקשירות הגדול ביותר בגרף</a:t>
            </a:r>
            <a:br>
              <a:rPr lang="en-US" sz="16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6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בעל 398 צמתים (מוצרים).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כיוון ששאר הקהילות קטנות מ</a:t>
            </a:r>
            <a:r>
              <a:rPr lang="he-IL" sz="16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אוד והגרף ברובו לא קשיר </a:t>
            </a:r>
          </a:p>
          <a:p>
            <a:pPr marL="0" lvl="0" indent="0" algn="r" rtl="1">
              <a:spcAft>
                <a:spcPts val="0"/>
              </a:spcAft>
              <a:buNone/>
            </a:pPr>
            <a:r>
              <a:rPr lang="he-IL" sz="1600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ולכן לא ניתן לקבל מהן מידע משמעותי.</a:t>
            </a:r>
            <a:endParaRPr lang="en-IL" sz="1600" kern="1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6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7184426-C144-BB0E-AD5B-50ED8FB62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94" y="1101208"/>
            <a:ext cx="3759970" cy="37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7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50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חקר קהילות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4"/>
            <a:ext cx="7828009" cy="315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8;p36">
            <a:extLst>
              <a:ext uri="{FF2B5EF4-FFF2-40B4-BE49-F238E27FC236}">
                <a16:creationId xmlns:a16="http://schemas.microsoft.com/office/drawing/2014/main" id="{EC4E6576-8F67-604F-FCA9-BC31A0917C38}"/>
              </a:ext>
            </a:extLst>
          </p:cNvPr>
          <p:cNvSpPr txBox="1">
            <a:spLocks/>
          </p:cNvSpPr>
          <p:nvPr/>
        </p:nvSpPr>
        <p:spPr>
          <a:xfrm>
            <a:off x="634082" y="955082"/>
            <a:ext cx="7828009" cy="315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r" rtl="1">
              <a:buFont typeface="Raleway"/>
              <a:buNone/>
            </a:pP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spcAft>
                <a:spcPts val="1600"/>
              </a:spcAft>
              <a:buFont typeface="Raleway"/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נשתמש באלגוריתם של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Louvain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לחלוקת קהילות. 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כיוון שמדד המודולריטי גבוהה יותר וכך חלוקת הקהילות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הייתה מדוייקת יותר מבחינת חלוקת הקטגוריות של המוצרים.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BD68EA-6F3B-0EB0-73A2-34892FE15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8465"/>
              </p:ext>
            </p:extLst>
          </p:nvPr>
        </p:nvGraphicFramePr>
        <p:xfrm>
          <a:off x="4634004" y="2729436"/>
          <a:ext cx="3550377" cy="1984767"/>
        </p:xfrm>
        <a:graphic>
          <a:graphicData uri="http://schemas.openxmlformats.org/drawingml/2006/table">
            <a:tbl>
              <a:tblPr firstRow="1" bandRow="1">
                <a:tableStyleId>{F8B86340-472F-498C-83A9-C3879F05E7F9}</a:tableStyleId>
              </a:tblPr>
              <a:tblGrid>
                <a:gridCol w="1183459">
                  <a:extLst>
                    <a:ext uri="{9D8B030D-6E8A-4147-A177-3AD203B41FA5}">
                      <a16:colId xmlns:a16="http://schemas.microsoft.com/office/drawing/2014/main" val="4159426576"/>
                    </a:ext>
                  </a:extLst>
                </a:gridCol>
                <a:gridCol w="1183459">
                  <a:extLst>
                    <a:ext uri="{9D8B030D-6E8A-4147-A177-3AD203B41FA5}">
                      <a16:colId xmlns:a16="http://schemas.microsoft.com/office/drawing/2014/main" val="489629639"/>
                    </a:ext>
                  </a:extLst>
                </a:gridCol>
                <a:gridCol w="1183459">
                  <a:extLst>
                    <a:ext uri="{9D8B030D-6E8A-4147-A177-3AD203B41FA5}">
                      <a16:colId xmlns:a16="http://schemas.microsoft.com/office/drawing/2014/main" val="758284781"/>
                    </a:ext>
                  </a:extLst>
                </a:gridCol>
              </a:tblGrid>
              <a:tr h="6547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Louvain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Girvan Newman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86780"/>
                  </a:ext>
                </a:extLst>
              </a:tr>
              <a:tr h="6148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Modularity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531312"/>
                  </a:ext>
                </a:extLst>
              </a:tr>
              <a:tr h="6384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Number of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communities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8297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C33D9BC-58D1-BC2F-5E05-6399C9D8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04" y="1375618"/>
            <a:ext cx="3376840" cy="33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6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50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מערכת ההמלצה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4"/>
            <a:ext cx="7828009" cy="315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8;p36">
            <a:extLst>
              <a:ext uri="{FF2B5EF4-FFF2-40B4-BE49-F238E27FC236}">
                <a16:creationId xmlns:a16="http://schemas.microsoft.com/office/drawing/2014/main" id="{EC4E6576-8F67-604F-FCA9-BC31A0917C38}"/>
              </a:ext>
            </a:extLst>
          </p:cNvPr>
          <p:cNvSpPr txBox="1">
            <a:spLocks/>
          </p:cNvSpPr>
          <p:nvPr/>
        </p:nvSpPr>
        <p:spPr>
          <a:xfrm>
            <a:off x="595991" y="943134"/>
            <a:ext cx="7828009" cy="315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r" rtl="1">
              <a:buFont typeface="Raleway"/>
              <a:buNone/>
            </a:pPr>
            <a:endParaRPr lang="en-US" sz="1600" kern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spcAft>
                <a:spcPts val="1600"/>
              </a:spcAft>
              <a:buFont typeface="Raleway"/>
              <a:buNone/>
            </a:pPr>
            <a:r>
              <a:rPr lang="he-IL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מערכת ההמלצה מקבלת מוצר מהרשת:</a:t>
            </a:r>
          </a:p>
          <a:p>
            <a:pPr marL="342900" indent="-342900" algn="r" rtl="1">
              <a:spcAft>
                <a:spcPts val="1600"/>
              </a:spcAft>
              <a:buFont typeface="Raleway"/>
              <a:buAutoNum type="arabicPeriod"/>
            </a:pPr>
            <a:r>
              <a:rPr lang="he-IL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מחשבת מיהו המוצר מתוך הקהילה שלו עם ה </a:t>
            </a:r>
            <a:r>
              <a:rPr lang="en-US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betweenness centrality</a:t>
            </a:r>
            <a:r>
              <a:rPr lang="he-IL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הגבוהה ביותר.</a:t>
            </a:r>
          </a:p>
          <a:p>
            <a:pPr marL="342900" indent="-342900" algn="r" rtl="1">
              <a:spcAft>
                <a:spcPts val="1600"/>
              </a:spcAft>
              <a:buFont typeface="Raleway"/>
              <a:buAutoNum type="arabicPeriod"/>
            </a:pPr>
            <a:r>
              <a:rPr lang="he-IL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מחשבת מיהו המוצר בעל מדד ה </a:t>
            </a:r>
            <a:r>
              <a:rPr lang="en-US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Jaccard coefficient</a:t>
            </a:r>
            <a:r>
              <a:rPr lang="he-IL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הגבוהה ביותר בקהילה שלו.</a:t>
            </a:r>
          </a:p>
          <a:p>
            <a:pPr marL="342900" indent="-342900" algn="r" rtl="1">
              <a:spcAft>
                <a:spcPts val="1600"/>
              </a:spcAft>
              <a:buFont typeface="Raleway"/>
              <a:buAutoNum type="arabicPeriod"/>
            </a:pPr>
            <a:r>
              <a:rPr lang="he-IL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מחשבת מיהו המוצר בעל מדד ה </a:t>
            </a:r>
            <a:r>
              <a:rPr lang="en-US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Jaccard coefficient</a:t>
            </a:r>
            <a:r>
              <a:rPr lang="he-IL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הגבוהה ביותר בגרף כולו.</a:t>
            </a:r>
          </a:p>
          <a:p>
            <a:pPr marL="342900" indent="-342900" algn="r" rtl="1">
              <a:spcAft>
                <a:spcPts val="1600"/>
              </a:spcAft>
              <a:buFont typeface="Raleway"/>
              <a:buAutoNum type="arabicPeriod"/>
            </a:pPr>
            <a:r>
              <a:rPr lang="he-IL" sz="16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מחזירה קבוצת (1-3) מוצרים מומלצים.</a:t>
            </a:r>
          </a:p>
        </p:txBody>
      </p:sp>
    </p:spTree>
    <p:extLst>
      <p:ext uri="{BB962C8B-B14F-4D97-AF65-F5344CB8AC3E}">
        <p14:creationId xmlns:p14="http://schemas.microsoft.com/office/powerpoint/2010/main" val="429105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50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u="sng" dirty="0">
                <a:latin typeface="Calibri" panose="020F0502020204030204" pitchFamily="34" charset="0"/>
                <a:cs typeface="Calibri" panose="020F0502020204030204" pitchFamily="34" charset="0"/>
              </a:rPr>
              <a:t>הערכה</a:t>
            </a:r>
            <a:endParaRPr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0000" y="1152474"/>
            <a:ext cx="7828009" cy="315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Aft>
                <a:spcPts val="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None/>
            </a:pPr>
            <a:endParaRPr lang="he-IL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8;p36">
            <a:extLst>
              <a:ext uri="{FF2B5EF4-FFF2-40B4-BE49-F238E27FC236}">
                <a16:creationId xmlns:a16="http://schemas.microsoft.com/office/drawing/2014/main" id="{EC4E6576-8F67-604F-FCA9-BC31A0917C38}"/>
              </a:ext>
            </a:extLst>
          </p:cNvPr>
          <p:cNvSpPr txBox="1">
            <a:spLocks/>
          </p:cNvSpPr>
          <p:nvPr/>
        </p:nvSpPr>
        <p:spPr>
          <a:xfrm>
            <a:off x="574905" y="1181497"/>
            <a:ext cx="7828009" cy="315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r" rtl="1">
              <a:buFont typeface="Raleway"/>
              <a:buNone/>
            </a:pP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שתי שיטות הערכה:</a:t>
            </a:r>
          </a:p>
          <a:p>
            <a:pPr marL="0" indent="0" algn="r" rtl="1">
              <a:buFont typeface="Raleway"/>
              <a:buNone/>
            </a:pPr>
            <a:endParaRPr lang="he-IL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buFont typeface="Raleway"/>
              <a:buNone/>
            </a:pPr>
            <a:r>
              <a:rPr lang="he-IL" sz="1600" b="1" u="sng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שיטה ראשונה - מדדים:</a:t>
            </a:r>
          </a:p>
          <a:p>
            <a:pPr marL="0" indent="0" algn="r" rtl="1">
              <a:buFont typeface="Raleway"/>
              <a:buNone/>
            </a:pP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אם כל שלושת המדדים המליצו על אותו המוצר איכות ההמלצה היא חזקה.</a:t>
            </a:r>
          </a:p>
          <a:p>
            <a:pPr marL="0" indent="0" algn="r" rtl="1">
              <a:buNone/>
            </a:pP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אחרת ההמלצה עדיין בוחרת במוצרים רלוונטים אך פחות מובהקת.</a:t>
            </a:r>
          </a:p>
          <a:p>
            <a:pPr marL="0" indent="0" algn="r" rtl="1">
              <a:buNone/>
            </a:pPr>
            <a:endParaRPr lang="he-IL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r>
              <a:rPr lang="he-IL" sz="1600" b="1" u="sng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שיטה שנייה – קטגורייה:</a:t>
            </a:r>
          </a:p>
          <a:p>
            <a:pPr marL="0" indent="0" algn="r" rtl="1">
              <a:buNone/>
            </a:pPr>
            <a:r>
              <a:rPr lang="he-IL" sz="16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להתסכל על הקטגוריות של המוצרים שיצאו בהמלצה ולבדוק האם יש קשר בין הקטגוריות, לקטגוריה של המוצר המדובר.</a:t>
            </a:r>
          </a:p>
          <a:p>
            <a:pPr marL="228600" indent="-228600" algn="r" rtl="1">
              <a:buFont typeface="Raleway"/>
              <a:buAutoNum type="arabicPeriod"/>
            </a:pPr>
            <a:endParaRPr lang="he-IL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 algn="r" rtl="1">
              <a:buFont typeface="Raleway"/>
              <a:buAutoNum type="arabicPeriod"/>
            </a:pP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D7BAE-37A5-2682-D8B3-869557DED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09" y="3743624"/>
            <a:ext cx="8510988" cy="95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31023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449</Words>
  <Application>Microsoft Office PowerPoint</Application>
  <PresentationFormat>On-screen Show (16:9)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Oswald</vt:lpstr>
      <vt:lpstr>Calibri</vt:lpstr>
      <vt:lpstr>Raleway</vt:lpstr>
      <vt:lpstr>Arial</vt:lpstr>
      <vt:lpstr>E-Commerce Business Plan By Slidesgo</vt:lpstr>
      <vt:lpstr>Olist E-COMMERCE Dataset</vt:lpstr>
      <vt:lpstr>הבעיה</vt:lpstr>
      <vt:lpstr>הנתונים</vt:lpstr>
      <vt:lpstr>עיבוד הנתונים</vt:lpstr>
      <vt:lpstr>חקר רשת ראשוני</vt:lpstr>
      <vt:lpstr>חקר קהילות</vt:lpstr>
      <vt:lpstr>מערכת ההמלצה</vt:lpstr>
      <vt:lpstr>הערכה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E-COMMERCE Dataset</dc:title>
  <cp:lastModifiedBy>Moshe Mena</cp:lastModifiedBy>
  <cp:revision>5</cp:revision>
  <dcterms:modified xsi:type="dcterms:W3CDTF">2023-05-28T15:37:42Z</dcterms:modified>
</cp:coreProperties>
</file>