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312" r:id="rId4"/>
    <p:sldId id="316" r:id="rId5"/>
    <p:sldId id="317" r:id="rId6"/>
    <p:sldId id="318" r:id="rId7"/>
    <p:sldId id="319" r:id="rId8"/>
    <p:sldId id="32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B86340-472F-498C-83A9-C3879F05E7F9}">
  <a:tblStyle styleId="{F8B86340-472F-498C-83A9-C3879F05E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89467" autoAdjust="0"/>
  </p:normalViewPr>
  <p:slideViewPr>
    <p:cSldViewPr snapToGrid="0">
      <p:cViewPr varScale="1">
        <p:scale>
          <a:sx n="131" d="100"/>
          <a:sy n="131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63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01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092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שיטה שנייה יישום בקוד – אופציה *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נסווג פעם אחת באופן ידני את הקטגוריות אשר יש ביניהן קשר (לפי הגיון שלנו)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וכאשר נקבל את המוצרים המומלצים נבדוק האם הם באותו קבוצת קטגוריות.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61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olistbr/brazilian-ecommerce?select=olist_products_dataset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292642" y="948184"/>
            <a:ext cx="595097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" dirty="0"/>
              <a:t>E-COMMERCE Dataset</a:t>
            </a:r>
            <a:endParaRPr dirty="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84F854A-D021-7B71-1620-87C1A21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618" y="3172179"/>
            <a:ext cx="4572755" cy="1409881"/>
          </a:xfrm>
        </p:spPr>
        <p:txBody>
          <a:bodyPr/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מגישים: </a:t>
            </a: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משה מנע – 313266223</a:t>
            </a: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יואב הראל – 303168231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208852327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סתיו הרצוג - 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הבעיה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6"/>
            <a:ext cx="7644733" cy="2373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אנו באים לבנות מערכת המלצה ללקוחות שקונים בחנות אונליין על מוצרים פוטנציאלים אשר יכולים לעניין אותם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בהינתן מוצר מהרשת שהלקוח מתעניין בו, נרצה לדעת על איזה מוצרים נוספים להמליץ ללקוח.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נבנה רשת מוצרים אשר מקושרים ביניהם במידה ונמכרו בעגלה זהה.</a:t>
            </a: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95738C-ABD1-582A-5607-1C51A8A3C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78" y="2571750"/>
            <a:ext cx="2160895" cy="2143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הנתונים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4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הנתונים נלקחו מאתר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Kaggle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ואנו 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נשתמש ב- 2 טבלאות: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 algn="r" rtl="1">
              <a:spcAft>
                <a:spcPts val="0"/>
              </a:spcAft>
              <a:buFontTx/>
              <a:buChar char="-"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מוצר בהזמנה: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olist_order_items_dataset</a:t>
            </a: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 algn="r" rtl="1">
              <a:spcAft>
                <a:spcPts val="0"/>
              </a:spcAft>
              <a:buFontTx/>
              <a:buChar char="-"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מוצרים: 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olist_products_dataset</a:t>
            </a: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he-I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סט הנתונים מכיל הזמנות אשר נאספו מפלטפורמת חנויות האונליין הברזילאית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הנתונים מכילים 100 אלף הזמנות אשר נאספו בשנים 2016-2018 ממספר חנויות שונות.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meta-data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לכל מוצר יש את הקטגורייה אליה הוא משוייך.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לנתונים: </a:t>
            </a:r>
          </a:p>
          <a:p>
            <a:pPr marL="0" indent="0" algn="r" rtl="1"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Link to kaggle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1">
              <a:spcAft>
                <a:spcPts val="0"/>
              </a:spcAft>
              <a:buNone/>
            </a:pPr>
            <a:endParaRPr lang="en-I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70261C-8673-2050-21DE-59E895A9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63134"/>
              </p:ext>
            </p:extLst>
          </p:nvPr>
        </p:nvGraphicFramePr>
        <p:xfrm>
          <a:off x="779267" y="2846885"/>
          <a:ext cx="2654300" cy="1524000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30905977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product_category_name_english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823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health_beauty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68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67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713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bed_bath_table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60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furniture_decor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270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sports_leisure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95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perfumery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7327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D9A540-A83D-BE45-9FA7-F3F2704D3CD7}"/>
              </a:ext>
            </a:extLst>
          </p:cNvPr>
          <p:cNvSpPr/>
          <p:nvPr/>
        </p:nvSpPr>
        <p:spPr>
          <a:xfrm>
            <a:off x="720000" y="2813477"/>
            <a:ext cx="2258291" cy="1674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עיבוד הנתונים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4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בנינו טבלה אשר מתארת קשרים בין מוצרים אשר נקנו באותה עגלת קניות.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עמודות:</a:t>
            </a: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product_id1</a:t>
            </a: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product_id2</a:t>
            </a: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num_of_carts</a:t>
            </a: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(עוצמה על הקשתות – מספר הפעמים שהמוצרים נקנו יחד באותה עגלה)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נלקחו רק מוצרים שנקנו בעגלה עם 2 מוצרים או יותר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en-I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48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חקר רשת ראשוני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מאפייני הרשת: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צמתים: 4,885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קשתות: 4,058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רכיבי קשירות: 1,652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בחרנו להתמקד ברכיב הקשירות הגדול ביותר בגרף בעל 398 צמתים (מוצרים).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כיוון ששאר הקהילות קטנות מ</a:t>
            </a: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אוד והגרף ברובו לא קשיר 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ולכן לא ניתן לקבל מהן מידע משמעותי.</a:t>
            </a:r>
            <a:endParaRPr lang="en-I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7184426-C144-BB0E-AD5B-50ED8FB62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1" y="1376775"/>
            <a:ext cx="2971385" cy="29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חקר קהילות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;p36">
            <a:extLst>
              <a:ext uri="{FF2B5EF4-FFF2-40B4-BE49-F238E27FC236}">
                <a16:creationId xmlns:a16="http://schemas.microsoft.com/office/drawing/2014/main" id="{EC4E6576-8F67-604F-FCA9-BC31A0917C38}"/>
              </a:ext>
            </a:extLst>
          </p:cNvPr>
          <p:cNvSpPr txBox="1">
            <a:spLocks/>
          </p:cNvSpPr>
          <p:nvPr/>
        </p:nvSpPr>
        <p:spPr>
          <a:xfrm>
            <a:off x="872400" y="1304874"/>
            <a:ext cx="7828009" cy="31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 rtl="1">
              <a:buFont typeface="Raleway"/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spcAft>
                <a:spcPts val="1600"/>
              </a:spcAft>
              <a:buFont typeface="Raleway"/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אנו נשתמש באלגוריתם של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Louvain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לחלוקת קהילות. </a:t>
            </a:r>
          </a:p>
          <a:p>
            <a:pPr marL="0" indent="0" algn="r" rtl="1">
              <a:spcAft>
                <a:spcPts val="1600"/>
              </a:spcAft>
              <a:buFont typeface="Raleway"/>
              <a:buNone/>
            </a:pP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כיוון שמדד המודולריטי גבוהה יותר וכך חלוקת הקהילות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הייתה מדוייקת יותר מבחינת חלוקת הקטגוריות של המוצרים.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BD68EA-6F3B-0EB0-73A2-34892FE15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85305"/>
              </p:ext>
            </p:extLst>
          </p:nvPr>
        </p:nvGraphicFramePr>
        <p:xfrm>
          <a:off x="173236" y="1616757"/>
          <a:ext cx="3415092" cy="2077857"/>
        </p:xfrm>
        <a:graphic>
          <a:graphicData uri="http://schemas.openxmlformats.org/drawingml/2006/table">
            <a:tbl>
              <a:tblPr firstRow="1" bandRow="1">
                <a:tableStyleId>{F8B86340-472F-498C-83A9-C3879F05E7F9}</a:tableStyleId>
              </a:tblPr>
              <a:tblGrid>
                <a:gridCol w="1138364">
                  <a:extLst>
                    <a:ext uri="{9D8B030D-6E8A-4147-A177-3AD203B41FA5}">
                      <a16:colId xmlns:a16="http://schemas.microsoft.com/office/drawing/2014/main" val="4159426576"/>
                    </a:ext>
                  </a:extLst>
                </a:gridCol>
                <a:gridCol w="1138364">
                  <a:extLst>
                    <a:ext uri="{9D8B030D-6E8A-4147-A177-3AD203B41FA5}">
                      <a16:colId xmlns:a16="http://schemas.microsoft.com/office/drawing/2014/main" val="489629639"/>
                    </a:ext>
                  </a:extLst>
                </a:gridCol>
                <a:gridCol w="1138364">
                  <a:extLst>
                    <a:ext uri="{9D8B030D-6E8A-4147-A177-3AD203B41FA5}">
                      <a16:colId xmlns:a16="http://schemas.microsoft.com/office/drawing/2014/main" val="758284781"/>
                    </a:ext>
                  </a:extLst>
                </a:gridCol>
              </a:tblGrid>
              <a:tr h="654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Louvain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Girvan Newman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86780"/>
                  </a:ext>
                </a:extLst>
              </a:tr>
              <a:tr h="6148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Modularity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531312"/>
                  </a:ext>
                </a:extLst>
              </a:tr>
              <a:tr h="6384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of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communities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8297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C33D9BC-58D1-BC2F-5E05-6399C9D8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67" y="2867890"/>
            <a:ext cx="2239222" cy="22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מערכת ההמלצה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;p36">
            <a:extLst>
              <a:ext uri="{FF2B5EF4-FFF2-40B4-BE49-F238E27FC236}">
                <a16:creationId xmlns:a16="http://schemas.microsoft.com/office/drawing/2014/main" id="{EC4E6576-8F67-604F-FCA9-BC31A0917C38}"/>
              </a:ext>
            </a:extLst>
          </p:cNvPr>
          <p:cNvSpPr txBox="1">
            <a:spLocks/>
          </p:cNvSpPr>
          <p:nvPr/>
        </p:nvSpPr>
        <p:spPr>
          <a:xfrm>
            <a:off x="872400" y="1304874"/>
            <a:ext cx="7828009" cy="31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 rtl="1">
              <a:buFont typeface="Raleway"/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spcAft>
                <a:spcPts val="1600"/>
              </a:spcAft>
              <a:buFont typeface="Raleway"/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מערכת ההמלצה מקבל מוצר מהרשת: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מחשבת מיהו המוצר מתוך הקהילה שלו עם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betweenness centrality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הגבוהה ביותר.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מחשבת מיהו המוצר בעל מדד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Jaccard coefficient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הגבוהה ביותר בקהילה שלו.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מחשבת מיהו המוצר בעל מדד 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Jaccard coefficient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הגבוהה ביותר בגרף כולו.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מחזירה קבוצת (1-3) מוצרים מומלצים.</a:t>
            </a:r>
          </a:p>
        </p:txBody>
      </p:sp>
    </p:spTree>
    <p:extLst>
      <p:ext uri="{BB962C8B-B14F-4D97-AF65-F5344CB8AC3E}">
        <p14:creationId xmlns:p14="http://schemas.microsoft.com/office/powerpoint/2010/main" val="429105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הערכה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;p36">
            <a:extLst>
              <a:ext uri="{FF2B5EF4-FFF2-40B4-BE49-F238E27FC236}">
                <a16:creationId xmlns:a16="http://schemas.microsoft.com/office/drawing/2014/main" id="{EC4E6576-8F67-604F-FCA9-BC31A0917C38}"/>
              </a:ext>
            </a:extLst>
          </p:cNvPr>
          <p:cNvSpPr txBox="1">
            <a:spLocks/>
          </p:cNvSpPr>
          <p:nvPr/>
        </p:nvSpPr>
        <p:spPr>
          <a:xfrm>
            <a:off x="872400" y="1304874"/>
            <a:ext cx="7828009" cy="31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 rtl="1">
              <a:buFont typeface="Raleway"/>
              <a:buNone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שתי שיטות הערכה:</a:t>
            </a:r>
          </a:p>
          <a:p>
            <a:pPr marL="0" indent="0" algn="r" rtl="1">
              <a:buFont typeface="Raleway"/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Font typeface="Raleway"/>
              <a:buNone/>
            </a:pPr>
            <a:r>
              <a:rPr lang="he-IL" sz="1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שיטה ראשונה - מדדים:</a:t>
            </a:r>
          </a:p>
          <a:p>
            <a:pPr marL="0" indent="0" algn="r" rtl="1">
              <a:buFont typeface="Raleway"/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אם כל שלושת המדדים המליצו על אותו המוצר איכות ההמלצה היא חזקה.</a:t>
            </a:r>
          </a:p>
          <a:p>
            <a:pPr marL="0" indent="0" algn="r" rtl="1"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אחרת ההמלצה עדיין בוחרת במוצרים רלוונטים אך פחות מובהקת.</a:t>
            </a:r>
          </a:p>
          <a:p>
            <a:pPr marL="171450" indent="-171450" algn="r" rtl="1">
              <a:buFontTx/>
              <a:buChar char="-"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1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שיטה שנייה – קטגורייה:</a:t>
            </a:r>
          </a:p>
          <a:p>
            <a:pPr marL="0" indent="0" algn="r" rtl="1">
              <a:buNone/>
            </a:pP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להתסכל על הקטגוריות של המוצרים שיצאו בהמלצה ולבדוק האם יש קשר בין הקטגוריות, לקטגוריה של המוצר המדובר.</a:t>
            </a:r>
          </a:p>
          <a:p>
            <a:pPr marL="228600" indent="-228600" algn="r" rtl="1">
              <a:buFont typeface="Raleway"/>
              <a:buAutoNum type="arabicPeriod"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algn="r" rtl="1">
              <a:buFont typeface="Raleway"/>
              <a:buAutoNum type="arabicPeriod"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7BAE-37A5-2682-D8B3-869557DE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16" y="3413943"/>
            <a:ext cx="7648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1023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449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Oswald</vt:lpstr>
      <vt:lpstr>Raleway</vt:lpstr>
      <vt:lpstr>E-Commerce Business Plan By Slidesgo</vt:lpstr>
      <vt:lpstr>Olist E-COMMERCE Dataset</vt:lpstr>
      <vt:lpstr>הבעיה</vt:lpstr>
      <vt:lpstr>הנתונים</vt:lpstr>
      <vt:lpstr>עיבוד הנתונים</vt:lpstr>
      <vt:lpstr>חקר רשת ראשוני</vt:lpstr>
      <vt:lpstr>חקר קהילות</vt:lpstr>
      <vt:lpstr>מערכת ההמלצה</vt:lpstr>
      <vt:lpstr>הערכה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Dataset</dc:title>
  <cp:lastModifiedBy>יואב הראל</cp:lastModifiedBy>
  <cp:revision>2</cp:revision>
  <dcterms:modified xsi:type="dcterms:W3CDTF">2023-05-27T11:00:53Z</dcterms:modified>
</cp:coreProperties>
</file>