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Property by Key Metrics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Bookings VS Revenue from Various Sources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Cancellation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RevPAR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Room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Revenue change over the Weeks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ADR change over the Weeks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Cancellation Rate over the Weeks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DURN change over the Weeks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RevPAR change over the Weeks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Occupancy change over the Weeks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dd2b1dc-3a95-4ba1-9937-d4cf5a2897e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420b2bad9c941d7" /><Relationship Type="http://schemas.openxmlformats.org/officeDocument/2006/relationships/slideLayout" Target="/ppt/slideLayouts/slideLayout8.xml" Id="R02e4960ea7d54430" /><Relationship Type="http://schemas.openxmlformats.org/officeDocument/2006/relationships/hyperlink" Target="https://app.powerbi.com/groups/me/reports/add2b1dc-3a95-4ba1-9937-d4cf5a2897e7/?pbi_source=PowerPoint" TargetMode="External" Id="RelId0" /><Relationship Type="http://schemas.openxmlformats.org/officeDocument/2006/relationships/image" Target="/ppt/media/image4.png" Id="imgId577475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d7a0b42d9d84356" /><Relationship Type="http://schemas.openxmlformats.org/officeDocument/2006/relationships/slideLayout" Target="/ppt/slideLayouts/slideLayout8.xml" Id="Rec30d0d1138d46ad" /><Relationship Type="http://schemas.openxmlformats.org/officeDocument/2006/relationships/hyperlink" Target="https://app.powerbi.com/groups/me/reports/add2b1dc-3a95-4ba1-9937-d4cf5a2897e7/?pbi_source=PowerPoint" TargetMode="External" Id="RelId1" /><Relationship Type="http://schemas.openxmlformats.org/officeDocument/2006/relationships/image" Target="/ppt/media/image5.png" Id="imgId577476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f3699a856bb4b55" /><Relationship Type="http://schemas.openxmlformats.org/officeDocument/2006/relationships/slideLayout" Target="/ppt/slideLayouts/slideLayout8.xml" Id="R755f8254893d439a" /><Relationship Type="http://schemas.openxmlformats.org/officeDocument/2006/relationships/hyperlink" Target="https://app.powerbi.com/groups/me/reports/add2b1dc-3a95-4ba1-9937-d4cf5a2897e7/?pbi_source=PowerPoint" TargetMode="External" Id="RelId2" /><Relationship Type="http://schemas.openxmlformats.org/officeDocument/2006/relationships/image" Target="/ppt/media/image6.png" Id="imgId577476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592f5ee55e2481c" /><Relationship Type="http://schemas.openxmlformats.org/officeDocument/2006/relationships/slideLayout" Target="/ppt/slideLayouts/slideLayout8.xml" Id="Re348fc42b2354d02" /><Relationship Type="http://schemas.openxmlformats.org/officeDocument/2006/relationships/hyperlink" Target="https://app.powerbi.com/groups/me/reports/add2b1dc-3a95-4ba1-9937-d4cf5a2897e7/?pbi_source=PowerPoint" TargetMode="External" Id="RelId3" /><Relationship Type="http://schemas.openxmlformats.org/officeDocument/2006/relationships/image" Target="/ppt/media/image7.png" Id="imgId5774762"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6b596e9cf5554e65" /><Relationship Type="http://schemas.openxmlformats.org/officeDocument/2006/relationships/slideLayout" Target="/ppt/slideLayouts/slideLayout8.xml" Id="Re755b049e18a4586" /><Relationship Type="http://schemas.openxmlformats.org/officeDocument/2006/relationships/hyperlink" Target="https://app.powerbi.com/groups/me/reports/add2b1dc-3a95-4ba1-9937-d4cf5a2897e7/?pbi_source=PowerPoint" TargetMode="External" Id="RelId4" /><Relationship Type="http://schemas.openxmlformats.org/officeDocument/2006/relationships/image" Target="/ppt/media/image8.png" Id="imgId5774763"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5cca8930a6f745ec" /><Relationship Type="http://schemas.openxmlformats.org/officeDocument/2006/relationships/slideLayout" Target="/ppt/slideLayouts/slideLayout8.xml" Id="R0c15fb681da348d3" /><Relationship Type="http://schemas.openxmlformats.org/officeDocument/2006/relationships/hyperlink" Target="https://app.powerbi.com/groups/me/reports/add2b1dc-3a95-4ba1-9937-d4cf5a2897e7/?pbi_source=PowerPoint" TargetMode="External" Id="RelId5" /><Relationship Type="http://schemas.openxmlformats.org/officeDocument/2006/relationships/image" Target="/ppt/media/image9.png" Id="imgId5774764"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0fa121964291469e" /><Relationship Type="http://schemas.openxmlformats.org/officeDocument/2006/relationships/slideLayout" Target="/ppt/slideLayouts/slideLayout8.xml" Id="Rcc3cac229d4a4852" /><Relationship Type="http://schemas.openxmlformats.org/officeDocument/2006/relationships/hyperlink" Target="https://app.powerbi.com/groups/me/reports/add2b1dc-3a95-4ba1-9937-d4cf5a2897e7/?pbi_source=PowerPoint" TargetMode="External" Id="RelId6" /><Relationship Type="http://schemas.openxmlformats.org/officeDocument/2006/relationships/image" Target="/ppt/media/imagea.png" Id="imgId577476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Hospitality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8/3/2023 11:23:11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8/3/2023 11:20:37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roperty by Key Metrics ,Revenue ,textbox ,image ,shape ,image ,slicer ,Filter by City ,slicer ,shape ,slicer ,slicer ,Total Bookings VS Revenue from Various Sources ,shape ,textbox ,Cancellation ,ADR ,DURN ,RevPAR ,Occupancy ,tableEx ,shape ,waterfallChart ,shape ,shape ,Revenue by Room Class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774759"/>
          <a:stretch xmlns:a="http://schemas.openxmlformats.org/drawingml/2006/main">
            <a:fillRect/>
          </a:stretch>
        </p:blipFill>
        <p:spPr>
          <a:xfrm xmlns:a="http://schemas.openxmlformats.org/drawingml/2006/main">
            <a:off x="0" y="0"/>
            <a:ext cx="12192000" cy="68389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Revenue change over the Week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774760"/>
          <a:stretch xmlns:a="http://schemas.openxmlformats.org/drawingml/2006/main">
            <a:fillRect/>
          </a:stretch>
        </p:blipFill>
        <p:spPr>
          <a:xfrm xmlns:a="http://schemas.openxmlformats.org/drawingml/2006/main">
            <a:off x="2286000" y="1428750"/>
            <a:ext cx="762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Revenue TT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DR change over the Weeks.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774761"/>
          <a:stretch xmlns:a="http://schemas.openxmlformats.org/drawingml/2006/main">
            <a:fillRect/>
          </a:stretch>
        </p:blipFill>
        <p:spPr>
          <a:xfrm xmlns:a="http://schemas.openxmlformats.org/drawingml/2006/main">
            <a:off x="2286000" y="1428750"/>
            <a:ext cx="762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ADR TT</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ancellation Rate over the Week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774762"/>
          <a:stretch xmlns:a="http://schemas.openxmlformats.org/drawingml/2006/main">
            <a:fillRect/>
          </a:stretch>
        </p:blipFill>
        <p:spPr>
          <a:xfrm xmlns:a="http://schemas.openxmlformats.org/drawingml/2006/main">
            <a:off x="2286000" y="1428750"/>
            <a:ext cx="762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Cancellation TT</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DURN change over the Weeks.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5774763"/>
          <a:stretch xmlns:a="http://schemas.openxmlformats.org/drawingml/2006/main">
            <a:fillRect/>
          </a:stretch>
        </p:blipFill>
        <p:spPr>
          <a:xfrm xmlns:a="http://schemas.openxmlformats.org/drawingml/2006/main">
            <a:off x="2286000" y="1428750"/>
            <a:ext cx="762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DURN TT</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RevPAR change over the Weeks.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5774764"/>
          <a:stretch xmlns:a="http://schemas.openxmlformats.org/drawingml/2006/main">
            <a:fillRect/>
          </a:stretch>
        </p:blipFill>
        <p:spPr>
          <a:xfrm xmlns:a="http://schemas.openxmlformats.org/drawingml/2006/main">
            <a:off x="2286000" y="1428750"/>
            <a:ext cx="762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RevPAR TT</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Occupancy change over the Weeks.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5774765"/>
          <a:stretch xmlns:a="http://schemas.openxmlformats.org/drawingml/2006/main">
            <a:fillRect/>
          </a:stretch>
        </p:blipFill>
        <p:spPr>
          <a:xfrm xmlns:a="http://schemas.openxmlformats.org/drawingml/2006/main">
            <a:off x="2286000" y="1428750"/>
            <a:ext cx="7620000" cy="4000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Occupancy TT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