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11" Type="http://schemas.openxmlformats.org/officeDocument/2006/relationships/slide" Target="slides/slide6.xml"/><Relationship Id="rId22" Type="http://schemas.openxmlformats.org/officeDocument/2006/relationships/font" Target="fonts/Montserrat-boldItalic.fntdata"/><Relationship Id="rId10" Type="http://schemas.openxmlformats.org/officeDocument/2006/relationships/slide" Target="slides/slide5.xml"/><Relationship Id="rId21"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3/reference/import.html#regular-package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alpython.com/python3-object-oriented-programmin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3/library/index.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3/py-modindex.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ypi.python.org/pypi"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94104f4d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94104f4d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If everything is an object, how are objects created?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eb7b3c261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eb7b3c261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Structuring your code is essential because it reduces the effort required to maintain and extend it. It ensures that new developers can quickly get up to speed with a project and its internals.</a:t>
            </a:r>
            <a:endParaRPr/>
          </a:p>
          <a:p>
            <a:pPr indent="0" lvl="0" marL="0" rtl="0" algn="l">
              <a:spcBef>
                <a:spcPts val="0"/>
              </a:spcBef>
              <a:spcAft>
                <a:spcPts val="0"/>
              </a:spcAft>
              <a:buClr>
                <a:schemeClr val="dk1"/>
              </a:buClr>
              <a:buSzPts val="1100"/>
              <a:buFont typeface="Arial"/>
              <a:buNone/>
            </a:pPr>
            <a:r>
              <a:rPr lang="en-GB"/>
              <a:t>Structuring your code is, ultimately, about making you more efficient.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The most useful code structuring tools are simply files and folders. Dividing your programs into (appropriately named) files and folders helps with discoverability.</a:t>
            </a:r>
            <a:endParaRPr/>
          </a:p>
          <a:p>
            <a:pPr indent="0" lvl="0" marL="0" rtl="0" algn="l">
              <a:spcBef>
                <a:spcPts val="0"/>
              </a:spcBef>
              <a:spcAft>
                <a:spcPts val="0"/>
              </a:spcAft>
              <a:buClr>
                <a:schemeClr val="dk1"/>
              </a:buClr>
              <a:buSzPts val="1100"/>
              <a:buFont typeface="Arial"/>
              <a:buNone/>
            </a:pPr>
            <a:r>
              <a:rPr lang="en-GB"/>
              <a:t>Generally speaking, you want each class in a separate file, and that file to be named the same as the class. If that isn’t feasible or desirable, put a group of logically connected classes in the same file with an appropriate name.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It is also important that classes, functions/methods, and variables are all named logically. The names should tell a story.</a:t>
            </a:r>
            <a:endParaRPr/>
          </a:p>
          <a:p>
            <a:pPr indent="0" lvl="0" marL="0" rtl="0" algn="l">
              <a:spcBef>
                <a:spcPts val="0"/>
              </a:spcBef>
              <a:spcAft>
                <a:spcPts val="0"/>
              </a:spcAft>
              <a:buNone/>
            </a:pPr>
            <a:r>
              <a:rPr lang="en-GB"/>
              <a:t>A module is the executable code and the class/function definitions contained within a single Python file. At the same time, a package is a collection of modules that are logically grouped in a directory that share a configuration file (_init__.py).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__</a:t>
            </a:r>
            <a:r>
              <a:rPr lang="en-GB"/>
              <a:t>init</a:t>
            </a:r>
            <a:r>
              <a:rPr lang="en-GB"/>
              <a:t>__.py is a special Python file that is used to indicate that the directory it is in should be treated as a Python package.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more information about the </a:t>
            </a:r>
            <a:r>
              <a:rPr lang="en-GB"/>
              <a:t>__</a:t>
            </a:r>
            <a:r>
              <a:rPr lang="en-GB"/>
              <a:t>init</a:t>
            </a:r>
            <a:r>
              <a:rPr lang="en-GB"/>
              <a:t>__.py file, check the documentation here:</a:t>
            </a:r>
            <a:endParaRPr/>
          </a:p>
          <a:p>
            <a:pPr indent="0" lvl="0" marL="0" rtl="0" algn="l">
              <a:spcBef>
                <a:spcPts val="0"/>
              </a:spcBef>
              <a:spcAft>
                <a:spcPts val="0"/>
              </a:spcAft>
              <a:buNone/>
            </a:pPr>
            <a:r>
              <a:rPr lang="en-GB" u="sng">
                <a:solidFill>
                  <a:schemeClr val="hlink"/>
                </a:solidFill>
                <a:hlinkClick r:id="rId2"/>
              </a:rPr>
              <a:t>5. The import system — Python 3.12.0 documentation</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db5de05b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db5de05b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b973da7f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b973da7f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eb973da7f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eb973da7f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94104f4d0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94104f4d0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we talked about list and dictionaries, we mentioned their methods.</a:t>
            </a:r>
            <a:br>
              <a:rPr lang="en-GB"/>
            </a:br>
            <a:r>
              <a:rPr lang="en-GB"/>
              <a:t>Methods works like functions and they have a very similar syntax but they are associated with an object. </a:t>
            </a:r>
            <a:endParaRPr/>
          </a:p>
          <a:p>
            <a:pPr indent="0" lvl="0" marL="0" rtl="0" algn="l">
              <a:spcBef>
                <a:spcPts val="0"/>
              </a:spcBef>
              <a:spcAft>
                <a:spcPts val="0"/>
              </a:spcAft>
              <a:buNone/>
            </a:pPr>
            <a:r>
              <a:rPr lang="en-GB"/>
              <a:t>For example, List methods only works with list because they are functions built specifically to work with that specific data structure.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is possible because methods are part of a </a:t>
            </a:r>
            <a:r>
              <a:rPr b="1" lang="en-GB"/>
              <a:t>class </a:t>
            </a:r>
            <a:r>
              <a:rPr lang="en-GB"/>
              <a:t>and their behaviour is defined by the class itself. Lists as well are generated by a specific class (you can see that using the </a:t>
            </a:r>
            <a:r>
              <a:rPr i="1" lang="en-GB"/>
              <a:t>type() function) </a:t>
            </a:r>
            <a:r>
              <a:rPr lang="en-GB"/>
              <a:t>and the list class is the one defining the behaviour of a list. </a:t>
            </a:r>
            <a:br>
              <a:rPr lang="en-GB"/>
            </a:br>
            <a:endParaRPr/>
          </a:p>
          <a:p>
            <a:pPr indent="0" lvl="0" marL="0" rtl="0" algn="l">
              <a:spcBef>
                <a:spcPts val="0"/>
              </a:spcBef>
              <a:spcAft>
                <a:spcPts val="0"/>
              </a:spcAft>
              <a:buNone/>
            </a:pPr>
            <a:r>
              <a:rPr lang="en-GB"/>
              <a:t>Key differences between </a:t>
            </a:r>
            <a:r>
              <a:rPr b="1" lang="en-GB"/>
              <a:t>functions </a:t>
            </a:r>
            <a:r>
              <a:rPr lang="en-GB"/>
              <a:t>and </a:t>
            </a:r>
            <a:r>
              <a:rPr b="1" lang="en-GB"/>
              <a:t>methods </a:t>
            </a:r>
            <a:r>
              <a:rPr lang="en-GB"/>
              <a:t>are:</a:t>
            </a:r>
            <a:endParaRPr/>
          </a:p>
          <a:p>
            <a:pPr indent="-298450" lvl="0" marL="457200" rtl="0" algn="l">
              <a:spcBef>
                <a:spcPts val="0"/>
              </a:spcBef>
              <a:spcAft>
                <a:spcPts val="0"/>
              </a:spcAft>
              <a:buSzPts val="1100"/>
              <a:buChar char="-"/>
            </a:pPr>
            <a:r>
              <a:rPr b="1" lang="en-GB"/>
              <a:t>Context</a:t>
            </a:r>
            <a:r>
              <a:rPr lang="en-GB"/>
              <a:t>: functions are standalone blocks of code, while methods are associated with objects and defined with classes.</a:t>
            </a:r>
            <a:endParaRPr/>
          </a:p>
          <a:p>
            <a:pPr indent="-298450" lvl="0" marL="457200" rtl="0" algn="l">
              <a:spcBef>
                <a:spcPts val="0"/>
              </a:spcBef>
              <a:spcAft>
                <a:spcPts val="0"/>
              </a:spcAft>
              <a:buSzPts val="1100"/>
              <a:buChar char="-"/>
            </a:pPr>
            <a:r>
              <a:rPr b="1" lang="en-GB"/>
              <a:t>Invocation</a:t>
            </a:r>
            <a:r>
              <a:rPr lang="en-GB"/>
              <a:t>: functions are called by name, methods are called on objects using the dot notation.</a:t>
            </a:r>
            <a:endParaRPr/>
          </a:p>
          <a:p>
            <a:pPr indent="-298450" lvl="0" marL="457200" rtl="0" algn="l">
              <a:spcBef>
                <a:spcPts val="0"/>
              </a:spcBef>
              <a:spcAft>
                <a:spcPts val="0"/>
              </a:spcAft>
              <a:buSzPts val="1100"/>
              <a:buChar char="-"/>
            </a:pPr>
            <a:r>
              <a:rPr b="1" lang="en-GB"/>
              <a:t>First Parameter</a:t>
            </a:r>
            <a:r>
              <a:rPr lang="en-GB"/>
              <a:t>: functions can take any number of parameters, while methods have </a:t>
            </a:r>
            <a:r>
              <a:rPr i="1" lang="en-GB"/>
              <a:t>‘self’</a:t>
            </a:r>
            <a:r>
              <a:rPr lang="en-GB"/>
              <a:t> as the first parameter, referring to the instance of the object.</a:t>
            </a:r>
            <a:endParaRPr/>
          </a:p>
          <a:p>
            <a:pPr indent="-298450" lvl="0" marL="457200" rtl="0" algn="l">
              <a:spcBef>
                <a:spcPts val="0"/>
              </a:spcBef>
              <a:spcAft>
                <a:spcPts val="0"/>
              </a:spcAft>
              <a:buSzPts val="1100"/>
              <a:buChar char="-"/>
            </a:pPr>
            <a:r>
              <a:rPr b="1" lang="en-GB"/>
              <a:t>Organisation</a:t>
            </a:r>
            <a:r>
              <a:rPr lang="en-GB"/>
              <a:t>: functions can be organised in modules or as standalone entities, while methods are organised within classes and contribute to defining the behaviour of those classes.</a:t>
            </a:r>
            <a:endParaRPr/>
          </a:p>
          <a:p>
            <a:pPr indent="0" lvl="0" marL="0" rtl="0" algn="l">
              <a:spcBef>
                <a:spcPts val="0"/>
              </a:spcBef>
              <a:spcAft>
                <a:spcPts val="0"/>
              </a:spcAft>
              <a:buNone/>
            </a:pPr>
            <a:r>
              <a:t/>
            </a:r>
            <a:endParaRPr/>
          </a:p>
          <a:p>
            <a:pPr indent="0" lvl="0" marL="0" rtl="0" algn="l">
              <a:spcBef>
                <a:spcPts val="0"/>
              </a:spcBef>
              <a:spcAft>
                <a:spcPts val="0"/>
              </a:spcAft>
              <a:buNone/>
            </a:pPr>
            <a:br>
              <a:rPr lang="en-GB"/>
            </a:br>
            <a:r>
              <a:rPr lang="en-GB"/>
              <a:t>In this module we will understand how classes work.</a:t>
            </a:r>
            <a:r>
              <a:rPr lang="en-GB"/>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d5821f2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d5821f2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class is a blueprint or template that defines the attributes and behaviours common to all objects of that type. </a:t>
            </a:r>
            <a:endParaRPr/>
          </a:p>
          <a:p>
            <a:pPr indent="0" lvl="0" marL="0" rtl="0" algn="l">
              <a:spcBef>
                <a:spcPts val="0"/>
              </a:spcBef>
              <a:spcAft>
                <a:spcPts val="0"/>
              </a:spcAft>
              <a:buNone/>
            </a:pPr>
            <a:r>
              <a:rPr lang="en-GB"/>
              <a:t>Objects are created based on these class definitions and represent real-world entities with specific characteristics and behaviors.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class is a user defined data-type that defines a </a:t>
            </a:r>
            <a:r>
              <a:rPr lang="en-GB"/>
              <a:t>blueprint</a:t>
            </a:r>
            <a:r>
              <a:rPr lang="en-GB"/>
              <a:t> for creating objects. Data (attributes) and behaviours (methods) that are common to all objects are encapsulated.</a:t>
            </a:r>
            <a:endParaRPr/>
          </a:p>
          <a:p>
            <a:pPr indent="0" lvl="0" marL="0" rtl="0" algn="l">
              <a:spcBef>
                <a:spcPts val="0"/>
              </a:spcBef>
              <a:spcAft>
                <a:spcPts val="0"/>
              </a:spcAft>
              <a:buNone/>
            </a:pPr>
            <a:r>
              <a:rPr lang="en-GB"/>
              <a:t>So the class defines what are the properties of the objects and what each objects can do.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a:t>
            </a:r>
            <a:r>
              <a:rPr lang="en-GB"/>
              <a:t>or example, a graphics program will have objects such as circle, square, menu. An online shopping system will have objects such as shopping cart, customer, product. The shopping system will support behaviors such as place order, make payment, and offer discount.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eb7b3c26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eb7b3c26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4104f4d0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4104f4d0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main principles of OOP are often summarized using the following concepts: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b="1" lang="en-GB"/>
              <a:t>Encapsulation</a:t>
            </a:r>
            <a:r>
              <a:rPr lang="en-GB"/>
              <a:t>: is the bundling of data (attributes) and methods (functions) that operate on the data into a single unit, known as a class.</a:t>
            </a:r>
            <a:endParaRPr/>
          </a:p>
          <a:p>
            <a:pPr indent="0" lvl="0" marL="0" rtl="0" algn="l">
              <a:spcBef>
                <a:spcPts val="0"/>
              </a:spcBef>
              <a:spcAft>
                <a:spcPts val="0"/>
              </a:spcAft>
              <a:buNone/>
            </a:pPr>
            <a:r>
              <a:rPr lang="en-GB"/>
              <a:t>                                    It hides the internal details of an object and exposes only what is necessary. This helps in reducing complexity and makes the code more modular and maintainable.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b="1" lang="en-GB"/>
              <a:t>Polymorphism</a:t>
            </a:r>
            <a:r>
              <a:rPr lang="en-GB"/>
              <a:t>: Polymorphism allows objects of different types to be treated as objects of a common type. It can be achieved through method overloading and method overriding.</a:t>
            </a:r>
            <a:endParaRPr/>
          </a:p>
          <a:p>
            <a:pPr indent="0" lvl="0" marL="457200" rtl="0" algn="l">
              <a:spcBef>
                <a:spcPts val="0"/>
              </a:spcBef>
              <a:spcAft>
                <a:spcPts val="0"/>
              </a:spcAft>
              <a:buNone/>
            </a:pPr>
            <a:r>
              <a:rPr lang="en-GB"/>
              <a:t>                         It provides flexibility in method implementation, allowing a single interface to represent different types of objects. This promotes code extensibility and adaptability.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b="1" lang="en-GB"/>
              <a:t>Abstraction</a:t>
            </a:r>
            <a:r>
              <a:rPr lang="en-GB"/>
              <a:t>: Abstraction involves simplifying complex systems by modeling classes based on the essential properties and behaviors relevant to the problem domain.</a:t>
            </a:r>
            <a:endParaRPr/>
          </a:p>
          <a:p>
            <a:pPr indent="0" lvl="0" marL="457200" rtl="0" algn="l">
              <a:spcBef>
                <a:spcPts val="0"/>
              </a:spcBef>
              <a:spcAft>
                <a:spcPts val="0"/>
              </a:spcAft>
              <a:buNone/>
            </a:pPr>
            <a:r>
              <a:rPr lang="en-GB"/>
              <a:t>                    Abstraction provides a clear separation between what an object does and how it achieves its functionality.</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b="1" lang="en-GB"/>
              <a:t>Inheritance</a:t>
            </a:r>
            <a:r>
              <a:rPr lang="en-GB"/>
              <a:t>: Inheritance is a mechanism by which a class can inherit the properties and behaviors (attributes and methods) of another class.</a:t>
            </a:r>
            <a:endParaRPr/>
          </a:p>
          <a:p>
            <a:pPr indent="0" lvl="0" marL="457200" rtl="0" algn="l">
              <a:spcBef>
                <a:spcPts val="0"/>
              </a:spcBef>
              <a:spcAft>
                <a:spcPts val="0"/>
              </a:spcAft>
              <a:buNone/>
            </a:pPr>
            <a:r>
              <a:rPr lang="en-GB"/>
              <a:t>                    It promotes code reuse by allowing a new class to use the characteristics of an existing class. It establishes a relationship between a base class (parent) and a derived class (child).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More about this here:</a:t>
            </a:r>
            <a:endParaRPr/>
          </a:p>
          <a:p>
            <a:pPr indent="0" lvl="0" marL="0" rtl="0" algn="l">
              <a:spcBef>
                <a:spcPts val="0"/>
              </a:spcBef>
              <a:spcAft>
                <a:spcPts val="0"/>
              </a:spcAft>
              <a:buNone/>
            </a:pPr>
            <a:r>
              <a:rPr lang="en-GB" u="sng">
                <a:solidFill>
                  <a:schemeClr val="hlink"/>
                </a:solidFill>
                <a:hlinkClick r:id="rId2"/>
              </a:rPr>
              <a:t>Object-Oriented Programming (OOP) in Python 3 – Real Python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 important distinction in programming languages is the difference between an </a:t>
            </a:r>
            <a:r>
              <a:rPr b="1" lang="en-GB"/>
              <a:t>object-oriented language</a:t>
            </a:r>
            <a:r>
              <a:rPr lang="en-GB"/>
              <a:t> and an </a:t>
            </a:r>
            <a:r>
              <a:rPr b="1" lang="en-GB"/>
              <a:t>object-based language</a:t>
            </a:r>
            <a:r>
              <a:rPr lang="en-GB"/>
              <a:t>. </a:t>
            </a:r>
            <a:endParaRPr/>
          </a:p>
          <a:p>
            <a:pPr indent="0" lvl="0" marL="0" rtl="0" algn="l">
              <a:spcBef>
                <a:spcPts val="0"/>
              </a:spcBef>
              <a:spcAft>
                <a:spcPts val="0"/>
              </a:spcAft>
              <a:buNone/>
            </a:pPr>
            <a:r>
              <a:rPr lang="en-GB"/>
              <a:t>A language is usually considered object-based if it includes the basic capabilities for an object: identity, properties, and attributes. </a:t>
            </a:r>
            <a:endParaRPr/>
          </a:p>
          <a:p>
            <a:pPr indent="0" lvl="0" marL="0" rtl="0" algn="l">
              <a:spcBef>
                <a:spcPts val="0"/>
              </a:spcBef>
              <a:spcAft>
                <a:spcPts val="0"/>
              </a:spcAft>
              <a:buNone/>
            </a:pPr>
            <a:r>
              <a:rPr lang="en-GB"/>
              <a:t>A language is considered object-oriented if it is object-based and also has the capability of polymorphism, inheritance, encapsulation, and, possibly, composition.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b7b3c26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b7b3c26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Until now, the way you have been building your script can be considered “</a:t>
            </a:r>
            <a:r>
              <a:rPr lang="en-GB"/>
              <a:t>procedural</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Procedural programming, as the name suggests, follows procedures (routines and subroutines), a sequence of instructions to be carried out. These instructions are grouped in functions and called when needed.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In procedural programming, data and operations on the data are separate, and this methodology requires sending data to methods. Object-oriented programming places data and the operations that pertain to them in an object. This</a:t>
            </a:r>
            <a:endParaRPr/>
          </a:p>
          <a:p>
            <a:pPr indent="0" lvl="0" marL="0" rtl="0" algn="l">
              <a:spcBef>
                <a:spcPts val="0"/>
              </a:spcBef>
              <a:spcAft>
                <a:spcPts val="0"/>
              </a:spcAft>
              <a:buClr>
                <a:schemeClr val="dk1"/>
              </a:buClr>
              <a:buSzPts val="1100"/>
              <a:buFont typeface="Arial"/>
              <a:buNone/>
            </a:pPr>
            <a:r>
              <a:rPr lang="en-GB"/>
              <a:t>approach solves many of the problems inherent in procedural programming.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OOP is based on the concept of objects, </a:t>
            </a:r>
            <a:r>
              <a:rPr lang="en-GB"/>
              <a:t>which</a:t>
            </a:r>
            <a:r>
              <a:rPr lang="en-GB"/>
              <a:t> contain data in the form of attributes and code in the form of methods. Python is a class based object-oriented programming language, meaning that objects are instances of classes, which also determine their types.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The object-oriented programming approach organises programs in a way that mirrors the real world, in which all objects are associated with both attributes and activities. Using objects improves software reusability and makes programs easier to develop and easier to maintain. Programming in Python involves thinking in terms of objects; a Python program can be viewed as a collection of cooperating objects.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REMEMBER: functions </a:t>
            </a:r>
            <a:r>
              <a:rPr i="1" lang="en-GB"/>
              <a:t>do</a:t>
            </a:r>
            <a:r>
              <a:rPr lang="en-GB"/>
              <a:t> specific things, classes </a:t>
            </a:r>
            <a:r>
              <a:rPr i="1" lang="en-GB"/>
              <a:t>are</a:t>
            </a:r>
            <a:r>
              <a:rPr lang="en-GB"/>
              <a:t> specific things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4104f4d0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4104f4d0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u="sng">
                <a:solidFill>
                  <a:schemeClr val="hlink"/>
                </a:solidFill>
                <a:hlinkClick r:id="rId2"/>
              </a:rPr>
              <a:t>The Python Standard Library — Python 3.12.0 documentation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4104f4d0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4104f4d0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Python Module Index — Python 3.12.0 documentation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eb7b3c261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eb7b3c261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packages that you can install with pip are listed here: </a:t>
            </a:r>
            <a:r>
              <a:rPr lang="en-GB" u="sng">
                <a:solidFill>
                  <a:schemeClr val="hlink"/>
                </a:solidFill>
                <a:hlinkClick r:id="rId2"/>
              </a:rPr>
              <a:t>https://pypi.python.org/pypi</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hyperlink" Target="http://docs.python.org/2/tutorial/module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293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Mod 6 - Libraries and classes</a:t>
            </a:r>
            <a:endParaRPr>
              <a:solidFill>
                <a:schemeClr val="accent4"/>
              </a:solidFill>
              <a:latin typeface="Montserrat"/>
              <a:ea typeface="Montserrat"/>
              <a:cs typeface="Montserrat"/>
              <a:sym typeface="Montserrat"/>
            </a:endParaRPr>
          </a:p>
        </p:txBody>
      </p:sp>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56" name="Google Shape;56;p13"/>
          <p:cNvSpPr txBox="1"/>
          <p:nvPr/>
        </p:nvSpPr>
        <p:spPr>
          <a:xfrm>
            <a:off x="679800" y="1573263"/>
            <a:ext cx="3892200" cy="2709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OOP</a:t>
            </a:r>
            <a:endParaRPr sz="16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Classes and objects</a:t>
            </a:r>
            <a:endParaRPr sz="16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Methods vs Functions</a:t>
            </a:r>
            <a:endParaRPr sz="16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import</a:t>
            </a:r>
            <a:endParaRPr sz="16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Libraries and modules</a:t>
            </a:r>
            <a:endParaRPr sz="1600">
              <a:solidFill>
                <a:schemeClr val="accent5"/>
              </a:solidFill>
              <a:latin typeface="Montserrat"/>
              <a:ea typeface="Montserrat"/>
              <a:cs typeface="Montserrat"/>
              <a:sym typeface="Montserrat"/>
            </a:endParaRPr>
          </a:p>
        </p:txBody>
      </p:sp>
      <p:pic>
        <p:nvPicPr>
          <p:cNvPr id="57" name="Google Shape;57;p13"/>
          <p:cNvPicPr preferRelativeResize="0"/>
          <p:nvPr/>
        </p:nvPicPr>
        <p:blipFill>
          <a:blip r:embed="rId4">
            <a:alphaModFix/>
          </a:blip>
          <a:stretch>
            <a:fillRect/>
          </a:stretch>
        </p:blipFill>
        <p:spPr>
          <a:xfrm>
            <a:off x="4754800" y="1017725"/>
            <a:ext cx="3057899" cy="38209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22"/>
          <p:cNvSpPr txBox="1"/>
          <p:nvPr>
            <p:ph type="title"/>
          </p:nvPr>
        </p:nvSpPr>
        <p:spPr>
          <a:xfrm>
            <a:off x="286425" y="445025"/>
            <a:ext cx="8605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Creating and importing custom modules</a:t>
            </a:r>
            <a:endParaRPr>
              <a:solidFill>
                <a:schemeClr val="accent4"/>
              </a:solidFill>
              <a:latin typeface="Montserrat"/>
              <a:ea typeface="Montserrat"/>
              <a:cs typeface="Montserrat"/>
              <a:sym typeface="Montserrat"/>
            </a:endParaRPr>
          </a:p>
        </p:txBody>
      </p:sp>
      <p:sp>
        <p:nvSpPr>
          <p:cNvPr id="120" name="Google Shape;120;p22"/>
          <p:cNvSpPr txBox="1"/>
          <p:nvPr>
            <p:ph idx="1" type="body"/>
          </p:nvPr>
        </p:nvSpPr>
        <p:spPr>
          <a:xfrm>
            <a:off x="286500" y="1395550"/>
            <a:ext cx="3796800" cy="326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When your script contains a lot of functions (or classes), you might want to start </a:t>
            </a:r>
            <a:r>
              <a:rPr lang="en-GB" sz="1600">
                <a:solidFill>
                  <a:schemeClr val="accent5"/>
                </a:solidFill>
                <a:latin typeface="Montserrat"/>
                <a:ea typeface="Montserrat"/>
                <a:cs typeface="Montserrat"/>
                <a:sym typeface="Montserrat"/>
              </a:rPr>
              <a:t>separating</a:t>
            </a:r>
            <a:r>
              <a:rPr lang="en-GB" sz="1600">
                <a:solidFill>
                  <a:schemeClr val="accent5"/>
                </a:solidFill>
                <a:latin typeface="Montserrat"/>
                <a:ea typeface="Montserrat"/>
                <a:cs typeface="Montserrat"/>
                <a:sym typeface="Montserrat"/>
              </a:rPr>
              <a:t> it in modules.</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Each module can contain functions that are task-related.</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rPr lang="en-GB" sz="1600">
                <a:solidFill>
                  <a:schemeClr val="accent5"/>
                </a:solidFill>
                <a:latin typeface="Montserrat"/>
                <a:ea typeface="Montserrat"/>
                <a:cs typeface="Montserrat"/>
                <a:sym typeface="Montserrat"/>
              </a:rPr>
              <a:t>Modules are stored in separate folder, each class in a separate file.</a:t>
            </a:r>
            <a:endParaRPr sz="1600">
              <a:solidFill>
                <a:schemeClr val="accent5"/>
              </a:solidFill>
              <a:latin typeface="Montserrat"/>
              <a:ea typeface="Montserrat"/>
              <a:cs typeface="Montserrat"/>
              <a:sym typeface="Montserrat"/>
            </a:endParaRPr>
          </a:p>
        </p:txBody>
      </p:sp>
      <p:sp>
        <p:nvSpPr>
          <p:cNvPr id="121" name="Google Shape;12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22" name="Google Shape;122;p22"/>
          <p:cNvPicPr preferRelativeResize="0"/>
          <p:nvPr/>
        </p:nvPicPr>
        <p:blipFill>
          <a:blip r:embed="rId4">
            <a:alphaModFix/>
          </a:blip>
          <a:stretch>
            <a:fillRect/>
          </a:stretch>
        </p:blipFill>
        <p:spPr>
          <a:xfrm>
            <a:off x="4235700" y="1170125"/>
            <a:ext cx="4514850" cy="323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23"/>
          <p:cNvSpPr txBox="1"/>
          <p:nvPr>
            <p:ph type="title"/>
          </p:nvPr>
        </p:nvSpPr>
        <p:spPr>
          <a:xfrm>
            <a:off x="286425" y="445025"/>
            <a:ext cx="8605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Homeworks 1/2</a:t>
            </a:r>
            <a:endParaRPr>
              <a:solidFill>
                <a:schemeClr val="accent4"/>
              </a:solidFill>
              <a:latin typeface="Montserrat"/>
              <a:ea typeface="Montserrat"/>
              <a:cs typeface="Montserrat"/>
              <a:sym typeface="Montserrat"/>
            </a:endParaRPr>
          </a:p>
        </p:txBody>
      </p:sp>
      <p:sp>
        <p:nvSpPr>
          <p:cNvPr id="128" name="Google Shape;128;p23"/>
          <p:cNvSpPr txBox="1"/>
          <p:nvPr>
            <p:ph idx="1" type="body"/>
          </p:nvPr>
        </p:nvSpPr>
        <p:spPr>
          <a:xfrm>
            <a:off x="286500" y="1395550"/>
            <a:ext cx="8605200" cy="3441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1600">
                <a:solidFill>
                  <a:schemeClr val="accent5"/>
                </a:solidFill>
                <a:latin typeface="Montserrat"/>
                <a:ea typeface="Montserrat"/>
                <a:cs typeface="Montserrat"/>
                <a:sym typeface="Montserrat"/>
              </a:rPr>
              <a:t>Design a class called </a:t>
            </a:r>
            <a:r>
              <a:rPr i="1" lang="en-GB" sz="1600">
                <a:solidFill>
                  <a:schemeClr val="accent5"/>
                </a:solidFill>
                <a:latin typeface="Montserrat"/>
                <a:ea typeface="Montserrat"/>
                <a:cs typeface="Montserrat"/>
                <a:sym typeface="Montserrat"/>
              </a:rPr>
              <a:t>Rectangle </a:t>
            </a:r>
            <a:r>
              <a:rPr lang="en-GB" sz="1600">
                <a:solidFill>
                  <a:schemeClr val="accent5"/>
                </a:solidFill>
                <a:latin typeface="Montserrat"/>
                <a:ea typeface="Montserrat"/>
                <a:cs typeface="Montserrat"/>
                <a:sym typeface="Montserrat"/>
              </a:rPr>
              <a:t>to represent a rectangle. The class contain:</a:t>
            </a:r>
            <a:endParaRPr sz="1600">
              <a:solidFill>
                <a:schemeClr val="accent5"/>
              </a:solidFill>
              <a:latin typeface="Montserrat"/>
              <a:ea typeface="Montserrat"/>
              <a:cs typeface="Montserrat"/>
              <a:sym typeface="Montserrat"/>
            </a:endParaRPr>
          </a:p>
          <a:p>
            <a:pPr indent="0" lvl="0" marL="457200" rtl="0" algn="l">
              <a:spcBef>
                <a:spcPts val="1200"/>
              </a:spcBef>
              <a:spcAft>
                <a:spcPts val="0"/>
              </a:spcAft>
              <a:buNone/>
            </a:pPr>
            <a:r>
              <a:rPr lang="en-GB" sz="1600">
                <a:solidFill>
                  <a:schemeClr val="accent5"/>
                </a:solidFill>
                <a:latin typeface="Montserrat"/>
                <a:ea typeface="Montserrat"/>
                <a:cs typeface="Montserrat"/>
                <a:sym typeface="Montserrat"/>
              </a:rPr>
              <a:t>Two data field named </a:t>
            </a:r>
            <a:r>
              <a:rPr i="1" lang="en-GB" sz="1600">
                <a:solidFill>
                  <a:schemeClr val="accent5"/>
                </a:solidFill>
                <a:latin typeface="Montserrat"/>
                <a:ea typeface="Montserrat"/>
                <a:cs typeface="Montserrat"/>
                <a:sym typeface="Montserrat"/>
              </a:rPr>
              <a:t>width </a:t>
            </a:r>
            <a:r>
              <a:rPr lang="en-GB" sz="1600">
                <a:solidFill>
                  <a:schemeClr val="accent5"/>
                </a:solidFill>
                <a:latin typeface="Montserrat"/>
                <a:ea typeface="Montserrat"/>
                <a:cs typeface="Montserrat"/>
                <a:sym typeface="Montserrat"/>
              </a:rPr>
              <a:t>and </a:t>
            </a:r>
            <a:r>
              <a:rPr i="1" lang="en-GB" sz="1600">
                <a:solidFill>
                  <a:schemeClr val="accent5"/>
                </a:solidFill>
                <a:latin typeface="Montserrat"/>
                <a:ea typeface="Montserrat"/>
                <a:cs typeface="Montserrat"/>
                <a:sym typeface="Montserrat"/>
              </a:rPr>
              <a:t>height</a:t>
            </a:r>
            <a:endParaRPr sz="1600">
              <a:solidFill>
                <a:schemeClr val="accent5"/>
              </a:solidFill>
              <a:latin typeface="Montserrat"/>
              <a:ea typeface="Montserrat"/>
              <a:cs typeface="Montserrat"/>
              <a:sym typeface="Montserrat"/>
            </a:endParaRPr>
          </a:p>
          <a:p>
            <a:pPr indent="0" lvl="0" marL="457200" rtl="0" algn="l">
              <a:spcBef>
                <a:spcPts val="1200"/>
              </a:spcBef>
              <a:spcAft>
                <a:spcPts val="0"/>
              </a:spcAft>
              <a:buNone/>
            </a:pPr>
            <a:r>
              <a:rPr lang="en-GB" sz="1600">
                <a:solidFill>
                  <a:schemeClr val="accent5"/>
                </a:solidFill>
                <a:latin typeface="Montserrat"/>
                <a:ea typeface="Montserrat"/>
                <a:cs typeface="Montserrat"/>
                <a:sym typeface="Montserrat"/>
              </a:rPr>
              <a:t>A constructor that creates a rectangle with the specified width and height. The default values are 1 and 2 respectively.</a:t>
            </a:r>
            <a:endParaRPr sz="1600">
              <a:solidFill>
                <a:schemeClr val="accent5"/>
              </a:solidFill>
              <a:latin typeface="Montserrat"/>
              <a:ea typeface="Montserrat"/>
              <a:cs typeface="Montserrat"/>
              <a:sym typeface="Montserrat"/>
            </a:endParaRPr>
          </a:p>
          <a:p>
            <a:pPr indent="0" lvl="0" marL="457200" rtl="0" algn="l">
              <a:spcBef>
                <a:spcPts val="1200"/>
              </a:spcBef>
              <a:spcAft>
                <a:spcPts val="0"/>
              </a:spcAft>
              <a:buNone/>
            </a:pPr>
            <a:r>
              <a:rPr lang="en-GB" sz="1600">
                <a:solidFill>
                  <a:schemeClr val="accent5"/>
                </a:solidFill>
                <a:latin typeface="Montserrat"/>
                <a:ea typeface="Montserrat"/>
                <a:cs typeface="Montserrat"/>
                <a:sym typeface="Montserrat"/>
              </a:rPr>
              <a:t>A method named getArea() that returns the area of this rectangle</a:t>
            </a:r>
            <a:endParaRPr sz="1600">
              <a:solidFill>
                <a:schemeClr val="accent5"/>
              </a:solidFill>
              <a:latin typeface="Montserrat"/>
              <a:ea typeface="Montserrat"/>
              <a:cs typeface="Montserrat"/>
              <a:sym typeface="Montserrat"/>
            </a:endParaRPr>
          </a:p>
          <a:p>
            <a:pPr indent="0" lvl="0" marL="457200" rtl="0" algn="l">
              <a:spcBef>
                <a:spcPts val="1200"/>
              </a:spcBef>
              <a:spcAft>
                <a:spcPts val="0"/>
              </a:spcAft>
              <a:buNone/>
            </a:pPr>
            <a:r>
              <a:rPr lang="en-GB" sz="1600">
                <a:solidFill>
                  <a:schemeClr val="accent5"/>
                </a:solidFill>
                <a:latin typeface="Montserrat"/>
                <a:ea typeface="Montserrat"/>
                <a:cs typeface="Montserrat"/>
                <a:sym typeface="Montserrat"/>
              </a:rPr>
              <a:t>A method named getPerimeter() that returns the perimeter</a:t>
            </a:r>
            <a:endParaRPr sz="1600">
              <a:solidFill>
                <a:schemeClr val="accent5"/>
              </a:solidFill>
              <a:latin typeface="Montserrat"/>
              <a:ea typeface="Montserrat"/>
              <a:cs typeface="Montserrat"/>
              <a:sym typeface="Montserrat"/>
            </a:endParaRPr>
          </a:p>
          <a:p>
            <a:pPr indent="0" lvl="0" marL="45720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457200" rtl="0" algn="l">
              <a:spcBef>
                <a:spcPts val="1200"/>
              </a:spcBef>
              <a:spcAft>
                <a:spcPts val="1200"/>
              </a:spcAft>
              <a:buClr>
                <a:schemeClr val="dk1"/>
              </a:buClr>
              <a:buSzPts val="1100"/>
              <a:buFont typeface="Arial"/>
              <a:buNone/>
            </a:pPr>
            <a:r>
              <a:rPr lang="en-GB" sz="1600">
                <a:solidFill>
                  <a:schemeClr val="accent5"/>
                </a:solidFill>
                <a:latin typeface="Montserrat"/>
                <a:ea typeface="Montserrat"/>
                <a:cs typeface="Montserrat"/>
                <a:sym typeface="Montserrat"/>
              </a:rPr>
              <a:t>Creates multiple instances of the class and test the methods.</a:t>
            </a:r>
            <a:endParaRPr sz="1600">
              <a:solidFill>
                <a:schemeClr val="accent5"/>
              </a:solidFill>
              <a:latin typeface="Montserrat"/>
              <a:ea typeface="Montserrat"/>
              <a:cs typeface="Montserrat"/>
              <a:sym typeface="Montserrat"/>
            </a:endParaRPr>
          </a:p>
        </p:txBody>
      </p:sp>
      <p:sp>
        <p:nvSpPr>
          <p:cNvPr id="129" name="Google Shape;12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24"/>
          <p:cNvSpPr txBox="1"/>
          <p:nvPr>
            <p:ph type="title"/>
          </p:nvPr>
        </p:nvSpPr>
        <p:spPr>
          <a:xfrm>
            <a:off x="286425" y="445025"/>
            <a:ext cx="8605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Homeworks 2/2</a:t>
            </a:r>
            <a:endParaRPr>
              <a:solidFill>
                <a:schemeClr val="accent4"/>
              </a:solidFill>
              <a:latin typeface="Montserrat"/>
              <a:ea typeface="Montserrat"/>
              <a:cs typeface="Montserrat"/>
              <a:sym typeface="Montserrat"/>
            </a:endParaRPr>
          </a:p>
        </p:txBody>
      </p:sp>
      <p:sp>
        <p:nvSpPr>
          <p:cNvPr id="135" name="Google Shape;135;p24"/>
          <p:cNvSpPr txBox="1"/>
          <p:nvPr>
            <p:ph idx="1" type="body"/>
          </p:nvPr>
        </p:nvSpPr>
        <p:spPr>
          <a:xfrm>
            <a:off x="286500" y="1395550"/>
            <a:ext cx="8605200" cy="3390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1600">
                <a:solidFill>
                  <a:schemeClr val="accent5"/>
                </a:solidFill>
                <a:latin typeface="Montserrat"/>
                <a:ea typeface="Montserrat"/>
                <a:cs typeface="Montserrat"/>
                <a:sym typeface="Montserrat"/>
              </a:rPr>
              <a:t>Design a class called </a:t>
            </a:r>
            <a:r>
              <a:rPr i="1" lang="en-GB" sz="1600">
                <a:solidFill>
                  <a:schemeClr val="accent5"/>
                </a:solidFill>
                <a:latin typeface="Montserrat"/>
                <a:ea typeface="Montserrat"/>
                <a:cs typeface="Montserrat"/>
                <a:sym typeface="Montserrat"/>
              </a:rPr>
              <a:t>Atm </a:t>
            </a:r>
            <a:r>
              <a:rPr lang="en-GB" sz="1600">
                <a:solidFill>
                  <a:schemeClr val="accent5"/>
                </a:solidFill>
                <a:latin typeface="Montserrat"/>
                <a:ea typeface="Montserrat"/>
                <a:cs typeface="Montserrat"/>
                <a:sym typeface="Montserrat"/>
              </a:rPr>
              <a:t>to represent a working ATM machine.</a:t>
            </a:r>
            <a:endParaRPr sz="1600">
              <a:solidFill>
                <a:schemeClr val="accent5"/>
              </a:solidFill>
              <a:latin typeface="Montserrat"/>
              <a:ea typeface="Montserrat"/>
              <a:cs typeface="Montserrat"/>
              <a:sym typeface="Montserrat"/>
            </a:endParaRPr>
          </a:p>
          <a:p>
            <a:pPr indent="0" lvl="0" marL="457200" rtl="0" algn="l">
              <a:spcBef>
                <a:spcPts val="1200"/>
              </a:spcBef>
              <a:spcAft>
                <a:spcPts val="0"/>
              </a:spcAft>
              <a:buNone/>
            </a:pPr>
            <a:r>
              <a:rPr lang="en-GB" sz="1600">
                <a:solidFill>
                  <a:schemeClr val="accent5"/>
                </a:solidFill>
                <a:latin typeface="Montserrat"/>
                <a:ea typeface="Montserrat"/>
                <a:cs typeface="Montserrat"/>
                <a:sym typeface="Montserrat"/>
              </a:rPr>
              <a:t>Feel free to add as many data field and method as you like, but the minimum requirements are:</a:t>
            </a:r>
            <a:endParaRPr sz="1600">
              <a:solidFill>
                <a:schemeClr val="accent5"/>
              </a:solidFill>
              <a:latin typeface="Montserrat"/>
              <a:ea typeface="Montserrat"/>
              <a:cs typeface="Montserrat"/>
              <a:sym typeface="Montserrat"/>
            </a:endParaRPr>
          </a:p>
          <a:p>
            <a:pPr indent="0" lvl="0" marL="45720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457200" rtl="0" algn="l">
              <a:spcBef>
                <a:spcPts val="1200"/>
              </a:spcBef>
              <a:spcAft>
                <a:spcPts val="0"/>
              </a:spcAft>
              <a:buNone/>
            </a:pPr>
            <a:r>
              <a:rPr lang="en-GB" sz="1600">
                <a:solidFill>
                  <a:schemeClr val="accent5"/>
                </a:solidFill>
                <a:latin typeface="Montserrat"/>
                <a:ea typeface="Montserrat"/>
                <a:cs typeface="Montserrat"/>
                <a:sym typeface="Montserrat"/>
              </a:rPr>
              <a:t>The ATM machine shows your balance after each operation.</a:t>
            </a:r>
            <a:endParaRPr sz="1600">
              <a:solidFill>
                <a:schemeClr val="accent5"/>
              </a:solidFill>
              <a:latin typeface="Montserrat"/>
              <a:ea typeface="Montserrat"/>
              <a:cs typeface="Montserrat"/>
              <a:sym typeface="Montserrat"/>
            </a:endParaRPr>
          </a:p>
          <a:p>
            <a:pPr indent="0" lvl="0" marL="457200" rtl="0" algn="l">
              <a:spcBef>
                <a:spcPts val="1200"/>
              </a:spcBef>
              <a:spcAft>
                <a:spcPts val="0"/>
              </a:spcAft>
              <a:buNone/>
            </a:pPr>
            <a:r>
              <a:rPr lang="en-GB" sz="1600">
                <a:solidFill>
                  <a:schemeClr val="accent5"/>
                </a:solidFill>
                <a:latin typeface="Montserrat"/>
                <a:ea typeface="Montserrat"/>
                <a:cs typeface="Montserrat"/>
                <a:sym typeface="Montserrat"/>
              </a:rPr>
              <a:t>Calling the method getMoney() I can withdraw some money.</a:t>
            </a:r>
            <a:endParaRPr sz="1600">
              <a:solidFill>
                <a:schemeClr val="accent5"/>
              </a:solidFill>
              <a:latin typeface="Montserrat"/>
              <a:ea typeface="Montserrat"/>
              <a:cs typeface="Montserrat"/>
              <a:sym typeface="Montserrat"/>
            </a:endParaRPr>
          </a:p>
          <a:p>
            <a:pPr indent="0" lvl="0" marL="457200" rtl="0" algn="l">
              <a:spcBef>
                <a:spcPts val="1200"/>
              </a:spcBef>
              <a:spcAft>
                <a:spcPts val="0"/>
              </a:spcAft>
              <a:buNone/>
            </a:pPr>
            <a:r>
              <a:rPr lang="en-GB" sz="1600">
                <a:solidFill>
                  <a:schemeClr val="accent5"/>
                </a:solidFill>
                <a:latin typeface="Montserrat"/>
                <a:ea typeface="Montserrat"/>
                <a:cs typeface="Montserrat"/>
                <a:sym typeface="Montserrat"/>
              </a:rPr>
              <a:t>Calling the method depositMoney() I can put </a:t>
            </a:r>
            <a:r>
              <a:rPr lang="en-GB" sz="1600">
                <a:solidFill>
                  <a:schemeClr val="accent5"/>
                </a:solidFill>
                <a:latin typeface="Montserrat"/>
                <a:ea typeface="Montserrat"/>
                <a:cs typeface="Montserrat"/>
                <a:sym typeface="Montserrat"/>
              </a:rPr>
              <a:t>money</a:t>
            </a:r>
            <a:r>
              <a:rPr lang="en-GB" sz="1600">
                <a:solidFill>
                  <a:schemeClr val="accent5"/>
                </a:solidFill>
                <a:latin typeface="Montserrat"/>
                <a:ea typeface="Montserrat"/>
                <a:cs typeface="Montserrat"/>
                <a:sym typeface="Montserrat"/>
              </a:rPr>
              <a:t> back into my account.</a:t>
            </a:r>
            <a:endParaRPr sz="1600">
              <a:solidFill>
                <a:schemeClr val="accent5"/>
              </a:solidFill>
              <a:latin typeface="Montserrat"/>
              <a:ea typeface="Montserrat"/>
              <a:cs typeface="Montserrat"/>
              <a:sym typeface="Montserrat"/>
            </a:endParaRPr>
          </a:p>
          <a:p>
            <a:pPr indent="0" lvl="0" marL="457200" rtl="0" algn="l">
              <a:spcBef>
                <a:spcPts val="1200"/>
              </a:spcBef>
              <a:spcAft>
                <a:spcPts val="1200"/>
              </a:spcAft>
              <a:buNone/>
            </a:pPr>
            <a:r>
              <a:t/>
            </a:r>
            <a:endParaRPr sz="1600">
              <a:solidFill>
                <a:schemeClr val="accent5"/>
              </a:solidFill>
              <a:latin typeface="Montserrat"/>
              <a:ea typeface="Montserrat"/>
              <a:cs typeface="Montserrat"/>
              <a:sym typeface="Montserrat"/>
            </a:endParaRPr>
          </a:p>
        </p:txBody>
      </p:sp>
      <p:sp>
        <p:nvSpPr>
          <p:cNvPr id="136" name="Google Shape;13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25"/>
          <p:cNvSpPr txBox="1"/>
          <p:nvPr>
            <p:ph type="title"/>
          </p:nvPr>
        </p:nvSpPr>
        <p:spPr>
          <a:xfrm>
            <a:off x="286425" y="445025"/>
            <a:ext cx="8605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Practice</a:t>
            </a:r>
            <a:endParaRPr>
              <a:solidFill>
                <a:schemeClr val="accent4"/>
              </a:solidFill>
              <a:latin typeface="Montserrat"/>
              <a:ea typeface="Montserrat"/>
              <a:cs typeface="Montserrat"/>
              <a:sym typeface="Montserrat"/>
            </a:endParaRPr>
          </a:p>
        </p:txBody>
      </p:sp>
      <p:sp>
        <p:nvSpPr>
          <p:cNvPr id="142" name="Google Shape;142;p25"/>
          <p:cNvSpPr txBox="1"/>
          <p:nvPr>
            <p:ph idx="1" type="body"/>
          </p:nvPr>
        </p:nvSpPr>
        <p:spPr>
          <a:xfrm>
            <a:off x="286500" y="1395550"/>
            <a:ext cx="8605200" cy="339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457200" rtl="0" algn="l">
              <a:spcBef>
                <a:spcPts val="1200"/>
              </a:spcBef>
              <a:spcAft>
                <a:spcPts val="0"/>
              </a:spcAft>
              <a:buNone/>
            </a:pPr>
            <a:r>
              <a:rPr lang="en-GB" sz="1600">
                <a:solidFill>
                  <a:schemeClr val="accent5"/>
                </a:solidFill>
                <a:latin typeface="Montserrat"/>
                <a:ea typeface="Montserrat"/>
                <a:cs typeface="Montserrat"/>
                <a:sym typeface="Montserrat"/>
              </a:rPr>
              <a:t>Take some of the script you have already written and try to “convert” them in classes.</a:t>
            </a:r>
            <a:endParaRPr sz="1600">
              <a:solidFill>
                <a:schemeClr val="accent5"/>
              </a:solidFill>
              <a:latin typeface="Montserrat"/>
              <a:ea typeface="Montserrat"/>
              <a:cs typeface="Montserrat"/>
              <a:sym typeface="Montserrat"/>
            </a:endParaRPr>
          </a:p>
          <a:p>
            <a:pPr indent="0" lvl="0" marL="45720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457200" rtl="0" algn="l">
              <a:spcBef>
                <a:spcPts val="1200"/>
              </a:spcBef>
              <a:spcAft>
                <a:spcPts val="1200"/>
              </a:spcAft>
              <a:buNone/>
            </a:pPr>
            <a:r>
              <a:rPr lang="en-GB" sz="1600">
                <a:solidFill>
                  <a:schemeClr val="accent5"/>
                </a:solidFill>
                <a:latin typeface="Montserrat"/>
                <a:ea typeface="Montserrat"/>
                <a:cs typeface="Montserrat"/>
                <a:sym typeface="Montserrat"/>
              </a:rPr>
              <a:t>Practice with saving functions and/or classes in a separate file and import them in your script as an external module.</a:t>
            </a:r>
            <a:endParaRPr sz="1600">
              <a:solidFill>
                <a:schemeClr val="accent5"/>
              </a:solidFill>
              <a:latin typeface="Montserrat"/>
              <a:ea typeface="Montserrat"/>
              <a:cs typeface="Montserrat"/>
              <a:sym typeface="Montserrat"/>
            </a:endParaRPr>
          </a:p>
        </p:txBody>
      </p:sp>
      <p:sp>
        <p:nvSpPr>
          <p:cNvPr id="143" name="Google Shape;14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Functions VS Methods</a:t>
            </a:r>
            <a:endParaRPr>
              <a:solidFill>
                <a:schemeClr val="accent4"/>
              </a:solidFill>
              <a:latin typeface="Montserrat"/>
              <a:ea typeface="Montserrat"/>
              <a:cs typeface="Montserrat"/>
              <a:sym typeface="Montserrat"/>
            </a:endParaRPr>
          </a:p>
        </p:txBody>
      </p:sp>
      <p:sp>
        <p:nvSpPr>
          <p:cNvPr id="63" name="Google Shape;63;p14"/>
          <p:cNvSpPr txBox="1"/>
          <p:nvPr>
            <p:ph idx="1" type="body"/>
          </p:nvPr>
        </p:nvSpPr>
        <p:spPr>
          <a:xfrm>
            <a:off x="311675" y="1017725"/>
            <a:ext cx="8423100" cy="375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600">
                <a:solidFill>
                  <a:schemeClr val="accent5"/>
                </a:solidFill>
                <a:latin typeface="Montserrat"/>
                <a:ea typeface="Montserrat"/>
                <a:cs typeface="Montserrat"/>
                <a:sym typeface="Montserrat"/>
              </a:rPr>
              <a:t>A </a:t>
            </a:r>
            <a:r>
              <a:rPr lang="en-GB" sz="1600">
                <a:solidFill>
                  <a:schemeClr val="accent4"/>
                </a:solidFill>
                <a:latin typeface="Montserrat"/>
                <a:ea typeface="Montserrat"/>
                <a:cs typeface="Montserrat"/>
                <a:sym typeface="Montserrat"/>
              </a:rPr>
              <a:t>function </a:t>
            </a:r>
            <a:r>
              <a:rPr lang="en-GB" sz="1600">
                <a:solidFill>
                  <a:schemeClr val="accent5"/>
                </a:solidFill>
                <a:latin typeface="Montserrat"/>
                <a:ea typeface="Montserrat"/>
                <a:cs typeface="Montserrat"/>
                <a:sym typeface="Montserrat"/>
              </a:rPr>
              <a:t>is a piece of code that is called by name. Data are </a:t>
            </a:r>
            <a:r>
              <a:rPr lang="en-GB" sz="1600">
                <a:solidFill>
                  <a:schemeClr val="accent4"/>
                </a:solidFill>
                <a:latin typeface="Montserrat"/>
                <a:ea typeface="Montserrat"/>
                <a:cs typeface="Montserrat"/>
                <a:sym typeface="Montserrat"/>
              </a:rPr>
              <a:t>explicitly passed</a:t>
            </a:r>
            <a:r>
              <a:rPr lang="en-GB" sz="1600">
                <a:solidFill>
                  <a:schemeClr val="accent5"/>
                </a:solidFill>
                <a:latin typeface="Montserrat"/>
                <a:ea typeface="Montserrat"/>
                <a:cs typeface="Montserrat"/>
                <a:sym typeface="Montserrat"/>
              </a:rPr>
              <a:t>.</a:t>
            </a:r>
            <a:endParaRPr sz="1600">
              <a:solidFill>
                <a:schemeClr val="accent5"/>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A </a:t>
            </a:r>
            <a:r>
              <a:rPr lang="en-GB" sz="1600">
                <a:solidFill>
                  <a:schemeClr val="accent4"/>
                </a:solidFill>
                <a:latin typeface="Montserrat"/>
                <a:ea typeface="Montserrat"/>
                <a:cs typeface="Montserrat"/>
                <a:sym typeface="Montserrat"/>
              </a:rPr>
              <a:t>method </a:t>
            </a:r>
            <a:r>
              <a:rPr lang="en-GB" sz="1600">
                <a:solidFill>
                  <a:schemeClr val="accent5"/>
                </a:solidFill>
                <a:latin typeface="Montserrat"/>
                <a:ea typeface="Montserrat"/>
                <a:cs typeface="Montserrat"/>
                <a:sym typeface="Montserrat"/>
              </a:rPr>
              <a:t>is a piece of code that is called by a name that is associated with an object.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In most respects it is identical to a function except for two key differences:</a:t>
            </a:r>
            <a:endParaRPr sz="1600">
              <a:solidFill>
                <a:schemeClr val="accent5"/>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AutoNum type="arabicPeriod"/>
            </a:pPr>
            <a:r>
              <a:rPr lang="en-GB" sz="1600">
                <a:solidFill>
                  <a:schemeClr val="accent5"/>
                </a:solidFill>
                <a:latin typeface="Montserrat"/>
                <a:ea typeface="Montserrat"/>
                <a:cs typeface="Montserrat"/>
                <a:sym typeface="Montserrat"/>
              </a:rPr>
              <a:t>A method is </a:t>
            </a:r>
            <a:r>
              <a:rPr lang="en-GB" sz="1600">
                <a:solidFill>
                  <a:schemeClr val="accent4"/>
                </a:solidFill>
                <a:latin typeface="Montserrat"/>
                <a:ea typeface="Montserrat"/>
                <a:cs typeface="Montserrat"/>
                <a:sym typeface="Montserrat"/>
              </a:rPr>
              <a:t>implicitly passed</a:t>
            </a:r>
            <a:r>
              <a:rPr lang="en-GB" sz="1600">
                <a:solidFill>
                  <a:schemeClr val="accent5"/>
                </a:solidFill>
                <a:latin typeface="Montserrat"/>
                <a:ea typeface="Montserrat"/>
                <a:cs typeface="Montserrat"/>
                <a:sym typeface="Montserrat"/>
              </a:rPr>
              <a:t> the object on which it was called.</a:t>
            </a:r>
            <a:endParaRPr sz="1600">
              <a:solidFill>
                <a:schemeClr val="accent5"/>
              </a:solidFill>
              <a:latin typeface="Montserrat"/>
              <a:ea typeface="Montserrat"/>
              <a:cs typeface="Montserrat"/>
              <a:sym typeface="Montserrat"/>
            </a:endParaRPr>
          </a:p>
          <a:p>
            <a:pPr indent="0" lvl="0" marL="91440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AutoNum type="arabicPeriod"/>
            </a:pPr>
            <a:r>
              <a:rPr lang="en-GB" sz="1600">
                <a:solidFill>
                  <a:schemeClr val="accent5"/>
                </a:solidFill>
                <a:latin typeface="Montserrat"/>
                <a:ea typeface="Montserrat"/>
                <a:cs typeface="Montserrat"/>
                <a:sym typeface="Montserrat"/>
              </a:rPr>
              <a:t>A method is able to operate on data that is contained within the class (remembering that an object is an instance of a class - the class is the definition, the object is an instance of that data).</a:t>
            </a:r>
            <a:endParaRPr sz="1600">
              <a:solidFill>
                <a:schemeClr val="accent5"/>
              </a:solidFill>
              <a:latin typeface="Montserrat"/>
              <a:ea typeface="Montserrat"/>
              <a:cs typeface="Montserrat"/>
              <a:sym typeface="Montserrat"/>
            </a:endParaRPr>
          </a:p>
          <a:p>
            <a:pPr indent="0" lvl="0" marL="0" rtl="0" algn="l">
              <a:spcBef>
                <a:spcPts val="0"/>
              </a:spcBef>
              <a:spcAft>
                <a:spcPts val="1200"/>
              </a:spcAft>
              <a:buNone/>
            </a:pPr>
            <a:r>
              <a:t/>
            </a:r>
            <a:endParaRPr sz="1600">
              <a:solidFill>
                <a:schemeClr val="accent5"/>
              </a:solidFill>
              <a:latin typeface="Montserrat"/>
              <a:ea typeface="Montserrat"/>
              <a:cs typeface="Montserrat"/>
              <a:sym typeface="Montserrat"/>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Classes</a:t>
            </a:r>
            <a:endParaRPr>
              <a:solidFill>
                <a:schemeClr val="accent4"/>
              </a:solidFill>
              <a:latin typeface="Montserrat"/>
              <a:ea typeface="Montserrat"/>
              <a:cs typeface="Montserrat"/>
              <a:sym typeface="Montserrat"/>
            </a:endParaRPr>
          </a:p>
        </p:txBody>
      </p:sp>
      <p:sp>
        <p:nvSpPr>
          <p:cNvPr id="70" name="Google Shape;70;p15"/>
          <p:cNvSpPr txBox="1"/>
          <p:nvPr>
            <p:ph idx="1" type="body"/>
          </p:nvPr>
        </p:nvSpPr>
        <p:spPr>
          <a:xfrm>
            <a:off x="311675" y="1017725"/>
            <a:ext cx="8423100" cy="388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Classes </a:t>
            </a:r>
            <a:r>
              <a:rPr lang="en-GB" sz="1600">
                <a:solidFill>
                  <a:schemeClr val="accent5"/>
                </a:solidFill>
                <a:latin typeface="Montserrat"/>
                <a:ea typeface="Montserrat"/>
                <a:cs typeface="Montserrat"/>
                <a:sym typeface="Montserrat"/>
              </a:rPr>
              <a:t>are blueprint to create objects.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Think of it as an “</a:t>
            </a:r>
            <a:r>
              <a:rPr lang="en-GB" sz="1600">
                <a:solidFill>
                  <a:schemeClr val="accent4"/>
                </a:solidFill>
                <a:latin typeface="Montserrat"/>
                <a:ea typeface="Montserrat"/>
                <a:cs typeface="Montserrat"/>
                <a:sym typeface="Montserrat"/>
              </a:rPr>
              <a:t>object-factory</a:t>
            </a:r>
            <a:r>
              <a:rPr lang="en-GB" sz="1600">
                <a:solidFill>
                  <a:schemeClr val="accent5"/>
                </a:solidFill>
                <a:latin typeface="Montserrat"/>
                <a:ea typeface="Montserrat"/>
                <a:cs typeface="Montserrat"/>
                <a:sym typeface="Montserrat"/>
              </a:rPr>
              <a:t>” that contains collection of functions: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to access those functions, you need the class to give you an object (</a:t>
            </a:r>
            <a:r>
              <a:rPr lang="en-GB" sz="1600">
                <a:solidFill>
                  <a:schemeClr val="accent4"/>
                </a:solidFill>
                <a:latin typeface="Montserrat"/>
                <a:ea typeface="Montserrat"/>
                <a:cs typeface="Montserrat"/>
                <a:sym typeface="Montserrat"/>
              </a:rPr>
              <a:t>class instance</a:t>
            </a:r>
            <a:r>
              <a:rPr lang="en-GB" sz="1600">
                <a:solidFill>
                  <a:schemeClr val="accent5"/>
                </a:solidFill>
                <a:latin typeface="Montserrat"/>
                <a:ea typeface="Montserrat"/>
                <a:cs typeface="Montserrat"/>
                <a:sym typeface="Montserrat"/>
              </a:rPr>
              <a:t>).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Because the object is an instance of the class, it will give you access to all the functions collected inside the class.</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Ex</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numbers = [1, 2, 3, 4]			this list is an </a:t>
            </a:r>
            <a:r>
              <a:rPr lang="en-GB" sz="1600">
                <a:solidFill>
                  <a:schemeClr val="accent4"/>
                </a:solidFill>
                <a:latin typeface="Montserrat"/>
                <a:ea typeface="Montserrat"/>
                <a:cs typeface="Montserrat"/>
                <a:sym typeface="Montserrat"/>
              </a:rPr>
              <a:t>instance of the class &lt;list&gt;</a:t>
            </a:r>
            <a:r>
              <a:rPr lang="en-GB" sz="1600">
                <a:solidFill>
                  <a:schemeClr val="accent5"/>
                </a:solidFill>
                <a:latin typeface="Montserrat"/>
                <a:ea typeface="Montserrat"/>
                <a:cs typeface="Montserrat"/>
                <a:sym typeface="Montserrat"/>
              </a:rPr>
              <a:t>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append()</a:t>
            </a:r>
            <a:r>
              <a:rPr lang="en-GB" sz="1600">
                <a:solidFill>
                  <a:schemeClr val="accent5"/>
                </a:solidFill>
                <a:latin typeface="Montserrat"/>
                <a:ea typeface="Montserrat"/>
                <a:cs typeface="Montserrat"/>
                <a:sym typeface="Montserrat"/>
              </a:rPr>
              <a:t> is a </a:t>
            </a:r>
            <a:r>
              <a:rPr lang="en-GB" sz="1600">
                <a:solidFill>
                  <a:schemeClr val="accent4"/>
                </a:solidFill>
                <a:latin typeface="Montserrat"/>
                <a:ea typeface="Montserrat"/>
                <a:cs typeface="Montserrat"/>
                <a:sym typeface="Montserrat"/>
              </a:rPr>
              <a:t>method</a:t>
            </a:r>
            <a:r>
              <a:rPr lang="en-GB" sz="1600">
                <a:solidFill>
                  <a:schemeClr val="accent5"/>
                </a:solidFill>
                <a:latin typeface="Montserrat"/>
                <a:ea typeface="Montserrat"/>
                <a:cs typeface="Montserrat"/>
                <a:sym typeface="Montserrat"/>
              </a:rPr>
              <a:t> (function) of the class &lt;list&gt;, therefore is available to be used with the list I just created:</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numbers.</a:t>
            </a:r>
            <a:r>
              <a:rPr lang="en-GB" sz="1600">
                <a:solidFill>
                  <a:schemeClr val="accent4"/>
                </a:solidFill>
                <a:latin typeface="Montserrat"/>
                <a:ea typeface="Montserrat"/>
                <a:cs typeface="Montserrat"/>
                <a:sym typeface="Montserrat"/>
              </a:rPr>
              <a:t>append(5)</a:t>
            </a:r>
            <a:r>
              <a:rPr lang="en-GB" sz="1600">
                <a:solidFill>
                  <a:schemeClr val="accent5"/>
                </a:solidFill>
                <a:latin typeface="Montserrat"/>
                <a:ea typeface="Montserrat"/>
                <a:cs typeface="Montserrat"/>
                <a:sym typeface="Montserrat"/>
              </a:rPr>
              <a:t>	will add the number 5 to my list of numbers</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t/>
            </a:r>
            <a:endParaRPr sz="1600">
              <a:solidFill>
                <a:schemeClr val="accent5"/>
              </a:solidFill>
              <a:latin typeface="Montserrat"/>
              <a:ea typeface="Montserrat"/>
              <a:cs typeface="Montserrat"/>
              <a:sym typeface="Montserrat"/>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D</a:t>
            </a:r>
            <a:r>
              <a:rPr lang="en-GB">
                <a:solidFill>
                  <a:schemeClr val="accent4"/>
                </a:solidFill>
                <a:latin typeface="Montserrat"/>
                <a:ea typeface="Montserrat"/>
                <a:cs typeface="Montserrat"/>
                <a:sym typeface="Montserrat"/>
              </a:rPr>
              <a:t>under methods</a:t>
            </a:r>
            <a:endParaRPr>
              <a:solidFill>
                <a:schemeClr val="accent4"/>
              </a:solidFill>
              <a:latin typeface="Montserrat"/>
              <a:ea typeface="Montserrat"/>
              <a:cs typeface="Montserrat"/>
              <a:sym typeface="Montserrat"/>
            </a:endParaRPr>
          </a:p>
        </p:txBody>
      </p:sp>
      <p:sp>
        <p:nvSpPr>
          <p:cNvPr id="77" name="Google Shape;77;p16"/>
          <p:cNvSpPr txBox="1"/>
          <p:nvPr>
            <p:ph idx="1" type="body"/>
          </p:nvPr>
        </p:nvSpPr>
        <p:spPr>
          <a:xfrm>
            <a:off x="311675" y="1017725"/>
            <a:ext cx="8423100" cy="388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These methods are used to define various behaviours of objects. They are invoked implicitly by the Python interpreter in response to certain operations on objects.</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__</a:t>
            </a:r>
            <a:r>
              <a:rPr lang="en-GB" sz="1600">
                <a:solidFill>
                  <a:schemeClr val="accent4"/>
                </a:solidFill>
                <a:latin typeface="Montserrat"/>
                <a:ea typeface="Montserrat"/>
                <a:cs typeface="Montserrat"/>
                <a:sym typeface="Montserrat"/>
              </a:rPr>
              <a:t>init</a:t>
            </a:r>
            <a:r>
              <a:rPr lang="en-GB" sz="1600">
                <a:solidFill>
                  <a:schemeClr val="accent4"/>
                </a:solidFill>
                <a:latin typeface="Montserrat"/>
                <a:ea typeface="Montserrat"/>
                <a:cs typeface="Montserrat"/>
                <a:sym typeface="Montserrat"/>
              </a:rPr>
              <a:t>__</a:t>
            </a:r>
            <a:r>
              <a:rPr lang="en-GB" sz="1600">
                <a:solidFill>
                  <a:schemeClr val="accent5"/>
                </a:solidFill>
                <a:latin typeface="Montserrat"/>
                <a:ea typeface="Montserrat"/>
                <a:cs typeface="Montserrat"/>
                <a:sym typeface="Montserrat"/>
              </a:rPr>
              <a:t> : constructor method, called when an object is created</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__str__</a:t>
            </a:r>
            <a:r>
              <a:rPr lang="en-GB" sz="1600">
                <a:solidFill>
                  <a:schemeClr val="accent5"/>
                </a:solidFill>
                <a:latin typeface="Montserrat"/>
                <a:ea typeface="Montserrat"/>
                <a:cs typeface="Montserrat"/>
                <a:sym typeface="Montserrat"/>
              </a:rPr>
              <a:t> : returns a human readable string representation of the object</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__getitem__</a:t>
            </a:r>
            <a:r>
              <a:rPr lang="en-GB" sz="1600">
                <a:solidFill>
                  <a:schemeClr val="accent5"/>
                </a:solidFill>
                <a:latin typeface="Montserrat"/>
                <a:ea typeface="Montserrat"/>
                <a:cs typeface="Montserrat"/>
                <a:sym typeface="Montserrat"/>
              </a:rPr>
              <a:t> and </a:t>
            </a:r>
            <a:r>
              <a:rPr lang="en-GB" sz="1600">
                <a:solidFill>
                  <a:schemeClr val="accent4"/>
                </a:solidFill>
                <a:latin typeface="Montserrat"/>
                <a:ea typeface="Montserrat"/>
                <a:cs typeface="Montserrat"/>
                <a:sym typeface="Montserrat"/>
              </a:rPr>
              <a:t>__setitem__</a:t>
            </a:r>
            <a:r>
              <a:rPr lang="en-GB" sz="1600">
                <a:solidFill>
                  <a:schemeClr val="accent5"/>
                </a:solidFill>
                <a:latin typeface="Montserrat"/>
                <a:ea typeface="Montserrat"/>
                <a:cs typeface="Montserrat"/>
                <a:sym typeface="Montserrat"/>
              </a:rPr>
              <a:t> : define the behaviour for indexing and item            assignment.</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__iter__</a:t>
            </a:r>
            <a:r>
              <a:rPr lang="en-GB" sz="1600">
                <a:solidFill>
                  <a:schemeClr val="accent5"/>
                </a:solidFill>
                <a:latin typeface="Montserrat"/>
                <a:ea typeface="Montserrat"/>
                <a:cs typeface="Montserrat"/>
                <a:sym typeface="Montserrat"/>
              </a:rPr>
              <a:t> : implement and iterable object</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rPr lang="en-GB" sz="1600">
                <a:solidFill>
                  <a:schemeClr val="accent5"/>
                </a:solidFill>
                <a:latin typeface="Montserrat"/>
                <a:ea typeface="Montserrat"/>
                <a:cs typeface="Montserrat"/>
                <a:sym typeface="Montserrat"/>
              </a:rPr>
              <a:t>By implementing these methods in your classes, you can customize the behavior of your objects in response to various operations, making your classes more powerful and flexible.</a:t>
            </a:r>
            <a:endParaRPr sz="1600">
              <a:solidFill>
                <a:schemeClr val="accent5"/>
              </a:solidFill>
              <a:latin typeface="Montserrat"/>
              <a:ea typeface="Montserrat"/>
              <a:cs typeface="Montserrat"/>
              <a:sym typeface="Montserrat"/>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Object</a:t>
            </a:r>
            <a:r>
              <a:rPr lang="en-GB">
                <a:solidFill>
                  <a:schemeClr val="accent4"/>
                </a:solidFill>
                <a:latin typeface="Montserrat"/>
                <a:ea typeface="Montserrat"/>
                <a:cs typeface="Montserrat"/>
                <a:sym typeface="Montserrat"/>
              </a:rPr>
              <a:t> Oriented Programming - OOP</a:t>
            </a:r>
            <a:endParaRPr>
              <a:solidFill>
                <a:schemeClr val="accent4"/>
              </a:solidFill>
              <a:latin typeface="Montserrat"/>
              <a:ea typeface="Montserrat"/>
              <a:cs typeface="Montserrat"/>
              <a:sym typeface="Montserrat"/>
            </a:endParaRPr>
          </a:p>
        </p:txBody>
      </p:sp>
      <p:sp>
        <p:nvSpPr>
          <p:cNvPr id="84" name="Google Shape;84;p17"/>
          <p:cNvSpPr txBox="1"/>
          <p:nvPr>
            <p:ph idx="1" type="body"/>
          </p:nvPr>
        </p:nvSpPr>
        <p:spPr>
          <a:xfrm>
            <a:off x="311675" y="1170075"/>
            <a:ext cx="4203000" cy="319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Object Oriented Programming is a </a:t>
            </a:r>
            <a:r>
              <a:rPr lang="en-GB" sz="1600">
                <a:solidFill>
                  <a:schemeClr val="accent4"/>
                </a:solidFill>
                <a:latin typeface="Montserrat"/>
                <a:ea typeface="Montserrat"/>
                <a:cs typeface="Montserrat"/>
                <a:sym typeface="Montserrat"/>
              </a:rPr>
              <a:t>programming paradigm</a:t>
            </a:r>
            <a:r>
              <a:rPr lang="en-GB" sz="1600">
                <a:solidFill>
                  <a:schemeClr val="accent5"/>
                </a:solidFill>
                <a:latin typeface="Montserrat"/>
                <a:ea typeface="Montserrat"/>
                <a:cs typeface="Montserrat"/>
                <a:sym typeface="Montserrat"/>
              </a:rPr>
              <a:t> that uses </a:t>
            </a:r>
            <a:r>
              <a:rPr lang="en-GB" sz="1600">
                <a:solidFill>
                  <a:schemeClr val="accent4"/>
                </a:solidFill>
                <a:latin typeface="Montserrat"/>
                <a:ea typeface="Montserrat"/>
                <a:cs typeface="Montserrat"/>
                <a:sym typeface="Montserrat"/>
              </a:rPr>
              <a:t>objects</a:t>
            </a:r>
            <a:r>
              <a:rPr lang="en-GB" sz="1600">
                <a:solidFill>
                  <a:schemeClr val="accent5"/>
                </a:solidFill>
                <a:latin typeface="Montserrat"/>
                <a:ea typeface="Montserrat"/>
                <a:cs typeface="Montserrat"/>
                <a:sym typeface="Montserrat"/>
              </a:rPr>
              <a:t>, which are </a:t>
            </a:r>
            <a:r>
              <a:rPr lang="en-GB" sz="1600">
                <a:solidFill>
                  <a:schemeClr val="accent4"/>
                </a:solidFill>
                <a:latin typeface="Montserrat"/>
                <a:ea typeface="Montserrat"/>
                <a:cs typeface="Montserrat"/>
                <a:sym typeface="Montserrat"/>
              </a:rPr>
              <a:t>instances of classes</a:t>
            </a:r>
            <a:r>
              <a:rPr lang="en-GB" sz="1600">
                <a:solidFill>
                  <a:schemeClr val="accent5"/>
                </a:solidFill>
                <a:latin typeface="Montserrat"/>
                <a:ea typeface="Montserrat"/>
                <a:cs typeface="Montserrat"/>
                <a:sym typeface="Montserrat"/>
              </a:rPr>
              <a:t>, to design and organise code.</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Many feature of Python are built around the principles of OOP.</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rPr lang="en-GB" sz="1600">
                <a:solidFill>
                  <a:schemeClr val="accent5"/>
                </a:solidFill>
                <a:latin typeface="Montserrat"/>
                <a:ea typeface="Montserrat"/>
                <a:cs typeface="Montserrat"/>
                <a:sym typeface="Montserrat"/>
              </a:rPr>
              <a:t>By following these </a:t>
            </a:r>
            <a:r>
              <a:rPr lang="en-GB" sz="1600">
                <a:solidFill>
                  <a:schemeClr val="accent5"/>
                </a:solidFill>
                <a:latin typeface="Montserrat"/>
                <a:ea typeface="Montserrat"/>
                <a:cs typeface="Montserrat"/>
                <a:sym typeface="Montserrat"/>
              </a:rPr>
              <a:t>principles</a:t>
            </a:r>
            <a:r>
              <a:rPr lang="en-GB" sz="1600">
                <a:solidFill>
                  <a:schemeClr val="accent5"/>
                </a:solidFill>
                <a:latin typeface="Montserrat"/>
                <a:ea typeface="Montserrat"/>
                <a:cs typeface="Montserrat"/>
                <a:sym typeface="Montserrat"/>
              </a:rPr>
              <a:t>, you can create code that is </a:t>
            </a:r>
            <a:r>
              <a:rPr lang="en-GB" sz="1600">
                <a:solidFill>
                  <a:schemeClr val="accent4"/>
                </a:solidFill>
                <a:latin typeface="Montserrat"/>
                <a:ea typeface="Montserrat"/>
                <a:cs typeface="Montserrat"/>
                <a:sym typeface="Montserrat"/>
              </a:rPr>
              <a:t>modular</a:t>
            </a:r>
            <a:r>
              <a:rPr lang="en-GB" sz="1600">
                <a:solidFill>
                  <a:schemeClr val="accent5"/>
                </a:solidFill>
                <a:latin typeface="Montserrat"/>
                <a:ea typeface="Montserrat"/>
                <a:cs typeface="Montserrat"/>
                <a:sym typeface="Montserrat"/>
              </a:rPr>
              <a:t>, </a:t>
            </a:r>
            <a:r>
              <a:rPr lang="en-GB" sz="1600">
                <a:solidFill>
                  <a:schemeClr val="accent4"/>
                </a:solidFill>
                <a:latin typeface="Montserrat"/>
                <a:ea typeface="Montserrat"/>
                <a:cs typeface="Montserrat"/>
                <a:sym typeface="Montserrat"/>
              </a:rPr>
              <a:t>extensible</a:t>
            </a:r>
            <a:r>
              <a:rPr lang="en-GB" sz="1600">
                <a:solidFill>
                  <a:schemeClr val="accent5"/>
                </a:solidFill>
                <a:latin typeface="Montserrat"/>
                <a:ea typeface="Montserrat"/>
                <a:cs typeface="Montserrat"/>
                <a:sym typeface="Montserrat"/>
              </a:rPr>
              <a:t>, and </a:t>
            </a:r>
            <a:r>
              <a:rPr lang="en-GB" sz="1600">
                <a:solidFill>
                  <a:schemeClr val="accent4"/>
                </a:solidFill>
                <a:latin typeface="Montserrat"/>
                <a:ea typeface="Montserrat"/>
                <a:cs typeface="Montserrat"/>
                <a:sym typeface="Montserrat"/>
              </a:rPr>
              <a:t>easy to maintain</a:t>
            </a:r>
            <a:r>
              <a:rPr lang="en-GB" sz="1600">
                <a:solidFill>
                  <a:schemeClr val="accent5"/>
                </a:solidFill>
                <a:latin typeface="Montserrat"/>
                <a:ea typeface="Montserrat"/>
                <a:cs typeface="Montserrat"/>
                <a:sym typeface="Montserrat"/>
              </a:rPr>
              <a:t> and understand.</a:t>
            </a:r>
            <a:endParaRPr sz="1600">
              <a:solidFill>
                <a:schemeClr val="accent5"/>
              </a:solidFill>
              <a:latin typeface="Montserrat"/>
              <a:ea typeface="Montserrat"/>
              <a:cs typeface="Montserrat"/>
              <a:sym typeface="Montserrat"/>
            </a:endParaRPr>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86" name="Google Shape;86;p17"/>
          <p:cNvPicPr preferRelativeResize="0"/>
          <p:nvPr/>
        </p:nvPicPr>
        <p:blipFill>
          <a:blip r:embed="rId4">
            <a:alphaModFix/>
          </a:blip>
          <a:stretch>
            <a:fillRect/>
          </a:stretch>
        </p:blipFill>
        <p:spPr>
          <a:xfrm>
            <a:off x="4667075" y="1170125"/>
            <a:ext cx="4324526" cy="31929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OOP vs Procedural</a:t>
            </a:r>
            <a:endParaRPr>
              <a:solidFill>
                <a:schemeClr val="accent4"/>
              </a:solidFill>
              <a:latin typeface="Montserrat"/>
              <a:ea typeface="Montserrat"/>
              <a:cs typeface="Montserrat"/>
              <a:sym typeface="Montserrat"/>
            </a:endParaRPr>
          </a:p>
        </p:txBody>
      </p:sp>
      <p:sp>
        <p:nvSpPr>
          <p:cNvPr id="92" name="Google Shape;92;p18"/>
          <p:cNvSpPr txBox="1"/>
          <p:nvPr>
            <p:ph idx="1" type="body"/>
          </p:nvPr>
        </p:nvSpPr>
        <p:spPr>
          <a:xfrm>
            <a:off x="360450" y="1017725"/>
            <a:ext cx="8423100" cy="39270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GB" sz="1600">
                <a:solidFill>
                  <a:schemeClr val="accent4"/>
                </a:solidFill>
                <a:latin typeface="Montserrat"/>
                <a:ea typeface="Montserrat"/>
                <a:cs typeface="Montserrat"/>
                <a:sym typeface="Montserrat"/>
              </a:rPr>
              <a:t>Code organisation</a:t>
            </a:r>
            <a:endParaRPr sz="1600">
              <a:solidFill>
                <a:schemeClr val="accent4"/>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OOP</a:t>
            </a:r>
            <a:r>
              <a:rPr lang="en-GB" sz="1600">
                <a:solidFill>
                  <a:schemeClr val="accent5"/>
                </a:solidFill>
                <a:latin typeface="Montserrat"/>
                <a:ea typeface="Montserrat"/>
                <a:cs typeface="Montserrat"/>
                <a:sym typeface="Montserrat"/>
              </a:rPr>
              <a:t> - Code is organised around objects (instances of a class)</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Procedural </a:t>
            </a:r>
            <a:r>
              <a:rPr lang="en-GB" sz="1600">
                <a:solidFill>
                  <a:schemeClr val="accent5"/>
                </a:solidFill>
                <a:latin typeface="Montserrat"/>
                <a:ea typeface="Montserrat"/>
                <a:cs typeface="Montserrat"/>
                <a:sym typeface="Montserrat"/>
              </a:rPr>
              <a:t>- Code is organised around procedures or routines</a:t>
            </a:r>
            <a:endParaRPr sz="1600">
              <a:solidFill>
                <a:schemeClr val="accent5"/>
              </a:solidFill>
              <a:latin typeface="Montserrat"/>
              <a:ea typeface="Montserrat"/>
              <a:cs typeface="Montserrat"/>
              <a:sym typeface="Montserrat"/>
            </a:endParaRPr>
          </a:p>
          <a:p>
            <a:pPr indent="0" lvl="0" marL="0" rtl="0" algn="ctr">
              <a:spcBef>
                <a:spcPts val="1200"/>
              </a:spcBef>
              <a:spcAft>
                <a:spcPts val="0"/>
              </a:spcAft>
              <a:buNone/>
            </a:pPr>
            <a:r>
              <a:rPr lang="en-GB" sz="1600">
                <a:solidFill>
                  <a:schemeClr val="accent4"/>
                </a:solidFill>
                <a:latin typeface="Montserrat"/>
                <a:ea typeface="Montserrat"/>
                <a:cs typeface="Montserrat"/>
                <a:sym typeface="Montserrat"/>
              </a:rPr>
              <a:t>Data and Functions</a:t>
            </a:r>
            <a:endParaRPr sz="1600">
              <a:solidFill>
                <a:schemeClr val="accent4"/>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O</a:t>
            </a:r>
            <a:r>
              <a:rPr lang="en-GB" sz="1600">
                <a:solidFill>
                  <a:schemeClr val="accent5"/>
                </a:solidFill>
                <a:latin typeface="Montserrat"/>
                <a:ea typeface="Montserrat"/>
                <a:cs typeface="Montserrat"/>
                <a:sym typeface="Montserrat"/>
              </a:rPr>
              <a:t> - encapsulation is a key principle, objects hide their internal details</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P </a:t>
            </a:r>
            <a:r>
              <a:rPr lang="en-GB" sz="1600">
                <a:solidFill>
                  <a:schemeClr val="accent5"/>
                </a:solidFill>
                <a:latin typeface="Montserrat"/>
                <a:ea typeface="Montserrat"/>
                <a:cs typeface="Montserrat"/>
                <a:sym typeface="Montserrat"/>
              </a:rPr>
              <a:t>- data and functions are separate entities, data often </a:t>
            </a:r>
            <a:r>
              <a:rPr lang="en-GB" sz="1600">
                <a:solidFill>
                  <a:schemeClr val="accent5"/>
                </a:solidFill>
                <a:latin typeface="Montserrat"/>
                <a:ea typeface="Montserrat"/>
                <a:cs typeface="Montserrat"/>
                <a:sym typeface="Montserrat"/>
              </a:rPr>
              <a:t>declared</a:t>
            </a:r>
            <a:r>
              <a:rPr lang="en-GB" sz="1600">
                <a:solidFill>
                  <a:schemeClr val="accent5"/>
                </a:solidFill>
                <a:latin typeface="Montserrat"/>
                <a:ea typeface="Montserrat"/>
                <a:cs typeface="Montserrat"/>
                <a:sym typeface="Montserrat"/>
              </a:rPr>
              <a:t> globally or explicitly passed to functions.</a:t>
            </a:r>
            <a:endParaRPr sz="1600">
              <a:solidFill>
                <a:schemeClr val="accent5"/>
              </a:solidFill>
              <a:latin typeface="Montserrat"/>
              <a:ea typeface="Montserrat"/>
              <a:cs typeface="Montserrat"/>
              <a:sym typeface="Montserrat"/>
            </a:endParaRPr>
          </a:p>
          <a:p>
            <a:pPr indent="0" lvl="0" marL="0" rtl="0" algn="ctr">
              <a:spcBef>
                <a:spcPts val="1200"/>
              </a:spcBef>
              <a:spcAft>
                <a:spcPts val="0"/>
              </a:spcAft>
              <a:buNone/>
            </a:pPr>
            <a:r>
              <a:rPr lang="en-GB" sz="1600">
                <a:solidFill>
                  <a:schemeClr val="accent4"/>
                </a:solidFill>
                <a:latin typeface="Montserrat"/>
                <a:ea typeface="Montserrat"/>
                <a:cs typeface="Montserrat"/>
                <a:sym typeface="Montserrat"/>
              </a:rPr>
              <a:t>Reuse and modularity</a:t>
            </a:r>
            <a:endParaRPr sz="1600">
              <a:solidFill>
                <a:schemeClr val="accent4"/>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O </a:t>
            </a:r>
            <a:r>
              <a:rPr lang="en-GB" sz="1600">
                <a:solidFill>
                  <a:schemeClr val="accent5"/>
                </a:solidFill>
                <a:latin typeface="Montserrat"/>
                <a:ea typeface="Montserrat"/>
                <a:cs typeface="Montserrat"/>
                <a:sym typeface="Montserrat"/>
              </a:rPr>
              <a:t>- Inheritance promotes code reuse.</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P </a:t>
            </a:r>
            <a:r>
              <a:rPr lang="en-GB" sz="1600">
                <a:solidFill>
                  <a:schemeClr val="accent5"/>
                </a:solidFill>
                <a:latin typeface="Montserrat"/>
                <a:ea typeface="Montserrat"/>
                <a:cs typeface="Montserrat"/>
                <a:sym typeface="Montserrat"/>
              </a:rPr>
              <a:t>- Functions are typically standalone and might not be easily reusable</a:t>
            </a:r>
            <a:endParaRPr sz="1600">
              <a:solidFill>
                <a:schemeClr val="accent5"/>
              </a:solidFill>
              <a:latin typeface="Montserrat"/>
              <a:ea typeface="Montserrat"/>
              <a:cs typeface="Montserrat"/>
              <a:sym typeface="Montserrat"/>
            </a:endParaRPr>
          </a:p>
          <a:p>
            <a:pPr indent="0" lvl="0" marL="0" rtl="0" algn="ctr">
              <a:spcBef>
                <a:spcPts val="1200"/>
              </a:spcBef>
              <a:spcAft>
                <a:spcPts val="0"/>
              </a:spcAft>
              <a:buNone/>
            </a:pPr>
            <a:r>
              <a:rPr lang="en-GB" sz="1600">
                <a:solidFill>
                  <a:schemeClr val="accent4"/>
                </a:solidFill>
                <a:latin typeface="Montserrat"/>
                <a:ea typeface="Montserrat"/>
                <a:cs typeface="Montserrat"/>
                <a:sym typeface="Montserrat"/>
              </a:rPr>
              <a:t>Focus</a:t>
            </a:r>
            <a:endParaRPr sz="1600">
              <a:solidFill>
                <a:schemeClr val="accent4"/>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O </a:t>
            </a:r>
            <a:r>
              <a:rPr lang="en-GB" sz="1600">
                <a:solidFill>
                  <a:schemeClr val="accent5"/>
                </a:solidFill>
                <a:latin typeface="Montserrat"/>
                <a:ea typeface="Montserrat"/>
                <a:cs typeface="Montserrat"/>
                <a:sym typeface="Montserrat"/>
              </a:rPr>
              <a:t>- Focus on modelling real-world entities as objects and their interactions.</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P </a:t>
            </a:r>
            <a:r>
              <a:rPr lang="en-GB" sz="1600">
                <a:solidFill>
                  <a:schemeClr val="accent5"/>
                </a:solidFill>
                <a:latin typeface="Montserrat"/>
                <a:ea typeface="Montserrat"/>
                <a:cs typeface="Montserrat"/>
                <a:sym typeface="Montserrat"/>
              </a:rPr>
              <a:t>- Focuses on procedures or routines that manipulate data.</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t/>
            </a:r>
            <a:endParaRPr sz="1600">
              <a:solidFill>
                <a:schemeClr val="accent5"/>
              </a:solidFill>
              <a:latin typeface="Montserrat"/>
              <a:ea typeface="Montserrat"/>
              <a:cs typeface="Montserrat"/>
              <a:sym typeface="Montserrat"/>
            </a:endParaRPr>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286425" y="445025"/>
            <a:ext cx="8605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Python - Libraries</a:t>
            </a:r>
            <a:endParaRPr>
              <a:solidFill>
                <a:schemeClr val="accent4"/>
              </a:solidFill>
              <a:latin typeface="Montserrat"/>
              <a:ea typeface="Montserrat"/>
              <a:cs typeface="Montserrat"/>
              <a:sym typeface="Montserrat"/>
            </a:endParaRPr>
          </a:p>
        </p:txBody>
      </p:sp>
      <p:sp>
        <p:nvSpPr>
          <p:cNvPr id="99" name="Google Shape;99;p19"/>
          <p:cNvSpPr txBox="1"/>
          <p:nvPr>
            <p:ph idx="1" type="body"/>
          </p:nvPr>
        </p:nvSpPr>
        <p:spPr>
          <a:xfrm>
            <a:off x="286500" y="1395550"/>
            <a:ext cx="8605200" cy="28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Libraries are a </a:t>
            </a:r>
            <a:r>
              <a:rPr lang="en-GB" sz="1600">
                <a:solidFill>
                  <a:schemeClr val="accent4"/>
                </a:solidFill>
                <a:latin typeface="Montserrat"/>
                <a:ea typeface="Montserrat"/>
                <a:cs typeface="Montserrat"/>
                <a:sym typeface="Montserrat"/>
              </a:rPr>
              <a:t>collection of precompiled codes</a:t>
            </a:r>
            <a:r>
              <a:rPr lang="en-GB" sz="1600">
                <a:solidFill>
                  <a:schemeClr val="accent5"/>
                </a:solidFill>
                <a:latin typeface="Montserrat"/>
                <a:ea typeface="Montserrat"/>
                <a:cs typeface="Montserrat"/>
                <a:sym typeface="Montserrat"/>
              </a:rPr>
              <a:t> that can be used later on in a program for some specific well-defined operations.</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Modular components of code that can be imported into your Python code are referred to as </a:t>
            </a:r>
            <a:r>
              <a:rPr i="1" lang="en-GB" sz="1600">
                <a:solidFill>
                  <a:schemeClr val="accent4"/>
                </a:solidFill>
                <a:uFill>
                  <a:noFill/>
                </a:uFill>
                <a:latin typeface="Montserrat"/>
                <a:ea typeface="Montserrat"/>
                <a:cs typeface="Montserrat"/>
                <a:sym typeface="Montserrat"/>
                <a:hlinkClick r:id="rId4">
                  <a:extLst>
                    <a:ext uri="{A12FA001-AC4F-418D-AE19-62706E023703}">
                      <ahyp:hlinkClr val="tx"/>
                    </a:ext>
                  </a:extLst>
                </a:hlinkClick>
              </a:rPr>
              <a:t>modules</a:t>
            </a:r>
            <a:r>
              <a:rPr lang="en-GB" sz="1600">
                <a:solidFill>
                  <a:schemeClr val="accent5"/>
                </a:solidFill>
                <a:latin typeface="Montserrat"/>
                <a:ea typeface="Montserrat"/>
                <a:cs typeface="Montserrat"/>
                <a:sym typeface="Montserrat"/>
              </a:rPr>
              <a:t>. Modules are packaged into zip archives known as </a:t>
            </a:r>
            <a:r>
              <a:rPr i="1" lang="en-GB" sz="1600">
                <a:solidFill>
                  <a:schemeClr val="accent4"/>
                </a:solidFill>
                <a:latin typeface="Montserrat"/>
                <a:ea typeface="Montserrat"/>
                <a:cs typeface="Montserrat"/>
                <a:sym typeface="Montserrat"/>
              </a:rPr>
              <a:t>packages</a:t>
            </a:r>
            <a:r>
              <a:rPr lang="en-GB" sz="1600">
                <a:solidFill>
                  <a:schemeClr val="accent5"/>
                </a:solidFill>
                <a:latin typeface="Montserrat"/>
                <a:ea typeface="Montserrat"/>
                <a:cs typeface="Montserrat"/>
                <a:sym typeface="Montserrat"/>
              </a:rPr>
              <a:t>, along with metadata, installation parameters, test code, etc.</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rPr i="1" lang="en-GB" sz="1600">
                <a:solidFill>
                  <a:schemeClr val="accent4"/>
                </a:solidFill>
                <a:latin typeface="Montserrat"/>
                <a:ea typeface="Montserrat"/>
                <a:cs typeface="Montserrat"/>
                <a:sym typeface="Montserrat"/>
              </a:rPr>
              <a:t>Libraries</a:t>
            </a:r>
            <a:r>
              <a:rPr lang="en-GB" sz="1600">
                <a:solidFill>
                  <a:schemeClr val="accent5"/>
                </a:solidFill>
                <a:latin typeface="Montserrat"/>
                <a:ea typeface="Montserrat"/>
                <a:cs typeface="Montserrat"/>
                <a:sym typeface="Montserrat"/>
              </a:rPr>
              <a:t> contains many modules. A </a:t>
            </a:r>
            <a:r>
              <a:rPr i="1" lang="en-GB" sz="1600">
                <a:solidFill>
                  <a:schemeClr val="accent4"/>
                </a:solidFill>
                <a:latin typeface="Montserrat"/>
                <a:ea typeface="Montserrat"/>
                <a:cs typeface="Montserrat"/>
                <a:sym typeface="Montserrat"/>
              </a:rPr>
              <a:t>module</a:t>
            </a:r>
            <a:r>
              <a:rPr lang="en-GB" sz="1600">
                <a:solidFill>
                  <a:schemeClr val="accent5"/>
                </a:solidFill>
                <a:latin typeface="Montserrat"/>
                <a:ea typeface="Montserrat"/>
                <a:cs typeface="Montserrat"/>
                <a:sym typeface="Montserrat"/>
              </a:rPr>
              <a:t> is basically a single purpose library.</a:t>
            </a:r>
            <a:endParaRPr sz="1600">
              <a:solidFill>
                <a:schemeClr val="accent5"/>
              </a:solidFill>
              <a:latin typeface="Montserrat"/>
              <a:ea typeface="Montserrat"/>
              <a:cs typeface="Montserrat"/>
              <a:sym typeface="Montserrat"/>
            </a:endParaRPr>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Common python’s module/libraries:</a:t>
            </a:r>
            <a:endParaRPr>
              <a:solidFill>
                <a:schemeClr val="accent4"/>
              </a:solidFill>
              <a:latin typeface="Montserrat"/>
              <a:ea typeface="Montserrat"/>
              <a:cs typeface="Montserrat"/>
              <a:sym typeface="Montserrat"/>
            </a:endParaRPr>
          </a:p>
        </p:txBody>
      </p:sp>
      <p:sp>
        <p:nvSpPr>
          <p:cNvPr id="106" name="Google Shape;106;p20"/>
          <p:cNvSpPr txBox="1"/>
          <p:nvPr>
            <p:ph idx="1" type="body"/>
          </p:nvPr>
        </p:nvSpPr>
        <p:spPr>
          <a:xfrm>
            <a:off x="311700" y="1152475"/>
            <a:ext cx="8520600" cy="3768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lang="en-GB" sz="1600">
                <a:solidFill>
                  <a:schemeClr val="accent4"/>
                </a:solidFill>
                <a:latin typeface="Montserrat"/>
                <a:ea typeface="Montserrat"/>
                <a:cs typeface="Montserrat"/>
                <a:sym typeface="Montserrat"/>
              </a:rPr>
              <a:t>Python JSON library:</a:t>
            </a:r>
            <a:r>
              <a:rPr lang="en-GB" sz="1600">
                <a:solidFill>
                  <a:schemeClr val="accent5"/>
                </a:solidFill>
                <a:latin typeface="Montserrat"/>
                <a:ea typeface="Montserrat"/>
                <a:cs typeface="Montserrat"/>
                <a:sym typeface="Montserrat"/>
              </a:rPr>
              <a:t> built-in package that makes easy parse, handle and visualise JSON files.</a:t>
            </a:r>
            <a:endParaRPr sz="1600">
              <a:solidFill>
                <a:schemeClr val="accent5"/>
              </a:solidFill>
              <a:latin typeface="Montserrat"/>
              <a:ea typeface="Montserrat"/>
              <a:cs typeface="Montserrat"/>
              <a:sym typeface="Montserrat"/>
            </a:endParaRPr>
          </a:p>
          <a:p>
            <a:pPr indent="0" lvl="0" marL="0" rtl="0" algn="l">
              <a:lnSpc>
                <a:spcPct val="95000"/>
              </a:lnSpc>
              <a:spcBef>
                <a:spcPts val="1200"/>
              </a:spcBef>
              <a:spcAft>
                <a:spcPts val="0"/>
              </a:spcAft>
              <a:buSzPts val="1018"/>
              <a:buNone/>
            </a:pPr>
            <a:r>
              <a:rPr lang="en-GB" sz="1600">
                <a:solidFill>
                  <a:schemeClr val="accent4"/>
                </a:solidFill>
                <a:latin typeface="Montserrat"/>
                <a:ea typeface="Montserrat"/>
                <a:cs typeface="Montserrat"/>
                <a:sym typeface="Montserrat"/>
              </a:rPr>
              <a:t>Python boto3 SDK:</a:t>
            </a:r>
            <a:r>
              <a:rPr lang="en-GB" sz="1600">
                <a:solidFill>
                  <a:schemeClr val="accent5"/>
                </a:solidFill>
                <a:latin typeface="Montserrat"/>
                <a:ea typeface="Montserrat"/>
                <a:cs typeface="Montserrat"/>
                <a:sym typeface="Montserrat"/>
              </a:rPr>
              <a:t> boto3 is the name of the Python SDK for AWS. It allows you to directly create, update, and delete AWS resources from your Python scripts.</a:t>
            </a:r>
            <a:endParaRPr sz="1600">
              <a:solidFill>
                <a:schemeClr val="accent5"/>
              </a:solidFill>
              <a:latin typeface="Montserrat"/>
              <a:ea typeface="Montserrat"/>
              <a:cs typeface="Montserrat"/>
              <a:sym typeface="Montserrat"/>
            </a:endParaRPr>
          </a:p>
          <a:p>
            <a:pPr indent="0" lvl="0" marL="0" rtl="0" algn="l">
              <a:lnSpc>
                <a:spcPct val="95000"/>
              </a:lnSpc>
              <a:spcBef>
                <a:spcPts val="1200"/>
              </a:spcBef>
              <a:spcAft>
                <a:spcPts val="0"/>
              </a:spcAft>
              <a:buSzPts val="1018"/>
              <a:buNone/>
            </a:pPr>
            <a:r>
              <a:rPr lang="en-GB" sz="1600">
                <a:solidFill>
                  <a:schemeClr val="accent4"/>
                </a:solidFill>
                <a:latin typeface="Montserrat"/>
                <a:ea typeface="Montserrat"/>
                <a:cs typeface="Montserrat"/>
                <a:sym typeface="Montserrat"/>
              </a:rPr>
              <a:t>Python CSV module:</a:t>
            </a:r>
            <a:r>
              <a:rPr lang="en-GB" sz="1600">
                <a:solidFill>
                  <a:schemeClr val="accent5"/>
                </a:solidFill>
                <a:latin typeface="Montserrat"/>
                <a:ea typeface="Montserrat"/>
                <a:cs typeface="Montserrat"/>
                <a:sym typeface="Montserrat"/>
              </a:rPr>
              <a:t> provides functionality to both read from and write to CSV files.</a:t>
            </a:r>
            <a:endParaRPr sz="1600">
              <a:solidFill>
                <a:schemeClr val="accent5"/>
              </a:solidFill>
              <a:latin typeface="Montserrat"/>
              <a:ea typeface="Montserrat"/>
              <a:cs typeface="Montserrat"/>
              <a:sym typeface="Montserrat"/>
            </a:endParaRPr>
          </a:p>
          <a:p>
            <a:pPr indent="0" lvl="0" marL="0" rtl="0" algn="l">
              <a:lnSpc>
                <a:spcPct val="95000"/>
              </a:lnSpc>
              <a:spcBef>
                <a:spcPts val="1200"/>
              </a:spcBef>
              <a:spcAft>
                <a:spcPts val="0"/>
              </a:spcAft>
              <a:buSzPts val="1018"/>
              <a:buNone/>
            </a:pPr>
            <a:r>
              <a:rPr lang="en-GB" sz="1600">
                <a:solidFill>
                  <a:schemeClr val="accent4"/>
                </a:solidFill>
                <a:latin typeface="Montserrat"/>
                <a:ea typeface="Montserrat"/>
                <a:cs typeface="Montserrat"/>
                <a:sym typeface="Montserrat"/>
              </a:rPr>
              <a:t>Python IO module: </a:t>
            </a:r>
            <a:r>
              <a:rPr lang="en-GB" sz="1600">
                <a:solidFill>
                  <a:schemeClr val="accent5"/>
                </a:solidFill>
                <a:latin typeface="Montserrat"/>
                <a:ea typeface="Montserrat"/>
                <a:cs typeface="Montserrat"/>
                <a:sym typeface="Montserrat"/>
              </a:rPr>
              <a:t>This module is quite useful when you want to perform file-related I/O operations (eg. file reading/writing).</a:t>
            </a:r>
            <a:endParaRPr sz="1600">
              <a:solidFill>
                <a:schemeClr val="accent5"/>
              </a:solidFill>
              <a:latin typeface="Montserrat"/>
              <a:ea typeface="Montserrat"/>
              <a:cs typeface="Montserrat"/>
              <a:sym typeface="Montserrat"/>
            </a:endParaRPr>
          </a:p>
          <a:p>
            <a:pPr indent="0" lvl="0" marL="0" rtl="0" algn="l">
              <a:lnSpc>
                <a:spcPct val="95000"/>
              </a:lnSpc>
              <a:spcBef>
                <a:spcPts val="1200"/>
              </a:spcBef>
              <a:spcAft>
                <a:spcPts val="0"/>
              </a:spcAft>
              <a:buSzPts val="1018"/>
              <a:buNone/>
            </a:pPr>
            <a:r>
              <a:rPr lang="en-GB" sz="1600">
                <a:solidFill>
                  <a:schemeClr val="accent4"/>
                </a:solidFill>
                <a:latin typeface="Montserrat"/>
                <a:ea typeface="Montserrat"/>
                <a:cs typeface="Montserrat"/>
                <a:sym typeface="Montserrat"/>
              </a:rPr>
              <a:t>Python OS module:</a:t>
            </a:r>
            <a:r>
              <a:rPr lang="en-GB" sz="1600">
                <a:solidFill>
                  <a:schemeClr val="accent5"/>
                </a:solidFill>
                <a:latin typeface="Montserrat"/>
                <a:ea typeface="Montserrat"/>
                <a:cs typeface="Montserrat"/>
                <a:sym typeface="Montserrat"/>
              </a:rPr>
              <a:t> provides functions for interacting with the OS.</a:t>
            </a:r>
            <a:endParaRPr sz="1600">
              <a:solidFill>
                <a:schemeClr val="accent5"/>
              </a:solidFill>
              <a:latin typeface="Montserrat"/>
              <a:ea typeface="Montserrat"/>
              <a:cs typeface="Montserrat"/>
              <a:sym typeface="Montserrat"/>
            </a:endParaRPr>
          </a:p>
          <a:p>
            <a:pPr indent="0" lvl="0" marL="0" rtl="0" algn="l">
              <a:lnSpc>
                <a:spcPct val="95000"/>
              </a:lnSpc>
              <a:spcBef>
                <a:spcPts val="1200"/>
              </a:spcBef>
              <a:spcAft>
                <a:spcPts val="1200"/>
              </a:spcAft>
              <a:buSzPts val="1018"/>
              <a:buNone/>
            </a:pPr>
            <a:r>
              <a:rPr lang="en-GB" sz="1600">
                <a:solidFill>
                  <a:schemeClr val="accent4"/>
                </a:solidFill>
                <a:latin typeface="Montserrat"/>
                <a:ea typeface="Montserrat"/>
                <a:cs typeface="Montserrat"/>
                <a:sym typeface="Montserrat"/>
              </a:rPr>
              <a:t>Python standard library:</a:t>
            </a:r>
            <a:r>
              <a:rPr lang="en-GB" sz="1600">
                <a:solidFill>
                  <a:schemeClr val="accent5"/>
                </a:solidFill>
                <a:latin typeface="Montserrat"/>
                <a:ea typeface="Montserrat"/>
                <a:cs typeface="Montserrat"/>
                <a:sym typeface="Montserrat"/>
              </a:rPr>
              <a:t> collection of packages that come already installed with Python.</a:t>
            </a:r>
            <a:endParaRPr sz="1600">
              <a:solidFill>
                <a:schemeClr val="accent5"/>
              </a:solidFill>
              <a:latin typeface="Montserrat"/>
              <a:ea typeface="Montserrat"/>
              <a:cs typeface="Montserrat"/>
              <a:sym typeface="Montserrat"/>
            </a:endParaRPr>
          </a:p>
        </p:txBody>
      </p:sp>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21"/>
          <p:cNvSpPr txBox="1"/>
          <p:nvPr>
            <p:ph type="title"/>
          </p:nvPr>
        </p:nvSpPr>
        <p:spPr>
          <a:xfrm>
            <a:off x="286425" y="445025"/>
            <a:ext cx="8605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Installing external libraries</a:t>
            </a:r>
            <a:endParaRPr>
              <a:solidFill>
                <a:schemeClr val="accent4"/>
              </a:solidFill>
              <a:latin typeface="Montserrat"/>
              <a:ea typeface="Montserrat"/>
              <a:cs typeface="Montserrat"/>
              <a:sym typeface="Montserrat"/>
            </a:endParaRPr>
          </a:p>
        </p:txBody>
      </p:sp>
      <p:sp>
        <p:nvSpPr>
          <p:cNvPr id="113" name="Google Shape;113;p21"/>
          <p:cNvSpPr txBox="1"/>
          <p:nvPr>
            <p:ph idx="1" type="body"/>
          </p:nvPr>
        </p:nvSpPr>
        <p:spPr>
          <a:xfrm>
            <a:off x="286500" y="1395550"/>
            <a:ext cx="8605200" cy="3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Sometimes what you need is not included in the python standard library and you have to install an external library.</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To do that, you can use a python package manager called </a:t>
            </a:r>
            <a:r>
              <a:rPr lang="en-GB" sz="1600">
                <a:solidFill>
                  <a:schemeClr val="accent4"/>
                </a:solidFill>
                <a:latin typeface="Montserrat"/>
                <a:ea typeface="Montserrat"/>
                <a:cs typeface="Montserrat"/>
                <a:sym typeface="Montserrat"/>
              </a:rPr>
              <a:t>pip</a:t>
            </a:r>
            <a:endParaRPr sz="1600">
              <a:solidFill>
                <a:schemeClr val="accent4"/>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p</a:t>
            </a:r>
            <a:r>
              <a:rPr lang="en-GB" sz="1600">
                <a:solidFill>
                  <a:schemeClr val="accent5"/>
                </a:solidFill>
                <a:latin typeface="Montserrat"/>
                <a:ea typeface="Montserrat"/>
                <a:cs typeface="Montserrat"/>
                <a:sym typeface="Montserrat"/>
              </a:rPr>
              <a:t>ip comes already installed with Python and allows you to install most of the libraries simply typing </a:t>
            </a:r>
            <a:r>
              <a:rPr lang="en-GB" sz="1600">
                <a:solidFill>
                  <a:schemeClr val="accent4"/>
                </a:solidFill>
                <a:latin typeface="Montserrat"/>
                <a:ea typeface="Montserrat"/>
                <a:cs typeface="Montserrat"/>
                <a:sym typeface="Montserrat"/>
              </a:rPr>
              <a:t>pip install </a:t>
            </a:r>
            <a:r>
              <a:rPr i="1" lang="en-GB" sz="1600">
                <a:solidFill>
                  <a:schemeClr val="accent4"/>
                </a:solidFill>
                <a:latin typeface="Montserrat"/>
                <a:ea typeface="Montserrat"/>
                <a:cs typeface="Montserrat"/>
                <a:sym typeface="Montserrat"/>
              </a:rPr>
              <a:t>name_of_the_library</a:t>
            </a:r>
            <a:r>
              <a:rPr lang="en-GB" sz="1600">
                <a:solidFill>
                  <a:schemeClr val="accent5"/>
                </a:solidFill>
                <a:latin typeface="Montserrat"/>
                <a:ea typeface="Montserrat"/>
                <a:cs typeface="Montserrat"/>
                <a:sym typeface="Montserrat"/>
              </a:rPr>
              <a:t> directly from the terminal.</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n-GB" sz="1600">
                <a:solidFill>
                  <a:schemeClr val="accent5"/>
                </a:solidFill>
                <a:latin typeface="Montserrat"/>
                <a:ea typeface="Montserrat"/>
                <a:cs typeface="Montserrat"/>
                <a:sym typeface="Montserrat"/>
              </a:rPr>
              <a:t>Packages can be also installed directly from the IDE.</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t/>
            </a:r>
            <a:endParaRPr sz="1600">
              <a:solidFill>
                <a:schemeClr val="accent5"/>
              </a:solidFill>
              <a:latin typeface="Montserrat"/>
              <a:ea typeface="Montserrat"/>
              <a:cs typeface="Montserrat"/>
              <a:sym typeface="Montserrat"/>
            </a:endParaRPr>
          </a:p>
        </p:txBody>
      </p:sp>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