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quest.io/blog/tutorial-everything-you-need-to-know-about-python-set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3340539/why-is-tuple-faster-than-list-in-pyth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codecamp.org/news/list-comprehension-in-pyth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0a728b0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0a728b0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0a82c8a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0a82c8a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0a9d80b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0a9d80b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0a728b0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0a728b0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0a728b06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0a728b06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Though tuples may seem similar to lists, they are often used in different situations and for different purposes. </a:t>
            </a:r>
            <a:endParaRPr/>
          </a:p>
          <a:p>
            <a:pPr indent="0" lvl="0" marL="0" rtl="0" algn="l">
              <a:spcBef>
                <a:spcPts val="0"/>
              </a:spcBef>
              <a:spcAft>
                <a:spcPts val="0"/>
              </a:spcAft>
              <a:buNone/>
            </a:pPr>
            <a:r>
              <a:rPr lang="en-GB"/>
              <a:t>Tuples are immutable, and usually contain a heterogeneous sequence of elements that are accessed via unpacking or indexing. </a:t>
            </a:r>
            <a:endParaRPr/>
          </a:p>
          <a:p>
            <a:pPr indent="0" lvl="0" marL="0" rtl="0" algn="l">
              <a:spcBef>
                <a:spcPts val="0"/>
              </a:spcBef>
              <a:spcAft>
                <a:spcPts val="0"/>
              </a:spcAft>
              <a:buNone/>
            </a:pPr>
            <a:r>
              <a:rPr lang="en-GB"/>
              <a:t>Lists are mutable, and their elements are usually homogeneous and are accessed by iterating over the list.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91b7bf9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91b7bf9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mentioned before, sets are normally used for membership testing and eliminating duplicate entries. Sets also support mathematical operations like union, intersection, difference, and symmetric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Union</a:t>
            </a:r>
            <a:r>
              <a:rPr lang="en-GB"/>
              <a:t>: the union of two sets returns a new set of all the unique items for both sets.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Intersection</a:t>
            </a:r>
            <a:r>
              <a:rPr lang="en-GB"/>
              <a:t>: the intersection returns a new set of the items common to both sets.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Difference</a:t>
            </a:r>
            <a:r>
              <a:rPr lang="en-GB"/>
              <a:t>: the difference returns a new set containing all the items from the first set that are absent in the second set (in the case of more than two sets, the operation is performed from left to right)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Symmetric Difference</a:t>
            </a:r>
            <a:r>
              <a:rPr lang="en-GB"/>
              <a:t>: returns a new set of items present in either the first or second set, but not both.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Check this link for more info about sets:</a:t>
            </a:r>
            <a:endParaRPr/>
          </a:p>
          <a:p>
            <a:pPr indent="0" lvl="0" marL="0" rtl="0" algn="l">
              <a:spcBef>
                <a:spcPts val="0"/>
              </a:spcBef>
              <a:spcAft>
                <a:spcPts val="0"/>
              </a:spcAft>
              <a:buNone/>
            </a:pPr>
            <a:r>
              <a:rPr lang="en-GB" u="sng">
                <a:solidFill>
                  <a:schemeClr val="hlink"/>
                </a:solidFill>
                <a:hlinkClick r:id="rId2"/>
              </a:rPr>
              <a:t>https://www.dataquest.io/blog/tutorial-everything-you-need-to-know-about-python-sets/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0a728b06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0a728b06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91b7bf9e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91b7bf9e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91b7bf9e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91b7bf9e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0a728b0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0a728b0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Data structures are helpful in organising and manipulate data efficiently. The four main data structures comes already with features and properties.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GB">
                <a:solidFill>
                  <a:schemeClr val="dk1"/>
                </a:solidFill>
              </a:rPr>
              <a:t>Mutable vs immutable</a:t>
            </a:r>
            <a:r>
              <a:rPr lang="en-GB">
                <a:solidFill>
                  <a:schemeClr val="dk1"/>
                </a:solidFill>
              </a:rPr>
              <a:t>: some data structures can be changed after creation. In mutable data structures, the elements or contents can be modified (added, removed, changed). In immutable structures, data cannot be changed after creation. To make changes, a new structures has to be created. Immutable data structures are useful to guarantee </a:t>
            </a:r>
            <a:r>
              <a:rPr b="1" lang="en-GB">
                <a:solidFill>
                  <a:schemeClr val="dk1"/>
                </a:solidFill>
              </a:rPr>
              <a:t>predictability</a:t>
            </a:r>
            <a:r>
              <a:rPr lang="en-GB">
                <a:solidFill>
                  <a:schemeClr val="dk1"/>
                </a:solidFill>
              </a:rPr>
              <a:t>, making sure that once a structure is created, it won’t be changed inadvertently. String are another example of immutable structure.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Ordered vs unordered</a:t>
            </a:r>
            <a:r>
              <a:rPr lang="en-GB">
                <a:solidFill>
                  <a:schemeClr val="dk1"/>
                </a:solidFill>
              </a:rPr>
              <a:t>: in ordered data structures, elements are stored in specific order and this order is maintained when you iterate over or access the elements. If you iterate through an unordered data structure, the order of elements may not be the one you expect. Dictionaries are now ordered since version 3.6</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Duplicates</a:t>
            </a:r>
            <a:r>
              <a:rPr lang="en-GB">
                <a:solidFill>
                  <a:schemeClr val="dk1"/>
                </a:solidFill>
              </a:rPr>
              <a:t>: Sets don’t allow duplicates, only storing unique elements. Duplicated elements will not be included in the set. </a:t>
            </a:r>
            <a:endParaRPr>
              <a:solidFill>
                <a:schemeClr val="dk1"/>
              </a:solidFill>
            </a:endParaRPr>
          </a:p>
          <a:p>
            <a:pPr indent="0" lvl="0" marL="0" rtl="0" algn="l">
              <a:spcBef>
                <a:spcPts val="0"/>
              </a:spcBef>
              <a:spcAft>
                <a:spcPts val="0"/>
              </a:spcAft>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0a728b0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0a728b0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91b7bf9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91b7bf9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Lists </a:t>
            </a:r>
            <a:r>
              <a:rPr lang="en-GB"/>
              <a:t>are the </a:t>
            </a:r>
            <a:r>
              <a:rPr b="1" lang="en-GB"/>
              <a:t>most widely used data structure</a:t>
            </a:r>
            <a:r>
              <a:rPr lang="en-GB"/>
              <a:t>, making them a </a:t>
            </a:r>
            <a:r>
              <a:rPr b="1" lang="en-GB"/>
              <a:t>general purpose</a:t>
            </a:r>
            <a:r>
              <a:rPr lang="en-GB"/>
              <a:t> tool. They are similar to arrays in other programming languages and they can grow and shrink in size when needed. </a:t>
            </a:r>
            <a:endParaRPr/>
          </a:p>
          <a:p>
            <a:pPr indent="0" lvl="0" marL="0" rtl="0" algn="l">
              <a:spcBef>
                <a:spcPts val="0"/>
              </a:spcBef>
              <a:spcAft>
                <a:spcPts val="0"/>
              </a:spcAft>
              <a:buNone/>
            </a:pPr>
            <a:r>
              <a:rPr lang="en-GB"/>
              <a:t>They are a sequence type of structure and they are sortable.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GB"/>
              <a:t>Sets</a:t>
            </a:r>
            <a:r>
              <a:rPr lang="en-GB"/>
              <a:t> are designed to </a:t>
            </a:r>
            <a:r>
              <a:rPr b="1" lang="en-GB"/>
              <a:t>store a collection of unique items</a:t>
            </a:r>
            <a:r>
              <a:rPr lang="en-GB"/>
              <a:t>, potentially of mixed data types, in a single variable. Note that while a Python set itself is mutable, its items must be immutable data types, like integers, floats, tuples or strings.</a:t>
            </a:r>
            <a:endParaRPr/>
          </a:p>
          <a:p>
            <a:pPr indent="0" lvl="0" marL="0" rtl="0" algn="l">
              <a:spcBef>
                <a:spcPts val="0"/>
              </a:spcBef>
              <a:spcAft>
                <a:spcPts val="0"/>
              </a:spcAft>
              <a:buNone/>
            </a:pPr>
            <a:r>
              <a:rPr lang="en-GB"/>
              <a:t>The main applications of sets include the following:</a:t>
            </a:r>
            <a:endParaRPr/>
          </a:p>
          <a:p>
            <a:pPr indent="-298450" lvl="0" marL="457200" rtl="0" algn="l">
              <a:spcBef>
                <a:spcPts val="0"/>
              </a:spcBef>
              <a:spcAft>
                <a:spcPts val="0"/>
              </a:spcAft>
              <a:buSzPts val="1100"/>
              <a:buChar char="-"/>
            </a:pPr>
            <a:r>
              <a:rPr lang="en-GB"/>
              <a:t>Removing duplicates</a:t>
            </a:r>
            <a:endParaRPr/>
          </a:p>
          <a:p>
            <a:pPr indent="-298450" lvl="0" marL="457200" rtl="0" algn="l">
              <a:spcBef>
                <a:spcPts val="0"/>
              </a:spcBef>
              <a:spcAft>
                <a:spcPts val="0"/>
              </a:spcAft>
              <a:buSzPts val="1100"/>
              <a:buChar char="-"/>
            </a:pPr>
            <a:r>
              <a:rPr lang="en-GB"/>
              <a:t>Checking set membership</a:t>
            </a:r>
            <a:endParaRPr/>
          </a:p>
          <a:p>
            <a:pPr indent="-298450" lvl="0" marL="457200" rtl="0" algn="l">
              <a:spcBef>
                <a:spcPts val="0"/>
              </a:spcBef>
              <a:spcAft>
                <a:spcPts val="0"/>
              </a:spcAft>
              <a:buSzPts val="1100"/>
              <a:buChar char="-"/>
            </a:pPr>
            <a:r>
              <a:rPr lang="en-GB"/>
              <a:t>Performing mathematical set operations like union, intersection, difference, and symmetric difference.</a:t>
            </a:r>
            <a:endParaRPr/>
          </a:p>
          <a:p>
            <a:pPr indent="0" lvl="0" marL="0" rtl="0" algn="l">
              <a:spcBef>
                <a:spcPts val="0"/>
              </a:spcBef>
              <a:spcAft>
                <a:spcPts val="0"/>
              </a:spcAft>
              <a:buNone/>
            </a:pPr>
            <a:r>
              <a:rPr lang="en-GB"/>
              <a:t>Sets have faster access compared to lists.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Tuples</a:t>
            </a:r>
            <a:r>
              <a:rPr lang="en-GB"/>
              <a:t>, being </a:t>
            </a:r>
            <a:r>
              <a:rPr b="1" lang="en-GB"/>
              <a:t>immutable</a:t>
            </a:r>
            <a:r>
              <a:rPr lang="en-GB"/>
              <a:t>, make good dictionary keys when you need to combine more than one piece of data into your key, for instance if each key is a set of coordinates. Tuples are used as well whenever you want to return multiple results from a function. </a:t>
            </a:r>
            <a:endParaRPr/>
          </a:p>
          <a:p>
            <a:pPr indent="0" lvl="0" marL="0" rtl="0" algn="l">
              <a:spcBef>
                <a:spcPts val="0"/>
              </a:spcBef>
              <a:spcAft>
                <a:spcPts val="0"/>
              </a:spcAft>
              <a:buNone/>
            </a:pPr>
            <a:r>
              <a:rPr lang="en-GB"/>
              <a:t>Tuples are also faster than lists:</a:t>
            </a:r>
            <a:endParaRPr/>
          </a:p>
          <a:p>
            <a:pPr indent="0" lvl="0" marL="0" rtl="0" algn="l">
              <a:spcBef>
                <a:spcPts val="0"/>
              </a:spcBef>
              <a:spcAft>
                <a:spcPts val="0"/>
              </a:spcAft>
              <a:buNone/>
            </a:pPr>
            <a:r>
              <a:rPr lang="en-GB" u="sng">
                <a:solidFill>
                  <a:schemeClr val="hlink"/>
                </a:solidFill>
                <a:hlinkClick r:id="rId2"/>
              </a:rPr>
              <a:t>performance - Why is tuple faster than list in Python? - Stack Overflow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Dictionaries</a:t>
            </a:r>
            <a:r>
              <a:rPr lang="en-GB"/>
              <a:t> store data in </a:t>
            </a:r>
            <a:r>
              <a:rPr b="1" lang="en-GB"/>
              <a:t>key-value pairs</a:t>
            </a:r>
            <a:r>
              <a:rPr lang="en-GB"/>
              <a:t> so they are similar to associative arrays in other languages (like Java HashMap). Dictionaries are very useful to store data that can be associated to each other.</a:t>
            </a:r>
            <a:endParaRPr/>
          </a:p>
          <a:p>
            <a:pPr indent="0" lvl="0" marL="0" rtl="0" algn="l">
              <a:spcBef>
                <a:spcPts val="0"/>
              </a:spcBef>
              <a:spcAft>
                <a:spcPts val="0"/>
              </a:spcAft>
              <a:buClr>
                <a:schemeClr val="dk1"/>
              </a:buClr>
              <a:buSzPts val="1100"/>
              <a:buFont typeface="Arial"/>
              <a:buNone/>
            </a:pPr>
            <a:r>
              <a:rPr lang="en-GB">
                <a:solidFill>
                  <a:schemeClr val="dk1"/>
                </a:solidFill>
              </a:rPr>
              <a:t>Lists are similar to array implementations in other programming languages, Dictionaries are implemented as hash tables.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different implementation produces a difference in the lookup speed making dictionaries significantly faster than lists.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Hash tables are made up of hash functions, which map data of any length to a fixed-length value (hashes). It doesn’t matter what your input is (10, 1000, or 10000); the result will always be a predetermined, fixed-length hash. Since the same string will always produce an exact hash, they’re incredibly fast to compute, especially compared to lists, as seen in our previous example.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91b7bf9e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91b7bf9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0a728b0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0a728b0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0a728b06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0a728b06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List comprehension are often defined as “syntactic sugar” (a syntax change which makes coding easier).</a:t>
            </a:r>
            <a:endParaRPr/>
          </a:p>
          <a:p>
            <a:pPr indent="0" lvl="0" marL="0" rtl="0" algn="l">
              <a:spcBef>
                <a:spcPts val="0"/>
              </a:spcBef>
              <a:spcAft>
                <a:spcPts val="0"/>
              </a:spcAft>
              <a:buNone/>
            </a:pPr>
            <a:r>
              <a:rPr lang="en-GB"/>
              <a:t>They allow you to condense the code needed for creating a new list, especially when conditions and filtering are applied. Instead of using a for loop in multiple lines, you can condense everything in one line. </a:t>
            </a:r>
            <a:endParaRPr/>
          </a:p>
          <a:p>
            <a:pPr indent="0" lvl="0" marL="0" rtl="0" algn="l">
              <a:spcBef>
                <a:spcPts val="0"/>
              </a:spcBef>
              <a:spcAft>
                <a:spcPts val="0"/>
              </a:spcAft>
              <a:buNone/>
            </a:pPr>
            <a:r>
              <a:rPr lang="en-GB"/>
              <a:t>It also avoid having to use the append() method.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List comprehension are useful with things like unwrapping a matrix into a vector, filtering lists etc, and overall improving the performance against for loops.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Check this link for more details about everything you can do with list comprehension:</a:t>
            </a:r>
            <a:endParaRPr/>
          </a:p>
          <a:p>
            <a:pPr indent="0" lvl="0" marL="0" rtl="0" algn="l">
              <a:spcBef>
                <a:spcPts val="0"/>
              </a:spcBef>
              <a:spcAft>
                <a:spcPts val="0"/>
              </a:spcAft>
              <a:buNone/>
            </a:pPr>
            <a:r>
              <a:rPr lang="en-GB" u="sng">
                <a:solidFill>
                  <a:schemeClr val="hlink"/>
                </a:solidFill>
                <a:hlinkClick r:id="rId2"/>
              </a:rPr>
              <a:t>List Comprehension in Python Explained for Beginners (freecodecamp.org)</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0a728b06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0a728b06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0a728b06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0a728b06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Unlike sequences, which are indexed by a range of numbers, dictionaries are indexed by </a:t>
            </a:r>
            <a:r>
              <a:rPr b="1" lang="en-GB"/>
              <a:t>key</a:t>
            </a:r>
            <a:r>
              <a:rPr lang="en-GB"/>
              <a:t>.</a:t>
            </a:r>
            <a:endParaRPr/>
          </a:p>
          <a:p>
            <a:pPr indent="0" lvl="0" marL="0" rtl="0" algn="l">
              <a:spcBef>
                <a:spcPts val="0"/>
              </a:spcBef>
              <a:spcAft>
                <a:spcPts val="0"/>
              </a:spcAft>
              <a:buNone/>
            </a:pPr>
            <a:r>
              <a:rPr lang="en-GB"/>
              <a:t>Keys can be of any </a:t>
            </a:r>
            <a:r>
              <a:rPr b="1" lang="en-GB"/>
              <a:t>immutable</a:t>
            </a:r>
            <a:r>
              <a:rPr lang="en-GB"/>
              <a:t> type (strings and numbers can always be keys). Tuples can be used as keys if they contain only strings, numbers or tuples.</a:t>
            </a:r>
            <a:endParaRPr/>
          </a:p>
          <a:p>
            <a:pPr indent="0" lvl="0" marL="0" rtl="0" algn="l">
              <a:spcBef>
                <a:spcPts val="0"/>
              </a:spcBef>
              <a:spcAft>
                <a:spcPts val="0"/>
              </a:spcAft>
              <a:buNone/>
            </a:pPr>
            <a:r>
              <a:rPr lang="en-GB"/>
              <a:t>If a tuple contains any mutable object, it cannot be used as a key.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can’t use lists as keys since lists can be modified in place using index assignments.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Mod 4 - Data structures</a:t>
            </a:r>
            <a:endParaRPr>
              <a:solidFill>
                <a:schemeClr val="accent4"/>
              </a:solidFill>
              <a:latin typeface="Montserrat"/>
              <a:ea typeface="Montserrat"/>
              <a:cs typeface="Montserrat"/>
              <a:sym typeface="Montserrat"/>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56" name="Google Shape;56;p13"/>
          <p:cNvSpPr txBox="1"/>
          <p:nvPr/>
        </p:nvSpPr>
        <p:spPr>
          <a:xfrm>
            <a:off x="1200400" y="1448113"/>
            <a:ext cx="3314400" cy="2247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Tuple</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Sets</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Lists</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Dictionaries</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p:txBody>
      </p:sp>
      <p:pic>
        <p:nvPicPr>
          <p:cNvPr id="57" name="Google Shape;57;p13"/>
          <p:cNvPicPr preferRelativeResize="0"/>
          <p:nvPr/>
        </p:nvPicPr>
        <p:blipFill>
          <a:blip r:embed="rId4">
            <a:alphaModFix/>
          </a:blip>
          <a:stretch>
            <a:fillRect/>
          </a:stretch>
        </p:blipFill>
        <p:spPr>
          <a:xfrm>
            <a:off x="4915500" y="1434488"/>
            <a:ext cx="2299800" cy="227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Dictionaries </a:t>
            </a:r>
            <a:r>
              <a:rPr lang="en-GB">
                <a:solidFill>
                  <a:schemeClr val="accent4"/>
                </a:solidFill>
                <a:latin typeface="Montserrat"/>
                <a:ea typeface="Montserrat"/>
                <a:cs typeface="Montserrat"/>
                <a:sym typeface="Montserrat"/>
              </a:rPr>
              <a:t>comprehension</a:t>
            </a:r>
            <a:endParaRPr>
              <a:solidFill>
                <a:schemeClr val="accent4"/>
              </a:solidFill>
              <a:latin typeface="Montserrat"/>
              <a:ea typeface="Montserrat"/>
              <a:cs typeface="Montserrat"/>
              <a:sym typeface="Montserrat"/>
            </a:endParaRPr>
          </a:p>
        </p:txBody>
      </p:sp>
      <p:sp>
        <p:nvSpPr>
          <p:cNvPr id="121" name="Google Shape;121;p22"/>
          <p:cNvSpPr txBox="1"/>
          <p:nvPr>
            <p:ph idx="1" type="body"/>
          </p:nvPr>
        </p:nvSpPr>
        <p:spPr>
          <a:xfrm>
            <a:off x="297750" y="1109125"/>
            <a:ext cx="8548500" cy="3871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a:solidFill>
                  <a:schemeClr val="accent5"/>
                </a:solidFill>
                <a:latin typeface="Montserrat"/>
                <a:ea typeface="Montserrat"/>
                <a:cs typeface="Montserrat"/>
                <a:sym typeface="Montserrat"/>
              </a:rPr>
              <a:t>Like lists, dictionaries allows dictionaries comprehension:</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a:solidFill>
                <a:schemeClr val="accent5"/>
              </a:solidFill>
              <a:latin typeface="Montserrat"/>
              <a:ea typeface="Montserrat"/>
              <a:cs typeface="Montserrat"/>
              <a:sym typeface="Montserrat"/>
            </a:endParaRPr>
          </a:p>
          <a:p>
            <a:pPr indent="0" lvl="0" marL="0" rtl="0" algn="ctr">
              <a:lnSpc>
                <a:spcPct val="115000"/>
              </a:lnSpc>
              <a:spcBef>
                <a:spcPts val="1200"/>
              </a:spcBef>
              <a:spcAft>
                <a:spcPts val="0"/>
              </a:spcAft>
              <a:buNone/>
            </a:pPr>
            <a:r>
              <a:rPr lang="en-GB">
                <a:solidFill>
                  <a:schemeClr val="accent5"/>
                </a:solidFill>
                <a:latin typeface="Montserrat"/>
                <a:ea typeface="Montserrat"/>
                <a:cs typeface="Montserrat"/>
                <a:sym typeface="Montserrat"/>
              </a:rPr>
              <a:t>Syntax</a:t>
            </a:r>
            <a:endParaRPr>
              <a:solidFill>
                <a:schemeClr val="accent5"/>
              </a:solidFill>
              <a:latin typeface="Montserrat"/>
              <a:ea typeface="Montserrat"/>
              <a:cs typeface="Montserrat"/>
              <a:sym typeface="Montserrat"/>
            </a:endParaRPr>
          </a:p>
          <a:p>
            <a:pPr indent="0" lvl="0" marL="0" rtl="0" algn="ctr">
              <a:lnSpc>
                <a:spcPct val="115000"/>
              </a:lnSpc>
              <a:spcBef>
                <a:spcPts val="1200"/>
              </a:spcBef>
              <a:spcAft>
                <a:spcPts val="0"/>
              </a:spcAft>
              <a:buNone/>
            </a:pPr>
            <a:r>
              <a:rPr lang="en-GB">
                <a:solidFill>
                  <a:schemeClr val="accent5"/>
                </a:solidFill>
                <a:latin typeface="Montserrat"/>
                <a:ea typeface="Montserrat"/>
                <a:cs typeface="Montserrat"/>
                <a:sym typeface="Montserrat"/>
              </a:rPr>
              <a:t>newdict = {</a:t>
            </a:r>
            <a:r>
              <a:rPr i="1" lang="en-GB">
                <a:solidFill>
                  <a:schemeClr val="accent5"/>
                </a:solidFill>
                <a:latin typeface="Montserrat"/>
                <a:ea typeface="Montserrat"/>
                <a:cs typeface="Montserrat"/>
                <a:sym typeface="Montserrat"/>
              </a:rPr>
              <a:t>newkey:newvalue</a:t>
            </a:r>
            <a:r>
              <a:rPr lang="en-GB">
                <a:solidFill>
                  <a:schemeClr val="accent5"/>
                </a:solidFill>
                <a:latin typeface="Montserrat"/>
                <a:ea typeface="Montserrat"/>
                <a:cs typeface="Montserrat"/>
                <a:sym typeface="Montserrat"/>
              </a:rPr>
              <a:t> </a:t>
            </a:r>
            <a:r>
              <a:rPr lang="en-GB">
                <a:solidFill>
                  <a:schemeClr val="accent4"/>
                </a:solidFill>
                <a:latin typeface="Montserrat"/>
                <a:ea typeface="Montserrat"/>
                <a:cs typeface="Montserrat"/>
                <a:sym typeface="Montserrat"/>
              </a:rPr>
              <a:t>for </a:t>
            </a:r>
            <a:r>
              <a:rPr i="1" lang="en-GB">
                <a:solidFill>
                  <a:schemeClr val="accent5"/>
                </a:solidFill>
                <a:latin typeface="Montserrat"/>
                <a:ea typeface="Montserrat"/>
                <a:cs typeface="Montserrat"/>
                <a:sym typeface="Montserrat"/>
              </a:rPr>
              <a:t>item </a:t>
            </a:r>
            <a:r>
              <a:rPr lang="en-GB">
                <a:solidFill>
                  <a:schemeClr val="accent4"/>
                </a:solidFill>
                <a:latin typeface="Montserrat"/>
                <a:ea typeface="Montserrat"/>
                <a:cs typeface="Montserrat"/>
                <a:sym typeface="Montserrat"/>
              </a:rPr>
              <a:t>in</a:t>
            </a:r>
            <a:r>
              <a:rPr lang="en-GB">
                <a:solidFill>
                  <a:schemeClr val="accent5"/>
                </a:solidFill>
                <a:latin typeface="Montserrat"/>
                <a:ea typeface="Montserrat"/>
                <a:cs typeface="Montserrat"/>
                <a:sym typeface="Montserrat"/>
              </a:rPr>
              <a:t> </a:t>
            </a:r>
            <a:r>
              <a:rPr i="1" lang="en-GB">
                <a:solidFill>
                  <a:schemeClr val="accent5"/>
                </a:solidFill>
                <a:latin typeface="Montserrat"/>
                <a:ea typeface="Montserrat"/>
                <a:cs typeface="Montserrat"/>
                <a:sym typeface="Montserrat"/>
              </a:rPr>
              <a:t>iterable </a:t>
            </a:r>
            <a:r>
              <a:rPr lang="en-GB">
                <a:solidFill>
                  <a:schemeClr val="accent4"/>
                </a:solidFill>
                <a:latin typeface="Montserrat"/>
                <a:ea typeface="Montserrat"/>
                <a:cs typeface="Montserrat"/>
                <a:sym typeface="Montserrat"/>
              </a:rPr>
              <a:t>if</a:t>
            </a:r>
            <a:r>
              <a:rPr lang="en-GB">
                <a:solidFill>
                  <a:schemeClr val="accent5"/>
                </a:solidFill>
                <a:latin typeface="Montserrat"/>
                <a:ea typeface="Montserrat"/>
                <a:cs typeface="Montserrat"/>
                <a:sym typeface="Montserrat"/>
              </a:rPr>
              <a:t> </a:t>
            </a:r>
            <a:r>
              <a:rPr i="1" lang="en-GB">
                <a:solidFill>
                  <a:schemeClr val="accent5"/>
                </a:solidFill>
                <a:latin typeface="Montserrat"/>
                <a:ea typeface="Montserrat"/>
                <a:cs typeface="Montserrat"/>
                <a:sym typeface="Montserrat"/>
              </a:rPr>
              <a:t>condition</a:t>
            </a:r>
            <a:r>
              <a:rPr lang="en-GB">
                <a:solidFill>
                  <a:schemeClr val="accent5"/>
                </a:solidFill>
                <a:latin typeface="Montserrat"/>
                <a:ea typeface="Montserrat"/>
                <a:cs typeface="Montserrat"/>
                <a:sym typeface="Montserrat"/>
              </a:rPr>
              <a:t> == True}</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a:solidFill>
                <a:schemeClr val="accent5"/>
              </a:solidFill>
              <a:latin typeface="Montserrat"/>
              <a:ea typeface="Montserrat"/>
              <a:cs typeface="Montserrat"/>
              <a:sym typeface="Montserrat"/>
            </a:endParaRPr>
          </a:p>
        </p:txBody>
      </p:sp>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Dictionaries</a:t>
            </a:r>
            <a:r>
              <a:rPr lang="en-GB">
                <a:solidFill>
                  <a:schemeClr val="accent4"/>
                </a:solidFill>
                <a:latin typeface="Montserrat"/>
                <a:ea typeface="Montserrat"/>
                <a:cs typeface="Montserrat"/>
                <a:sym typeface="Montserrat"/>
              </a:rPr>
              <a:t> methods</a:t>
            </a:r>
            <a:endParaRPr>
              <a:solidFill>
                <a:schemeClr val="accent4"/>
              </a:solidFill>
              <a:latin typeface="Montserrat"/>
              <a:ea typeface="Montserrat"/>
              <a:cs typeface="Montserrat"/>
              <a:sym typeface="Montserrat"/>
            </a:endParaRPr>
          </a:p>
        </p:txBody>
      </p:sp>
      <p:sp>
        <p:nvSpPr>
          <p:cNvPr id="128" name="Google Shape;128;p23"/>
          <p:cNvSpPr txBox="1"/>
          <p:nvPr>
            <p:ph idx="1" type="body"/>
          </p:nvPr>
        </p:nvSpPr>
        <p:spPr>
          <a:xfrm>
            <a:off x="297750" y="1109125"/>
            <a:ext cx="8548500" cy="38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accent4"/>
                </a:solidFill>
                <a:latin typeface="Montserrat"/>
                <a:ea typeface="Montserrat"/>
                <a:cs typeface="Montserrat"/>
                <a:sym typeface="Montserrat"/>
              </a:rPr>
              <a:t>clear()</a:t>
            </a:r>
            <a:r>
              <a:rPr lang="en-GB" sz="1100">
                <a:solidFill>
                  <a:schemeClr val="accent5"/>
                </a:solidFill>
                <a:latin typeface="Montserrat"/>
                <a:ea typeface="Montserrat"/>
                <a:cs typeface="Montserrat"/>
                <a:sym typeface="Montserrat"/>
              </a:rPr>
              <a:t>			Removes all the elements from the dictionary</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copy()</a:t>
            </a:r>
            <a:r>
              <a:rPr lang="en-GB" sz="1100">
                <a:solidFill>
                  <a:schemeClr val="accent5"/>
                </a:solidFill>
                <a:latin typeface="Montserrat"/>
                <a:ea typeface="Montserrat"/>
                <a:cs typeface="Montserrat"/>
                <a:sym typeface="Montserrat"/>
              </a:rPr>
              <a:t>			Returns a copy of the dictionary</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fromkeys()</a:t>
            </a:r>
            <a:r>
              <a:rPr lang="en-GB" sz="1100">
                <a:solidFill>
                  <a:schemeClr val="accent5"/>
                </a:solidFill>
                <a:latin typeface="Montserrat"/>
                <a:ea typeface="Montserrat"/>
                <a:cs typeface="Montserrat"/>
                <a:sym typeface="Montserrat"/>
              </a:rPr>
              <a:t>      	Returns a dictionary with the specified keys and value</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get()</a:t>
            </a:r>
            <a:r>
              <a:rPr lang="en-GB" sz="1100">
                <a:solidFill>
                  <a:schemeClr val="accent5"/>
                </a:solidFill>
                <a:latin typeface="Montserrat"/>
                <a:ea typeface="Montserrat"/>
                <a:cs typeface="Montserrat"/>
                <a:sym typeface="Montserrat"/>
              </a:rPr>
              <a:t>                 	Returns the value of the specified key</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items()  </a:t>
            </a:r>
            <a:r>
              <a:rPr lang="en-GB" sz="1100">
                <a:solidFill>
                  <a:schemeClr val="accent5"/>
                </a:solidFill>
                <a:latin typeface="Montserrat"/>
                <a:ea typeface="Montserrat"/>
                <a:cs typeface="Montserrat"/>
                <a:sym typeface="Montserrat"/>
              </a:rPr>
              <a:t>           	Returns a list containing a tuple for each key value pair</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keys() </a:t>
            </a:r>
            <a:r>
              <a:rPr lang="en-GB" sz="1100">
                <a:solidFill>
                  <a:schemeClr val="accent5"/>
                </a:solidFill>
                <a:latin typeface="Montserrat"/>
                <a:ea typeface="Montserrat"/>
                <a:cs typeface="Montserrat"/>
                <a:sym typeface="Montserrat"/>
              </a:rPr>
              <a:t>              	Returns a list containing the dictionary's keys</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pop()	</a:t>
            </a:r>
            <a:r>
              <a:rPr lang="en-GB" sz="1100">
                <a:solidFill>
                  <a:schemeClr val="accent5"/>
                </a:solidFill>
                <a:latin typeface="Montserrat"/>
                <a:ea typeface="Montserrat"/>
                <a:cs typeface="Montserrat"/>
                <a:sym typeface="Montserrat"/>
              </a:rPr>
              <a:t>		Removes the element with the specified key</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popitem()</a:t>
            </a:r>
            <a:r>
              <a:rPr lang="en-GB" sz="1100">
                <a:solidFill>
                  <a:schemeClr val="accent5"/>
                </a:solidFill>
                <a:latin typeface="Montserrat"/>
                <a:ea typeface="Montserrat"/>
                <a:cs typeface="Montserrat"/>
                <a:sym typeface="Montserrat"/>
              </a:rPr>
              <a:t>        	Removes the last inserted key-value pair</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setdefault()</a:t>
            </a:r>
            <a:r>
              <a:rPr lang="en-GB" sz="1100">
                <a:solidFill>
                  <a:schemeClr val="accent5"/>
                </a:solidFill>
                <a:latin typeface="Montserrat"/>
                <a:ea typeface="Montserrat"/>
                <a:cs typeface="Montserrat"/>
                <a:sym typeface="Montserrat"/>
              </a:rPr>
              <a:t>           	Returns the value of the specified key. If the key doesn’t exist: insert the key, with the specified value</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update()</a:t>
            </a:r>
            <a:r>
              <a:rPr lang="en-GB" sz="1100">
                <a:solidFill>
                  <a:schemeClr val="accent5"/>
                </a:solidFill>
                <a:latin typeface="Montserrat"/>
                <a:ea typeface="Montserrat"/>
                <a:cs typeface="Montserrat"/>
                <a:sym typeface="Montserrat"/>
              </a:rPr>
              <a:t>           	Updates the dictionary with the specified key-value pairs</a:t>
            </a:r>
            <a:endParaRPr sz="11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100">
                <a:solidFill>
                  <a:schemeClr val="accent4"/>
                </a:solidFill>
                <a:latin typeface="Montserrat"/>
                <a:ea typeface="Montserrat"/>
                <a:cs typeface="Montserrat"/>
                <a:sym typeface="Montserrat"/>
              </a:rPr>
              <a:t>values() </a:t>
            </a:r>
            <a:r>
              <a:rPr lang="en-GB" sz="1100">
                <a:solidFill>
                  <a:schemeClr val="accent5"/>
                </a:solidFill>
                <a:latin typeface="Montserrat"/>
                <a:ea typeface="Montserrat"/>
                <a:cs typeface="Montserrat"/>
                <a:sym typeface="Montserrat"/>
              </a:rPr>
              <a:t>               	Returns a list of all the values in the dictionary</a:t>
            </a:r>
            <a:endParaRPr sz="11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100">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100">
              <a:solidFill>
                <a:schemeClr val="accent5"/>
              </a:solidFill>
              <a:latin typeface="Montserrat"/>
              <a:ea typeface="Montserrat"/>
              <a:cs typeface="Montserrat"/>
              <a:sym typeface="Montserrat"/>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Exercises</a:t>
            </a:r>
            <a:endParaRPr>
              <a:solidFill>
                <a:schemeClr val="accent4"/>
              </a:solidFill>
              <a:latin typeface="Montserrat"/>
              <a:ea typeface="Montserrat"/>
              <a:cs typeface="Montserrat"/>
              <a:sym typeface="Montserrat"/>
            </a:endParaRPr>
          </a:p>
        </p:txBody>
      </p:sp>
      <p:sp>
        <p:nvSpPr>
          <p:cNvPr id="135" name="Google Shape;135;p24"/>
          <p:cNvSpPr txBox="1"/>
          <p:nvPr>
            <p:ph idx="1" type="body"/>
          </p:nvPr>
        </p:nvSpPr>
        <p:spPr>
          <a:xfrm>
            <a:off x="297750" y="1109125"/>
            <a:ext cx="8548500" cy="38415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accent5"/>
              </a:buClr>
              <a:buSzPts val="1800"/>
              <a:buFont typeface="Montserrat"/>
              <a:buAutoNum type="arabicParenR"/>
            </a:pPr>
            <a:r>
              <a:rPr lang="en-GB">
                <a:solidFill>
                  <a:schemeClr val="accent5"/>
                </a:solidFill>
                <a:latin typeface="Montserrat"/>
                <a:ea typeface="Montserrat"/>
                <a:cs typeface="Montserrat"/>
                <a:sym typeface="Montserrat"/>
              </a:rPr>
              <a:t>Take all the letters of a given string and split each character into a list.</a:t>
            </a:r>
            <a:endParaRPr>
              <a:solidFill>
                <a:schemeClr val="accent5"/>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a:solidFill>
                <a:schemeClr val="accent5"/>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a:solidFill>
                <a:schemeClr val="accent5"/>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accent5"/>
              </a:buClr>
              <a:buSzPts val="1800"/>
              <a:buFont typeface="Montserrat"/>
              <a:buAutoNum type="arabicParenR"/>
            </a:pPr>
            <a:r>
              <a:rPr lang="en-GB">
                <a:solidFill>
                  <a:schemeClr val="accent5"/>
                </a:solidFill>
                <a:latin typeface="Montserrat"/>
                <a:ea typeface="Montserrat"/>
                <a:cs typeface="Montserrat"/>
                <a:sym typeface="Montserrat"/>
              </a:rPr>
              <a:t>Given the following list of numbers, remove all occurrences of item 20</a:t>
            </a:r>
            <a:endParaRPr>
              <a:solidFill>
                <a:schemeClr val="accent5"/>
              </a:solidFill>
              <a:latin typeface="Montserrat"/>
              <a:ea typeface="Montserrat"/>
              <a:cs typeface="Montserrat"/>
              <a:sym typeface="Montserrat"/>
            </a:endParaRPr>
          </a:p>
          <a:p>
            <a:pPr indent="0" lvl="0" marL="0" rtl="0" algn="ctr">
              <a:lnSpc>
                <a:spcPct val="115000"/>
              </a:lnSpc>
              <a:spcBef>
                <a:spcPts val="1200"/>
              </a:spcBef>
              <a:spcAft>
                <a:spcPts val="0"/>
              </a:spcAft>
              <a:buNone/>
            </a:pPr>
            <a:r>
              <a:rPr lang="en-GB">
                <a:solidFill>
                  <a:schemeClr val="accent5"/>
                </a:solidFill>
                <a:latin typeface="Montserrat"/>
                <a:ea typeface="Montserrat"/>
                <a:cs typeface="Montserrat"/>
                <a:sym typeface="Montserrat"/>
              </a:rPr>
              <a:t>list1 = [5, 20, 15, 20, 25, 50, 20]</a:t>
            </a:r>
            <a:endParaRPr>
              <a:solidFill>
                <a:schemeClr val="accent5"/>
              </a:solidFill>
              <a:latin typeface="Montserrat"/>
              <a:ea typeface="Montserrat"/>
              <a:cs typeface="Montserrat"/>
              <a:sym typeface="Montserrat"/>
            </a:endParaRPr>
          </a:p>
          <a:p>
            <a:pPr indent="0" lvl="0" marL="0" rtl="0" algn="ctr">
              <a:lnSpc>
                <a:spcPct val="115000"/>
              </a:lnSpc>
              <a:spcBef>
                <a:spcPts val="1200"/>
              </a:spcBef>
              <a:spcAft>
                <a:spcPts val="0"/>
              </a:spcAft>
              <a:buNone/>
            </a:pPr>
            <a:r>
              <a:t/>
            </a:r>
            <a:endParaRPr>
              <a:solidFill>
                <a:schemeClr val="accent5"/>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GB">
                <a:solidFill>
                  <a:schemeClr val="accent5"/>
                </a:solidFill>
                <a:latin typeface="Montserrat"/>
                <a:ea typeface="Montserrat"/>
                <a:cs typeface="Montserrat"/>
                <a:sym typeface="Montserrat"/>
              </a:rPr>
              <a:t>3 )Given a dictionary, calculate the sum of all items.</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a:solidFill>
                <a:schemeClr val="accent5"/>
              </a:solidFill>
              <a:latin typeface="Montserrat"/>
              <a:ea typeface="Montserrat"/>
              <a:cs typeface="Montserrat"/>
              <a:sym typeface="Montserrat"/>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Tuple</a:t>
            </a:r>
            <a:endParaRPr>
              <a:solidFill>
                <a:schemeClr val="accent4"/>
              </a:solidFill>
              <a:latin typeface="Montserrat"/>
              <a:ea typeface="Montserrat"/>
              <a:cs typeface="Montserrat"/>
              <a:sym typeface="Montserrat"/>
            </a:endParaRPr>
          </a:p>
        </p:txBody>
      </p:sp>
      <p:sp>
        <p:nvSpPr>
          <p:cNvPr id="142" name="Google Shape;142;p25"/>
          <p:cNvSpPr txBox="1"/>
          <p:nvPr>
            <p:ph idx="1" type="body"/>
          </p:nvPr>
        </p:nvSpPr>
        <p:spPr>
          <a:xfrm>
            <a:off x="297750" y="1109125"/>
            <a:ext cx="8548500" cy="384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A </a:t>
            </a:r>
            <a:r>
              <a:rPr lang="en-GB" sz="1600">
                <a:solidFill>
                  <a:schemeClr val="accent4"/>
                </a:solidFill>
                <a:latin typeface="Montserrat"/>
                <a:ea typeface="Montserrat"/>
                <a:cs typeface="Montserrat"/>
                <a:sym typeface="Montserrat"/>
              </a:rPr>
              <a:t>tuple </a:t>
            </a:r>
            <a:r>
              <a:rPr lang="en-GB" sz="1600">
                <a:solidFill>
                  <a:schemeClr val="accent5"/>
                </a:solidFill>
                <a:latin typeface="Montserrat"/>
                <a:ea typeface="Montserrat"/>
                <a:cs typeface="Montserrat"/>
                <a:sym typeface="Montserrat"/>
              </a:rPr>
              <a:t>is a sequence data type, consisting of a number of values separated by commas.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Ex</a:t>
            </a:r>
            <a:endParaRPr sz="1600">
              <a:solidFill>
                <a:schemeClr val="accent5"/>
              </a:solidFill>
              <a:latin typeface="Montserrat"/>
              <a:ea typeface="Montserrat"/>
              <a:cs typeface="Montserrat"/>
              <a:sym typeface="Montserrat"/>
            </a:endParaRPr>
          </a:p>
          <a:p>
            <a:pPr indent="457200" lvl="0" marL="2286000" rtl="0" algn="l">
              <a:lnSpc>
                <a:spcPct val="115000"/>
              </a:lnSpc>
              <a:spcBef>
                <a:spcPts val="1200"/>
              </a:spcBef>
              <a:spcAft>
                <a:spcPts val="0"/>
              </a:spcAft>
              <a:buNone/>
            </a:pPr>
            <a:r>
              <a:rPr lang="en-GB" sz="1600">
                <a:solidFill>
                  <a:schemeClr val="accent5"/>
                </a:solidFill>
                <a:latin typeface="Montserrat"/>
                <a:ea typeface="Montserrat"/>
                <a:cs typeface="Montserrat"/>
                <a:sym typeface="Montserrat"/>
              </a:rPr>
              <a:t>my_tuple</a:t>
            </a:r>
            <a:r>
              <a:rPr lang="en-GB" sz="1600">
                <a:solidFill>
                  <a:schemeClr val="accent5"/>
                </a:solidFill>
                <a:latin typeface="Montserrat"/>
                <a:ea typeface="Montserrat"/>
                <a:cs typeface="Montserrat"/>
                <a:sym typeface="Montserrat"/>
              </a:rPr>
              <a:t> = 12345, 54321, ‘hello’</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Tuples allows slicing and indexing, but they are immutable. </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You can create tuples using:</a:t>
            </a:r>
            <a:endParaRPr>
              <a:solidFill>
                <a:schemeClr val="accent5"/>
              </a:solidFill>
              <a:latin typeface="Montserrat"/>
              <a:ea typeface="Montserrat"/>
              <a:cs typeface="Montserrat"/>
              <a:sym typeface="Montserrat"/>
            </a:endParaRPr>
          </a:p>
          <a:p>
            <a:pPr indent="-334327" lvl="0" marL="457200" rtl="0" algn="l">
              <a:lnSpc>
                <a:spcPct val="115000"/>
              </a:lnSpc>
              <a:spcBef>
                <a:spcPts val="1200"/>
              </a:spcBef>
              <a:spcAft>
                <a:spcPts val="0"/>
              </a:spcAft>
              <a:buClr>
                <a:schemeClr val="accent5"/>
              </a:buClr>
              <a:buSzPct val="100000"/>
              <a:buFont typeface="Montserrat"/>
              <a:buChar char="-"/>
            </a:pPr>
            <a:r>
              <a:rPr lang="en-GB">
                <a:solidFill>
                  <a:schemeClr val="accent5"/>
                </a:solidFill>
                <a:latin typeface="Montserrat"/>
                <a:ea typeface="Montserrat"/>
                <a:cs typeface="Montserrat"/>
                <a:sym typeface="Montserrat"/>
              </a:rPr>
              <a:t>Empty parentheses:				my_tuple = ()</a:t>
            </a:r>
            <a:endParaRPr>
              <a:solidFill>
                <a:schemeClr val="accent5"/>
              </a:solidFill>
              <a:latin typeface="Montserrat"/>
              <a:ea typeface="Montserrat"/>
              <a:cs typeface="Montserrat"/>
              <a:sym typeface="Montserrat"/>
            </a:endParaRPr>
          </a:p>
          <a:p>
            <a:pPr indent="-334327" lvl="0" marL="457200" rtl="0" algn="l">
              <a:lnSpc>
                <a:spcPct val="115000"/>
              </a:lnSpc>
              <a:spcBef>
                <a:spcPts val="0"/>
              </a:spcBef>
              <a:spcAft>
                <a:spcPts val="0"/>
              </a:spcAft>
              <a:buClr>
                <a:schemeClr val="accent5"/>
              </a:buClr>
              <a:buSzPct val="100000"/>
              <a:buFont typeface="Montserrat"/>
              <a:buChar char="-"/>
            </a:pPr>
            <a:r>
              <a:rPr lang="en-GB">
                <a:solidFill>
                  <a:schemeClr val="accent5"/>
                </a:solidFill>
                <a:latin typeface="Montserrat"/>
                <a:ea typeface="Montserrat"/>
                <a:cs typeface="Montserrat"/>
                <a:sym typeface="Montserrat"/>
              </a:rPr>
              <a:t>Using the tuple() function:		my_tuple = tuple() </a:t>
            </a:r>
            <a:endParaRPr>
              <a:solidFill>
                <a:schemeClr val="accent5"/>
              </a:solidFill>
              <a:latin typeface="Montserrat"/>
              <a:ea typeface="Montserrat"/>
              <a:cs typeface="Montserrat"/>
              <a:sym typeface="Montserrat"/>
            </a:endParaRPr>
          </a:p>
          <a:p>
            <a:pPr indent="0" lvl="0" marL="0" rtl="0" algn="ctr">
              <a:lnSpc>
                <a:spcPct val="115000"/>
              </a:lnSpc>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a:solidFill>
                <a:schemeClr val="accent5"/>
              </a:solidFill>
              <a:latin typeface="Montserrat"/>
              <a:ea typeface="Montserrat"/>
              <a:cs typeface="Montserrat"/>
              <a:sym typeface="Montserrat"/>
            </a:endParaRPr>
          </a:p>
        </p:txBody>
      </p:sp>
      <p:sp>
        <p:nvSpPr>
          <p:cNvPr id="143" name="Google Shape;14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Sets</a:t>
            </a:r>
            <a:endParaRPr>
              <a:solidFill>
                <a:schemeClr val="accent4"/>
              </a:solidFill>
              <a:latin typeface="Montserrat"/>
              <a:ea typeface="Montserrat"/>
              <a:cs typeface="Montserrat"/>
              <a:sym typeface="Montserrat"/>
            </a:endParaRPr>
          </a:p>
        </p:txBody>
      </p:sp>
      <p:sp>
        <p:nvSpPr>
          <p:cNvPr id="149" name="Google Shape;149;p26"/>
          <p:cNvSpPr txBox="1"/>
          <p:nvPr>
            <p:ph idx="1" type="body"/>
          </p:nvPr>
        </p:nvSpPr>
        <p:spPr>
          <a:xfrm>
            <a:off x="297750" y="1109125"/>
            <a:ext cx="8548500" cy="3841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600">
                <a:solidFill>
                  <a:schemeClr val="accent4"/>
                </a:solidFill>
                <a:latin typeface="Montserrat"/>
                <a:ea typeface="Montserrat"/>
                <a:cs typeface="Montserrat"/>
                <a:sym typeface="Montserrat"/>
              </a:rPr>
              <a:t>Sets </a:t>
            </a:r>
            <a:r>
              <a:rPr lang="en-GB" sz="1600">
                <a:solidFill>
                  <a:schemeClr val="accent5"/>
                </a:solidFill>
                <a:latin typeface="Montserrat"/>
                <a:ea typeface="Montserrat"/>
                <a:cs typeface="Montserrat"/>
                <a:sym typeface="Montserrat"/>
              </a:rPr>
              <a:t>are unordered collection with no </a:t>
            </a:r>
            <a:r>
              <a:rPr lang="en-GB" sz="1600">
                <a:solidFill>
                  <a:schemeClr val="accent5"/>
                </a:solidFill>
                <a:latin typeface="Montserrat"/>
                <a:ea typeface="Montserrat"/>
                <a:cs typeface="Montserrat"/>
                <a:sym typeface="Montserrat"/>
              </a:rPr>
              <a:t>duplicate</a:t>
            </a:r>
            <a:r>
              <a:rPr lang="en-GB" sz="1600">
                <a:solidFill>
                  <a:schemeClr val="accent5"/>
                </a:solidFill>
                <a:latin typeface="Montserrat"/>
                <a:ea typeface="Montserrat"/>
                <a:cs typeface="Montserrat"/>
                <a:sym typeface="Montserrat"/>
              </a:rPr>
              <a:t> elements. </a:t>
            </a:r>
            <a:endParaRPr sz="1600">
              <a:solidFill>
                <a:schemeClr val="accent5"/>
              </a:solidFill>
              <a:latin typeface="Montserrat"/>
              <a:ea typeface="Montserrat"/>
              <a:cs typeface="Montserrat"/>
              <a:sym typeface="Montserrat"/>
            </a:endParaRPr>
          </a:p>
          <a:p>
            <a:pPr indent="0" lvl="0" marL="0" rtl="0" algn="ctr">
              <a:lnSpc>
                <a:spcPct val="115000"/>
              </a:lnSpc>
              <a:spcBef>
                <a:spcPts val="1200"/>
              </a:spcBef>
              <a:spcAft>
                <a:spcPts val="0"/>
              </a:spcAft>
              <a:buNone/>
            </a:pPr>
            <a:r>
              <a:rPr lang="en-GB" sz="1600">
                <a:solidFill>
                  <a:schemeClr val="accent5"/>
                </a:solidFill>
                <a:latin typeface="Montserrat"/>
                <a:ea typeface="Montserrat"/>
                <a:cs typeface="Montserrat"/>
                <a:sym typeface="Montserrat"/>
              </a:rPr>
              <a:t>m</a:t>
            </a:r>
            <a:r>
              <a:rPr lang="en-GB" sz="1600">
                <a:solidFill>
                  <a:schemeClr val="accent5"/>
                </a:solidFill>
                <a:latin typeface="Montserrat"/>
                <a:ea typeface="Montserrat"/>
                <a:cs typeface="Montserrat"/>
                <a:sym typeface="Montserrat"/>
              </a:rPr>
              <a:t>y_set = {1, 2, 3}</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600">
                <a:solidFill>
                  <a:schemeClr val="accent5"/>
                </a:solidFill>
                <a:latin typeface="Montserrat"/>
                <a:ea typeface="Montserrat"/>
                <a:cs typeface="Montserrat"/>
                <a:sym typeface="Montserrat"/>
              </a:rPr>
              <a:t>If duplicates are included when creating a set, they will be automatically removed.</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600">
                <a:solidFill>
                  <a:schemeClr val="accent5"/>
                </a:solidFill>
                <a:latin typeface="Montserrat"/>
                <a:ea typeface="Montserrat"/>
                <a:cs typeface="Montserrat"/>
                <a:sym typeface="Montserrat"/>
              </a:rPr>
              <a:t>Sets are </a:t>
            </a:r>
            <a:r>
              <a:rPr lang="en-GB" sz="1600">
                <a:solidFill>
                  <a:schemeClr val="accent4"/>
                </a:solidFill>
                <a:latin typeface="Montserrat"/>
                <a:ea typeface="Montserrat"/>
                <a:cs typeface="Montserrat"/>
                <a:sym typeface="Montserrat"/>
              </a:rPr>
              <a:t>unordered </a:t>
            </a:r>
            <a:r>
              <a:rPr lang="en-GB" sz="1600">
                <a:solidFill>
                  <a:schemeClr val="accent5"/>
                </a:solidFill>
                <a:latin typeface="Montserrat"/>
                <a:ea typeface="Montserrat"/>
                <a:cs typeface="Montserrat"/>
                <a:sym typeface="Montserrat"/>
              </a:rPr>
              <a:t>and they can’t be accessed by index. To access data in a set you will have to loop </a:t>
            </a:r>
            <a:r>
              <a:rPr lang="en-GB" sz="1600">
                <a:solidFill>
                  <a:schemeClr val="accent5"/>
                </a:solidFill>
                <a:latin typeface="Montserrat"/>
                <a:ea typeface="Montserrat"/>
                <a:cs typeface="Montserrat"/>
                <a:sym typeface="Montserrat"/>
              </a:rPr>
              <a:t>through</a:t>
            </a:r>
            <a:r>
              <a:rPr lang="en-GB" sz="1600">
                <a:solidFill>
                  <a:schemeClr val="accent5"/>
                </a:solidFill>
                <a:latin typeface="Montserrat"/>
                <a:ea typeface="Montserrat"/>
                <a:cs typeface="Montserrat"/>
                <a:sym typeface="Montserrat"/>
              </a:rPr>
              <a:t> it. They are </a:t>
            </a:r>
            <a:r>
              <a:rPr lang="en-GB" sz="1600">
                <a:solidFill>
                  <a:schemeClr val="accent4"/>
                </a:solidFill>
                <a:latin typeface="Montserrat"/>
                <a:ea typeface="Montserrat"/>
                <a:cs typeface="Montserrat"/>
                <a:sym typeface="Montserrat"/>
              </a:rPr>
              <a:t>mutable </a:t>
            </a:r>
            <a:r>
              <a:rPr lang="en-GB" sz="1600">
                <a:solidFill>
                  <a:schemeClr val="accent5"/>
                </a:solidFill>
                <a:latin typeface="Montserrat"/>
                <a:ea typeface="Montserrat"/>
                <a:cs typeface="Montserrat"/>
                <a:sym typeface="Montserrat"/>
              </a:rPr>
              <a:t>using built-in methods. </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600">
                <a:solidFill>
                  <a:schemeClr val="accent5"/>
                </a:solidFill>
                <a:latin typeface="Montserrat"/>
                <a:ea typeface="Montserrat"/>
                <a:cs typeface="Montserrat"/>
                <a:sym typeface="Montserrat"/>
              </a:rPr>
              <a:t>To create a set, you can’t use the empty parentheses { } (it will create a dictionary).</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600">
                <a:solidFill>
                  <a:schemeClr val="accent5"/>
                </a:solidFill>
                <a:latin typeface="Montserrat"/>
                <a:ea typeface="Montserrat"/>
                <a:cs typeface="Montserrat"/>
                <a:sym typeface="Montserrat"/>
              </a:rPr>
              <a:t>You can use the set() function.</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00">
              <a:solidFill>
                <a:schemeClr val="accent5"/>
              </a:solidFill>
              <a:latin typeface="Montserrat"/>
              <a:ea typeface="Montserrat"/>
              <a:cs typeface="Montserrat"/>
              <a:sym typeface="Montserrat"/>
            </a:endParaRPr>
          </a:p>
        </p:txBody>
      </p:sp>
      <p:sp>
        <p:nvSpPr>
          <p:cNvPr id="150" name="Google Shape;15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Mod 4 Homeworks 1/2</a:t>
            </a:r>
            <a:endParaRPr>
              <a:solidFill>
                <a:schemeClr val="accent4"/>
              </a:solidFill>
              <a:latin typeface="Montserrat"/>
              <a:ea typeface="Montserrat"/>
              <a:cs typeface="Montserrat"/>
              <a:sym typeface="Montserrat"/>
            </a:endParaRPr>
          </a:p>
        </p:txBody>
      </p:sp>
      <p:sp>
        <p:nvSpPr>
          <p:cNvPr id="156" name="Google Shape;156;p27"/>
          <p:cNvSpPr txBox="1"/>
          <p:nvPr>
            <p:ph idx="1" type="body"/>
          </p:nvPr>
        </p:nvSpPr>
        <p:spPr>
          <a:xfrm>
            <a:off x="297750" y="1109125"/>
            <a:ext cx="8548500" cy="38415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None/>
            </a:pPr>
            <a:r>
              <a:rPr lang="en-GB">
                <a:solidFill>
                  <a:schemeClr val="accent4"/>
                </a:solidFill>
                <a:latin typeface="Montserrat"/>
                <a:ea typeface="Montserrat"/>
                <a:cs typeface="Montserrat"/>
                <a:sym typeface="Montserrat"/>
              </a:rPr>
              <a:t>Rock paper scissors.</a:t>
            </a:r>
            <a:endParaRPr>
              <a:solidFill>
                <a:schemeClr val="accent4"/>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Write a program that plays the game of rock, paper, scissors.</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Input example:</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		Choose between ‘rock’, ‘paper’, ‘scissors’</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Output example:</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		Player choice: rock</a:t>
            </a:r>
            <a:endParaRPr>
              <a:solidFill>
                <a:schemeClr val="accent5"/>
              </a:solidFill>
              <a:latin typeface="Montserrat"/>
              <a:ea typeface="Montserrat"/>
              <a:cs typeface="Montserrat"/>
              <a:sym typeface="Montserrat"/>
            </a:endParaRPr>
          </a:p>
          <a:p>
            <a:pPr indent="457200" lvl="0" marL="45720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Computer choice: paper</a:t>
            </a:r>
            <a:endParaRPr>
              <a:solidFill>
                <a:schemeClr val="accent5"/>
              </a:solidFill>
              <a:latin typeface="Montserrat"/>
              <a:ea typeface="Montserrat"/>
              <a:cs typeface="Montserrat"/>
              <a:sym typeface="Montserrat"/>
            </a:endParaRPr>
          </a:p>
          <a:p>
            <a:pPr indent="457200" lvl="0" marL="45720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Computer wins!</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Requirements:</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The program must ensure the user only insert accepted values. If a wrong value is inserted, a message should be returned and the user should be asked to insert a value again.</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GB">
                <a:solidFill>
                  <a:schemeClr val="accent5"/>
                </a:solidFill>
                <a:latin typeface="Montserrat"/>
                <a:ea typeface="Montserrat"/>
                <a:cs typeface="Montserrat"/>
                <a:sym typeface="Montserrat"/>
              </a:rPr>
              <a:t>The computer must choose rock, paper or scissors randomly. Hint: check the random library.</a:t>
            </a:r>
            <a:endParaRPr>
              <a:solidFill>
                <a:schemeClr val="accent5"/>
              </a:solidFill>
              <a:latin typeface="Montserrat"/>
              <a:ea typeface="Montserrat"/>
              <a:cs typeface="Montserrat"/>
              <a:sym typeface="Montserrat"/>
            </a:endParaRPr>
          </a:p>
        </p:txBody>
      </p:sp>
      <p:sp>
        <p:nvSpPr>
          <p:cNvPr id="157" name="Google Shape;15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Mod 4 Homeworks 2/2</a:t>
            </a:r>
            <a:endParaRPr>
              <a:solidFill>
                <a:schemeClr val="accent4"/>
              </a:solidFill>
              <a:latin typeface="Montserrat"/>
              <a:ea typeface="Montserrat"/>
              <a:cs typeface="Montserrat"/>
              <a:sym typeface="Montserrat"/>
            </a:endParaRPr>
          </a:p>
        </p:txBody>
      </p:sp>
      <p:sp>
        <p:nvSpPr>
          <p:cNvPr id="163" name="Google Shape;163;p28"/>
          <p:cNvSpPr txBox="1"/>
          <p:nvPr>
            <p:ph idx="1" type="body"/>
          </p:nvPr>
        </p:nvSpPr>
        <p:spPr>
          <a:xfrm>
            <a:off x="297750" y="1109125"/>
            <a:ext cx="8548500" cy="38415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GB">
                <a:solidFill>
                  <a:schemeClr val="accent5"/>
                </a:solidFill>
                <a:latin typeface="Montserrat"/>
                <a:ea typeface="Montserrat"/>
                <a:cs typeface="Montserrat"/>
                <a:sym typeface="Montserrat"/>
              </a:rPr>
              <a:t>Create a program based on the binary search algorithm.</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The program should take a list as the </a:t>
            </a:r>
            <a:r>
              <a:rPr lang="en-GB">
                <a:solidFill>
                  <a:schemeClr val="accent5"/>
                </a:solidFill>
                <a:latin typeface="Montserrat"/>
                <a:ea typeface="Montserrat"/>
                <a:cs typeface="Montserrat"/>
                <a:sym typeface="Montserrat"/>
              </a:rPr>
              <a:t>number</a:t>
            </a:r>
            <a:r>
              <a:rPr lang="en-GB">
                <a:solidFill>
                  <a:schemeClr val="accent5"/>
                </a:solidFill>
                <a:latin typeface="Montserrat"/>
                <a:ea typeface="Montserrat"/>
                <a:cs typeface="Montserrat"/>
                <a:sym typeface="Montserrat"/>
              </a:rPr>
              <a:t> to be found in such list as inputs and returns the index with the position of such number in the (sorted) list.</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Ex			lst = [0, 34, 56, 2, 4, 9, 78]</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			</a:t>
            </a:r>
            <a:r>
              <a:rPr lang="en-GB">
                <a:solidFill>
                  <a:schemeClr val="accent5"/>
                </a:solidFill>
                <a:latin typeface="Montserrat"/>
                <a:ea typeface="Montserrat"/>
                <a:cs typeface="Montserrat"/>
                <a:sym typeface="Montserrat"/>
              </a:rPr>
              <a:t>n</a:t>
            </a:r>
            <a:r>
              <a:rPr lang="en-GB">
                <a:solidFill>
                  <a:schemeClr val="accent5"/>
                </a:solidFill>
                <a:latin typeface="Montserrat"/>
                <a:ea typeface="Montserrat"/>
                <a:cs typeface="Montserrat"/>
                <a:sym typeface="Montserrat"/>
              </a:rPr>
              <a:t>um = 56</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Output:</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		“The number 56 is included in the list in position 5”</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a:solidFill>
                <a:schemeClr val="accent5"/>
              </a:solidFill>
              <a:latin typeface="Montserrat"/>
              <a:ea typeface="Montserrat"/>
              <a:cs typeface="Montserrat"/>
              <a:sym typeface="Montserrat"/>
            </a:endParaRPr>
          </a:p>
        </p:txBody>
      </p:sp>
      <p:sp>
        <p:nvSpPr>
          <p:cNvPr id="164" name="Google Shape;16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Mod 4 Homeworks 2/2</a:t>
            </a:r>
            <a:endParaRPr>
              <a:solidFill>
                <a:schemeClr val="accent4"/>
              </a:solidFill>
              <a:latin typeface="Montserrat"/>
              <a:ea typeface="Montserrat"/>
              <a:cs typeface="Montserrat"/>
              <a:sym typeface="Montserrat"/>
            </a:endParaRPr>
          </a:p>
        </p:txBody>
      </p:sp>
      <p:sp>
        <p:nvSpPr>
          <p:cNvPr id="170" name="Google Shape;17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71" name="Google Shape;171;p29"/>
          <p:cNvPicPr preferRelativeResize="0"/>
          <p:nvPr/>
        </p:nvPicPr>
        <p:blipFill>
          <a:blip r:embed="rId4">
            <a:alphaModFix/>
          </a:blip>
          <a:stretch>
            <a:fillRect/>
          </a:stretch>
        </p:blipFill>
        <p:spPr>
          <a:xfrm>
            <a:off x="1155225" y="1017725"/>
            <a:ext cx="6861460" cy="382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Data structures (built-in) - Python</a:t>
            </a:r>
            <a:endParaRPr>
              <a:solidFill>
                <a:schemeClr val="accent4"/>
              </a:solidFill>
              <a:latin typeface="Montserrat"/>
              <a:ea typeface="Montserrat"/>
              <a:cs typeface="Montserrat"/>
              <a:sym typeface="Montserrat"/>
            </a:endParaRPr>
          </a:p>
        </p:txBody>
      </p:sp>
      <p:sp>
        <p:nvSpPr>
          <p:cNvPr id="63" name="Google Shape;63;p14"/>
          <p:cNvSpPr txBox="1"/>
          <p:nvPr>
            <p:ph idx="1" type="body"/>
          </p:nvPr>
        </p:nvSpPr>
        <p:spPr>
          <a:xfrm>
            <a:off x="311675" y="1017725"/>
            <a:ext cx="8423100" cy="37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accent5"/>
                </a:solidFill>
                <a:latin typeface="Montserrat"/>
                <a:ea typeface="Montserrat"/>
                <a:cs typeface="Montserrat"/>
                <a:sym typeface="Montserrat"/>
              </a:rPr>
              <a:t>A data structure is a way to </a:t>
            </a:r>
            <a:r>
              <a:rPr lang="en-GB" sz="1400">
                <a:solidFill>
                  <a:schemeClr val="accent4"/>
                </a:solidFill>
                <a:latin typeface="Montserrat"/>
                <a:ea typeface="Montserrat"/>
                <a:cs typeface="Montserrat"/>
                <a:sym typeface="Montserrat"/>
              </a:rPr>
              <a:t>organise</a:t>
            </a:r>
            <a:r>
              <a:rPr lang="en-GB" sz="1400">
                <a:solidFill>
                  <a:schemeClr val="accent5"/>
                </a:solidFill>
                <a:latin typeface="Montserrat"/>
                <a:ea typeface="Montserrat"/>
                <a:cs typeface="Montserrat"/>
                <a:sym typeface="Montserrat"/>
              </a:rPr>
              <a:t>, </a:t>
            </a:r>
            <a:r>
              <a:rPr lang="en-GB" sz="1400">
                <a:solidFill>
                  <a:schemeClr val="accent4"/>
                </a:solidFill>
                <a:latin typeface="Montserrat"/>
                <a:ea typeface="Montserrat"/>
                <a:cs typeface="Montserrat"/>
                <a:sym typeface="Montserrat"/>
              </a:rPr>
              <a:t>manage </a:t>
            </a:r>
            <a:r>
              <a:rPr lang="en-GB" sz="1400">
                <a:solidFill>
                  <a:schemeClr val="accent5"/>
                </a:solidFill>
                <a:latin typeface="Montserrat"/>
                <a:ea typeface="Montserrat"/>
                <a:cs typeface="Montserrat"/>
                <a:sym typeface="Montserrat"/>
              </a:rPr>
              <a:t>and </a:t>
            </a:r>
            <a:r>
              <a:rPr lang="en-GB" sz="1400">
                <a:solidFill>
                  <a:schemeClr val="accent4"/>
                </a:solidFill>
                <a:latin typeface="Montserrat"/>
                <a:ea typeface="Montserrat"/>
                <a:cs typeface="Montserrat"/>
                <a:sym typeface="Montserrat"/>
              </a:rPr>
              <a:t>store </a:t>
            </a:r>
            <a:r>
              <a:rPr lang="en-GB" sz="1400">
                <a:solidFill>
                  <a:schemeClr val="accent5"/>
                </a:solidFill>
                <a:latin typeface="Montserrat"/>
                <a:ea typeface="Montserrat"/>
                <a:cs typeface="Montserrat"/>
                <a:sym typeface="Montserrat"/>
              </a:rPr>
              <a:t>data in a structure that helps to make </a:t>
            </a:r>
            <a:r>
              <a:rPr lang="en-GB" sz="1400">
                <a:solidFill>
                  <a:schemeClr val="accent4"/>
                </a:solidFill>
                <a:latin typeface="Montserrat"/>
                <a:ea typeface="Montserrat"/>
                <a:cs typeface="Montserrat"/>
                <a:sym typeface="Montserrat"/>
              </a:rPr>
              <a:t>data access</a:t>
            </a:r>
            <a:r>
              <a:rPr lang="en-GB" sz="1400">
                <a:solidFill>
                  <a:schemeClr val="accent5"/>
                </a:solidFill>
                <a:latin typeface="Montserrat"/>
                <a:ea typeface="Montserrat"/>
                <a:cs typeface="Montserrat"/>
                <a:sym typeface="Montserrat"/>
              </a:rPr>
              <a:t> more </a:t>
            </a:r>
            <a:r>
              <a:rPr lang="en-GB" sz="1400">
                <a:solidFill>
                  <a:schemeClr val="accent4"/>
                </a:solidFill>
                <a:latin typeface="Montserrat"/>
                <a:ea typeface="Montserrat"/>
                <a:cs typeface="Montserrat"/>
                <a:sym typeface="Montserrat"/>
              </a:rPr>
              <a:t>efficient</a:t>
            </a:r>
            <a:r>
              <a:rPr lang="en-GB" sz="1400">
                <a:solidFill>
                  <a:schemeClr val="accent5"/>
                </a:solidFill>
                <a:latin typeface="Montserrat"/>
                <a:ea typeface="Montserrat"/>
                <a:cs typeface="Montserrat"/>
                <a:sym typeface="Montserrat"/>
              </a:rPr>
              <a:t>.</a:t>
            </a:r>
            <a:endParaRPr sz="1400">
              <a:solidFill>
                <a:schemeClr val="accent5"/>
              </a:solidFill>
              <a:latin typeface="Montserrat"/>
              <a:ea typeface="Montserrat"/>
              <a:cs typeface="Montserrat"/>
              <a:sym typeface="Montserrat"/>
            </a:endParaRPr>
          </a:p>
          <a:p>
            <a:pPr indent="0" lvl="0" marL="0" rtl="0" algn="ctr">
              <a:spcBef>
                <a:spcPts val="1200"/>
              </a:spcBef>
              <a:spcAft>
                <a:spcPts val="0"/>
              </a:spcAft>
              <a:buNone/>
            </a:pPr>
            <a:r>
              <a:rPr lang="en-GB" sz="1400">
                <a:solidFill>
                  <a:schemeClr val="accent4"/>
                </a:solidFill>
                <a:latin typeface="Montserrat"/>
                <a:ea typeface="Montserrat"/>
                <a:cs typeface="Montserrat"/>
                <a:sym typeface="Montserrat"/>
              </a:rPr>
              <a:t>Concepts:</a:t>
            </a:r>
            <a:endParaRPr sz="14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400">
                <a:solidFill>
                  <a:schemeClr val="accent4"/>
                </a:solidFill>
                <a:latin typeface="Montserrat"/>
                <a:ea typeface="Montserrat"/>
                <a:cs typeface="Montserrat"/>
                <a:sym typeface="Montserrat"/>
              </a:rPr>
              <a:t>Mutable/Immutable:</a:t>
            </a:r>
            <a:r>
              <a:rPr lang="en-GB" sz="1400">
                <a:solidFill>
                  <a:schemeClr val="accent5"/>
                </a:solidFill>
                <a:latin typeface="Montserrat"/>
                <a:ea typeface="Montserrat"/>
                <a:cs typeface="Montserrat"/>
                <a:sym typeface="Montserrat"/>
              </a:rPr>
              <a:t> some structures can be changed after creation, meaning you can access elements inside the structure and change their values.</a:t>
            </a:r>
            <a:endParaRPr sz="14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400">
                <a:solidFill>
                  <a:schemeClr val="accent4"/>
                </a:solidFill>
                <a:latin typeface="Montserrat"/>
                <a:ea typeface="Montserrat"/>
                <a:cs typeface="Montserrat"/>
                <a:sym typeface="Montserrat"/>
              </a:rPr>
              <a:t>Ordered/Unordered: </a:t>
            </a:r>
            <a:r>
              <a:rPr lang="en-GB" sz="1400">
                <a:solidFill>
                  <a:schemeClr val="accent5"/>
                </a:solidFill>
                <a:latin typeface="Montserrat"/>
                <a:ea typeface="Montserrat"/>
                <a:cs typeface="Montserrat"/>
                <a:sym typeface="Montserrat"/>
              </a:rPr>
              <a:t>in ordered structures, elements are stored in specific </a:t>
            </a:r>
            <a:r>
              <a:rPr lang="en-GB" sz="1400">
                <a:solidFill>
                  <a:schemeClr val="accent5"/>
                </a:solidFill>
                <a:latin typeface="Montserrat"/>
                <a:ea typeface="Montserrat"/>
                <a:cs typeface="Montserrat"/>
                <a:sym typeface="Montserrat"/>
              </a:rPr>
              <a:t>ordered</a:t>
            </a:r>
            <a:r>
              <a:rPr lang="en-GB" sz="1400">
                <a:solidFill>
                  <a:schemeClr val="accent5"/>
                </a:solidFill>
                <a:latin typeface="Montserrat"/>
                <a:ea typeface="Montserrat"/>
                <a:cs typeface="Montserrat"/>
                <a:sym typeface="Montserrat"/>
              </a:rPr>
              <a:t>, meaning that no matter how many times you loop through them, the order doesn’t change. </a:t>
            </a:r>
            <a:endParaRPr sz="14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400">
                <a:solidFill>
                  <a:schemeClr val="accent4"/>
                </a:solidFill>
                <a:latin typeface="Montserrat"/>
                <a:ea typeface="Montserrat"/>
                <a:cs typeface="Montserrat"/>
                <a:sym typeface="Montserrat"/>
              </a:rPr>
              <a:t>Storing any data type:</a:t>
            </a:r>
            <a:r>
              <a:rPr lang="en-GB" sz="1400">
                <a:solidFill>
                  <a:schemeClr val="accent5"/>
                </a:solidFill>
                <a:latin typeface="Montserrat"/>
                <a:ea typeface="Montserrat"/>
                <a:cs typeface="Montserrat"/>
                <a:sym typeface="Montserrat"/>
              </a:rPr>
              <a:t> in Python, data structures can hold any data types, other objects and you can nest data types inside. You can mix and match.</a:t>
            </a:r>
            <a:endParaRPr sz="14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400">
                <a:solidFill>
                  <a:schemeClr val="accent4"/>
                </a:solidFill>
                <a:latin typeface="Montserrat"/>
                <a:ea typeface="Montserrat"/>
                <a:cs typeface="Montserrat"/>
                <a:sym typeface="Montserrat"/>
              </a:rPr>
              <a:t>Sequences</a:t>
            </a:r>
            <a:r>
              <a:rPr lang="en-GB" sz="1400">
                <a:solidFill>
                  <a:schemeClr val="accent5"/>
                </a:solidFill>
                <a:latin typeface="Montserrat"/>
                <a:ea typeface="Montserrat"/>
                <a:cs typeface="Montserrat"/>
                <a:sym typeface="Montserrat"/>
              </a:rPr>
              <a:t>: allows indexing and slicing.</a:t>
            </a:r>
            <a:endParaRPr sz="1400">
              <a:solidFill>
                <a:schemeClr val="accent5"/>
              </a:solidFill>
              <a:latin typeface="Montserrat"/>
              <a:ea typeface="Montserrat"/>
              <a:cs typeface="Montserrat"/>
              <a:sym typeface="Montserrat"/>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555600"/>
            <a:ext cx="8526600" cy="51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Comparison</a:t>
            </a:r>
            <a:endParaRPr>
              <a:solidFill>
                <a:schemeClr val="accent4"/>
              </a:solidFill>
              <a:latin typeface="Montserrat"/>
              <a:ea typeface="Montserrat"/>
              <a:cs typeface="Montserrat"/>
              <a:sym typeface="Montserrat"/>
            </a:endParaRPr>
          </a:p>
        </p:txBody>
      </p:sp>
      <p:sp>
        <p:nvSpPr>
          <p:cNvPr id="70" name="Google Shape;70;p15"/>
          <p:cNvSpPr txBox="1"/>
          <p:nvPr>
            <p:ph idx="1" type="body"/>
          </p:nvPr>
        </p:nvSpPr>
        <p:spPr>
          <a:xfrm>
            <a:off x="2467725" y="1452650"/>
            <a:ext cx="20055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Dictionary    { … }</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Ordered - v3.6</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Mutable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Key must be unique</a:t>
            </a:r>
            <a:endParaRPr sz="1600">
              <a:solidFill>
                <a:schemeClr val="accent5"/>
              </a:solidFill>
              <a:latin typeface="Montserrat"/>
              <a:ea typeface="Montserrat"/>
              <a:cs typeface="Montserrat"/>
              <a:sym typeface="Montserrat"/>
            </a:endParaRPr>
          </a:p>
        </p:txBody>
      </p:sp>
      <p:sp>
        <p:nvSpPr>
          <p:cNvPr id="71" name="Google Shape;71;p15"/>
          <p:cNvSpPr txBox="1"/>
          <p:nvPr>
            <p:ph idx="1" type="body"/>
          </p:nvPr>
        </p:nvSpPr>
        <p:spPr>
          <a:xfrm>
            <a:off x="311700" y="1452650"/>
            <a:ext cx="20055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List      [ … ]</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Ordered</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Mutable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Allows duplicates</a:t>
            </a:r>
            <a:endParaRPr sz="1600">
              <a:solidFill>
                <a:schemeClr val="accent5"/>
              </a:solidFill>
              <a:latin typeface="Montserrat"/>
              <a:ea typeface="Montserrat"/>
              <a:cs typeface="Montserrat"/>
              <a:sym typeface="Montserrat"/>
            </a:endParaRPr>
          </a:p>
        </p:txBody>
      </p:sp>
      <p:sp>
        <p:nvSpPr>
          <p:cNvPr id="72" name="Google Shape;72;p15"/>
          <p:cNvSpPr txBox="1"/>
          <p:nvPr>
            <p:ph idx="1" type="body"/>
          </p:nvPr>
        </p:nvSpPr>
        <p:spPr>
          <a:xfrm>
            <a:off x="6832925" y="1452650"/>
            <a:ext cx="20055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Set    { … }</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Unordered</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Mutable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Doesn’t allow duplicates</a:t>
            </a:r>
            <a:endParaRPr sz="1600">
              <a:solidFill>
                <a:schemeClr val="accent5"/>
              </a:solidFill>
              <a:latin typeface="Montserrat"/>
              <a:ea typeface="Montserrat"/>
              <a:cs typeface="Montserrat"/>
              <a:sym typeface="Montserrat"/>
            </a:endParaRPr>
          </a:p>
        </p:txBody>
      </p:sp>
      <p:sp>
        <p:nvSpPr>
          <p:cNvPr id="73" name="Google Shape;73;p15"/>
          <p:cNvSpPr txBox="1"/>
          <p:nvPr>
            <p:ph idx="1" type="body"/>
          </p:nvPr>
        </p:nvSpPr>
        <p:spPr>
          <a:xfrm>
            <a:off x="4650325" y="1452650"/>
            <a:ext cx="20055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Tuple    ( … )</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Ordered</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Immutable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Allows duplicates</a:t>
            </a:r>
            <a:endParaRPr sz="1600">
              <a:solidFill>
                <a:schemeClr val="accent5"/>
              </a:solidFill>
              <a:latin typeface="Montserrat"/>
              <a:ea typeface="Montserrat"/>
              <a:cs typeface="Montserrat"/>
              <a:sym typeface="Montserrat"/>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Data structures (built-in) - Python</a:t>
            </a:r>
            <a:endParaRPr>
              <a:solidFill>
                <a:schemeClr val="accent4"/>
              </a:solidFill>
              <a:latin typeface="Montserrat"/>
              <a:ea typeface="Montserrat"/>
              <a:cs typeface="Montserrat"/>
              <a:sym typeface="Montserrat"/>
            </a:endParaRPr>
          </a:p>
        </p:txBody>
      </p:sp>
      <p:sp>
        <p:nvSpPr>
          <p:cNvPr id="80" name="Google Shape;80;p16"/>
          <p:cNvSpPr txBox="1"/>
          <p:nvPr>
            <p:ph idx="1" type="body"/>
          </p:nvPr>
        </p:nvSpPr>
        <p:spPr>
          <a:xfrm>
            <a:off x="311675" y="1017725"/>
            <a:ext cx="8423100" cy="375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400">
                <a:solidFill>
                  <a:schemeClr val="accent4"/>
                </a:solidFill>
                <a:latin typeface="Montserrat"/>
                <a:ea typeface="Montserrat"/>
                <a:cs typeface="Montserrat"/>
                <a:sym typeface="Montserrat"/>
              </a:rPr>
              <a:t>Quick overview</a:t>
            </a:r>
            <a:endParaRPr sz="1400">
              <a:solidFill>
                <a:schemeClr val="accent4"/>
              </a:solidFill>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GB" sz="1400">
                <a:solidFill>
                  <a:schemeClr val="accent4"/>
                </a:solidFill>
                <a:latin typeface="Montserrat"/>
                <a:ea typeface="Montserrat"/>
                <a:cs typeface="Montserrat"/>
                <a:sym typeface="Montserrat"/>
              </a:rPr>
              <a:t>List</a:t>
            </a:r>
            <a:r>
              <a:rPr lang="en-GB" sz="1400">
                <a:solidFill>
                  <a:schemeClr val="accent5"/>
                </a:solidFill>
                <a:latin typeface="Montserrat"/>
                <a:ea typeface="Montserrat"/>
                <a:cs typeface="Montserrat"/>
                <a:sym typeface="Montserrat"/>
              </a:rPr>
              <a:t>: stores multiple items of different data types in sequential manner. Data are accessed using </a:t>
            </a:r>
            <a:r>
              <a:rPr lang="en-GB" sz="1400">
                <a:solidFill>
                  <a:schemeClr val="accent4"/>
                </a:solidFill>
                <a:latin typeface="Montserrat"/>
                <a:ea typeface="Montserrat"/>
                <a:cs typeface="Montserrat"/>
                <a:sym typeface="Montserrat"/>
              </a:rPr>
              <a:t>indexes</a:t>
            </a:r>
            <a:r>
              <a:rPr lang="en-GB" sz="1400">
                <a:solidFill>
                  <a:schemeClr val="accent5"/>
                </a:solidFill>
                <a:latin typeface="Montserrat"/>
                <a:ea typeface="Montserrat"/>
                <a:cs typeface="Montserrat"/>
                <a:sym typeface="Montserrat"/>
              </a:rPr>
              <a:t>.</a:t>
            </a:r>
            <a:endParaRPr sz="1400">
              <a:solidFill>
                <a:schemeClr val="accent5"/>
              </a:solidFill>
              <a:latin typeface="Montserrat"/>
              <a:ea typeface="Montserrat"/>
              <a:cs typeface="Montserrat"/>
              <a:sym typeface="Montserrat"/>
            </a:endParaRPr>
          </a:p>
          <a:p>
            <a:pPr indent="0" lvl="0" marL="457200" rtl="0" algn="l">
              <a:spcBef>
                <a:spcPts val="1200"/>
              </a:spcBef>
              <a:spcAft>
                <a:spcPts val="0"/>
              </a:spcAft>
              <a:buNone/>
            </a:pPr>
            <a:r>
              <a:t/>
            </a:r>
            <a:endParaRPr sz="1400">
              <a:solidFill>
                <a:schemeClr val="accent5"/>
              </a:solidFill>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GB" sz="1400">
                <a:solidFill>
                  <a:schemeClr val="accent4"/>
                </a:solidFill>
                <a:latin typeface="Montserrat"/>
                <a:ea typeface="Montserrat"/>
                <a:cs typeface="Montserrat"/>
                <a:sym typeface="Montserrat"/>
              </a:rPr>
              <a:t>Dictionary</a:t>
            </a:r>
            <a:r>
              <a:rPr lang="en-GB" sz="1400">
                <a:solidFill>
                  <a:schemeClr val="accent5"/>
                </a:solidFill>
                <a:latin typeface="Montserrat"/>
                <a:ea typeface="Montserrat"/>
                <a:cs typeface="Montserrat"/>
                <a:sym typeface="Montserrat"/>
              </a:rPr>
              <a:t>: stores data in </a:t>
            </a:r>
            <a:r>
              <a:rPr lang="en-GB" sz="1400">
                <a:solidFill>
                  <a:schemeClr val="accent4"/>
                </a:solidFill>
                <a:latin typeface="Montserrat"/>
                <a:ea typeface="Montserrat"/>
                <a:cs typeface="Montserrat"/>
                <a:sym typeface="Montserrat"/>
              </a:rPr>
              <a:t>key-value pairs</a:t>
            </a:r>
            <a:r>
              <a:rPr lang="en-GB" sz="1400">
                <a:solidFill>
                  <a:schemeClr val="accent5"/>
                </a:solidFill>
                <a:latin typeface="Montserrat"/>
                <a:ea typeface="Montserrat"/>
                <a:cs typeface="Montserrat"/>
                <a:sym typeface="Montserrat"/>
              </a:rPr>
              <a:t>. Data are accessed by </a:t>
            </a:r>
            <a:r>
              <a:rPr lang="en-GB" sz="1400">
                <a:solidFill>
                  <a:schemeClr val="accent4"/>
                </a:solidFill>
                <a:latin typeface="Montserrat"/>
                <a:ea typeface="Montserrat"/>
                <a:cs typeface="Montserrat"/>
                <a:sym typeface="Montserrat"/>
              </a:rPr>
              <a:t>key</a:t>
            </a:r>
            <a:r>
              <a:rPr lang="en-GB" sz="1400">
                <a:solidFill>
                  <a:schemeClr val="accent5"/>
                </a:solidFill>
                <a:latin typeface="Montserrat"/>
                <a:ea typeface="Montserrat"/>
                <a:cs typeface="Montserrat"/>
                <a:sym typeface="Montserrat"/>
              </a:rPr>
              <a:t>.</a:t>
            </a:r>
            <a:endParaRPr sz="1400">
              <a:solidFill>
                <a:schemeClr val="accent5"/>
              </a:solidFill>
              <a:latin typeface="Montserrat"/>
              <a:ea typeface="Montserrat"/>
              <a:cs typeface="Montserrat"/>
              <a:sym typeface="Montserrat"/>
            </a:endParaRPr>
          </a:p>
          <a:p>
            <a:pPr indent="0" lvl="0" marL="457200" rtl="0" algn="l">
              <a:spcBef>
                <a:spcPts val="1200"/>
              </a:spcBef>
              <a:spcAft>
                <a:spcPts val="0"/>
              </a:spcAft>
              <a:buNone/>
            </a:pPr>
            <a:r>
              <a:t/>
            </a:r>
            <a:endParaRPr sz="1400">
              <a:solidFill>
                <a:schemeClr val="accent5"/>
              </a:solidFill>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GB" sz="1400">
                <a:solidFill>
                  <a:schemeClr val="accent4"/>
                </a:solidFill>
                <a:latin typeface="Montserrat"/>
                <a:ea typeface="Montserrat"/>
                <a:cs typeface="Montserrat"/>
                <a:sym typeface="Montserrat"/>
              </a:rPr>
              <a:t>Tuple</a:t>
            </a:r>
            <a:r>
              <a:rPr lang="en-GB" sz="1400">
                <a:solidFill>
                  <a:schemeClr val="accent5"/>
                </a:solidFill>
                <a:latin typeface="Montserrat"/>
                <a:ea typeface="Montserrat"/>
                <a:cs typeface="Montserrat"/>
                <a:sym typeface="Montserrat"/>
              </a:rPr>
              <a:t>: like lists, stores multiple items in one variable but they are </a:t>
            </a:r>
            <a:r>
              <a:rPr lang="en-GB" sz="1400">
                <a:solidFill>
                  <a:schemeClr val="accent4"/>
                </a:solidFill>
                <a:latin typeface="Montserrat"/>
                <a:ea typeface="Montserrat"/>
                <a:cs typeface="Montserrat"/>
                <a:sym typeface="Montserrat"/>
              </a:rPr>
              <a:t>immutable</a:t>
            </a:r>
            <a:r>
              <a:rPr lang="en-GB" sz="1400">
                <a:solidFill>
                  <a:schemeClr val="accent5"/>
                </a:solidFill>
                <a:latin typeface="Montserrat"/>
                <a:ea typeface="Montserrat"/>
                <a:cs typeface="Montserrat"/>
                <a:sym typeface="Montserrat"/>
              </a:rPr>
              <a:t>.</a:t>
            </a:r>
            <a:endParaRPr sz="1400">
              <a:solidFill>
                <a:schemeClr val="accent5"/>
              </a:solidFill>
              <a:latin typeface="Montserrat"/>
              <a:ea typeface="Montserrat"/>
              <a:cs typeface="Montserrat"/>
              <a:sym typeface="Montserrat"/>
            </a:endParaRPr>
          </a:p>
          <a:p>
            <a:pPr indent="0" lvl="0" marL="457200" rtl="0" algn="l">
              <a:spcBef>
                <a:spcPts val="1200"/>
              </a:spcBef>
              <a:spcAft>
                <a:spcPts val="0"/>
              </a:spcAft>
              <a:buNone/>
            </a:pPr>
            <a:r>
              <a:t/>
            </a:r>
            <a:endParaRPr sz="1400">
              <a:solidFill>
                <a:schemeClr val="accent5"/>
              </a:solidFill>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GB" sz="1400">
                <a:solidFill>
                  <a:schemeClr val="accent4"/>
                </a:solidFill>
                <a:latin typeface="Montserrat"/>
                <a:ea typeface="Montserrat"/>
                <a:cs typeface="Montserrat"/>
                <a:sym typeface="Montserrat"/>
              </a:rPr>
              <a:t>Set</a:t>
            </a:r>
            <a:r>
              <a:rPr lang="en-GB" sz="1400">
                <a:solidFill>
                  <a:schemeClr val="accent5"/>
                </a:solidFill>
                <a:latin typeface="Montserrat"/>
                <a:ea typeface="Montserrat"/>
                <a:cs typeface="Montserrat"/>
                <a:sym typeface="Montserrat"/>
              </a:rPr>
              <a:t>: collection of unordered, unique elements. </a:t>
            </a:r>
            <a:endParaRPr sz="1400">
              <a:solidFill>
                <a:schemeClr val="accent5"/>
              </a:solidFill>
              <a:latin typeface="Montserrat"/>
              <a:ea typeface="Montserrat"/>
              <a:cs typeface="Montserrat"/>
              <a:sym typeface="Montserrat"/>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Lists</a:t>
            </a:r>
            <a:endParaRPr>
              <a:solidFill>
                <a:schemeClr val="accent4"/>
              </a:solidFill>
              <a:latin typeface="Montserrat"/>
              <a:ea typeface="Montserrat"/>
              <a:cs typeface="Montserrat"/>
              <a:sym typeface="Montserrat"/>
            </a:endParaRPr>
          </a:p>
        </p:txBody>
      </p:sp>
      <p:sp>
        <p:nvSpPr>
          <p:cNvPr id="87" name="Google Shape;87;p17"/>
          <p:cNvSpPr txBox="1"/>
          <p:nvPr>
            <p:ph idx="1" type="body"/>
          </p:nvPr>
        </p:nvSpPr>
        <p:spPr>
          <a:xfrm>
            <a:off x="297750" y="1109125"/>
            <a:ext cx="8548500" cy="38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A </a:t>
            </a:r>
            <a:r>
              <a:rPr lang="en-GB" sz="1600">
                <a:solidFill>
                  <a:schemeClr val="accent4"/>
                </a:solidFill>
                <a:latin typeface="Montserrat"/>
                <a:ea typeface="Montserrat"/>
                <a:cs typeface="Montserrat"/>
                <a:sym typeface="Montserrat"/>
              </a:rPr>
              <a:t>list </a:t>
            </a:r>
            <a:r>
              <a:rPr lang="en-GB" sz="1600">
                <a:solidFill>
                  <a:schemeClr val="accent5"/>
                </a:solidFill>
                <a:latin typeface="Montserrat"/>
                <a:ea typeface="Montserrat"/>
                <a:cs typeface="Montserrat"/>
                <a:sym typeface="Montserrat"/>
              </a:rPr>
              <a:t>is a mutable data structure used to store </a:t>
            </a:r>
            <a:r>
              <a:rPr lang="en-GB" sz="1600">
                <a:solidFill>
                  <a:schemeClr val="accent4"/>
                </a:solidFill>
                <a:latin typeface="Montserrat"/>
                <a:ea typeface="Montserrat"/>
                <a:cs typeface="Montserrat"/>
                <a:sym typeface="Montserrat"/>
              </a:rPr>
              <a:t>multiple items</a:t>
            </a:r>
            <a:r>
              <a:rPr lang="en-GB" sz="1600">
                <a:solidFill>
                  <a:schemeClr val="accent5"/>
                </a:solidFill>
                <a:latin typeface="Montserrat"/>
                <a:ea typeface="Montserrat"/>
                <a:cs typeface="Montserrat"/>
                <a:sym typeface="Montserrat"/>
              </a:rPr>
              <a:t> in a single variable. Items can be of a different data type.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Ex</a:t>
            </a:r>
            <a:endParaRPr sz="1600">
              <a:solidFill>
                <a:schemeClr val="accent5"/>
              </a:solidFill>
              <a:latin typeface="Montserrat"/>
              <a:ea typeface="Montserrat"/>
              <a:cs typeface="Montserrat"/>
              <a:sym typeface="Montserrat"/>
            </a:endParaRPr>
          </a:p>
          <a:p>
            <a:pPr indent="457200" lvl="0" marL="2286000" rtl="0" algn="l">
              <a:lnSpc>
                <a:spcPct val="115000"/>
              </a:lnSpc>
              <a:spcBef>
                <a:spcPts val="1200"/>
              </a:spcBef>
              <a:spcAft>
                <a:spcPts val="0"/>
              </a:spcAft>
              <a:buNone/>
            </a:pPr>
            <a:r>
              <a:rPr lang="en-GB" sz="1600">
                <a:solidFill>
                  <a:schemeClr val="accent5"/>
                </a:solidFill>
                <a:latin typeface="Montserrat"/>
                <a:ea typeface="Montserrat"/>
                <a:cs typeface="Montserrat"/>
                <a:sym typeface="Montserrat"/>
              </a:rPr>
              <a:t>my_list = [1, 2, 3, ‘hello’]</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5"/>
                </a:solidFill>
                <a:latin typeface="Montserrat"/>
                <a:ea typeface="Montserrat"/>
                <a:cs typeface="Montserrat"/>
                <a:sym typeface="Montserrat"/>
              </a:rPr>
              <a:t>Lists are sequence type, making them accessible by index. Are also mutable and allow duplicates.</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GB">
                <a:solidFill>
                  <a:schemeClr val="accent5"/>
                </a:solidFill>
                <a:latin typeface="Montserrat"/>
                <a:ea typeface="Montserrat"/>
                <a:cs typeface="Montserrat"/>
                <a:sym typeface="Montserrat"/>
              </a:rPr>
              <a:t>You can create lists with square brackets [ ] or using the function list().</a:t>
            </a:r>
            <a:endParaRPr>
              <a:solidFill>
                <a:schemeClr val="accent5"/>
              </a:solidFill>
              <a:latin typeface="Montserrat"/>
              <a:ea typeface="Montserrat"/>
              <a:cs typeface="Montserrat"/>
              <a:sym typeface="Montserrat"/>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4">
            <a:alphaModFix/>
          </a:blip>
          <a:stretch>
            <a:fillRect/>
          </a:stretch>
        </p:blipFill>
        <p:spPr>
          <a:xfrm>
            <a:off x="422963" y="237929"/>
            <a:ext cx="8298074" cy="4667650"/>
          </a:xfrm>
          <a:prstGeom prst="rect">
            <a:avLst/>
          </a:prstGeom>
          <a:noFill/>
          <a:ln>
            <a:noFill/>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Lists comprehension</a:t>
            </a:r>
            <a:endParaRPr>
              <a:solidFill>
                <a:schemeClr val="accent4"/>
              </a:solidFill>
              <a:latin typeface="Montserrat"/>
              <a:ea typeface="Montserrat"/>
              <a:cs typeface="Montserrat"/>
              <a:sym typeface="Montserrat"/>
            </a:endParaRPr>
          </a:p>
        </p:txBody>
      </p:sp>
      <p:sp>
        <p:nvSpPr>
          <p:cNvPr id="100" name="Google Shape;100;p19"/>
          <p:cNvSpPr txBox="1"/>
          <p:nvPr>
            <p:ph idx="1" type="body"/>
          </p:nvPr>
        </p:nvSpPr>
        <p:spPr>
          <a:xfrm>
            <a:off x="297750" y="1109125"/>
            <a:ext cx="8548500" cy="3871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a:solidFill>
                  <a:schemeClr val="accent5"/>
                </a:solidFill>
                <a:latin typeface="Montserrat"/>
                <a:ea typeface="Montserrat"/>
                <a:cs typeface="Montserrat"/>
                <a:sym typeface="Montserrat"/>
              </a:rPr>
              <a:t>List comprehension offer a shorter syntax for creating a new list from an existing list.</a:t>
            </a:r>
            <a:endParaRPr>
              <a:solidFill>
                <a:schemeClr val="accent5"/>
              </a:solidFill>
              <a:latin typeface="Montserrat"/>
              <a:ea typeface="Montserrat"/>
              <a:cs typeface="Montserrat"/>
              <a:sym typeface="Montserrat"/>
            </a:endParaRPr>
          </a:p>
          <a:p>
            <a:pPr indent="0" lvl="0" marL="0" rtl="0" algn="ctr">
              <a:lnSpc>
                <a:spcPct val="115000"/>
              </a:lnSpc>
              <a:spcBef>
                <a:spcPts val="1200"/>
              </a:spcBef>
              <a:spcAft>
                <a:spcPts val="0"/>
              </a:spcAft>
              <a:buNone/>
            </a:pPr>
            <a:r>
              <a:rPr lang="en-GB">
                <a:solidFill>
                  <a:schemeClr val="accent5"/>
                </a:solidFill>
                <a:latin typeface="Montserrat"/>
                <a:ea typeface="Montserrat"/>
                <a:cs typeface="Montserrat"/>
                <a:sym typeface="Montserrat"/>
              </a:rPr>
              <a:t>Syntax</a:t>
            </a:r>
            <a:endParaRPr>
              <a:solidFill>
                <a:schemeClr val="accent5"/>
              </a:solidFill>
              <a:latin typeface="Montserrat"/>
              <a:ea typeface="Montserrat"/>
              <a:cs typeface="Montserrat"/>
              <a:sym typeface="Montserrat"/>
            </a:endParaRPr>
          </a:p>
          <a:p>
            <a:pPr indent="0" lvl="0" marL="0" rtl="0" algn="ctr">
              <a:lnSpc>
                <a:spcPct val="115000"/>
              </a:lnSpc>
              <a:spcBef>
                <a:spcPts val="1200"/>
              </a:spcBef>
              <a:spcAft>
                <a:spcPts val="0"/>
              </a:spcAft>
              <a:buNone/>
            </a:pPr>
            <a:r>
              <a:rPr lang="en-GB">
                <a:solidFill>
                  <a:schemeClr val="accent5"/>
                </a:solidFill>
                <a:latin typeface="Montserrat"/>
                <a:ea typeface="Montserrat"/>
                <a:cs typeface="Montserrat"/>
                <a:sym typeface="Montserrat"/>
              </a:rPr>
              <a:t>newlist = [</a:t>
            </a:r>
            <a:r>
              <a:rPr i="1" lang="en-GB">
                <a:solidFill>
                  <a:schemeClr val="accent5"/>
                </a:solidFill>
                <a:latin typeface="Montserrat"/>
                <a:ea typeface="Montserrat"/>
                <a:cs typeface="Montserrat"/>
                <a:sym typeface="Montserrat"/>
              </a:rPr>
              <a:t>expression</a:t>
            </a:r>
            <a:r>
              <a:rPr lang="en-GB">
                <a:solidFill>
                  <a:schemeClr val="accent5"/>
                </a:solidFill>
                <a:latin typeface="Montserrat"/>
                <a:ea typeface="Montserrat"/>
                <a:cs typeface="Montserrat"/>
                <a:sym typeface="Montserrat"/>
              </a:rPr>
              <a:t> </a:t>
            </a:r>
            <a:r>
              <a:rPr lang="en-GB">
                <a:solidFill>
                  <a:schemeClr val="accent4"/>
                </a:solidFill>
                <a:latin typeface="Montserrat"/>
                <a:ea typeface="Montserrat"/>
                <a:cs typeface="Montserrat"/>
                <a:sym typeface="Montserrat"/>
              </a:rPr>
              <a:t>for </a:t>
            </a:r>
            <a:r>
              <a:rPr i="1" lang="en-GB">
                <a:solidFill>
                  <a:schemeClr val="accent5"/>
                </a:solidFill>
                <a:latin typeface="Montserrat"/>
                <a:ea typeface="Montserrat"/>
                <a:cs typeface="Montserrat"/>
                <a:sym typeface="Montserrat"/>
              </a:rPr>
              <a:t>item </a:t>
            </a:r>
            <a:r>
              <a:rPr lang="en-GB">
                <a:solidFill>
                  <a:schemeClr val="accent4"/>
                </a:solidFill>
                <a:latin typeface="Montserrat"/>
                <a:ea typeface="Montserrat"/>
                <a:cs typeface="Montserrat"/>
                <a:sym typeface="Montserrat"/>
              </a:rPr>
              <a:t>in</a:t>
            </a:r>
            <a:r>
              <a:rPr lang="en-GB">
                <a:solidFill>
                  <a:schemeClr val="accent5"/>
                </a:solidFill>
                <a:latin typeface="Montserrat"/>
                <a:ea typeface="Montserrat"/>
                <a:cs typeface="Montserrat"/>
                <a:sym typeface="Montserrat"/>
              </a:rPr>
              <a:t> </a:t>
            </a:r>
            <a:r>
              <a:rPr i="1" lang="en-GB">
                <a:solidFill>
                  <a:schemeClr val="accent5"/>
                </a:solidFill>
                <a:latin typeface="Montserrat"/>
                <a:ea typeface="Montserrat"/>
                <a:cs typeface="Montserrat"/>
                <a:sym typeface="Montserrat"/>
              </a:rPr>
              <a:t>iterable </a:t>
            </a:r>
            <a:r>
              <a:rPr lang="en-GB">
                <a:solidFill>
                  <a:schemeClr val="accent4"/>
                </a:solidFill>
                <a:latin typeface="Montserrat"/>
                <a:ea typeface="Montserrat"/>
                <a:cs typeface="Montserrat"/>
                <a:sym typeface="Montserrat"/>
              </a:rPr>
              <a:t>if</a:t>
            </a:r>
            <a:r>
              <a:rPr lang="en-GB">
                <a:solidFill>
                  <a:schemeClr val="accent5"/>
                </a:solidFill>
                <a:latin typeface="Montserrat"/>
                <a:ea typeface="Montserrat"/>
                <a:cs typeface="Montserrat"/>
                <a:sym typeface="Montserrat"/>
              </a:rPr>
              <a:t> </a:t>
            </a:r>
            <a:r>
              <a:rPr i="1" lang="en-GB">
                <a:solidFill>
                  <a:schemeClr val="accent5"/>
                </a:solidFill>
                <a:latin typeface="Montserrat"/>
                <a:ea typeface="Montserrat"/>
                <a:cs typeface="Montserrat"/>
                <a:sym typeface="Montserrat"/>
              </a:rPr>
              <a:t>condition</a:t>
            </a:r>
            <a:r>
              <a:rPr lang="en-GB">
                <a:solidFill>
                  <a:schemeClr val="accent5"/>
                </a:solidFill>
                <a:latin typeface="Montserrat"/>
                <a:ea typeface="Montserrat"/>
                <a:cs typeface="Montserrat"/>
                <a:sym typeface="Montserrat"/>
              </a:rPr>
              <a:t> == True]</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GB" sz="1400">
                <a:solidFill>
                  <a:schemeClr val="accent5"/>
                </a:solidFill>
                <a:latin typeface="Montserrat"/>
                <a:ea typeface="Montserrat"/>
                <a:cs typeface="Montserrat"/>
                <a:sym typeface="Montserrat"/>
              </a:rPr>
              <a:t>Remember: list comprehension makes your code shorter and more “Pythonic”, but the extensive use of short syntax might affect readability.</a:t>
            </a:r>
            <a:r>
              <a:rPr lang="en-GB">
                <a:solidFill>
                  <a:schemeClr val="accent5"/>
                </a:solidFill>
                <a:latin typeface="Montserrat"/>
                <a:ea typeface="Montserrat"/>
                <a:cs typeface="Montserrat"/>
                <a:sym typeface="Montserrat"/>
              </a:rPr>
              <a:t> </a:t>
            </a:r>
            <a:endParaRPr>
              <a:solidFill>
                <a:schemeClr val="accent5"/>
              </a:solidFill>
              <a:latin typeface="Montserrat"/>
              <a:ea typeface="Montserrat"/>
              <a:cs typeface="Montserrat"/>
              <a:sym typeface="Montserrat"/>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Lists methods</a:t>
            </a:r>
            <a:endParaRPr>
              <a:solidFill>
                <a:schemeClr val="accent4"/>
              </a:solidFill>
              <a:latin typeface="Montserrat"/>
              <a:ea typeface="Montserrat"/>
              <a:cs typeface="Montserrat"/>
              <a:sym typeface="Montserrat"/>
            </a:endParaRPr>
          </a:p>
        </p:txBody>
      </p:sp>
      <p:sp>
        <p:nvSpPr>
          <p:cNvPr id="107" name="Google Shape;107;p20"/>
          <p:cNvSpPr txBox="1"/>
          <p:nvPr>
            <p:ph idx="1" type="body"/>
          </p:nvPr>
        </p:nvSpPr>
        <p:spPr>
          <a:xfrm>
            <a:off x="297750" y="1109125"/>
            <a:ext cx="8548500" cy="3841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append()</a:t>
            </a:r>
            <a:r>
              <a:rPr lang="en-GB" sz="1600">
                <a:solidFill>
                  <a:schemeClr val="accent5"/>
                </a:solidFill>
                <a:latin typeface="Montserrat"/>
                <a:ea typeface="Montserrat"/>
                <a:cs typeface="Montserrat"/>
                <a:sym typeface="Montserrat"/>
              </a:rPr>
              <a:t>		Adds an element at the end of  the list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clear()</a:t>
            </a:r>
            <a:r>
              <a:rPr lang="en-GB" sz="1600">
                <a:solidFill>
                  <a:schemeClr val="accent5"/>
                </a:solidFill>
                <a:latin typeface="Montserrat"/>
                <a:ea typeface="Montserrat"/>
                <a:cs typeface="Montserrat"/>
                <a:sym typeface="Montserrat"/>
              </a:rPr>
              <a:t>		Removes all the elements from the list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copy()	</a:t>
            </a:r>
            <a:r>
              <a:rPr lang="en-GB" sz="1600">
                <a:solidFill>
                  <a:schemeClr val="accent5"/>
                </a:solidFill>
                <a:latin typeface="Montserrat"/>
                <a:ea typeface="Montserrat"/>
                <a:cs typeface="Montserrat"/>
                <a:sym typeface="Montserrat"/>
              </a:rPr>
              <a:t>	Returns a copy of the list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count()</a:t>
            </a:r>
            <a:r>
              <a:rPr lang="en-GB" sz="1600">
                <a:solidFill>
                  <a:schemeClr val="accent5"/>
                </a:solidFill>
                <a:latin typeface="Montserrat"/>
                <a:ea typeface="Montserrat"/>
                <a:cs typeface="Montserrat"/>
                <a:sym typeface="Montserrat"/>
              </a:rPr>
              <a:t>		Returns the number of elements with the specified value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extend()	</a:t>
            </a:r>
            <a:r>
              <a:rPr lang="en-GB" sz="1600">
                <a:solidFill>
                  <a:schemeClr val="accent5"/>
                </a:solidFill>
                <a:latin typeface="Montserrat"/>
                <a:ea typeface="Montserrat"/>
                <a:cs typeface="Montserrat"/>
                <a:sym typeface="Montserrat"/>
              </a:rPr>
              <a:t>	Add the element of a list, to the end of the current list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index()	</a:t>
            </a:r>
            <a:r>
              <a:rPr lang="en-GB" sz="1600">
                <a:solidFill>
                  <a:schemeClr val="accent5"/>
                </a:solidFill>
                <a:latin typeface="Montserrat"/>
                <a:ea typeface="Montserrat"/>
                <a:cs typeface="Montserrat"/>
                <a:sym typeface="Montserrat"/>
              </a:rPr>
              <a:t>	Returns the index of the first element with the specified value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insert()</a:t>
            </a:r>
            <a:r>
              <a:rPr lang="en-GB" sz="1600">
                <a:solidFill>
                  <a:schemeClr val="accent5"/>
                </a:solidFill>
                <a:latin typeface="Montserrat"/>
                <a:ea typeface="Montserrat"/>
                <a:cs typeface="Montserrat"/>
                <a:sym typeface="Montserrat"/>
              </a:rPr>
              <a:t>		Adds an element at the specified position</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pop()</a:t>
            </a:r>
            <a:r>
              <a:rPr lang="en-GB" sz="1600">
                <a:solidFill>
                  <a:schemeClr val="accent5"/>
                </a:solidFill>
                <a:latin typeface="Montserrat"/>
                <a:ea typeface="Montserrat"/>
                <a:cs typeface="Montserrat"/>
                <a:sym typeface="Montserrat"/>
              </a:rPr>
              <a:t>		           Removes the element at the specified position</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remove()</a:t>
            </a:r>
            <a:r>
              <a:rPr lang="en-GB" sz="1600">
                <a:solidFill>
                  <a:schemeClr val="accent5"/>
                </a:solidFill>
                <a:latin typeface="Montserrat"/>
                <a:ea typeface="Montserrat"/>
                <a:cs typeface="Montserrat"/>
                <a:sym typeface="Montserrat"/>
              </a:rPr>
              <a:t>		Remove the item with the specified value</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a:solidFill>
                  <a:schemeClr val="accent4"/>
                </a:solidFill>
                <a:latin typeface="Montserrat"/>
                <a:ea typeface="Montserrat"/>
                <a:cs typeface="Montserrat"/>
                <a:sym typeface="Montserrat"/>
              </a:rPr>
              <a:t>reverse()</a:t>
            </a:r>
            <a:r>
              <a:rPr lang="en-GB">
                <a:solidFill>
                  <a:schemeClr val="accent5"/>
                </a:solidFill>
                <a:latin typeface="Montserrat"/>
                <a:ea typeface="Montserrat"/>
                <a:cs typeface="Montserrat"/>
                <a:sym typeface="Montserrat"/>
              </a:rPr>
              <a:t>             Reverses the order of the list</a:t>
            </a:r>
            <a:endParaRPr>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GB">
                <a:solidFill>
                  <a:schemeClr val="accent4"/>
                </a:solidFill>
                <a:latin typeface="Montserrat"/>
                <a:ea typeface="Montserrat"/>
                <a:cs typeface="Montserrat"/>
                <a:sym typeface="Montserrat"/>
              </a:rPr>
              <a:t>sort()</a:t>
            </a:r>
            <a:r>
              <a:rPr lang="en-GB">
                <a:solidFill>
                  <a:schemeClr val="accent5"/>
                </a:solidFill>
                <a:latin typeface="Montserrat"/>
                <a:ea typeface="Montserrat"/>
                <a:cs typeface="Montserrat"/>
                <a:sym typeface="Montserrat"/>
              </a:rPr>
              <a:t>                    Sorts the list</a:t>
            </a:r>
            <a:endParaRPr>
              <a:solidFill>
                <a:schemeClr val="accent5"/>
              </a:solidFill>
              <a:latin typeface="Montserrat"/>
              <a:ea typeface="Montserrat"/>
              <a:cs typeface="Montserrat"/>
              <a:sym typeface="Montserrat"/>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Dictionaries</a:t>
            </a:r>
            <a:endParaRPr>
              <a:solidFill>
                <a:schemeClr val="accent4"/>
              </a:solidFill>
              <a:latin typeface="Montserrat"/>
              <a:ea typeface="Montserrat"/>
              <a:cs typeface="Montserrat"/>
              <a:sym typeface="Montserrat"/>
            </a:endParaRPr>
          </a:p>
        </p:txBody>
      </p:sp>
      <p:sp>
        <p:nvSpPr>
          <p:cNvPr id="114" name="Google Shape;114;p21"/>
          <p:cNvSpPr txBox="1"/>
          <p:nvPr>
            <p:ph idx="1" type="body"/>
          </p:nvPr>
        </p:nvSpPr>
        <p:spPr>
          <a:xfrm>
            <a:off x="311700" y="938175"/>
            <a:ext cx="8548500" cy="4118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GB">
                <a:solidFill>
                  <a:schemeClr val="accent5"/>
                </a:solidFill>
                <a:latin typeface="Montserrat"/>
                <a:ea typeface="Montserrat"/>
                <a:cs typeface="Montserrat"/>
                <a:sym typeface="Montserrat"/>
              </a:rPr>
              <a:t>A dictionary is a mutable data structure for storing a group of </a:t>
            </a:r>
            <a:r>
              <a:rPr lang="en-GB">
                <a:solidFill>
                  <a:schemeClr val="accent4"/>
                </a:solidFill>
                <a:latin typeface="Montserrat"/>
                <a:ea typeface="Montserrat"/>
                <a:cs typeface="Montserrat"/>
                <a:sym typeface="Montserrat"/>
              </a:rPr>
              <a:t>key-value pairs</a:t>
            </a:r>
            <a:r>
              <a:rPr lang="en-GB">
                <a:solidFill>
                  <a:schemeClr val="accent5"/>
                </a:solidFill>
                <a:latin typeface="Montserrat"/>
                <a:ea typeface="Montserrat"/>
                <a:cs typeface="Montserrat"/>
                <a:sym typeface="Montserrat"/>
              </a:rPr>
              <a:t>:</a:t>
            </a:r>
            <a:endParaRPr>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None/>
            </a:pPr>
            <a:r>
              <a:rPr lang="en-GB" sz="1430">
                <a:solidFill>
                  <a:schemeClr val="accent4"/>
                </a:solidFill>
                <a:latin typeface="Montserrat"/>
                <a:ea typeface="Montserrat"/>
                <a:cs typeface="Montserrat"/>
                <a:sym typeface="Montserrat"/>
              </a:rPr>
              <a:t>Keys must be unique</a:t>
            </a:r>
            <a:r>
              <a:rPr lang="en-GB" sz="1430">
                <a:solidFill>
                  <a:schemeClr val="accent5"/>
                </a:solidFill>
                <a:latin typeface="Montserrat"/>
                <a:ea typeface="Montserrat"/>
                <a:cs typeface="Montserrat"/>
                <a:sym typeface="Montserrat"/>
              </a:rPr>
              <a:t> and each key has a single associated value.</a:t>
            </a:r>
            <a:endParaRPr sz="143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None/>
            </a:pPr>
            <a:r>
              <a:rPr lang="en-GB" sz="1430">
                <a:solidFill>
                  <a:schemeClr val="accent5"/>
                </a:solidFill>
                <a:latin typeface="Montserrat"/>
                <a:ea typeface="Montserrat"/>
                <a:cs typeface="Montserrat"/>
                <a:sym typeface="Montserrat"/>
              </a:rPr>
              <a:t>General concept: mapping keys to values.</a:t>
            </a:r>
            <a:endParaRPr sz="150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None/>
            </a:pPr>
            <a:r>
              <a:rPr lang="en-GB" sz="1500">
                <a:solidFill>
                  <a:schemeClr val="accent5"/>
                </a:solidFill>
                <a:latin typeface="Montserrat"/>
                <a:ea typeface="Montserrat"/>
                <a:cs typeface="Montserrat"/>
                <a:sym typeface="Montserrat"/>
              </a:rPr>
              <a:t>Ex</a:t>
            </a:r>
            <a:endParaRPr sz="1500">
              <a:solidFill>
                <a:schemeClr val="accent5"/>
              </a:solidFill>
              <a:latin typeface="Montserrat"/>
              <a:ea typeface="Montserrat"/>
              <a:cs typeface="Montserrat"/>
              <a:sym typeface="Montserrat"/>
            </a:endParaRPr>
          </a:p>
          <a:p>
            <a:pPr indent="457200" lvl="0" marL="2286000" rtl="0" algn="l">
              <a:lnSpc>
                <a:spcPct val="95000"/>
              </a:lnSpc>
              <a:spcBef>
                <a:spcPts val="1200"/>
              </a:spcBef>
              <a:spcAft>
                <a:spcPts val="0"/>
              </a:spcAft>
              <a:buNone/>
            </a:pPr>
            <a:r>
              <a:rPr lang="en-GB" sz="1500">
                <a:solidFill>
                  <a:schemeClr val="accent5"/>
                </a:solidFill>
                <a:latin typeface="Montserrat"/>
                <a:ea typeface="Montserrat"/>
                <a:cs typeface="Montserrat"/>
                <a:sym typeface="Montserrat"/>
              </a:rPr>
              <a:t>mydict = {</a:t>
            </a:r>
            <a:endParaRPr sz="150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1100"/>
              <a:buFont typeface="Arial"/>
              <a:buNone/>
            </a:pPr>
            <a:r>
              <a:rPr lang="en-GB" sz="1500">
                <a:solidFill>
                  <a:schemeClr val="accent5"/>
                </a:solidFill>
                <a:latin typeface="Montserrat"/>
                <a:ea typeface="Montserrat"/>
                <a:cs typeface="Montserrat"/>
                <a:sym typeface="Montserrat"/>
              </a:rPr>
              <a:t>  							"brand": "Ford",</a:t>
            </a:r>
            <a:endParaRPr sz="150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1100"/>
              <a:buFont typeface="Arial"/>
              <a:buNone/>
            </a:pPr>
            <a:r>
              <a:rPr lang="en-GB" sz="1500">
                <a:solidFill>
                  <a:schemeClr val="accent5"/>
                </a:solidFill>
                <a:latin typeface="Montserrat"/>
                <a:ea typeface="Montserrat"/>
                <a:cs typeface="Montserrat"/>
                <a:sym typeface="Montserrat"/>
              </a:rPr>
              <a:t>  							"model": "Mustang",</a:t>
            </a:r>
            <a:endParaRPr sz="150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1100"/>
              <a:buFont typeface="Arial"/>
              <a:buNone/>
            </a:pPr>
            <a:r>
              <a:rPr lang="en-GB" sz="1500">
                <a:solidFill>
                  <a:schemeClr val="accent5"/>
                </a:solidFill>
                <a:latin typeface="Montserrat"/>
                <a:ea typeface="Montserrat"/>
                <a:cs typeface="Montserrat"/>
                <a:sym typeface="Montserrat"/>
              </a:rPr>
              <a:t>  							"year": 1964</a:t>
            </a:r>
            <a:endParaRPr sz="1500">
              <a:solidFill>
                <a:schemeClr val="accent5"/>
              </a:solidFill>
              <a:latin typeface="Montserrat"/>
              <a:ea typeface="Montserrat"/>
              <a:cs typeface="Montserrat"/>
              <a:sym typeface="Montserrat"/>
            </a:endParaRPr>
          </a:p>
          <a:p>
            <a:pPr indent="457200" lvl="0" marL="2743200" rtl="0" algn="l">
              <a:lnSpc>
                <a:spcPct val="95000"/>
              </a:lnSpc>
              <a:spcBef>
                <a:spcPts val="1200"/>
              </a:spcBef>
              <a:spcAft>
                <a:spcPts val="0"/>
              </a:spcAft>
              <a:buNone/>
            </a:pPr>
            <a:r>
              <a:rPr lang="en-GB" sz="1500">
                <a:solidFill>
                  <a:schemeClr val="accent5"/>
                </a:solidFill>
                <a:latin typeface="Montserrat"/>
                <a:ea typeface="Montserrat"/>
                <a:cs typeface="Montserrat"/>
                <a:sym typeface="Montserrat"/>
              </a:rPr>
              <a:t>}</a:t>
            </a:r>
            <a:endParaRPr sz="1500">
              <a:solidFill>
                <a:schemeClr val="accent5"/>
              </a:solidFill>
              <a:latin typeface="Montserrat"/>
              <a:ea typeface="Montserrat"/>
              <a:cs typeface="Montserrat"/>
              <a:sym typeface="Montserrat"/>
            </a:endParaRPr>
          </a:p>
          <a:p>
            <a:pPr indent="0" lvl="0" marL="0" rtl="0" algn="l">
              <a:lnSpc>
                <a:spcPct val="95000"/>
              </a:lnSpc>
              <a:spcBef>
                <a:spcPts val="1200"/>
              </a:spcBef>
              <a:spcAft>
                <a:spcPts val="1200"/>
              </a:spcAft>
              <a:buNone/>
            </a:pPr>
            <a:r>
              <a:rPr lang="en-GB" sz="1500">
                <a:solidFill>
                  <a:schemeClr val="accent5"/>
                </a:solidFill>
                <a:latin typeface="Montserrat"/>
                <a:ea typeface="Montserrat"/>
                <a:cs typeface="Montserrat"/>
                <a:sym typeface="Montserrat"/>
              </a:rPr>
              <a:t>You can use the empty { } or the dict() function.</a:t>
            </a:r>
            <a:endParaRPr sz="1500">
              <a:solidFill>
                <a:schemeClr val="accent5"/>
              </a:solidFill>
              <a:latin typeface="Montserrat"/>
              <a:ea typeface="Montserrat"/>
              <a:cs typeface="Montserrat"/>
              <a:sym typeface="Montserrat"/>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