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Montserrat-bold.fntdata"/><Relationship Id="rId10" Type="http://schemas.openxmlformats.org/officeDocument/2006/relationships/slide" Target="slides/slide5.xml"/><Relationship Id="rId21" Type="http://schemas.openxmlformats.org/officeDocument/2006/relationships/font" Target="fonts/Montserrat-regular.fntdata"/><Relationship Id="rId13" Type="http://schemas.openxmlformats.org/officeDocument/2006/relationships/slide" Target="slides/slide8.xml"/><Relationship Id="rId24" Type="http://schemas.openxmlformats.org/officeDocument/2006/relationships/font" Target="fonts/Montserrat-boldItalic.fntdata"/><Relationship Id="rId12" Type="http://schemas.openxmlformats.org/officeDocument/2006/relationships/slide" Target="slides/slide7.xml"/><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alpython.com/python-namespaces-scope/"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youtu.be/_JGmemuINww?si=vZG2j1uhVX61Ntgf" TargetMode="External"/><Relationship Id="rId3" Type="http://schemas.openxmlformats.org/officeDocument/2006/relationships/hyperlink" Target="https://stackoverflow.com/questions/1132941/least-astonishment-and-the-mutable-default-argument"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90aa66a9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90aa66a9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12bf3b0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12bf3b0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a:t>
            </a:r>
            <a:r>
              <a:rPr lang="en-GB"/>
              <a:t> namespace is a container that holds a set of identifiers (names) and their corresponding objects. It serves as a mapping between names and objects, allowing you to organize and manage the names used in your Python program. Namespaces help avoid naming conflicts and provide a way to encapsulate and isolate variables, functions, classes, and other objects.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t>The existence of multiple, distinct namespaces means several different instances of a particular name can exist simultaneously while a Python program runs. As long as each instance is in a different namespace, they’re all maintained separately and won’t interfere with one another.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t>But that raises a question: Suppose you refer to the name x in your code, and x exists in several namespaces. How does Python know which one you mean?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The answer lies in the concept of scope. The scope of a name is the region of a program in which that name has meaning. The interpreter determines this at runtime based on where the name definition occurs and where in the code the name is referenced.</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u="sng">
                <a:solidFill>
                  <a:schemeClr val="hlink"/>
                </a:solidFill>
                <a:hlinkClick r:id="rId2"/>
              </a:rPr>
              <a:t>Namespaces and Scope in Python – Real Python</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9ce10968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9ce10968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Python looks for the variable in the local scope first and then in the global scope.</a:t>
            </a:r>
            <a:endParaRPr/>
          </a:p>
          <a:p>
            <a:pPr indent="0" lvl="0" marL="0" rtl="0" algn="l">
              <a:spcBef>
                <a:spcPts val="0"/>
              </a:spcBef>
              <a:spcAft>
                <a:spcPts val="0"/>
              </a:spcAft>
              <a:buNone/>
            </a:pPr>
            <a:r>
              <a:rPr lang="en-GB"/>
              <a:t>If a variable with a given name is not found in the local scope, Python looks for it in the global scope.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However, if you try to modify the value of a global variable within a function, Python assumes that you are creating a new local variable with the same name, unless you explicitly declare the variable as global using the </a:t>
            </a:r>
            <a:r>
              <a:rPr i="1" lang="en-GB"/>
              <a:t>global</a:t>
            </a:r>
            <a:r>
              <a:rPr lang="en-GB"/>
              <a:t> keyword. This behaviour is a safety feature to avoid accidental modification of global variables.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Python follows the </a:t>
            </a:r>
            <a:r>
              <a:rPr b="1" lang="en-GB"/>
              <a:t>LEGB </a:t>
            </a:r>
            <a:r>
              <a:rPr lang="en-GB"/>
              <a:t>rule (</a:t>
            </a:r>
            <a:r>
              <a:rPr b="1" lang="en-GB"/>
              <a:t>L</a:t>
            </a:r>
            <a:r>
              <a:rPr lang="en-GB"/>
              <a:t>ocal, </a:t>
            </a:r>
            <a:r>
              <a:rPr b="1" lang="en-GB"/>
              <a:t>E</a:t>
            </a:r>
            <a:r>
              <a:rPr lang="en-GB"/>
              <a:t>nclosing, </a:t>
            </a:r>
            <a:r>
              <a:rPr b="1" lang="en-GB"/>
              <a:t>G</a:t>
            </a:r>
            <a:r>
              <a:rPr lang="en-GB"/>
              <a:t>lobal, </a:t>
            </a:r>
            <a:r>
              <a:rPr b="1" lang="en-GB"/>
              <a:t>B</a:t>
            </a:r>
            <a:r>
              <a:rPr lang="en-GB"/>
              <a:t>uilt-in):</a:t>
            </a:r>
            <a:endParaRPr/>
          </a:p>
          <a:p>
            <a:pPr indent="0" lvl="0" marL="0" rtl="0" algn="l">
              <a:spcBef>
                <a:spcPts val="0"/>
              </a:spcBef>
              <a:spcAft>
                <a:spcPts val="0"/>
              </a:spcAft>
              <a:buNone/>
            </a:pPr>
            <a:r>
              <a:rPr lang="en-GB"/>
              <a:t>This rule defines the order in which Python looks for variable names when they are referenced in code.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Local</a:t>
            </a:r>
            <a:r>
              <a:rPr lang="en-GB"/>
              <a:t>: This is the </a:t>
            </a:r>
            <a:r>
              <a:rPr lang="en-GB"/>
              <a:t>innermost</a:t>
            </a:r>
            <a:r>
              <a:rPr lang="en-GB"/>
              <a:t> scope, which represents the current function or block of code. When you reference a variable inside a function or a block, Python first looks for it in the local scope.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Enclosing</a:t>
            </a:r>
            <a:r>
              <a:rPr lang="en-GB"/>
              <a:t>: This refers to the scope of the enclosing function. If a function is defined inside another function, the inner function has access to variables in both its local scope and the enclosing function scope.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Global</a:t>
            </a:r>
            <a:r>
              <a:rPr lang="en-GB"/>
              <a:t>: This is the global scope, which includes variables defined at the top level of a module or script. If a variable is not found in the local or enclosing scopes, Python looks for it in the global scope.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Built-in</a:t>
            </a:r>
            <a:r>
              <a:rPr lang="en-GB"/>
              <a:t>: This is the outermost scope and includes Python's built-in names like </a:t>
            </a:r>
            <a:r>
              <a:rPr i="1" lang="en-GB"/>
              <a:t>print</a:t>
            </a:r>
            <a:r>
              <a:rPr lang="en-GB"/>
              <a:t>, </a:t>
            </a:r>
            <a:r>
              <a:rPr i="1" lang="en-GB"/>
              <a:t>len</a:t>
            </a:r>
            <a:r>
              <a:rPr lang="en-GB"/>
              <a:t>, </a:t>
            </a:r>
            <a:r>
              <a:rPr i="1" lang="en-GB"/>
              <a:t>int</a:t>
            </a:r>
            <a:r>
              <a:rPr lang="en-GB"/>
              <a:t>, etc. If a variable is not found in any of the above scopes, Python finally looks for it in the built-in scope.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It's important to note that the search stops as soon as the variable is found in one of the scopes. If the variable is not found in any scope, Python raises a </a:t>
            </a:r>
            <a:r>
              <a:rPr i="1" lang="en-GB"/>
              <a:t>NameError</a:t>
            </a:r>
            <a:r>
              <a:rPr lang="en-GB"/>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919e2285c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919e2285c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9ce109687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9ce109687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919e2285c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919e2285c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When should we use recursion? Here’s some cases: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GB"/>
              <a:t>When the problem can be broken down into smaller sub-problems: Recursion is particularly useful when a problem can be divided into smaller instances of the same problem. Each recursive call solves a smaller sub-problem.</a:t>
            </a:r>
            <a:endParaRPr/>
          </a:p>
          <a:p>
            <a:pPr indent="0" lvl="0" marL="0" rtl="0" algn="l">
              <a:spcBef>
                <a:spcPts val="0"/>
              </a:spcBef>
              <a:spcAft>
                <a:spcPts val="0"/>
              </a:spcAft>
              <a:buClr>
                <a:schemeClr val="dk1"/>
              </a:buClr>
              <a:buSzPts val="1100"/>
              <a:buFont typeface="Arial"/>
              <a:buNone/>
            </a:pPr>
            <a:r>
              <a:t/>
            </a:r>
            <a:endParaRPr/>
          </a:p>
          <a:p>
            <a:pPr indent="-298450" lvl="0" marL="457200" rtl="0" algn="l">
              <a:spcBef>
                <a:spcPts val="0"/>
              </a:spcBef>
              <a:spcAft>
                <a:spcPts val="0"/>
              </a:spcAft>
              <a:buSzPts val="1100"/>
              <a:buChar char="-"/>
            </a:pPr>
            <a:r>
              <a:rPr lang="en-GB"/>
              <a:t>When the problem exhibits self-similarity: If the problem structure is such that it contains smaller instances of the same problem, recursion is a natural fit. Examples include tree structures and certain mathematical problems (like the factorial).</a:t>
            </a:r>
            <a:endParaRPr/>
          </a:p>
          <a:p>
            <a:pPr indent="0" lvl="0" marL="0" rtl="0" algn="l">
              <a:spcBef>
                <a:spcPts val="0"/>
              </a:spcBef>
              <a:spcAft>
                <a:spcPts val="0"/>
              </a:spcAft>
              <a:buClr>
                <a:schemeClr val="dk1"/>
              </a:buClr>
              <a:buSzPts val="1100"/>
              <a:buFont typeface="Arial"/>
              <a:buNone/>
            </a:pPr>
            <a:r>
              <a:t/>
            </a:r>
            <a:endParaRPr/>
          </a:p>
          <a:p>
            <a:pPr indent="-298450" lvl="0" marL="457200" rtl="0" algn="l">
              <a:spcBef>
                <a:spcPts val="0"/>
              </a:spcBef>
              <a:spcAft>
                <a:spcPts val="0"/>
              </a:spcAft>
              <a:buSzPts val="1100"/>
              <a:buChar char="-"/>
            </a:pPr>
            <a:r>
              <a:rPr lang="en-GB"/>
              <a:t>When it leads to cleaner and more readable code: In some cases, using recursion can result in more elegant and readable code compared to iterative solutions. Recursive solutions often mirror the problem statement more closely.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However, it's important to note that recursion comes with a cost in terms of memory usage and can lead to a stack overflow if not managed properly. In Python, there is a recursion limit, and exceeding it will result in a </a:t>
            </a:r>
            <a:r>
              <a:rPr i="1" lang="en-GB"/>
              <a:t>RecursionError</a:t>
            </a:r>
            <a:r>
              <a:rPr lang="en-GB"/>
              <a:t>. Additionally, some problems can be solved more efficiently using iterative approaches.</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9c7a7ea5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9c7a7ea5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90aa66a99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90aa66a99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One of the golden rule of coding is to </a:t>
            </a:r>
            <a:r>
              <a:rPr b="1" lang="en-GB"/>
              <a:t>reuse block of code when possible</a:t>
            </a:r>
            <a:r>
              <a:rPr lang="en-GB"/>
              <a:t>.</a:t>
            </a:r>
            <a:endParaRPr/>
          </a:p>
          <a:p>
            <a:pPr indent="0" lvl="0" marL="0" rtl="0" algn="l">
              <a:spcBef>
                <a:spcPts val="0"/>
              </a:spcBef>
              <a:spcAft>
                <a:spcPts val="0"/>
              </a:spcAft>
              <a:buNone/>
            </a:pPr>
            <a:r>
              <a:rPr lang="en-GB"/>
              <a:t>If you find yourself writing the same line(s) of code multiple time, there is a very good chance that block of code can be made into a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Functions are created to </a:t>
            </a:r>
            <a:r>
              <a:rPr b="1" lang="en-GB"/>
              <a:t>group lines of code that perform a specific task</a:t>
            </a:r>
            <a:r>
              <a:rPr lang="en-GB"/>
              <a:t>. You have already encounter built-in functions and you have been used them in the same fashion: e</a:t>
            </a:r>
            <a:r>
              <a:rPr lang="en-GB"/>
              <a:t>very</a:t>
            </a:r>
            <a:r>
              <a:rPr lang="en-GB"/>
              <a:t> time you want to print something on screen, you used the print() function. </a:t>
            </a:r>
            <a:endParaRPr/>
          </a:p>
          <a:p>
            <a:pPr indent="0" lvl="0" marL="0" rtl="0" algn="l">
              <a:spcBef>
                <a:spcPts val="0"/>
              </a:spcBef>
              <a:spcAft>
                <a:spcPts val="0"/>
              </a:spcAft>
              <a:buNone/>
            </a:pPr>
            <a:r>
              <a:rPr lang="en-GB"/>
              <a:t>This function is built to perform specific instructions allowing you to print on screen. These instructions are hidden from you, but everytime you need that specific functionality, you just call the function instead.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 this module we will see how we can build our own functions.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0aa66a99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0aa66a9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Programming languages allow you to create your own functions. </a:t>
            </a:r>
            <a:endParaRPr/>
          </a:p>
          <a:p>
            <a:pPr indent="0" lvl="0" marL="0" rtl="0" algn="l">
              <a:spcBef>
                <a:spcPts val="0"/>
              </a:spcBef>
              <a:spcAft>
                <a:spcPts val="0"/>
              </a:spcAft>
              <a:buNone/>
            </a:pPr>
            <a:r>
              <a:rPr lang="en-GB"/>
              <a:t>This is very useful when you have a task being performed multiple times, avoiding the </a:t>
            </a:r>
            <a:r>
              <a:rPr lang="en-GB"/>
              <a:t>necessity</a:t>
            </a:r>
            <a:r>
              <a:rPr lang="en-GB"/>
              <a:t> to write the same line of code over and over again.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To “define” a new function in Python, you can use the keyword </a:t>
            </a:r>
            <a:r>
              <a:rPr i="1" lang="en-GB"/>
              <a:t>def</a:t>
            </a:r>
            <a:r>
              <a:rPr lang="en-GB"/>
              <a:t>, followed by the name of the function (commonly lowercase).</a:t>
            </a:r>
            <a:endParaRPr/>
          </a:p>
          <a:p>
            <a:pPr indent="0" lvl="0" marL="0" rtl="0" algn="l">
              <a:spcBef>
                <a:spcPts val="0"/>
              </a:spcBef>
              <a:spcAft>
                <a:spcPts val="0"/>
              </a:spcAft>
              <a:buNone/>
            </a:pPr>
            <a:r>
              <a:rPr lang="en-GB"/>
              <a:t>The indented block of code is now part of the function and gets executed only when the function is invoked </a:t>
            </a:r>
            <a:r>
              <a:rPr lang="en-GB">
                <a:solidFill>
                  <a:schemeClr val="dk1"/>
                </a:solidFill>
              </a:rPr>
              <a:t>(or “called”)</a:t>
            </a:r>
            <a:r>
              <a:rPr lang="en-GB"/>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a:t>
            </a:r>
            <a:r>
              <a:rPr i="1" lang="en-GB"/>
              <a:t>return</a:t>
            </a:r>
            <a:r>
              <a:rPr lang="en-GB"/>
              <a:t> keyword allow the function to return an output, exactly like any of the built-in functions you are familiar with which returns a value.</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919e2285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919e2285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9a3b496c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9a3b496c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Suppose you have written a very useful </a:t>
            </a:r>
            <a:r>
              <a:rPr lang="en-GB"/>
              <a:t>piece</a:t>
            </a:r>
            <a:r>
              <a:rPr lang="en-GB"/>
              <a:t> of code, something that you’re probably going to want to use again. At first you might will copy it and paste it.</a:t>
            </a:r>
            <a:endParaRPr/>
          </a:p>
          <a:p>
            <a:pPr indent="0" lvl="0" marL="0" rtl="0" algn="l">
              <a:spcBef>
                <a:spcPts val="0"/>
              </a:spcBef>
              <a:spcAft>
                <a:spcPts val="0"/>
              </a:spcAft>
              <a:buNone/>
            </a:pPr>
            <a:r>
              <a:rPr lang="en-GB"/>
              <a:t>But what if some variables name changes? What if you want to improve your code adding some new features, or simply some changes needs to be done to fix an issue? You now have to go and find everytime that code is being paste it and make those changes.</a:t>
            </a:r>
            <a:endParaRPr/>
          </a:p>
          <a:p>
            <a:pPr indent="0" lvl="0" marL="0" rtl="0" algn="l">
              <a:spcBef>
                <a:spcPts val="0"/>
              </a:spcBef>
              <a:spcAft>
                <a:spcPts val="0"/>
              </a:spcAft>
              <a:buNone/>
            </a:pPr>
            <a:r>
              <a:rPr lang="en-GB"/>
              <a:t>So, perhaps, this might not be the most efficient way to reuse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If your code </a:t>
            </a:r>
            <a:r>
              <a:rPr lang="en-GB"/>
              <a:t>perform</a:t>
            </a:r>
            <a:r>
              <a:rPr lang="en-GB"/>
              <a:t> a series of tasks, for example reading from a file, process some data and then write to another file. This might be too much to look at for one big block of code. Splitting each of this task into a function, would break everything down into smaller, more </a:t>
            </a:r>
            <a:r>
              <a:rPr lang="en-GB"/>
              <a:t>manageable</a:t>
            </a:r>
            <a:r>
              <a:rPr lang="en-GB"/>
              <a:t> units, improving not only readability but troubleshooting and </a:t>
            </a:r>
            <a:r>
              <a:rPr lang="en-GB"/>
              <a:t>maintenance</a:t>
            </a:r>
            <a:r>
              <a:rPr lang="en-GB"/>
              <a:t> as well.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Also, </a:t>
            </a:r>
            <a:r>
              <a:rPr lang="en-GB"/>
              <a:t>variables defined inside a function don’t interfere with other variables in other functions. This will be explained in details in another slide.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0aa66a99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90aa66a9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Built-in functions are always available. They don’t need to be defined before using them. </a:t>
            </a:r>
            <a:endParaRPr/>
          </a:p>
          <a:p>
            <a:pPr indent="0" lvl="0" marL="0" rtl="0" algn="l">
              <a:spcBef>
                <a:spcPts val="0"/>
              </a:spcBef>
              <a:spcAft>
                <a:spcPts val="0"/>
              </a:spcAft>
              <a:buNone/>
            </a:pPr>
            <a:r>
              <a:rPr lang="en-GB"/>
              <a:t>Even if you might have been using them </a:t>
            </a:r>
            <a:r>
              <a:rPr lang="en-GB"/>
              <a:t>without</a:t>
            </a:r>
            <a:r>
              <a:rPr lang="en-GB"/>
              <a:t> knowing much about functions, you might have </a:t>
            </a:r>
            <a:r>
              <a:rPr lang="en-GB"/>
              <a:t>noticed</a:t>
            </a:r>
            <a:r>
              <a:rPr lang="en-GB"/>
              <a:t> that there are some commonality in the syntax:</a:t>
            </a:r>
            <a:endParaRPr/>
          </a:p>
          <a:p>
            <a:pPr indent="-298450" lvl="0" marL="457200" rtl="0" algn="l">
              <a:spcBef>
                <a:spcPts val="0"/>
              </a:spcBef>
              <a:spcAft>
                <a:spcPts val="0"/>
              </a:spcAft>
              <a:buSzPts val="1100"/>
              <a:buChar char="-"/>
            </a:pPr>
            <a:r>
              <a:rPr lang="en-GB"/>
              <a:t>Each function terminates with parentheses ( )</a:t>
            </a:r>
            <a:endParaRPr/>
          </a:p>
          <a:p>
            <a:pPr indent="-298450" lvl="0" marL="457200" rtl="0" algn="l">
              <a:spcBef>
                <a:spcPts val="0"/>
              </a:spcBef>
              <a:spcAft>
                <a:spcPts val="0"/>
              </a:spcAft>
              <a:buSzPts val="1100"/>
              <a:buChar char="-"/>
            </a:pPr>
            <a:r>
              <a:rPr lang="en-GB"/>
              <a:t>When you pass an argument to these functions, you type them inside the parentheses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919e2285c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919e2285c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term “argument” and “parameters” are sometimes use to express the same thing: information that are passed into a function.</a:t>
            </a:r>
            <a:endParaRPr/>
          </a:p>
          <a:p>
            <a:pPr indent="0" lvl="0" marL="0" rtl="0" algn="l">
              <a:spcBef>
                <a:spcPts val="0"/>
              </a:spcBef>
              <a:spcAft>
                <a:spcPts val="0"/>
              </a:spcAft>
              <a:buNone/>
            </a:pPr>
            <a:r>
              <a:rPr lang="en-GB"/>
              <a:t>In Python, </a:t>
            </a:r>
            <a:r>
              <a:rPr lang="en-GB"/>
              <a:t>parameters</a:t>
            </a:r>
            <a:r>
              <a:rPr lang="en-GB"/>
              <a:t> are the placeholders defined in a function definition, while arguments are the actual values passed to the function when its called.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Default values</a:t>
            </a:r>
            <a:r>
              <a:rPr lang="en-GB"/>
              <a:t> are useful for </a:t>
            </a:r>
            <a:r>
              <a:rPr b="1" lang="en-GB"/>
              <a:t>providing a default behaviour or initial state</a:t>
            </a:r>
            <a:r>
              <a:rPr lang="en-GB"/>
              <a:t> for a function’s parameters. When a parameter has a default value, it becomes optional.</a:t>
            </a:r>
            <a:endParaRPr/>
          </a:p>
          <a:p>
            <a:pPr indent="0" lvl="0" marL="0" rtl="0" algn="l">
              <a:spcBef>
                <a:spcPts val="0"/>
              </a:spcBef>
              <a:spcAft>
                <a:spcPts val="0"/>
              </a:spcAft>
              <a:buNone/>
            </a:pPr>
            <a:r>
              <a:rPr lang="en-GB"/>
              <a:t>Some examples of what they can be used for:</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GB"/>
              <a:t>Customised behaviour.</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GB"/>
              <a:t>Optional arguments: users can choose to provide a value for the optional parameter or use the default if they don’t need to customise it.</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GB"/>
              <a:t>Handling </a:t>
            </a:r>
            <a:r>
              <a:rPr lang="en-GB"/>
              <a:t>default</a:t>
            </a:r>
            <a:r>
              <a:rPr lang="en-GB"/>
              <a:t> or optional inputs: default values are often used when a function has many </a:t>
            </a:r>
            <a:r>
              <a:rPr lang="en-GB"/>
              <a:t>parameters</a:t>
            </a:r>
            <a:r>
              <a:rPr lang="en-GB"/>
              <a:t>, and some of them are optional or have reasonable default values.</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GB"/>
              <a:t>Avoiding none checks: default values can help avoid checks for ‘None’ and provide a more concise and </a:t>
            </a:r>
            <a:r>
              <a:rPr lang="en-GB"/>
              <a:t>readable</a:t>
            </a:r>
            <a:r>
              <a:rPr lang="en-GB"/>
              <a:t> function definition.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919e2285c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919e2285c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Arbitrary</a:t>
            </a:r>
            <a:r>
              <a:rPr b="1" lang="en-GB"/>
              <a:t> arguments</a:t>
            </a:r>
            <a:r>
              <a:rPr lang="en-GB"/>
              <a:t> allow the function to accept a variable number of positional arguments. Functions become more flexible and can handle different input scenarios without </a:t>
            </a:r>
            <a:r>
              <a:rPr lang="en-GB"/>
              <a:t>having</a:t>
            </a:r>
            <a:r>
              <a:rPr lang="en-GB"/>
              <a:t> to modify the function code.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Keywords arguments</a:t>
            </a:r>
            <a:r>
              <a:rPr lang="en-GB"/>
              <a:t> allow functions to accept a variable number of keyword arguments. </a:t>
            </a:r>
            <a:endParaRPr/>
          </a:p>
          <a:p>
            <a:pPr indent="0" lvl="0" marL="0" rtl="0" algn="l">
              <a:spcBef>
                <a:spcPts val="0"/>
              </a:spcBef>
              <a:spcAft>
                <a:spcPts val="0"/>
              </a:spcAft>
              <a:buNone/>
            </a:pPr>
            <a:r>
              <a:rPr lang="en-GB"/>
              <a:t>It allows passing key-value pairs as arguments, facilitating the </a:t>
            </a:r>
            <a:r>
              <a:rPr lang="en-GB"/>
              <a:t>use</a:t>
            </a:r>
            <a:r>
              <a:rPr lang="en-GB"/>
              <a:t> of dictionaries.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What is the difference between passing a </a:t>
            </a:r>
            <a:r>
              <a:rPr lang="en-GB"/>
              <a:t>dictionary</a:t>
            </a:r>
            <a:r>
              <a:rPr lang="en-GB"/>
              <a:t> and using kwargs?</a:t>
            </a:r>
            <a:endParaRPr/>
          </a:p>
          <a:p>
            <a:pPr indent="-298450" lvl="0" marL="457200" rtl="0" algn="l">
              <a:spcBef>
                <a:spcPts val="0"/>
              </a:spcBef>
              <a:spcAft>
                <a:spcPts val="0"/>
              </a:spcAft>
              <a:buSzPts val="1100"/>
              <a:buChar char="-"/>
            </a:pPr>
            <a:r>
              <a:rPr lang="en-GB"/>
              <a:t>readability (you can simply pass keyword arguments even if they weren't explicitly defined),</a:t>
            </a:r>
            <a:endParaRPr/>
          </a:p>
          <a:p>
            <a:pPr indent="-298450" lvl="0" marL="457200" rtl="0" algn="l">
              <a:spcBef>
                <a:spcPts val="0"/>
              </a:spcBef>
              <a:spcAft>
                <a:spcPts val="0"/>
              </a:spcAft>
              <a:buSzPts val="1100"/>
              <a:buChar char="-"/>
            </a:pPr>
            <a:r>
              <a:rPr lang="en-GB"/>
              <a:t>flexibility (you can support some keyword arguments explicitly and the rest using **kwargs),</a:t>
            </a:r>
            <a:endParaRPr/>
          </a:p>
          <a:p>
            <a:pPr indent="-298450" lvl="0" marL="457200" rtl="0" algn="l">
              <a:spcBef>
                <a:spcPts val="0"/>
              </a:spcBef>
              <a:spcAft>
                <a:spcPts val="0"/>
              </a:spcAft>
              <a:buSzPts val="1100"/>
              <a:buChar char="-"/>
            </a:pPr>
            <a:r>
              <a:rPr lang="en-GB"/>
              <a:t>argument unpacking helps you avoid unexpected changes to the object "containing" the arguments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eb6b66c7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eb6b66c7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When you define a function with a mutable default argument, such as a list or a dictionary, Python creates that object only once and assigns it to the parameter.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means that every time you call the function without specifying a value for that parameter, you are actually using the same object that was created when the function was defined. </a:t>
            </a:r>
            <a:endParaRPr/>
          </a:p>
          <a:p>
            <a:pPr indent="0" lvl="0" marL="0" rtl="0" algn="l">
              <a:spcBef>
                <a:spcPts val="0"/>
              </a:spcBef>
              <a:spcAft>
                <a:spcPts val="0"/>
              </a:spcAft>
              <a:buNone/>
            </a:pPr>
            <a:r>
              <a:rPr lang="en-GB"/>
              <a:t>This can lead to unexpected behavior if you modify the object inside the function, because the changes will persist across different function calls.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Check this links if you want to explore further:</a:t>
            </a:r>
            <a:endParaRPr/>
          </a:p>
          <a:p>
            <a:pPr indent="0" lvl="0" marL="0" rtl="0" algn="l">
              <a:spcBef>
                <a:spcPts val="0"/>
              </a:spcBef>
              <a:spcAft>
                <a:spcPts val="0"/>
              </a:spcAft>
              <a:buNone/>
            </a:pPr>
            <a:r>
              <a:rPr lang="en-GB" u="sng">
                <a:solidFill>
                  <a:schemeClr val="hlink"/>
                </a:solidFill>
                <a:hlinkClick r:id="rId2"/>
              </a:rPr>
              <a:t>https://youtu.be/_JGmemuINww?si=vZG2j1uhVX61Ntgf</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u="sng">
                <a:solidFill>
                  <a:schemeClr val="hlink"/>
                </a:solidFill>
                <a:hlinkClick r:id="rId3"/>
              </a:rPr>
              <a:t>python - "Least Astonishment" and the Mutable Default Argument - Stack Overflow</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jpg"/><Relationship Id="rId4" Type="http://schemas.openxmlformats.org/officeDocument/2006/relationships/image" Target="../media/image8.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jpg"/><Relationship Id="rId4" Type="http://schemas.openxmlformats.org/officeDocument/2006/relationships/image" Target="../media/image3.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jpg"/><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jp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Mod 5 - Functions</a:t>
            </a:r>
            <a:endParaRPr>
              <a:solidFill>
                <a:schemeClr val="accent4"/>
              </a:solidFill>
              <a:latin typeface="Montserrat"/>
              <a:ea typeface="Montserrat"/>
              <a:cs typeface="Montserrat"/>
              <a:sym typeface="Montserrat"/>
            </a:endParaRPr>
          </a:p>
        </p:txBody>
      </p:sp>
      <p:sp>
        <p:nvSpPr>
          <p:cNvPr id="55" name="Google Shape;55;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56" name="Google Shape;56;p13"/>
          <p:cNvSpPr txBox="1"/>
          <p:nvPr/>
        </p:nvSpPr>
        <p:spPr>
          <a:xfrm>
            <a:off x="679950" y="1427400"/>
            <a:ext cx="3892200" cy="27099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accent5"/>
              </a:buClr>
              <a:buSzPts val="1600"/>
              <a:buFont typeface="Montserrat"/>
              <a:buChar char="-"/>
            </a:pPr>
            <a:r>
              <a:rPr lang="en-GB" sz="1600">
                <a:solidFill>
                  <a:schemeClr val="accent5"/>
                </a:solidFill>
                <a:latin typeface="Montserrat"/>
                <a:ea typeface="Montserrat"/>
                <a:cs typeface="Montserrat"/>
                <a:sym typeface="Montserrat"/>
              </a:rPr>
              <a:t>What is a function</a:t>
            </a:r>
            <a:endParaRPr sz="1600">
              <a:solidFill>
                <a:schemeClr val="accent5"/>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330200" lvl="0" marL="457200" rtl="0" algn="l">
              <a:spcBef>
                <a:spcPts val="0"/>
              </a:spcBef>
              <a:spcAft>
                <a:spcPts val="0"/>
              </a:spcAft>
              <a:buClr>
                <a:schemeClr val="accent5"/>
              </a:buClr>
              <a:buSzPts val="1600"/>
              <a:buFont typeface="Montserrat"/>
              <a:buChar char="-"/>
            </a:pPr>
            <a:r>
              <a:rPr lang="en-GB" sz="1600">
                <a:solidFill>
                  <a:schemeClr val="accent5"/>
                </a:solidFill>
                <a:latin typeface="Montserrat"/>
                <a:ea typeface="Montserrat"/>
                <a:cs typeface="Montserrat"/>
                <a:sym typeface="Montserrat"/>
              </a:rPr>
              <a:t>Built-in functions</a:t>
            </a:r>
            <a:endParaRPr sz="1600">
              <a:solidFill>
                <a:schemeClr val="accent5"/>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330200" lvl="0" marL="457200" rtl="0" algn="l">
              <a:spcBef>
                <a:spcPts val="0"/>
              </a:spcBef>
              <a:spcAft>
                <a:spcPts val="0"/>
              </a:spcAft>
              <a:buClr>
                <a:schemeClr val="accent5"/>
              </a:buClr>
              <a:buSzPts val="1600"/>
              <a:buFont typeface="Montserrat"/>
              <a:buChar char="-"/>
            </a:pPr>
            <a:r>
              <a:rPr lang="en-GB" sz="1600">
                <a:solidFill>
                  <a:schemeClr val="accent5"/>
                </a:solidFill>
                <a:latin typeface="Montserrat"/>
                <a:ea typeface="Montserrat"/>
                <a:cs typeface="Montserrat"/>
                <a:sym typeface="Montserrat"/>
              </a:rPr>
              <a:t>Defining functions</a:t>
            </a:r>
            <a:endParaRPr sz="1600">
              <a:solidFill>
                <a:schemeClr val="accent5"/>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330200" lvl="0" marL="457200" rtl="0" algn="l">
              <a:spcBef>
                <a:spcPts val="0"/>
              </a:spcBef>
              <a:spcAft>
                <a:spcPts val="0"/>
              </a:spcAft>
              <a:buClr>
                <a:schemeClr val="accent5"/>
              </a:buClr>
              <a:buSzPts val="1600"/>
              <a:buFont typeface="Montserrat"/>
              <a:buChar char="-"/>
            </a:pPr>
            <a:r>
              <a:rPr lang="en-GB" sz="1600">
                <a:solidFill>
                  <a:schemeClr val="accent5"/>
                </a:solidFill>
                <a:latin typeface="Montserrat"/>
                <a:ea typeface="Montserrat"/>
                <a:cs typeface="Montserrat"/>
                <a:sym typeface="Montserrat"/>
              </a:rPr>
              <a:t>Scope</a:t>
            </a:r>
            <a:endParaRPr sz="1600">
              <a:solidFill>
                <a:schemeClr val="accent5"/>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330200" lvl="0" marL="457200" rtl="0" algn="l">
              <a:spcBef>
                <a:spcPts val="0"/>
              </a:spcBef>
              <a:spcAft>
                <a:spcPts val="0"/>
              </a:spcAft>
              <a:buClr>
                <a:schemeClr val="accent5"/>
              </a:buClr>
              <a:buSzPts val="1600"/>
              <a:buFont typeface="Montserrat"/>
              <a:buChar char="-"/>
            </a:pPr>
            <a:r>
              <a:rPr lang="en-GB" sz="1600">
                <a:solidFill>
                  <a:schemeClr val="accent5"/>
                </a:solidFill>
                <a:latin typeface="Montserrat"/>
                <a:ea typeface="Montserrat"/>
                <a:cs typeface="Montserrat"/>
                <a:sym typeface="Montserrat"/>
              </a:rPr>
              <a:t>Recursion</a:t>
            </a:r>
            <a:endParaRPr sz="1600">
              <a:solidFill>
                <a:schemeClr val="accent5"/>
              </a:solidFill>
              <a:latin typeface="Montserrat"/>
              <a:ea typeface="Montserrat"/>
              <a:cs typeface="Montserrat"/>
              <a:sym typeface="Montserrat"/>
            </a:endParaRPr>
          </a:p>
        </p:txBody>
      </p:sp>
      <p:pic>
        <p:nvPicPr>
          <p:cNvPr id="57" name="Google Shape;57;p13"/>
          <p:cNvPicPr preferRelativeResize="0"/>
          <p:nvPr/>
        </p:nvPicPr>
        <p:blipFill>
          <a:blip r:embed="rId4">
            <a:alphaModFix/>
          </a:blip>
          <a:stretch>
            <a:fillRect/>
          </a:stretch>
        </p:blipFill>
        <p:spPr>
          <a:xfrm>
            <a:off x="4802050" y="1245075"/>
            <a:ext cx="3121051" cy="30745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1" name="Shape 121"/>
        <p:cNvGrpSpPr/>
        <p:nvPr/>
      </p:nvGrpSpPr>
      <p:grpSpPr>
        <a:xfrm>
          <a:off x="0" y="0"/>
          <a:ext cx="0" cy="0"/>
          <a:chOff x="0" y="0"/>
          <a:chExt cx="0" cy="0"/>
        </a:xfrm>
      </p:grpSpPr>
      <p:sp>
        <p:nvSpPr>
          <p:cNvPr id="122" name="Google Shape;122;p22"/>
          <p:cNvSpPr txBox="1"/>
          <p:nvPr>
            <p:ph type="title"/>
          </p:nvPr>
        </p:nvSpPr>
        <p:spPr>
          <a:xfrm>
            <a:off x="360450" y="239300"/>
            <a:ext cx="84231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Scope</a:t>
            </a:r>
            <a:endParaRPr>
              <a:solidFill>
                <a:schemeClr val="accent4"/>
              </a:solidFill>
              <a:latin typeface="Montserrat"/>
              <a:ea typeface="Montserrat"/>
              <a:cs typeface="Montserrat"/>
              <a:sym typeface="Montserrat"/>
            </a:endParaRPr>
          </a:p>
        </p:txBody>
      </p:sp>
      <p:sp>
        <p:nvSpPr>
          <p:cNvPr id="123" name="Google Shape;123;p22"/>
          <p:cNvSpPr txBox="1"/>
          <p:nvPr>
            <p:ph idx="1" type="body"/>
          </p:nvPr>
        </p:nvSpPr>
        <p:spPr>
          <a:xfrm>
            <a:off x="208850" y="1017725"/>
            <a:ext cx="4260300" cy="1917600"/>
          </a:xfrm>
          <a:prstGeom prst="rect">
            <a:avLst/>
          </a:prstGeom>
          <a:ln cap="flat" cmpd="sng" w="9525">
            <a:solidFill>
              <a:schemeClr val="accent5"/>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lang="en-GB" sz="1600">
                <a:solidFill>
                  <a:schemeClr val="accent4"/>
                </a:solidFill>
                <a:latin typeface="Montserrat"/>
                <a:ea typeface="Montserrat"/>
                <a:cs typeface="Montserrat"/>
                <a:sym typeface="Montserrat"/>
              </a:rPr>
              <a:t>Local </a:t>
            </a:r>
            <a:r>
              <a:rPr lang="en-GB" sz="1600">
                <a:solidFill>
                  <a:schemeClr val="accent5"/>
                </a:solidFill>
                <a:latin typeface="Montserrat"/>
                <a:ea typeface="Montserrat"/>
                <a:cs typeface="Montserrat"/>
                <a:sym typeface="Montserrat"/>
              </a:rPr>
              <a:t>scope</a:t>
            </a:r>
            <a:endParaRPr sz="1600">
              <a:solidFill>
                <a:schemeClr val="accent5"/>
              </a:solidFill>
              <a:latin typeface="Montserrat"/>
              <a:ea typeface="Montserrat"/>
              <a:cs typeface="Montserrat"/>
              <a:sym typeface="Montserrat"/>
            </a:endParaRPr>
          </a:p>
          <a:p>
            <a:pPr indent="0" lvl="0" marL="0" rtl="0" algn="ctr">
              <a:spcBef>
                <a:spcPts val="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Variables defined within a function or method have local scope. They are only accessible within that function or method.</a:t>
            </a:r>
            <a:endParaRPr sz="1600">
              <a:solidFill>
                <a:schemeClr val="accent5"/>
              </a:solidFill>
              <a:latin typeface="Montserrat"/>
              <a:ea typeface="Montserrat"/>
              <a:cs typeface="Montserrat"/>
              <a:sym typeface="Montserrat"/>
            </a:endParaRPr>
          </a:p>
        </p:txBody>
      </p:sp>
      <p:sp>
        <p:nvSpPr>
          <p:cNvPr id="124" name="Google Shape;124;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25" name="Google Shape;125;p22"/>
          <p:cNvSpPr txBox="1"/>
          <p:nvPr>
            <p:ph idx="1" type="body"/>
          </p:nvPr>
        </p:nvSpPr>
        <p:spPr>
          <a:xfrm>
            <a:off x="208850" y="3006575"/>
            <a:ext cx="4260300" cy="1917600"/>
          </a:xfrm>
          <a:prstGeom prst="rect">
            <a:avLst/>
          </a:prstGeom>
          <a:ln cap="flat" cmpd="sng" w="9525">
            <a:solidFill>
              <a:schemeClr val="accent5"/>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lang="en-GB" sz="1600">
                <a:solidFill>
                  <a:schemeClr val="accent4"/>
                </a:solidFill>
                <a:latin typeface="Montserrat"/>
                <a:ea typeface="Montserrat"/>
                <a:cs typeface="Montserrat"/>
                <a:sym typeface="Montserrat"/>
              </a:rPr>
              <a:t>Global </a:t>
            </a:r>
            <a:r>
              <a:rPr lang="en-GB" sz="1600">
                <a:solidFill>
                  <a:schemeClr val="accent5"/>
                </a:solidFill>
                <a:latin typeface="Montserrat"/>
                <a:ea typeface="Montserrat"/>
                <a:cs typeface="Montserrat"/>
                <a:sym typeface="Montserrat"/>
              </a:rPr>
              <a:t>scope</a:t>
            </a:r>
            <a:endParaRPr sz="1600">
              <a:solidFill>
                <a:schemeClr val="accent5"/>
              </a:solidFill>
              <a:latin typeface="Montserrat"/>
              <a:ea typeface="Montserrat"/>
              <a:cs typeface="Montserrat"/>
              <a:sym typeface="Montserrat"/>
            </a:endParaRPr>
          </a:p>
          <a:p>
            <a:pPr indent="0" lvl="0" marL="0" rtl="0" algn="ctr">
              <a:spcBef>
                <a:spcPts val="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Variables defined at the top level of a script or module have global scope. They are accessible throughout the entire module.</a:t>
            </a:r>
            <a:endParaRPr sz="1600">
              <a:solidFill>
                <a:schemeClr val="accent5"/>
              </a:solidFill>
              <a:latin typeface="Montserrat"/>
              <a:ea typeface="Montserrat"/>
              <a:cs typeface="Montserrat"/>
              <a:sym typeface="Montserrat"/>
            </a:endParaRPr>
          </a:p>
        </p:txBody>
      </p:sp>
      <p:pic>
        <p:nvPicPr>
          <p:cNvPr id="126" name="Google Shape;126;p22"/>
          <p:cNvPicPr preferRelativeResize="0"/>
          <p:nvPr/>
        </p:nvPicPr>
        <p:blipFill>
          <a:blip r:embed="rId4">
            <a:alphaModFix/>
          </a:blip>
          <a:stretch>
            <a:fillRect/>
          </a:stretch>
        </p:blipFill>
        <p:spPr>
          <a:xfrm>
            <a:off x="5550325" y="1213100"/>
            <a:ext cx="2844275" cy="1452398"/>
          </a:xfrm>
          <a:prstGeom prst="rect">
            <a:avLst/>
          </a:prstGeom>
          <a:noFill/>
          <a:ln>
            <a:noFill/>
          </a:ln>
        </p:spPr>
      </p:pic>
      <p:pic>
        <p:nvPicPr>
          <p:cNvPr id="127" name="Google Shape;127;p22"/>
          <p:cNvPicPr preferRelativeResize="0"/>
          <p:nvPr/>
        </p:nvPicPr>
        <p:blipFill>
          <a:blip r:embed="rId5">
            <a:alphaModFix/>
          </a:blip>
          <a:stretch>
            <a:fillRect/>
          </a:stretch>
        </p:blipFill>
        <p:spPr>
          <a:xfrm>
            <a:off x="5752324" y="3066588"/>
            <a:ext cx="2440275" cy="1797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Google Shape;132;p23"/>
          <p:cNvSpPr txBox="1"/>
          <p:nvPr>
            <p:ph type="title"/>
          </p:nvPr>
        </p:nvSpPr>
        <p:spPr>
          <a:xfrm>
            <a:off x="360450" y="239300"/>
            <a:ext cx="84231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One important distinction</a:t>
            </a:r>
            <a:endParaRPr>
              <a:solidFill>
                <a:schemeClr val="accent4"/>
              </a:solidFill>
              <a:latin typeface="Montserrat"/>
              <a:ea typeface="Montserrat"/>
              <a:cs typeface="Montserrat"/>
              <a:sym typeface="Montserrat"/>
            </a:endParaRPr>
          </a:p>
        </p:txBody>
      </p:sp>
      <p:sp>
        <p:nvSpPr>
          <p:cNvPr id="133" name="Google Shape;133;p23"/>
          <p:cNvSpPr txBox="1"/>
          <p:nvPr>
            <p:ph idx="1" type="body"/>
          </p:nvPr>
        </p:nvSpPr>
        <p:spPr>
          <a:xfrm>
            <a:off x="208850" y="1017725"/>
            <a:ext cx="4260300" cy="1917600"/>
          </a:xfrm>
          <a:prstGeom prst="rect">
            <a:avLst/>
          </a:prstGeom>
          <a:ln cap="flat" cmpd="sng" w="9525">
            <a:solidFill>
              <a:schemeClr val="accent5"/>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lang="en-GB" sz="1600">
                <a:solidFill>
                  <a:schemeClr val="accent4"/>
                </a:solidFill>
                <a:latin typeface="Montserrat"/>
                <a:ea typeface="Montserrat"/>
                <a:cs typeface="Montserrat"/>
                <a:sym typeface="Montserrat"/>
              </a:rPr>
              <a:t>Reading a global variable</a:t>
            </a:r>
            <a:endParaRPr sz="1600">
              <a:solidFill>
                <a:schemeClr val="accent5"/>
              </a:solidFill>
              <a:latin typeface="Montserrat"/>
              <a:ea typeface="Montserrat"/>
              <a:cs typeface="Montserrat"/>
              <a:sym typeface="Montserrat"/>
            </a:endParaRPr>
          </a:p>
          <a:p>
            <a:pPr indent="0" lvl="0" marL="0" rtl="0" algn="ctr">
              <a:spcBef>
                <a:spcPts val="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Global variables are globally </a:t>
            </a:r>
            <a:r>
              <a:rPr lang="en-GB" sz="1600">
                <a:solidFill>
                  <a:schemeClr val="accent4"/>
                </a:solidFill>
                <a:latin typeface="Montserrat"/>
                <a:ea typeface="Montserrat"/>
                <a:cs typeface="Montserrat"/>
                <a:sym typeface="Montserrat"/>
              </a:rPr>
              <a:t>accessible</a:t>
            </a:r>
            <a:r>
              <a:rPr lang="en-GB" sz="1600">
                <a:solidFill>
                  <a:schemeClr val="accent5"/>
                </a:solidFill>
                <a:latin typeface="Montserrat"/>
                <a:ea typeface="Montserrat"/>
                <a:cs typeface="Montserrat"/>
                <a:sym typeface="Montserrat"/>
              </a:rPr>
              <a:t>. That means  they can be </a:t>
            </a:r>
            <a:r>
              <a:rPr lang="en-GB" sz="1600">
                <a:solidFill>
                  <a:schemeClr val="accent4"/>
                </a:solidFill>
                <a:latin typeface="Montserrat"/>
                <a:ea typeface="Montserrat"/>
                <a:cs typeface="Montserrat"/>
                <a:sym typeface="Montserrat"/>
              </a:rPr>
              <a:t>read </a:t>
            </a:r>
            <a:r>
              <a:rPr lang="en-GB" sz="1600">
                <a:solidFill>
                  <a:schemeClr val="accent5"/>
                </a:solidFill>
                <a:latin typeface="Montserrat"/>
                <a:ea typeface="Montserrat"/>
                <a:cs typeface="Montserrat"/>
                <a:sym typeface="Montserrat"/>
              </a:rPr>
              <a:t>and </a:t>
            </a:r>
            <a:r>
              <a:rPr lang="en-GB" sz="1600">
                <a:solidFill>
                  <a:schemeClr val="accent4"/>
                </a:solidFill>
                <a:latin typeface="Montserrat"/>
                <a:ea typeface="Montserrat"/>
                <a:cs typeface="Montserrat"/>
                <a:sym typeface="Montserrat"/>
              </a:rPr>
              <a:t>printed</a:t>
            </a:r>
            <a:r>
              <a:rPr lang="en-GB" sz="1600">
                <a:solidFill>
                  <a:schemeClr val="accent5"/>
                </a:solidFill>
                <a:latin typeface="Montserrat"/>
                <a:ea typeface="Montserrat"/>
                <a:cs typeface="Montserrat"/>
                <a:sym typeface="Montserrat"/>
              </a:rPr>
              <a:t>, as long as you are not trying to change them. </a:t>
            </a:r>
            <a:endParaRPr sz="1600">
              <a:solidFill>
                <a:schemeClr val="accent5"/>
              </a:solidFill>
              <a:latin typeface="Montserrat"/>
              <a:ea typeface="Montserrat"/>
              <a:cs typeface="Montserrat"/>
              <a:sym typeface="Montserrat"/>
            </a:endParaRPr>
          </a:p>
        </p:txBody>
      </p:sp>
      <p:sp>
        <p:nvSpPr>
          <p:cNvPr id="134" name="Google Shape;13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35" name="Google Shape;135;p23"/>
          <p:cNvSpPr txBox="1"/>
          <p:nvPr>
            <p:ph idx="1" type="body"/>
          </p:nvPr>
        </p:nvSpPr>
        <p:spPr>
          <a:xfrm>
            <a:off x="208850" y="3006575"/>
            <a:ext cx="4260300" cy="1917600"/>
          </a:xfrm>
          <a:prstGeom prst="rect">
            <a:avLst/>
          </a:prstGeom>
          <a:ln cap="flat" cmpd="sng" w="9525">
            <a:solidFill>
              <a:schemeClr val="accent5"/>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lang="en-GB" sz="1600">
                <a:solidFill>
                  <a:schemeClr val="accent4"/>
                </a:solidFill>
                <a:latin typeface="Montserrat"/>
                <a:ea typeface="Montserrat"/>
                <a:cs typeface="Montserrat"/>
                <a:sym typeface="Montserrat"/>
              </a:rPr>
              <a:t>Changing a global variable</a:t>
            </a:r>
            <a:endParaRPr sz="1600">
              <a:solidFill>
                <a:schemeClr val="accent5"/>
              </a:solidFill>
              <a:latin typeface="Montserrat"/>
              <a:ea typeface="Montserrat"/>
              <a:cs typeface="Montserrat"/>
              <a:sym typeface="Montserrat"/>
            </a:endParaRPr>
          </a:p>
          <a:p>
            <a:pPr indent="0" lvl="0" marL="0" rtl="0" algn="ctr">
              <a:spcBef>
                <a:spcPts val="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If you try to </a:t>
            </a:r>
            <a:r>
              <a:rPr lang="en-GB" sz="1600">
                <a:solidFill>
                  <a:schemeClr val="accent4"/>
                </a:solidFill>
                <a:latin typeface="Montserrat"/>
                <a:ea typeface="Montserrat"/>
                <a:cs typeface="Montserrat"/>
                <a:sym typeface="Montserrat"/>
              </a:rPr>
              <a:t>change </a:t>
            </a:r>
            <a:r>
              <a:rPr lang="en-GB" sz="1600">
                <a:solidFill>
                  <a:schemeClr val="accent5"/>
                </a:solidFill>
                <a:latin typeface="Montserrat"/>
                <a:ea typeface="Montserrat"/>
                <a:cs typeface="Montserrat"/>
                <a:sym typeface="Montserrat"/>
              </a:rPr>
              <a:t>a global variable, an error will occur. To change a global variable, you can use the </a:t>
            </a:r>
            <a:r>
              <a:rPr i="1" lang="en-GB" sz="1600">
                <a:solidFill>
                  <a:schemeClr val="accent4"/>
                </a:solidFill>
                <a:latin typeface="Montserrat"/>
                <a:ea typeface="Montserrat"/>
                <a:cs typeface="Montserrat"/>
                <a:sym typeface="Montserrat"/>
              </a:rPr>
              <a:t>global</a:t>
            </a:r>
            <a:r>
              <a:rPr lang="en-GB" sz="1600">
                <a:solidFill>
                  <a:schemeClr val="accent4"/>
                </a:solidFill>
                <a:latin typeface="Montserrat"/>
                <a:ea typeface="Montserrat"/>
                <a:cs typeface="Montserrat"/>
                <a:sym typeface="Montserrat"/>
              </a:rPr>
              <a:t> </a:t>
            </a:r>
            <a:r>
              <a:rPr lang="en-GB" sz="1600">
                <a:solidFill>
                  <a:schemeClr val="accent5"/>
                </a:solidFill>
                <a:latin typeface="Montserrat"/>
                <a:ea typeface="Montserrat"/>
                <a:cs typeface="Montserrat"/>
                <a:sym typeface="Montserrat"/>
              </a:rPr>
              <a:t>keyword. </a:t>
            </a:r>
            <a:endParaRPr sz="1600">
              <a:solidFill>
                <a:schemeClr val="accent5"/>
              </a:solidFill>
              <a:latin typeface="Montserrat"/>
              <a:ea typeface="Montserrat"/>
              <a:cs typeface="Montserrat"/>
              <a:sym typeface="Montserrat"/>
            </a:endParaRPr>
          </a:p>
        </p:txBody>
      </p:sp>
      <p:pic>
        <p:nvPicPr>
          <p:cNvPr id="136" name="Google Shape;136;p23"/>
          <p:cNvPicPr preferRelativeResize="0"/>
          <p:nvPr/>
        </p:nvPicPr>
        <p:blipFill>
          <a:blip r:embed="rId4">
            <a:alphaModFix/>
          </a:blip>
          <a:stretch>
            <a:fillRect/>
          </a:stretch>
        </p:blipFill>
        <p:spPr>
          <a:xfrm>
            <a:off x="4908575" y="1222276"/>
            <a:ext cx="3978711" cy="1508488"/>
          </a:xfrm>
          <a:prstGeom prst="rect">
            <a:avLst/>
          </a:prstGeom>
          <a:noFill/>
          <a:ln>
            <a:noFill/>
          </a:ln>
        </p:spPr>
      </p:pic>
      <p:pic>
        <p:nvPicPr>
          <p:cNvPr id="137" name="Google Shape;137;p23"/>
          <p:cNvPicPr preferRelativeResize="0"/>
          <p:nvPr/>
        </p:nvPicPr>
        <p:blipFill>
          <a:blip r:embed="rId5">
            <a:alphaModFix/>
          </a:blip>
          <a:stretch>
            <a:fillRect/>
          </a:stretch>
        </p:blipFill>
        <p:spPr>
          <a:xfrm>
            <a:off x="5561512" y="2872525"/>
            <a:ext cx="2672830" cy="2185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1" name="Shape 141"/>
        <p:cNvGrpSpPr/>
        <p:nvPr/>
      </p:nvGrpSpPr>
      <p:grpSpPr>
        <a:xfrm>
          <a:off x="0" y="0"/>
          <a:ext cx="0" cy="0"/>
          <a:chOff x="0" y="0"/>
          <a:chExt cx="0" cy="0"/>
        </a:xfrm>
      </p:grpSpPr>
      <p:sp>
        <p:nvSpPr>
          <p:cNvPr id="142" name="Google Shape;142;p24"/>
          <p:cNvSpPr txBox="1"/>
          <p:nvPr>
            <p:ph type="title"/>
          </p:nvPr>
        </p:nvSpPr>
        <p:spPr>
          <a:xfrm>
            <a:off x="360450" y="445025"/>
            <a:ext cx="84231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Recursion</a:t>
            </a:r>
            <a:endParaRPr>
              <a:solidFill>
                <a:schemeClr val="accent4"/>
              </a:solidFill>
              <a:latin typeface="Montserrat"/>
              <a:ea typeface="Montserrat"/>
              <a:cs typeface="Montserrat"/>
              <a:sym typeface="Montserrat"/>
            </a:endParaRPr>
          </a:p>
        </p:txBody>
      </p:sp>
      <p:sp>
        <p:nvSpPr>
          <p:cNvPr id="143" name="Google Shape;14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44" name="Google Shape;144;p24"/>
          <p:cNvPicPr preferRelativeResize="0"/>
          <p:nvPr/>
        </p:nvPicPr>
        <p:blipFill>
          <a:blip r:embed="rId4">
            <a:alphaModFix/>
          </a:blip>
          <a:stretch>
            <a:fillRect/>
          </a:stretch>
        </p:blipFill>
        <p:spPr>
          <a:xfrm>
            <a:off x="2441200" y="1096639"/>
            <a:ext cx="4261594" cy="3701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5"/>
          <p:cNvSpPr txBox="1"/>
          <p:nvPr>
            <p:ph type="title"/>
          </p:nvPr>
        </p:nvSpPr>
        <p:spPr>
          <a:xfrm>
            <a:off x="360450" y="445025"/>
            <a:ext cx="84231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Recursion</a:t>
            </a:r>
            <a:endParaRPr>
              <a:solidFill>
                <a:schemeClr val="accent4"/>
              </a:solidFill>
              <a:latin typeface="Montserrat"/>
              <a:ea typeface="Montserrat"/>
              <a:cs typeface="Montserrat"/>
              <a:sym typeface="Montserrat"/>
            </a:endParaRPr>
          </a:p>
        </p:txBody>
      </p:sp>
      <p:sp>
        <p:nvSpPr>
          <p:cNvPr id="150" name="Google Shape;150;p25"/>
          <p:cNvSpPr txBox="1"/>
          <p:nvPr>
            <p:ph idx="1" type="body"/>
          </p:nvPr>
        </p:nvSpPr>
        <p:spPr>
          <a:xfrm>
            <a:off x="360450" y="1017725"/>
            <a:ext cx="8112000" cy="3756600"/>
          </a:xfrm>
          <a:prstGeom prst="rect">
            <a:avLst/>
          </a:prstGeom>
          <a:ln cap="flat" cmpd="sng" w="9525">
            <a:solidFill>
              <a:schemeClr val="accent5"/>
            </a:solidFill>
            <a:prstDash val="solid"/>
            <a:round/>
            <a:headEnd len="sm" w="sm" type="none"/>
            <a:tailEnd len="sm" w="sm" type="none"/>
          </a:ln>
        </p:spPr>
        <p:txBody>
          <a:bodyPr anchorCtr="0" anchor="t" bIns="91425" lIns="91425" spcFirstLastPara="1" rIns="91425" wrap="square" tIns="91425">
            <a:normAutofit/>
          </a:bodyPr>
          <a:lstStyle/>
          <a:p>
            <a:pPr indent="0" lvl="0" marL="457200" rtl="0" algn="l">
              <a:spcBef>
                <a:spcPts val="0"/>
              </a:spcBef>
              <a:spcAft>
                <a:spcPts val="0"/>
              </a:spcAft>
              <a:buNone/>
            </a:pPr>
            <a:r>
              <a:rPr lang="en-GB" sz="1500">
                <a:solidFill>
                  <a:schemeClr val="accent5"/>
                </a:solidFill>
                <a:latin typeface="Montserrat"/>
                <a:ea typeface="Montserrat"/>
                <a:cs typeface="Montserrat"/>
                <a:sym typeface="Montserrat"/>
              </a:rPr>
              <a:t>Recursion is a programming concept where a function calls itself in its own definition.</a:t>
            </a:r>
            <a:endParaRPr sz="1500">
              <a:solidFill>
                <a:schemeClr val="accent5"/>
              </a:solidFill>
              <a:latin typeface="Montserrat"/>
              <a:ea typeface="Montserrat"/>
              <a:cs typeface="Montserrat"/>
              <a:sym typeface="Montserrat"/>
            </a:endParaRPr>
          </a:p>
          <a:p>
            <a:pPr indent="0" lvl="0" marL="457200" rtl="0" algn="l">
              <a:spcBef>
                <a:spcPts val="0"/>
              </a:spcBef>
              <a:spcAft>
                <a:spcPts val="0"/>
              </a:spcAft>
              <a:buNone/>
            </a:pPr>
            <a:r>
              <a:rPr lang="en-GB" sz="1500">
                <a:solidFill>
                  <a:schemeClr val="accent5"/>
                </a:solidFill>
                <a:latin typeface="Montserrat"/>
                <a:ea typeface="Montserrat"/>
                <a:cs typeface="Montserrat"/>
                <a:sym typeface="Montserrat"/>
              </a:rPr>
              <a:t>Here’s a classic example of an algorithm easily implemented using recursion.</a:t>
            </a:r>
            <a:endParaRPr sz="1500">
              <a:solidFill>
                <a:schemeClr val="accent5"/>
              </a:solidFill>
              <a:latin typeface="Montserrat"/>
              <a:ea typeface="Montserrat"/>
              <a:cs typeface="Montserrat"/>
              <a:sym typeface="Montserrat"/>
            </a:endParaRPr>
          </a:p>
        </p:txBody>
      </p:sp>
      <p:sp>
        <p:nvSpPr>
          <p:cNvPr id="151" name="Google Shape;15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52" name="Google Shape;152;p25"/>
          <p:cNvPicPr preferRelativeResize="0"/>
          <p:nvPr/>
        </p:nvPicPr>
        <p:blipFill>
          <a:blip r:embed="rId4">
            <a:alphaModFix/>
          </a:blip>
          <a:stretch>
            <a:fillRect/>
          </a:stretch>
        </p:blipFill>
        <p:spPr>
          <a:xfrm>
            <a:off x="1135088" y="2124813"/>
            <a:ext cx="6562725" cy="2409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6" name="Shape 156"/>
        <p:cNvGrpSpPr/>
        <p:nvPr/>
      </p:nvGrpSpPr>
      <p:grpSpPr>
        <a:xfrm>
          <a:off x="0" y="0"/>
          <a:ext cx="0" cy="0"/>
          <a:chOff x="0" y="0"/>
          <a:chExt cx="0" cy="0"/>
        </a:xfrm>
      </p:grpSpPr>
      <p:sp>
        <p:nvSpPr>
          <p:cNvPr id="157" name="Google Shape;157;p26"/>
          <p:cNvSpPr txBox="1"/>
          <p:nvPr>
            <p:ph type="title"/>
          </p:nvPr>
        </p:nvSpPr>
        <p:spPr>
          <a:xfrm>
            <a:off x="360450" y="445025"/>
            <a:ext cx="84231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Recursion</a:t>
            </a:r>
            <a:endParaRPr>
              <a:solidFill>
                <a:schemeClr val="accent4"/>
              </a:solidFill>
              <a:latin typeface="Montserrat"/>
              <a:ea typeface="Montserrat"/>
              <a:cs typeface="Montserrat"/>
              <a:sym typeface="Montserrat"/>
            </a:endParaRPr>
          </a:p>
        </p:txBody>
      </p:sp>
      <p:sp>
        <p:nvSpPr>
          <p:cNvPr id="158" name="Google Shape;158;p26"/>
          <p:cNvSpPr txBox="1"/>
          <p:nvPr>
            <p:ph idx="1" type="body"/>
          </p:nvPr>
        </p:nvSpPr>
        <p:spPr>
          <a:xfrm>
            <a:off x="360450" y="1017725"/>
            <a:ext cx="8112000" cy="3756600"/>
          </a:xfrm>
          <a:prstGeom prst="rect">
            <a:avLst/>
          </a:prstGeom>
          <a:ln cap="flat" cmpd="sng" w="9525">
            <a:solidFill>
              <a:schemeClr val="accent5"/>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600">
                <a:solidFill>
                  <a:schemeClr val="accent4"/>
                </a:solidFill>
                <a:latin typeface="Montserrat"/>
                <a:ea typeface="Montserrat"/>
                <a:cs typeface="Montserrat"/>
                <a:sym typeface="Montserrat"/>
              </a:rPr>
              <a:t>PRO</a:t>
            </a:r>
            <a:endParaRPr sz="1600">
              <a:solidFill>
                <a:schemeClr val="accent4"/>
              </a:solidFill>
              <a:latin typeface="Montserrat"/>
              <a:ea typeface="Montserrat"/>
              <a:cs typeface="Montserrat"/>
              <a:sym typeface="Montserrat"/>
            </a:endParaRPr>
          </a:p>
          <a:p>
            <a:pPr indent="-330200" lvl="0" marL="457200" rtl="0" algn="l">
              <a:spcBef>
                <a:spcPts val="0"/>
              </a:spcBef>
              <a:spcAft>
                <a:spcPts val="0"/>
              </a:spcAft>
              <a:buClr>
                <a:schemeClr val="accent5"/>
              </a:buClr>
              <a:buSzPts val="1600"/>
              <a:buFont typeface="Montserrat"/>
              <a:buChar char="-"/>
            </a:pPr>
            <a:r>
              <a:rPr lang="en-GB" sz="1600">
                <a:solidFill>
                  <a:schemeClr val="accent5"/>
                </a:solidFill>
                <a:latin typeface="Montserrat"/>
                <a:ea typeface="Montserrat"/>
                <a:cs typeface="Montserrat"/>
                <a:sym typeface="Montserrat"/>
              </a:rPr>
              <a:t>Splits complicate functions into smaller sub-problems</a:t>
            </a:r>
            <a:endParaRPr sz="1600">
              <a:solidFill>
                <a:schemeClr val="accent5"/>
              </a:solidFill>
              <a:latin typeface="Montserrat"/>
              <a:ea typeface="Montserrat"/>
              <a:cs typeface="Montserrat"/>
              <a:sym typeface="Montserrat"/>
            </a:endParaRPr>
          </a:p>
          <a:p>
            <a:pPr indent="-330200" lvl="0" marL="457200" rtl="0" algn="l">
              <a:spcBef>
                <a:spcPts val="0"/>
              </a:spcBef>
              <a:spcAft>
                <a:spcPts val="0"/>
              </a:spcAft>
              <a:buClr>
                <a:schemeClr val="accent5"/>
              </a:buClr>
              <a:buSzPts val="1600"/>
              <a:buFont typeface="Montserrat"/>
              <a:buChar char="-"/>
            </a:pPr>
            <a:r>
              <a:rPr lang="en-GB" sz="1600">
                <a:solidFill>
                  <a:schemeClr val="accent5"/>
                </a:solidFill>
                <a:latin typeface="Montserrat"/>
                <a:ea typeface="Montserrat"/>
                <a:cs typeface="Montserrat"/>
                <a:sym typeface="Montserrat"/>
              </a:rPr>
              <a:t>Sequence creation is simpler through recursion than utilizing nested iteration</a:t>
            </a:r>
            <a:endParaRPr sz="1600">
              <a:solidFill>
                <a:schemeClr val="accent5"/>
              </a:solidFill>
              <a:latin typeface="Montserrat"/>
              <a:ea typeface="Montserrat"/>
              <a:cs typeface="Montserrat"/>
              <a:sym typeface="Montserrat"/>
            </a:endParaRPr>
          </a:p>
          <a:p>
            <a:pPr indent="-330200" lvl="0" marL="457200" rtl="0" algn="l">
              <a:spcBef>
                <a:spcPts val="0"/>
              </a:spcBef>
              <a:spcAft>
                <a:spcPts val="0"/>
              </a:spcAft>
              <a:buClr>
                <a:schemeClr val="accent5"/>
              </a:buClr>
              <a:buSzPts val="1600"/>
              <a:buFont typeface="Montserrat"/>
              <a:buChar char="-"/>
            </a:pPr>
            <a:r>
              <a:rPr lang="en-GB" sz="1600">
                <a:solidFill>
                  <a:schemeClr val="accent5"/>
                </a:solidFill>
                <a:latin typeface="Montserrat"/>
                <a:ea typeface="Montserrat"/>
                <a:cs typeface="Montserrat"/>
                <a:sym typeface="Montserrat"/>
              </a:rPr>
              <a:t>Recursive functions render the code look simple, elegant and effective</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600">
                <a:solidFill>
                  <a:schemeClr val="accent4"/>
                </a:solidFill>
                <a:latin typeface="Montserrat"/>
                <a:ea typeface="Montserrat"/>
                <a:cs typeface="Montserrat"/>
                <a:sym typeface="Montserrat"/>
              </a:rPr>
              <a:t>CONS</a:t>
            </a:r>
            <a:endParaRPr sz="1600">
              <a:solidFill>
                <a:schemeClr val="accent4"/>
              </a:solidFill>
              <a:latin typeface="Montserrat"/>
              <a:ea typeface="Montserrat"/>
              <a:cs typeface="Montserrat"/>
              <a:sym typeface="Montserrat"/>
            </a:endParaRPr>
          </a:p>
          <a:p>
            <a:pPr indent="-330200" lvl="0" marL="457200" rtl="0" algn="l">
              <a:spcBef>
                <a:spcPts val="0"/>
              </a:spcBef>
              <a:spcAft>
                <a:spcPts val="0"/>
              </a:spcAft>
              <a:buClr>
                <a:schemeClr val="accent5"/>
              </a:buClr>
              <a:buSzPts val="1600"/>
              <a:buFont typeface="Montserrat"/>
              <a:buChar char="-"/>
            </a:pPr>
            <a:r>
              <a:rPr lang="en-GB" sz="1600">
                <a:solidFill>
                  <a:schemeClr val="accent5"/>
                </a:solidFill>
                <a:latin typeface="Montserrat"/>
                <a:ea typeface="Montserrat"/>
                <a:cs typeface="Montserrat"/>
                <a:sym typeface="Montserrat"/>
              </a:rPr>
              <a:t>Memory and time expensive</a:t>
            </a:r>
            <a:endParaRPr sz="1600">
              <a:solidFill>
                <a:schemeClr val="accent5"/>
              </a:solidFill>
              <a:latin typeface="Montserrat"/>
              <a:ea typeface="Montserrat"/>
              <a:cs typeface="Montserrat"/>
              <a:sym typeface="Montserrat"/>
            </a:endParaRPr>
          </a:p>
          <a:p>
            <a:pPr indent="-330200" lvl="0" marL="457200" rtl="0" algn="l">
              <a:spcBef>
                <a:spcPts val="0"/>
              </a:spcBef>
              <a:spcAft>
                <a:spcPts val="0"/>
              </a:spcAft>
              <a:buClr>
                <a:schemeClr val="accent5"/>
              </a:buClr>
              <a:buSzPts val="1600"/>
              <a:buFont typeface="Montserrat"/>
              <a:buChar char="-"/>
            </a:pPr>
            <a:r>
              <a:rPr lang="en-GB" sz="1600">
                <a:solidFill>
                  <a:schemeClr val="accent5"/>
                </a:solidFill>
                <a:latin typeface="Montserrat"/>
                <a:ea typeface="Montserrat"/>
                <a:cs typeface="Montserrat"/>
                <a:sym typeface="Montserrat"/>
              </a:rPr>
              <a:t>Challenging to debug</a:t>
            </a:r>
            <a:endParaRPr sz="1600">
              <a:solidFill>
                <a:schemeClr val="accent5"/>
              </a:solidFill>
              <a:latin typeface="Montserrat"/>
              <a:ea typeface="Montserrat"/>
              <a:cs typeface="Montserrat"/>
              <a:sym typeface="Montserrat"/>
            </a:endParaRPr>
          </a:p>
          <a:p>
            <a:pPr indent="-330200" lvl="0" marL="457200" rtl="0" algn="l">
              <a:spcBef>
                <a:spcPts val="0"/>
              </a:spcBef>
              <a:spcAft>
                <a:spcPts val="0"/>
              </a:spcAft>
              <a:buClr>
                <a:schemeClr val="accent5"/>
              </a:buClr>
              <a:buSzPts val="1600"/>
              <a:buFont typeface="Montserrat"/>
              <a:buChar char="-"/>
            </a:pPr>
            <a:r>
              <a:rPr lang="en-GB" sz="1600">
                <a:solidFill>
                  <a:schemeClr val="accent5"/>
                </a:solidFill>
                <a:latin typeface="Montserrat"/>
                <a:ea typeface="Montserrat"/>
                <a:cs typeface="Montserrat"/>
                <a:sym typeface="Montserrat"/>
              </a:rPr>
              <a:t>Sometimes difficult to grasp</a:t>
            </a:r>
            <a:endParaRPr sz="1600">
              <a:solidFill>
                <a:schemeClr val="accent5"/>
              </a:solidFill>
              <a:latin typeface="Montserrat"/>
              <a:ea typeface="Montserrat"/>
              <a:cs typeface="Montserrat"/>
              <a:sym typeface="Montserrat"/>
            </a:endParaRPr>
          </a:p>
        </p:txBody>
      </p:sp>
      <p:sp>
        <p:nvSpPr>
          <p:cNvPr id="159" name="Google Shape;15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p27"/>
          <p:cNvSpPr txBox="1"/>
          <p:nvPr>
            <p:ph type="title"/>
          </p:nvPr>
        </p:nvSpPr>
        <p:spPr>
          <a:xfrm>
            <a:off x="360450" y="445025"/>
            <a:ext cx="84231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Exercise / homeworks</a:t>
            </a:r>
            <a:endParaRPr>
              <a:solidFill>
                <a:schemeClr val="accent4"/>
              </a:solidFill>
              <a:latin typeface="Montserrat"/>
              <a:ea typeface="Montserrat"/>
              <a:cs typeface="Montserrat"/>
              <a:sym typeface="Montserrat"/>
            </a:endParaRPr>
          </a:p>
        </p:txBody>
      </p:sp>
      <p:sp>
        <p:nvSpPr>
          <p:cNvPr id="165" name="Google Shape;165;p27"/>
          <p:cNvSpPr txBox="1"/>
          <p:nvPr>
            <p:ph idx="1" type="body"/>
          </p:nvPr>
        </p:nvSpPr>
        <p:spPr>
          <a:xfrm>
            <a:off x="360450" y="1017725"/>
            <a:ext cx="8112000" cy="3756600"/>
          </a:xfrm>
          <a:prstGeom prst="rect">
            <a:avLst/>
          </a:prstGeom>
          <a:ln cap="flat" cmpd="sng" w="9525">
            <a:solidFill>
              <a:schemeClr val="accent5"/>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Exercise:</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Take all the scripts you have written so far and change them using functions.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Homeworks:</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Write one working example for each of this function cases:</a:t>
            </a:r>
            <a:endParaRPr sz="1600">
              <a:solidFill>
                <a:schemeClr val="accent5"/>
              </a:solidFill>
              <a:latin typeface="Montserrat"/>
              <a:ea typeface="Montserrat"/>
              <a:cs typeface="Montserrat"/>
              <a:sym typeface="Montserrat"/>
            </a:endParaRPr>
          </a:p>
          <a:p>
            <a:pPr indent="-330200" lvl="0" marL="457200" rtl="0" algn="l">
              <a:spcBef>
                <a:spcPts val="0"/>
              </a:spcBef>
              <a:spcAft>
                <a:spcPts val="0"/>
              </a:spcAft>
              <a:buClr>
                <a:schemeClr val="accent5"/>
              </a:buClr>
              <a:buSzPts val="1600"/>
              <a:buFont typeface="Montserrat"/>
              <a:buChar char="-"/>
            </a:pPr>
            <a:r>
              <a:rPr lang="en-GB" sz="1600">
                <a:solidFill>
                  <a:schemeClr val="accent5"/>
                </a:solidFill>
                <a:latin typeface="Montserrat"/>
                <a:ea typeface="Montserrat"/>
                <a:cs typeface="Montserrat"/>
                <a:sym typeface="Montserrat"/>
              </a:rPr>
              <a:t>With no parameter, </a:t>
            </a:r>
            <a:endParaRPr sz="1600">
              <a:solidFill>
                <a:schemeClr val="accent5"/>
              </a:solidFill>
              <a:latin typeface="Montserrat"/>
              <a:ea typeface="Montserrat"/>
              <a:cs typeface="Montserrat"/>
              <a:sym typeface="Montserrat"/>
            </a:endParaRPr>
          </a:p>
          <a:p>
            <a:pPr indent="-330200" lvl="0" marL="457200" rtl="0" algn="l">
              <a:spcBef>
                <a:spcPts val="0"/>
              </a:spcBef>
              <a:spcAft>
                <a:spcPts val="0"/>
              </a:spcAft>
              <a:buClr>
                <a:schemeClr val="accent5"/>
              </a:buClr>
              <a:buSzPts val="1600"/>
              <a:buFont typeface="Montserrat"/>
              <a:buChar char="-"/>
            </a:pPr>
            <a:r>
              <a:rPr lang="en-GB" sz="1600">
                <a:solidFill>
                  <a:schemeClr val="accent5"/>
                </a:solidFill>
                <a:latin typeface="Montserrat"/>
                <a:ea typeface="Montserrat"/>
                <a:cs typeface="Montserrat"/>
                <a:sym typeface="Montserrat"/>
              </a:rPr>
              <a:t>multiple parameters, </a:t>
            </a:r>
            <a:endParaRPr sz="1600">
              <a:solidFill>
                <a:schemeClr val="accent5"/>
              </a:solidFill>
              <a:latin typeface="Montserrat"/>
              <a:ea typeface="Montserrat"/>
              <a:cs typeface="Montserrat"/>
              <a:sym typeface="Montserrat"/>
            </a:endParaRPr>
          </a:p>
          <a:p>
            <a:pPr indent="-330200" lvl="0" marL="457200" rtl="0" algn="l">
              <a:spcBef>
                <a:spcPts val="0"/>
              </a:spcBef>
              <a:spcAft>
                <a:spcPts val="0"/>
              </a:spcAft>
              <a:buClr>
                <a:schemeClr val="accent5"/>
              </a:buClr>
              <a:buSzPts val="1600"/>
              <a:buFont typeface="Montserrat"/>
              <a:buChar char="-"/>
            </a:pPr>
            <a:r>
              <a:rPr lang="en-GB" sz="1600">
                <a:solidFill>
                  <a:schemeClr val="accent5"/>
                </a:solidFill>
                <a:latin typeface="Montserrat"/>
                <a:ea typeface="Montserrat"/>
                <a:cs typeface="Montserrat"/>
                <a:sym typeface="Montserrat"/>
              </a:rPr>
              <a:t>*args and **kwargs</a:t>
            </a:r>
            <a:endParaRPr sz="1600">
              <a:solidFill>
                <a:schemeClr val="accent5"/>
              </a:solidFill>
              <a:latin typeface="Montserrat"/>
              <a:ea typeface="Montserrat"/>
              <a:cs typeface="Montserrat"/>
              <a:sym typeface="Montserrat"/>
            </a:endParaRPr>
          </a:p>
          <a:p>
            <a:pPr indent="-330200" lvl="0" marL="457200" rtl="0" algn="l">
              <a:spcBef>
                <a:spcPts val="0"/>
              </a:spcBef>
              <a:spcAft>
                <a:spcPts val="0"/>
              </a:spcAft>
              <a:buClr>
                <a:schemeClr val="accent5"/>
              </a:buClr>
              <a:buSzPts val="1600"/>
              <a:buFont typeface="Montserrat"/>
              <a:buChar char="-"/>
            </a:pPr>
            <a:r>
              <a:rPr lang="en-GB" sz="1600">
                <a:solidFill>
                  <a:schemeClr val="accent5"/>
                </a:solidFill>
                <a:latin typeface="Montserrat"/>
                <a:ea typeface="Montserrat"/>
                <a:cs typeface="Montserrat"/>
                <a:sym typeface="Montserrat"/>
              </a:rPr>
              <a:t>default values and using a mutable object as default value </a:t>
            </a:r>
            <a:endParaRPr sz="1600">
              <a:solidFill>
                <a:schemeClr val="accent5"/>
              </a:solidFill>
              <a:latin typeface="Montserrat"/>
              <a:ea typeface="Montserrat"/>
              <a:cs typeface="Montserrat"/>
              <a:sym typeface="Montserrat"/>
            </a:endParaRPr>
          </a:p>
          <a:p>
            <a:pPr indent="-330200" lvl="0" marL="457200" rtl="0" algn="l">
              <a:spcBef>
                <a:spcPts val="0"/>
              </a:spcBef>
              <a:spcAft>
                <a:spcPts val="0"/>
              </a:spcAft>
              <a:buClr>
                <a:schemeClr val="accent5"/>
              </a:buClr>
              <a:buSzPts val="1600"/>
              <a:buFont typeface="Montserrat"/>
              <a:buChar char="-"/>
            </a:pPr>
            <a:r>
              <a:rPr lang="en-GB" sz="1600">
                <a:solidFill>
                  <a:schemeClr val="accent5"/>
                </a:solidFill>
                <a:latin typeface="Montserrat"/>
                <a:ea typeface="Montserrat"/>
                <a:cs typeface="Montserrat"/>
                <a:sym typeface="Montserrat"/>
              </a:rPr>
              <a:t>Function that invokes another function</a:t>
            </a:r>
            <a:endParaRPr sz="1600">
              <a:solidFill>
                <a:schemeClr val="accent5"/>
              </a:solidFill>
              <a:latin typeface="Montserrat"/>
              <a:ea typeface="Montserrat"/>
              <a:cs typeface="Montserrat"/>
              <a:sym typeface="Montserrat"/>
            </a:endParaRPr>
          </a:p>
          <a:p>
            <a:pPr indent="-330200" lvl="0" marL="457200" rtl="0" algn="l">
              <a:spcBef>
                <a:spcPts val="0"/>
              </a:spcBef>
              <a:spcAft>
                <a:spcPts val="0"/>
              </a:spcAft>
              <a:buClr>
                <a:schemeClr val="accent5"/>
              </a:buClr>
              <a:buSzPts val="1600"/>
              <a:buFont typeface="Montserrat"/>
              <a:buChar char="-"/>
            </a:pPr>
            <a:r>
              <a:rPr lang="en-GB" sz="1600">
                <a:solidFill>
                  <a:schemeClr val="accent5"/>
                </a:solidFill>
                <a:latin typeface="Montserrat"/>
                <a:ea typeface="Montserrat"/>
                <a:cs typeface="Montserrat"/>
                <a:sym typeface="Montserrat"/>
              </a:rPr>
              <a:t>A recursive function</a:t>
            </a:r>
            <a:endParaRPr sz="1600">
              <a:solidFill>
                <a:schemeClr val="accent5"/>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Extra: re write the binary search program, recursively.</a:t>
            </a:r>
            <a:endParaRPr sz="1600">
              <a:solidFill>
                <a:schemeClr val="accent5"/>
              </a:solidFill>
              <a:latin typeface="Montserrat"/>
              <a:ea typeface="Montserrat"/>
              <a:cs typeface="Montserrat"/>
              <a:sym typeface="Montserrat"/>
            </a:endParaRPr>
          </a:p>
        </p:txBody>
      </p:sp>
      <p:sp>
        <p:nvSpPr>
          <p:cNvPr id="166" name="Google Shape;16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437775" y="445025"/>
            <a:ext cx="8422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Functions: definition</a:t>
            </a:r>
            <a:endParaRPr>
              <a:solidFill>
                <a:schemeClr val="accent4"/>
              </a:solidFill>
              <a:latin typeface="Montserrat"/>
              <a:ea typeface="Montserrat"/>
              <a:cs typeface="Montserrat"/>
              <a:sym typeface="Montserrat"/>
            </a:endParaRPr>
          </a:p>
        </p:txBody>
      </p:sp>
      <p:sp>
        <p:nvSpPr>
          <p:cNvPr id="63" name="Google Shape;63;p14"/>
          <p:cNvSpPr txBox="1"/>
          <p:nvPr>
            <p:ph idx="1" type="body"/>
          </p:nvPr>
        </p:nvSpPr>
        <p:spPr>
          <a:xfrm>
            <a:off x="311700" y="1294700"/>
            <a:ext cx="8548500" cy="362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Functions are </a:t>
            </a:r>
            <a:r>
              <a:rPr lang="en-GB" sz="1600">
                <a:solidFill>
                  <a:schemeClr val="accent4"/>
                </a:solidFill>
                <a:latin typeface="Montserrat"/>
                <a:ea typeface="Montserrat"/>
                <a:cs typeface="Montserrat"/>
                <a:sym typeface="Montserrat"/>
              </a:rPr>
              <a:t>reusable </a:t>
            </a:r>
            <a:r>
              <a:rPr lang="en-GB" sz="1600">
                <a:solidFill>
                  <a:schemeClr val="accent5"/>
                </a:solidFill>
                <a:latin typeface="Montserrat"/>
                <a:ea typeface="Montserrat"/>
                <a:cs typeface="Montserrat"/>
                <a:sym typeface="Montserrat"/>
              </a:rPr>
              <a:t>chunks of code that contains instructions used to create the output from it’s input. </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A group of related statements that performs a specific task.</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t/>
            </a:r>
            <a:endParaRPr>
              <a:solidFill>
                <a:schemeClr val="accent5"/>
              </a:solidFill>
              <a:latin typeface="Montserrat"/>
              <a:ea typeface="Montserrat"/>
              <a:cs typeface="Montserrat"/>
              <a:sym typeface="Montserrat"/>
            </a:endParaRPr>
          </a:p>
          <a:p>
            <a:pPr indent="0" lvl="0" marL="0" rtl="0" algn="l">
              <a:spcBef>
                <a:spcPts val="1200"/>
              </a:spcBef>
              <a:spcAft>
                <a:spcPts val="0"/>
              </a:spcAft>
              <a:buNone/>
            </a:pPr>
            <a:r>
              <a:t/>
            </a:r>
            <a:endParaRPr>
              <a:solidFill>
                <a:schemeClr val="accent5"/>
              </a:solidFill>
              <a:latin typeface="Montserrat"/>
              <a:ea typeface="Montserrat"/>
              <a:cs typeface="Montserrat"/>
              <a:sym typeface="Montserrat"/>
            </a:endParaRPr>
          </a:p>
          <a:p>
            <a:pPr indent="0" lvl="0" marL="0" rtl="0" algn="l">
              <a:spcBef>
                <a:spcPts val="1200"/>
              </a:spcBef>
              <a:spcAft>
                <a:spcPts val="0"/>
              </a:spcAft>
              <a:buNone/>
            </a:pPr>
            <a:r>
              <a:t/>
            </a:r>
            <a:endParaRPr>
              <a:solidFill>
                <a:schemeClr val="accent5"/>
              </a:solidFill>
              <a:latin typeface="Montserrat"/>
              <a:ea typeface="Montserrat"/>
              <a:cs typeface="Montserrat"/>
              <a:sym typeface="Montserrat"/>
            </a:endParaRPr>
          </a:p>
          <a:p>
            <a:pPr indent="0" lvl="0" marL="0" rtl="0" algn="l">
              <a:spcBef>
                <a:spcPts val="1200"/>
              </a:spcBef>
              <a:spcAft>
                <a:spcPts val="1200"/>
              </a:spcAft>
              <a:buNone/>
            </a:pPr>
            <a:r>
              <a:rPr lang="en-GB">
                <a:solidFill>
                  <a:schemeClr val="accent5"/>
                </a:solidFill>
                <a:latin typeface="Montserrat"/>
                <a:ea typeface="Montserrat"/>
                <a:cs typeface="Montserrat"/>
                <a:sym typeface="Montserrat"/>
              </a:rPr>
              <a:t>Functions can simply perform a task, return an output or both. </a:t>
            </a:r>
            <a:endParaRPr>
              <a:solidFill>
                <a:schemeClr val="accent5"/>
              </a:solidFill>
              <a:latin typeface="Montserrat"/>
              <a:ea typeface="Montserrat"/>
              <a:cs typeface="Montserrat"/>
              <a:sym typeface="Montserrat"/>
            </a:endParaRPr>
          </a:p>
        </p:txBody>
      </p:sp>
      <p:sp>
        <p:nvSpPr>
          <p:cNvPr id="64" name="Google Shape;64;p14"/>
          <p:cNvSpPr/>
          <p:nvPr/>
        </p:nvSpPr>
        <p:spPr>
          <a:xfrm>
            <a:off x="1555225" y="3067175"/>
            <a:ext cx="1320600" cy="453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Montserrat"/>
                <a:ea typeface="Montserrat"/>
                <a:cs typeface="Montserrat"/>
                <a:sym typeface="Montserrat"/>
              </a:rPr>
              <a:t>INPUT</a:t>
            </a:r>
            <a:endParaRPr>
              <a:latin typeface="Montserrat"/>
              <a:ea typeface="Montserrat"/>
              <a:cs typeface="Montserrat"/>
              <a:sym typeface="Montserrat"/>
            </a:endParaRPr>
          </a:p>
        </p:txBody>
      </p:sp>
      <p:sp>
        <p:nvSpPr>
          <p:cNvPr id="65" name="Google Shape;65;p14"/>
          <p:cNvSpPr/>
          <p:nvPr/>
        </p:nvSpPr>
        <p:spPr>
          <a:xfrm>
            <a:off x="3518113" y="3050225"/>
            <a:ext cx="1680900" cy="48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Montserrat"/>
                <a:ea typeface="Montserrat"/>
                <a:cs typeface="Montserrat"/>
                <a:sym typeface="Montserrat"/>
              </a:rPr>
              <a:t>FUNCTION</a:t>
            </a:r>
            <a:endParaRPr>
              <a:latin typeface="Montserrat"/>
              <a:ea typeface="Montserrat"/>
              <a:cs typeface="Montserrat"/>
              <a:sym typeface="Montserrat"/>
            </a:endParaRPr>
          </a:p>
        </p:txBody>
      </p:sp>
      <p:sp>
        <p:nvSpPr>
          <p:cNvPr id="66" name="Google Shape;66;p14"/>
          <p:cNvSpPr/>
          <p:nvPr/>
        </p:nvSpPr>
        <p:spPr>
          <a:xfrm>
            <a:off x="5841325" y="3067175"/>
            <a:ext cx="1320600" cy="453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Montserrat"/>
                <a:ea typeface="Montserrat"/>
                <a:cs typeface="Montserrat"/>
                <a:sym typeface="Montserrat"/>
              </a:rPr>
              <a:t>OUTPUT</a:t>
            </a:r>
            <a:endParaRPr>
              <a:latin typeface="Montserrat"/>
              <a:ea typeface="Montserrat"/>
              <a:cs typeface="Montserrat"/>
              <a:sym typeface="Montserrat"/>
            </a:endParaRPr>
          </a:p>
        </p:txBody>
      </p:sp>
      <p:sp>
        <p:nvSpPr>
          <p:cNvPr id="67" name="Google Shape;6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p15"/>
          <p:cNvSpPr txBox="1"/>
          <p:nvPr>
            <p:ph type="title"/>
          </p:nvPr>
        </p:nvSpPr>
        <p:spPr>
          <a:xfrm>
            <a:off x="311675" y="445025"/>
            <a:ext cx="84231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User-defined functions </a:t>
            </a:r>
            <a:endParaRPr>
              <a:solidFill>
                <a:schemeClr val="accent4"/>
              </a:solidFill>
              <a:latin typeface="Montserrat"/>
              <a:ea typeface="Montserrat"/>
              <a:cs typeface="Montserrat"/>
              <a:sym typeface="Montserrat"/>
            </a:endParaRPr>
          </a:p>
        </p:txBody>
      </p:sp>
      <p:sp>
        <p:nvSpPr>
          <p:cNvPr id="73" name="Google Shape;73;p15"/>
          <p:cNvSpPr txBox="1"/>
          <p:nvPr>
            <p:ph idx="1" type="body"/>
          </p:nvPr>
        </p:nvSpPr>
        <p:spPr>
          <a:xfrm>
            <a:off x="770550" y="1017725"/>
            <a:ext cx="7602900" cy="3756600"/>
          </a:xfrm>
          <a:prstGeom prst="rect">
            <a:avLst/>
          </a:prstGeom>
          <a:ln cap="flat" cmpd="sng" w="9525">
            <a:solidFill>
              <a:schemeClr val="accent5"/>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GB" sz="1600">
                <a:solidFill>
                  <a:schemeClr val="accent5"/>
                </a:solidFill>
                <a:latin typeface="Montserrat"/>
                <a:ea typeface="Montserrat"/>
                <a:cs typeface="Montserrat"/>
                <a:sym typeface="Montserrat"/>
              </a:rPr>
              <a:t>A function can be defined using the </a:t>
            </a:r>
            <a:r>
              <a:rPr i="1" lang="en-GB" sz="1600">
                <a:solidFill>
                  <a:schemeClr val="accent4"/>
                </a:solidFill>
                <a:latin typeface="Montserrat"/>
                <a:ea typeface="Montserrat"/>
                <a:cs typeface="Montserrat"/>
                <a:sym typeface="Montserrat"/>
              </a:rPr>
              <a:t>def </a:t>
            </a:r>
            <a:r>
              <a:rPr lang="en-GB" sz="1600">
                <a:solidFill>
                  <a:schemeClr val="accent5"/>
                </a:solidFill>
                <a:latin typeface="Montserrat"/>
                <a:ea typeface="Montserrat"/>
                <a:cs typeface="Montserrat"/>
                <a:sym typeface="Montserrat"/>
              </a:rPr>
              <a:t>keyword as follow:</a:t>
            </a:r>
            <a:endParaRPr sz="1600">
              <a:solidFill>
                <a:schemeClr val="accent5"/>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i="1" lang="en-GB" sz="1600">
                <a:solidFill>
                  <a:schemeClr val="accent4"/>
                </a:solidFill>
                <a:latin typeface="Montserrat"/>
                <a:ea typeface="Montserrat"/>
                <a:cs typeface="Montserrat"/>
                <a:sym typeface="Montserrat"/>
              </a:rPr>
              <a:t>def</a:t>
            </a:r>
            <a:r>
              <a:rPr lang="en-GB" sz="1600">
                <a:solidFill>
                  <a:schemeClr val="accent4"/>
                </a:solidFill>
                <a:latin typeface="Montserrat"/>
                <a:ea typeface="Montserrat"/>
                <a:cs typeface="Montserrat"/>
                <a:sym typeface="Montserrat"/>
              </a:rPr>
              <a:t> </a:t>
            </a:r>
            <a:r>
              <a:rPr lang="en-GB" sz="1600">
                <a:solidFill>
                  <a:srgbClr val="00FFFF"/>
                </a:solidFill>
                <a:latin typeface="Montserrat"/>
                <a:ea typeface="Montserrat"/>
                <a:cs typeface="Montserrat"/>
                <a:sym typeface="Montserrat"/>
              </a:rPr>
              <a:t>name_of_the_function():</a:t>
            </a:r>
            <a:endParaRPr sz="1600">
              <a:solidFill>
                <a:srgbClr val="00FFFF"/>
              </a:solidFill>
              <a:latin typeface="Montserrat"/>
              <a:ea typeface="Montserrat"/>
              <a:cs typeface="Montserrat"/>
              <a:sym typeface="Montserrat"/>
            </a:endParaRPr>
          </a:p>
          <a:p>
            <a:pPr indent="457200" lvl="0" marL="0" rtl="0" algn="l">
              <a:spcBef>
                <a:spcPts val="0"/>
              </a:spcBef>
              <a:spcAft>
                <a:spcPts val="0"/>
              </a:spcAft>
              <a:buClr>
                <a:schemeClr val="dk1"/>
              </a:buClr>
              <a:buSzPts val="1100"/>
              <a:buFont typeface="Arial"/>
              <a:buNone/>
            </a:pPr>
            <a:r>
              <a:rPr i="1" lang="en-GB" sz="1600">
                <a:solidFill>
                  <a:srgbClr val="93C47D"/>
                </a:solidFill>
                <a:latin typeface="Montserrat"/>
                <a:ea typeface="Montserrat"/>
                <a:cs typeface="Montserrat"/>
                <a:sym typeface="Montserrat"/>
              </a:rPr>
              <a:t>code to execute</a:t>
            </a:r>
            <a:endParaRPr i="1" sz="1600">
              <a:solidFill>
                <a:srgbClr val="93C47D"/>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i="1" sz="1600">
              <a:solidFill>
                <a:srgbClr val="93C47D"/>
              </a:solidFill>
              <a:latin typeface="Montserrat"/>
              <a:ea typeface="Montserrat"/>
              <a:cs typeface="Montserrat"/>
              <a:sym typeface="Montserrat"/>
            </a:endParaRPr>
          </a:p>
          <a:p>
            <a:pPr indent="457200" lvl="0" marL="0" rtl="0" algn="l">
              <a:spcBef>
                <a:spcPts val="0"/>
              </a:spcBef>
              <a:spcAft>
                <a:spcPts val="0"/>
              </a:spcAft>
              <a:buClr>
                <a:schemeClr val="dk1"/>
              </a:buClr>
              <a:buSzPts val="1100"/>
              <a:buFont typeface="Arial"/>
              <a:buNone/>
            </a:pPr>
            <a:r>
              <a:rPr lang="en-GB" sz="1600">
                <a:solidFill>
                  <a:schemeClr val="accent4"/>
                </a:solidFill>
                <a:latin typeface="Montserrat"/>
                <a:ea typeface="Montserrat"/>
                <a:cs typeface="Montserrat"/>
                <a:sym typeface="Montserrat"/>
              </a:rPr>
              <a:t>return </a:t>
            </a:r>
            <a:r>
              <a:rPr i="1" lang="en-GB" sz="1600">
                <a:solidFill>
                  <a:srgbClr val="93C47D"/>
                </a:solidFill>
                <a:latin typeface="Montserrat"/>
                <a:ea typeface="Montserrat"/>
                <a:cs typeface="Montserrat"/>
                <a:sym typeface="Montserrat"/>
              </a:rPr>
              <a:t>value returned by the function</a:t>
            </a:r>
            <a:endParaRPr i="1" sz="1600">
              <a:solidFill>
                <a:srgbClr val="93C47D"/>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i="1" sz="1600">
              <a:solidFill>
                <a:srgbClr val="93C47D"/>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i="1" sz="1600">
              <a:solidFill>
                <a:srgbClr val="93C47D"/>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GB" sz="1300">
                <a:solidFill>
                  <a:schemeClr val="accent4"/>
                </a:solidFill>
                <a:latin typeface="Montserrat"/>
                <a:ea typeface="Montserrat"/>
                <a:cs typeface="Montserrat"/>
                <a:sym typeface="Montserrat"/>
              </a:rPr>
              <a:t>Remember</a:t>
            </a:r>
            <a:r>
              <a:rPr lang="en-GB" sz="1300">
                <a:solidFill>
                  <a:schemeClr val="accent5"/>
                </a:solidFill>
                <a:latin typeface="Montserrat"/>
                <a:ea typeface="Montserrat"/>
                <a:cs typeface="Montserrat"/>
                <a:sym typeface="Montserrat"/>
              </a:rPr>
              <a:t>: function must be called to be executed. To call a function you just need the following syntax:</a:t>
            </a:r>
            <a:endParaRPr sz="1300">
              <a:solidFill>
                <a:schemeClr val="accent5"/>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300">
              <a:solidFill>
                <a:schemeClr val="accent5"/>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300">
              <a:solidFill>
                <a:schemeClr val="accent5"/>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en-GB" sz="1600">
                <a:solidFill>
                  <a:srgbClr val="00FFFF"/>
                </a:solidFill>
                <a:latin typeface="Montserrat"/>
                <a:ea typeface="Montserrat"/>
                <a:cs typeface="Montserrat"/>
                <a:sym typeface="Montserrat"/>
              </a:rPr>
              <a:t>name_of_the_function()</a:t>
            </a:r>
            <a:endParaRPr sz="1600">
              <a:solidFill>
                <a:srgbClr val="93C47D"/>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600">
              <a:solidFill>
                <a:schemeClr val="accent5"/>
              </a:solidFill>
              <a:latin typeface="Montserrat"/>
              <a:ea typeface="Montserrat"/>
              <a:cs typeface="Montserrat"/>
              <a:sym typeface="Montserrat"/>
            </a:endParaRPr>
          </a:p>
        </p:txBody>
      </p:sp>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 name="Shape 78"/>
        <p:cNvGrpSpPr/>
        <p:nvPr/>
      </p:nvGrpSpPr>
      <p:grpSpPr>
        <a:xfrm>
          <a:off x="0" y="0"/>
          <a:ext cx="0" cy="0"/>
          <a:chOff x="0" y="0"/>
          <a:chExt cx="0" cy="0"/>
        </a:xfrm>
      </p:grpSpPr>
      <p:sp>
        <p:nvSpPr>
          <p:cNvPr id="79" name="Google Shape;79;p16"/>
          <p:cNvSpPr txBox="1"/>
          <p:nvPr>
            <p:ph type="title"/>
          </p:nvPr>
        </p:nvSpPr>
        <p:spPr>
          <a:xfrm>
            <a:off x="311675" y="445025"/>
            <a:ext cx="84231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What a function can do:</a:t>
            </a:r>
            <a:endParaRPr>
              <a:solidFill>
                <a:schemeClr val="accent4"/>
              </a:solidFill>
              <a:latin typeface="Montserrat"/>
              <a:ea typeface="Montserrat"/>
              <a:cs typeface="Montserrat"/>
              <a:sym typeface="Montserrat"/>
            </a:endParaRPr>
          </a:p>
        </p:txBody>
      </p:sp>
      <p:sp>
        <p:nvSpPr>
          <p:cNvPr id="80" name="Google Shape;80;p16"/>
          <p:cNvSpPr txBox="1"/>
          <p:nvPr>
            <p:ph idx="1" type="body"/>
          </p:nvPr>
        </p:nvSpPr>
        <p:spPr>
          <a:xfrm>
            <a:off x="741325" y="1017725"/>
            <a:ext cx="7993500" cy="3756600"/>
          </a:xfrm>
          <a:prstGeom prst="rect">
            <a:avLst/>
          </a:prstGeom>
          <a:ln cap="flat" cmpd="sng" w="9525">
            <a:solidFill>
              <a:schemeClr val="accent5"/>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600">
                <a:solidFill>
                  <a:schemeClr val="accent5"/>
                </a:solidFill>
                <a:latin typeface="Montserrat"/>
                <a:ea typeface="Montserrat"/>
                <a:cs typeface="Montserrat"/>
                <a:sym typeface="Montserrat"/>
              </a:rPr>
              <a:t>Functions can either:</a:t>
            </a:r>
            <a:endParaRPr sz="1600">
              <a:solidFill>
                <a:schemeClr val="accent5"/>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600">
              <a:solidFill>
                <a:schemeClr val="accent5"/>
              </a:solidFill>
              <a:latin typeface="Montserrat"/>
              <a:ea typeface="Montserrat"/>
              <a:cs typeface="Montserrat"/>
              <a:sym typeface="Montserrat"/>
            </a:endParaRPr>
          </a:p>
          <a:p>
            <a:pPr indent="-330200" lvl="0" marL="457200" rtl="0" algn="l">
              <a:spcBef>
                <a:spcPts val="0"/>
              </a:spcBef>
              <a:spcAft>
                <a:spcPts val="0"/>
              </a:spcAft>
              <a:buClr>
                <a:schemeClr val="accent5"/>
              </a:buClr>
              <a:buSzPts val="1600"/>
              <a:buFont typeface="Montserrat"/>
              <a:buChar char="●"/>
            </a:pPr>
            <a:r>
              <a:rPr lang="en-GB" sz="1600">
                <a:solidFill>
                  <a:schemeClr val="accent5"/>
                </a:solidFill>
                <a:latin typeface="Montserrat"/>
                <a:ea typeface="Montserrat"/>
                <a:cs typeface="Montserrat"/>
                <a:sym typeface="Montserrat"/>
              </a:rPr>
              <a:t>Simply </a:t>
            </a:r>
            <a:r>
              <a:rPr lang="en-GB" sz="1600">
                <a:solidFill>
                  <a:schemeClr val="accent4"/>
                </a:solidFill>
                <a:latin typeface="Montserrat"/>
                <a:ea typeface="Montserrat"/>
                <a:cs typeface="Montserrat"/>
                <a:sym typeface="Montserrat"/>
              </a:rPr>
              <a:t>execute </a:t>
            </a:r>
            <a:r>
              <a:rPr lang="en-GB" sz="1600">
                <a:solidFill>
                  <a:schemeClr val="accent5"/>
                </a:solidFill>
                <a:latin typeface="Montserrat"/>
                <a:ea typeface="Montserrat"/>
                <a:cs typeface="Montserrat"/>
                <a:sym typeface="Montserrat"/>
              </a:rPr>
              <a:t>some code</a:t>
            </a:r>
            <a:endParaRPr sz="1600">
              <a:solidFill>
                <a:schemeClr val="accent5"/>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330200" lvl="0" marL="457200" rtl="0" algn="l">
              <a:spcBef>
                <a:spcPts val="0"/>
              </a:spcBef>
              <a:spcAft>
                <a:spcPts val="0"/>
              </a:spcAft>
              <a:buClr>
                <a:schemeClr val="accent5"/>
              </a:buClr>
              <a:buSzPts val="1600"/>
              <a:buFont typeface="Montserrat"/>
              <a:buChar char="●"/>
            </a:pPr>
            <a:r>
              <a:rPr lang="en-GB" sz="1600">
                <a:solidFill>
                  <a:schemeClr val="accent4"/>
                </a:solidFill>
                <a:latin typeface="Montserrat"/>
                <a:ea typeface="Montserrat"/>
                <a:cs typeface="Montserrat"/>
                <a:sym typeface="Montserrat"/>
              </a:rPr>
              <a:t>Execute </a:t>
            </a:r>
            <a:r>
              <a:rPr lang="en-GB" sz="1600">
                <a:solidFill>
                  <a:schemeClr val="accent5"/>
                </a:solidFill>
                <a:latin typeface="Montserrat"/>
                <a:ea typeface="Montserrat"/>
                <a:cs typeface="Montserrat"/>
                <a:sym typeface="Montserrat"/>
              </a:rPr>
              <a:t>some code </a:t>
            </a:r>
            <a:r>
              <a:rPr lang="en-GB" sz="1600">
                <a:solidFill>
                  <a:schemeClr val="accent4"/>
                </a:solidFill>
                <a:latin typeface="Montserrat"/>
                <a:ea typeface="Montserrat"/>
                <a:cs typeface="Montserrat"/>
                <a:sym typeface="Montserrat"/>
              </a:rPr>
              <a:t>and return </a:t>
            </a:r>
            <a:r>
              <a:rPr lang="en-GB" sz="1600">
                <a:solidFill>
                  <a:schemeClr val="accent5"/>
                </a:solidFill>
                <a:latin typeface="Montserrat"/>
                <a:ea typeface="Montserrat"/>
                <a:cs typeface="Montserrat"/>
                <a:sym typeface="Montserrat"/>
              </a:rPr>
              <a:t>a value</a:t>
            </a:r>
            <a:endParaRPr sz="1600">
              <a:solidFill>
                <a:schemeClr val="accent5"/>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330200" lvl="0" marL="457200" rtl="0" algn="l">
              <a:spcBef>
                <a:spcPts val="0"/>
              </a:spcBef>
              <a:spcAft>
                <a:spcPts val="0"/>
              </a:spcAft>
              <a:buClr>
                <a:schemeClr val="accent5"/>
              </a:buClr>
              <a:buSzPts val="1600"/>
              <a:buFont typeface="Montserrat"/>
              <a:buChar char="●"/>
            </a:pPr>
            <a:r>
              <a:rPr lang="en-GB" sz="1600">
                <a:solidFill>
                  <a:schemeClr val="accent4"/>
                </a:solidFill>
                <a:latin typeface="Montserrat"/>
                <a:ea typeface="Montserrat"/>
                <a:cs typeface="Montserrat"/>
                <a:sym typeface="Montserrat"/>
              </a:rPr>
              <a:t>Call </a:t>
            </a:r>
            <a:r>
              <a:rPr lang="en-GB" sz="1600">
                <a:solidFill>
                  <a:schemeClr val="accent5"/>
                </a:solidFill>
                <a:latin typeface="Montserrat"/>
                <a:ea typeface="Montserrat"/>
                <a:cs typeface="Montserrat"/>
                <a:sym typeface="Montserrat"/>
              </a:rPr>
              <a:t>another function</a:t>
            </a:r>
            <a:endParaRPr sz="1600">
              <a:solidFill>
                <a:schemeClr val="accent5"/>
              </a:solidFill>
              <a:latin typeface="Montserrat"/>
              <a:ea typeface="Montserrat"/>
              <a:cs typeface="Montserrat"/>
              <a:sym typeface="Montserrat"/>
            </a:endParaRPr>
          </a:p>
        </p:txBody>
      </p:sp>
      <p:sp>
        <p:nvSpPr>
          <p:cNvPr id="81" name="Google Shape;8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7"/>
          <p:cNvSpPr txBox="1"/>
          <p:nvPr>
            <p:ph type="title"/>
          </p:nvPr>
        </p:nvSpPr>
        <p:spPr>
          <a:xfrm>
            <a:off x="311675" y="445025"/>
            <a:ext cx="84231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Why are they useful?</a:t>
            </a:r>
            <a:endParaRPr>
              <a:solidFill>
                <a:schemeClr val="accent4"/>
              </a:solidFill>
              <a:latin typeface="Montserrat"/>
              <a:ea typeface="Montserrat"/>
              <a:cs typeface="Montserrat"/>
              <a:sym typeface="Montserrat"/>
            </a:endParaRPr>
          </a:p>
        </p:txBody>
      </p:sp>
      <p:sp>
        <p:nvSpPr>
          <p:cNvPr id="87" name="Google Shape;87;p17"/>
          <p:cNvSpPr txBox="1"/>
          <p:nvPr>
            <p:ph idx="1" type="body"/>
          </p:nvPr>
        </p:nvSpPr>
        <p:spPr>
          <a:xfrm>
            <a:off x="741325" y="1017725"/>
            <a:ext cx="7993500" cy="3756600"/>
          </a:xfrm>
          <a:prstGeom prst="rect">
            <a:avLst/>
          </a:prstGeom>
          <a:ln cap="flat" cmpd="sng" w="9525">
            <a:solidFill>
              <a:schemeClr val="accent5"/>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solidFill>
                <a:schemeClr val="accent4"/>
              </a:solidFill>
              <a:latin typeface="Montserrat"/>
              <a:ea typeface="Montserrat"/>
              <a:cs typeface="Montserrat"/>
              <a:sym typeface="Montserrat"/>
            </a:endParaRPr>
          </a:p>
          <a:p>
            <a:pPr indent="0" lvl="0" marL="0" rtl="0" algn="l">
              <a:spcBef>
                <a:spcPts val="0"/>
              </a:spcBef>
              <a:spcAft>
                <a:spcPts val="0"/>
              </a:spcAft>
              <a:buNone/>
            </a:pPr>
            <a:r>
              <a:rPr lang="en-GB" sz="1600">
                <a:solidFill>
                  <a:schemeClr val="accent4"/>
                </a:solidFill>
                <a:latin typeface="Montserrat"/>
                <a:ea typeface="Montserrat"/>
                <a:cs typeface="Montserrat"/>
                <a:sym typeface="Montserrat"/>
              </a:rPr>
              <a:t>Abstraction</a:t>
            </a:r>
            <a:r>
              <a:rPr lang="en-GB" sz="1600">
                <a:solidFill>
                  <a:schemeClr val="accent5"/>
                </a:solidFill>
                <a:latin typeface="Montserrat"/>
                <a:ea typeface="Montserrat"/>
                <a:cs typeface="Montserrat"/>
                <a:sym typeface="Montserrat"/>
              </a:rPr>
              <a:t> and </a:t>
            </a:r>
            <a:r>
              <a:rPr lang="en-GB" sz="1600">
                <a:solidFill>
                  <a:schemeClr val="accent4"/>
                </a:solidFill>
                <a:latin typeface="Montserrat"/>
                <a:ea typeface="Montserrat"/>
                <a:cs typeface="Montserrat"/>
                <a:sym typeface="Montserrat"/>
              </a:rPr>
              <a:t>reusability</a:t>
            </a:r>
            <a:r>
              <a:rPr lang="en-GB" sz="1600">
                <a:solidFill>
                  <a:schemeClr val="accent5"/>
                </a:solidFill>
                <a:latin typeface="Montserrat"/>
                <a:ea typeface="Montserrat"/>
                <a:cs typeface="Montserrat"/>
                <a:sym typeface="Montserrat"/>
              </a:rPr>
              <a:t>: a useful block of code can now be represented with a single function and reused everywhere.</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600">
                <a:solidFill>
                  <a:schemeClr val="accent4"/>
                </a:solidFill>
                <a:latin typeface="Montserrat"/>
                <a:ea typeface="Montserrat"/>
                <a:cs typeface="Montserrat"/>
                <a:sym typeface="Montserrat"/>
              </a:rPr>
              <a:t>Easier </a:t>
            </a:r>
            <a:r>
              <a:rPr lang="en-GB" sz="1600">
                <a:solidFill>
                  <a:schemeClr val="accent5"/>
                </a:solidFill>
                <a:latin typeface="Montserrat"/>
                <a:ea typeface="Montserrat"/>
                <a:cs typeface="Montserrat"/>
                <a:sym typeface="Montserrat"/>
              </a:rPr>
              <a:t>code </a:t>
            </a:r>
            <a:r>
              <a:rPr lang="en-GB" sz="1600">
                <a:solidFill>
                  <a:schemeClr val="accent4"/>
                </a:solidFill>
                <a:latin typeface="Montserrat"/>
                <a:ea typeface="Montserrat"/>
                <a:cs typeface="Montserrat"/>
                <a:sym typeface="Montserrat"/>
              </a:rPr>
              <a:t>management</a:t>
            </a:r>
            <a:r>
              <a:rPr lang="en-GB" sz="1600">
                <a:solidFill>
                  <a:schemeClr val="accent5"/>
                </a:solidFill>
                <a:latin typeface="Montserrat"/>
                <a:ea typeface="Montserrat"/>
                <a:cs typeface="Montserrat"/>
                <a:sym typeface="Montserrat"/>
              </a:rPr>
              <a:t>: the code is in one place.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600">
                <a:solidFill>
                  <a:schemeClr val="accent4"/>
                </a:solidFill>
                <a:latin typeface="Montserrat"/>
                <a:ea typeface="Montserrat"/>
                <a:cs typeface="Montserrat"/>
                <a:sym typeface="Montserrat"/>
              </a:rPr>
              <a:t>Flexible</a:t>
            </a:r>
            <a:r>
              <a:rPr lang="en-GB" sz="1600">
                <a:solidFill>
                  <a:schemeClr val="accent5"/>
                </a:solidFill>
                <a:latin typeface="Montserrat"/>
                <a:ea typeface="Montserrat"/>
                <a:cs typeface="Montserrat"/>
                <a:sym typeface="Montserrat"/>
              </a:rPr>
              <a:t>: provide proper argument values each time is used.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600">
                <a:solidFill>
                  <a:schemeClr val="accent4"/>
                </a:solidFill>
                <a:latin typeface="Montserrat"/>
                <a:ea typeface="Montserrat"/>
                <a:cs typeface="Montserrat"/>
                <a:sym typeface="Montserrat"/>
              </a:rPr>
              <a:t>Modularity</a:t>
            </a:r>
            <a:r>
              <a:rPr lang="en-GB" sz="1600">
                <a:solidFill>
                  <a:schemeClr val="accent5"/>
                </a:solidFill>
                <a:latin typeface="Montserrat"/>
                <a:ea typeface="Montserrat"/>
                <a:cs typeface="Montserrat"/>
                <a:sym typeface="Montserrat"/>
              </a:rPr>
              <a:t>: allows complex process to be broken into smaller pieces.</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600">
                <a:solidFill>
                  <a:schemeClr val="accent4"/>
                </a:solidFill>
                <a:latin typeface="Montserrat"/>
                <a:ea typeface="Montserrat"/>
                <a:cs typeface="Montserrat"/>
                <a:sym typeface="Montserrat"/>
              </a:rPr>
              <a:t>Namespace separation</a:t>
            </a:r>
            <a:r>
              <a:rPr lang="en-GB" sz="1600">
                <a:solidFill>
                  <a:schemeClr val="accent5"/>
                </a:solidFill>
                <a:latin typeface="Montserrat"/>
                <a:ea typeface="Montserrat"/>
                <a:cs typeface="Montserrat"/>
                <a:sym typeface="Montserrat"/>
              </a:rPr>
              <a:t>.</a:t>
            </a:r>
            <a:endParaRPr sz="1600">
              <a:solidFill>
                <a:schemeClr val="accent5"/>
              </a:solidFill>
              <a:latin typeface="Montserrat"/>
              <a:ea typeface="Montserrat"/>
              <a:cs typeface="Montserrat"/>
              <a:sym typeface="Montserrat"/>
            </a:endParaRPr>
          </a:p>
        </p:txBody>
      </p:sp>
      <p:sp>
        <p:nvSpPr>
          <p:cNvPr id="88" name="Google Shape;8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2" name="Shape 92"/>
        <p:cNvGrpSpPr/>
        <p:nvPr/>
      </p:nvGrpSpPr>
      <p:grpSpPr>
        <a:xfrm>
          <a:off x="0" y="0"/>
          <a:ext cx="0" cy="0"/>
          <a:chOff x="0" y="0"/>
          <a:chExt cx="0" cy="0"/>
        </a:xfrm>
      </p:grpSpPr>
      <p:sp>
        <p:nvSpPr>
          <p:cNvPr id="93" name="Google Shape;93;p18"/>
          <p:cNvSpPr txBox="1"/>
          <p:nvPr>
            <p:ph type="title"/>
          </p:nvPr>
        </p:nvSpPr>
        <p:spPr>
          <a:xfrm>
            <a:off x="311675" y="445025"/>
            <a:ext cx="84231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Built-In Functions</a:t>
            </a:r>
            <a:endParaRPr>
              <a:solidFill>
                <a:schemeClr val="accent4"/>
              </a:solidFill>
              <a:latin typeface="Montserrat"/>
              <a:ea typeface="Montserrat"/>
              <a:cs typeface="Montserrat"/>
              <a:sym typeface="Montserrat"/>
            </a:endParaRPr>
          </a:p>
        </p:txBody>
      </p:sp>
      <p:sp>
        <p:nvSpPr>
          <p:cNvPr id="94" name="Google Shape;94;p18"/>
          <p:cNvSpPr txBox="1"/>
          <p:nvPr>
            <p:ph idx="1" type="body"/>
          </p:nvPr>
        </p:nvSpPr>
        <p:spPr>
          <a:xfrm>
            <a:off x="311675" y="1017725"/>
            <a:ext cx="8423100" cy="388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600">
                <a:solidFill>
                  <a:schemeClr val="accent4"/>
                </a:solidFill>
                <a:latin typeface="Montserrat"/>
                <a:ea typeface="Montserrat"/>
                <a:cs typeface="Montserrat"/>
                <a:sym typeface="Montserrat"/>
              </a:rPr>
              <a:t>type()</a:t>
            </a:r>
            <a:r>
              <a:rPr lang="en-GB" sz="1600">
                <a:solidFill>
                  <a:schemeClr val="accent5"/>
                </a:solidFill>
                <a:latin typeface="Montserrat"/>
                <a:ea typeface="Montserrat"/>
                <a:cs typeface="Montserrat"/>
                <a:sym typeface="Montserrat"/>
              </a:rPr>
              <a:t>		returns the type of a data</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4"/>
                </a:solidFill>
                <a:latin typeface="Montserrat"/>
                <a:ea typeface="Montserrat"/>
                <a:cs typeface="Montserrat"/>
                <a:sym typeface="Montserrat"/>
              </a:rPr>
              <a:t>print()</a:t>
            </a:r>
            <a:r>
              <a:rPr lang="en-GB" sz="1600">
                <a:solidFill>
                  <a:schemeClr val="accent5"/>
                </a:solidFill>
                <a:latin typeface="Montserrat"/>
                <a:ea typeface="Montserrat"/>
                <a:cs typeface="Montserrat"/>
                <a:sym typeface="Montserrat"/>
              </a:rPr>
              <a:t>		print message to the screen</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4"/>
                </a:solidFill>
                <a:latin typeface="Montserrat"/>
                <a:ea typeface="Montserrat"/>
                <a:cs typeface="Montserrat"/>
                <a:sym typeface="Montserrat"/>
              </a:rPr>
              <a:t>int()	</a:t>
            </a:r>
            <a:r>
              <a:rPr lang="en-GB" sz="1600">
                <a:solidFill>
                  <a:schemeClr val="accent5"/>
                </a:solidFill>
                <a:latin typeface="Montserrat"/>
                <a:ea typeface="Montserrat"/>
                <a:cs typeface="Montserrat"/>
                <a:sym typeface="Montserrat"/>
              </a:rPr>
              <a:t>		change the value to an integer</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4"/>
                </a:solidFill>
                <a:latin typeface="Montserrat"/>
                <a:ea typeface="Montserrat"/>
                <a:cs typeface="Montserrat"/>
                <a:sym typeface="Montserrat"/>
              </a:rPr>
              <a:t>float()</a:t>
            </a:r>
            <a:r>
              <a:rPr lang="en-GB" sz="1600">
                <a:solidFill>
                  <a:schemeClr val="accent5"/>
                </a:solidFill>
                <a:latin typeface="Montserrat"/>
                <a:ea typeface="Montserrat"/>
                <a:cs typeface="Montserrat"/>
                <a:sym typeface="Montserrat"/>
              </a:rPr>
              <a:t>		change the value to a float</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4"/>
                </a:solidFill>
                <a:latin typeface="Montserrat"/>
                <a:ea typeface="Montserrat"/>
                <a:cs typeface="Montserrat"/>
                <a:sym typeface="Montserrat"/>
              </a:rPr>
              <a:t>str()	</a:t>
            </a:r>
            <a:r>
              <a:rPr lang="en-GB" sz="1600">
                <a:solidFill>
                  <a:schemeClr val="accent5"/>
                </a:solidFill>
                <a:latin typeface="Montserrat"/>
                <a:ea typeface="Montserrat"/>
                <a:cs typeface="Montserrat"/>
                <a:sym typeface="Montserrat"/>
              </a:rPr>
              <a:t>		change the value to a string</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4"/>
                </a:solidFill>
                <a:latin typeface="Montserrat"/>
                <a:ea typeface="Montserrat"/>
                <a:cs typeface="Montserrat"/>
                <a:sym typeface="Montserrat"/>
              </a:rPr>
              <a:t>len()	</a:t>
            </a:r>
            <a:r>
              <a:rPr lang="en-GB" sz="1600">
                <a:solidFill>
                  <a:schemeClr val="accent5"/>
                </a:solidFill>
                <a:latin typeface="Montserrat"/>
                <a:ea typeface="Montserrat"/>
                <a:cs typeface="Montserrat"/>
                <a:sym typeface="Montserrat"/>
              </a:rPr>
              <a:t>		returns the number of items in an object</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4"/>
                </a:solidFill>
                <a:latin typeface="Montserrat"/>
                <a:ea typeface="Montserrat"/>
                <a:cs typeface="Montserrat"/>
                <a:sym typeface="Montserrat"/>
              </a:rPr>
              <a:t>sum()</a:t>
            </a:r>
            <a:r>
              <a:rPr lang="en-GB" sz="1600">
                <a:solidFill>
                  <a:schemeClr val="accent5"/>
                </a:solidFill>
                <a:latin typeface="Montserrat"/>
                <a:ea typeface="Montserrat"/>
                <a:cs typeface="Montserrat"/>
                <a:sym typeface="Montserrat"/>
              </a:rPr>
              <a:t>		returns the sum of all items in an iterable</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4"/>
                </a:solidFill>
                <a:latin typeface="Montserrat"/>
                <a:ea typeface="Montserrat"/>
                <a:cs typeface="Montserrat"/>
                <a:sym typeface="Montserrat"/>
              </a:rPr>
              <a:t>dict()</a:t>
            </a:r>
            <a:r>
              <a:rPr lang="en-GB" sz="1600">
                <a:solidFill>
                  <a:schemeClr val="accent5"/>
                </a:solidFill>
                <a:latin typeface="Montserrat"/>
                <a:ea typeface="Montserrat"/>
                <a:cs typeface="Montserrat"/>
                <a:sym typeface="Montserrat"/>
              </a:rPr>
              <a:t>		creates a dictionary</a:t>
            </a:r>
            <a:endParaRPr sz="1600">
              <a:solidFill>
                <a:schemeClr val="accent5"/>
              </a:solidFill>
              <a:latin typeface="Montserrat"/>
              <a:ea typeface="Montserrat"/>
              <a:cs typeface="Montserrat"/>
              <a:sym typeface="Montserrat"/>
            </a:endParaRPr>
          </a:p>
          <a:p>
            <a:pPr indent="0" lvl="0" marL="0" rtl="0" algn="l">
              <a:spcBef>
                <a:spcPts val="1200"/>
              </a:spcBef>
              <a:spcAft>
                <a:spcPts val="1200"/>
              </a:spcAft>
              <a:buNone/>
            </a:pPr>
            <a:r>
              <a:rPr lang="en-GB" sz="1600">
                <a:solidFill>
                  <a:schemeClr val="accent4"/>
                </a:solidFill>
                <a:latin typeface="Montserrat"/>
                <a:ea typeface="Montserrat"/>
                <a:cs typeface="Montserrat"/>
                <a:sym typeface="Montserrat"/>
              </a:rPr>
              <a:t>list()</a:t>
            </a:r>
            <a:r>
              <a:rPr lang="en-GB" sz="1600">
                <a:solidFill>
                  <a:schemeClr val="accent5"/>
                </a:solidFill>
                <a:latin typeface="Montserrat"/>
                <a:ea typeface="Montserrat"/>
                <a:cs typeface="Montserrat"/>
                <a:sym typeface="Montserrat"/>
              </a:rPr>
              <a:t>			creates a list</a:t>
            </a:r>
            <a:endParaRPr sz="1600">
              <a:solidFill>
                <a:schemeClr val="accent5"/>
              </a:solidFill>
              <a:latin typeface="Montserrat"/>
              <a:ea typeface="Montserrat"/>
              <a:cs typeface="Montserrat"/>
              <a:sym typeface="Montserrat"/>
            </a:endParaRPr>
          </a:p>
        </p:txBody>
      </p:sp>
      <p:sp>
        <p:nvSpPr>
          <p:cNvPr id="95" name="Google Shape;9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19"/>
          <p:cNvSpPr txBox="1"/>
          <p:nvPr>
            <p:ph type="title"/>
          </p:nvPr>
        </p:nvSpPr>
        <p:spPr>
          <a:xfrm>
            <a:off x="311675" y="445025"/>
            <a:ext cx="84231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Function’s arguments and </a:t>
            </a:r>
            <a:r>
              <a:rPr lang="en-GB">
                <a:solidFill>
                  <a:schemeClr val="accent4"/>
                </a:solidFill>
                <a:latin typeface="Montserrat"/>
                <a:ea typeface="Montserrat"/>
                <a:cs typeface="Montserrat"/>
                <a:sym typeface="Montserrat"/>
              </a:rPr>
              <a:t>parameters 1/2</a:t>
            </a:r>
            <a:endParaRPr>
              <a:solidFill>
                <a:schemeClr val="accent4"/>
              </a:solidFill>
              <a:latin typeface="Montserrat"/>
              <a:ea typeface="Montserrat"/>
              <a:cs typeface="Montserrat"/>
              <a:sym typeface="Montserrat"/>
            </a:endParaRPr>
          </a:p>
        </p:txBody>
      </p:sp>
      <p:sp>
        <p:nvSpPr>
          <p:cNvPr id="101" name="Google Shape;101;p19"/>
          <p:cNvSpPr txBox="1"/>
          <p:nvPr>
            <p:ph idx="1" type="body"/>
          </p:nvPr>
        </p:nvSpPr>
        <p:spPr>
          <a:xfrm>
            <a:off x="770550" y="1017725"/>
            <a:ext cx="7602900" cy="3227700"/>
          </a:xfrm>
          <a:prstGeom prst="rect">
            <a:avLst/>
          </a:prstGeom>
          <a:ln cap="flat" cmpd="sng" w="9525">
            <a:solidFill>
              <a:schemeClr val="accent5"/>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600">
                <a:solidFill>
                  <a:schemeClr val="accent5"/>
                </a:solidFill>
                <a:latin typeface="Montserrat"/>
                <a:ea typeface="Montserrat"/>
                <a:cs typeface="Montserrat"/>
                <a:sym typeface="Montserrat"/>
              </a:rPr>
              <a:t>We can define functions that accepts some data to be processed inside and then returned.</a:t>
            </a:r>
            <a:endParaRPr sz="1600">
              <a:solidFill>
                <a:schemeClr val="accent5"/>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600">
              <a:solidFill>
                <a:schemeClr val="accent5"/>
              </a:solidFill>
              <a:latin typeface="Montserrat"/>
              <a:ea typeface="Montserrat"/>
              <a:cs typeface="Montserrat"/>
              <a:sym typeface="Montserrat"/>
            </a:endParaRPr>
          </a:p>
          <a:p>
            <a:pPr indent="-330200" lvl="0" marL="457200" rtl="0" algn="l">
              <a:spcBef>
                <a:spcPts val="0"/>
              </a:spcBef>
              <a:spcAft>
                <a:spcPts val="0"/>
              </a:spcAft>
              <a:buClr>
                <a:schemeClr val="accent5"/>
              </a:buClr>
              <a:buSzPts val="1600"/>
              <a:buFont typeface="Montserrat"/>
              <a:buChar char="-"/>
            </a:pPr>
            <a:r>
              <a:rPr lang="en-GB" sz="1600">
                <a:solidFill>
                  <a:schemeClr val="accent5"/>
                </a:solidFill>
                <a:latin typeface="Montserrat"/>
                <a:ea typeface="Montserrat"/>
                <a:cs typeface="Montserrat"/>
                <a:sym typeface="Montserrat"/>
              </a:rPr>
              <a:t>A function must be called with the </a:t>
            </a:r>
            <a:r>
              <a:rPr lang="en-GB" sz="1600">
                <a:solidFill>
                  <a:schemeClr val="accent4"/>
                </a:solidFill>
                <a:latin typeface="Montserrat"/>
                <a:ea typeface="Montserrat"/>
                <a:cs typeface="Montserrat"/>
                <a:sym typeface="Montserrat"/>
              </a:rPr>
              <a:t>correct number of argument</a:t>
            </a:r>
            <a:r>
              <a:rPr lang="en-GB" sz="1600">
                <a:solidFill>
                  <a:schemeClr val="accent5"/>
                </a:solidFill>
                <a:latin typeface="Montserrat"/>
                <a:ea typeface="Montserrat"/>
                <a:cs typeface="Montserrat"/>
                <a:sym typeface="Montserrat"/>
              </a:rPr>
              <a:t>:</a:t>
            </a:r>
            <a:endParaRPr sz="1600">
              <a:solidFill>
                <a:schemeClr val="accent5"/>
              </a:solidFill>
              <a:latin typeface="Montserrat"/>
              <a:ea typeface="Montserrat"/>
              <a:cs typeface="Montserrat"/>
              <a:sym typeface="Montserrat"/>
            </a:endParaRPr>
          </a:p>
          <a:p>
            <a:pPr indent="0" lvl="0" marL="457200" rtl="0" algn="l">
              <a:spcBef>
                <a:spcPts val="0"/>
              </a:spcBef>
              <a:spcAft>
                <a:spcPts val="0"/>
              </a:spcAft>
              <a:buNone/>
            </a:pPr>
            <a:r>
              <a:rPr lang="en-GB" sz="1600">
                <a:solidFill>
                  <a:schemeClr val="accent5"/>
                </a:solidFill>
                <a:latin typeface="Montserrat"/>
                <a:ea typeface="Montserrat"/>
                <a:cs typeface="Montserrat"/>
                <a:sym typeface="Montserrat"/>
              </a:rPr>
              <a:t>If 2 arguments are expected, 2 arguments must be passed</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330200" lvl="0" marL="457200" rtl="0" algn="l">
              <a:spcBef>
                <a:spcPts val="0"/>
              </a:spcBef>
              <a:spcAft>
                <a:spcPts val="0"/>
              </a:spcAft>
              <a:buClr>
                <a:schemeClr val="accent5"/>
              </a:buClr>
              <a:buSzPts val="1600"/>
              <a:buFont typeface="Montserrat"/>
              <a:buChar char="-"/>
            </a:pPr>
            <a:r>
              <a:rPr lang="en-GB" sz="1600">
                <a:solidFill>
                  <a:schemeClr val="accent4"/>
                </a:solidFill>
                <a:latin typeface="Montserrat"/>
                <a:ea typeface="Montserrat"/>
                <a:cs typeface="Montserrat"/>
                <a:sym typeface="Montserrat"/>
              </a:rPr>
              <a:t>Default values </a:t>
            </a:r>
            <a:r>
              <a:rPr lang="en-GB" sz="1600">
                <a:solidFill>
                  <a:schemeClr val="accent5"/>
                </a:solidFill>
                <a:latin typeface="Montserrat"/>
                <a:ea typeface="Montserrat"/>
                <a:cs typeface="Montserrat"/>
                <a:sym typeface="Montserrat"/>
              </a:rPr>
              <a:t>can be set to ensure that if no arguments are passed, the default value will be used</a:t>
            </a:r>
            <a:endParaRPr sz="1600">
              <a:solidFill>
                <a:schemeClr val="accent5"/>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accent5"/>
              </a:solidFill>
              <a:latin typeface="Montserrat"/>
              <a:ea typeface="Montserrat"/>
              <a:cs typeface="Montserrat"/>
              <a:sym typeface="Montserrat"/>
            </a:endParaRPr>
          </a:p>
        </p:txBody>
      </p:sp>
      <p:sp>
        <p:nvSpPr>
          <p:cNvPr id="102" name="Google Shape;102;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p20"/>
          <p:cNvSpPr txBox="1"/>
          <p:nvPr>
            <p:ph type="title"/>
          </p:nvPr>
        </p:nvSpPr>
        <p:spPr>
          <a:xfrm>
            <a:off x="311675" y="445025"/>
            <a:ext cx="84231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Function’s arguments and parameters 2/2</a:t>
            </a:r>
            <a:endParaRPr>
              <a:solidFill>
                <a:schemeClr val="accent4"/>
              </a:solidFill>
              <a:latin typeface="Montserrat"/>
              <a:ea typeface="Montserrat"/>
              <a:cs typeface="Montserrat"/>
              <a:sym typeface="Montserrat"/>
            </a:endParaRPr>
          </a:p>
        </p:txBody>
      </p:sp>
      <p:sp>
        <p:nvSpPr>
          <p:cNvPr id="108" name="Google Shape;108;p20"/>
          <p:cNvSpPr txBox="1"/>
          <p:nvPr>
            <p:ph idx="1" type="body"/>
          </p:nvPr>
        </p:nvSpPr>
        <p:spPr>
          <a:xfrm>
            <a:off x="770550" y="1289425"/>
            <a:ext cx="7602900" cy="2743200"/>
          </a:xfrm>
          <a:prstGeom prst="rect">
            <a:avLst/>
          </a:prstGeom>
          <a:ln cap="flat" cmpd="sng" w="9525">
            <a:solidFill>
              <a:schemeClr val="accent5"/>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330200" lvl="0" marL="457200" rtl="0" algn="l">
              <a:spcBef>
                <a:spcPts val="0"/>
              </a:spcBef>
              <a:spcAft>
                <a:spcPts val="0"/>
              </a:spcAft>
              <a:buClr>
                <a:schemeClr val="accent5"/>
              </a:buClr>
              <a:buSzPts val="1600"/>
              <a:buFont typeface="Montserrat"/>
              <a:buChar char="-"/>
            </a:pPr>
            <a:r>
              <a:rPr lang="en-GB" sz="1600">
                <a:solidFill>
                  <a:schemeClr val="accent5"/>
                </a:solidFill>
                <a:latin typeface="Montserrat"/>
                <a:ea typeface="Montserrat"/>
                <a:cs typeface="Montserrat"/>
                <a:sym typeface="Montserrat"/>
              </a:rPr>
              <a:t>If you don’t know how many arguments will be passed, you can use the </a:t>
            </a:r>
            <a:r>
              <a:rPr i="1" lang="en-GB" sz="1600">
                <a:solidFill>
                  <a:schemeClr val="accent4"/>
                </a:solidFill>
                <a:latin typeface="Montserrat"/>
                <a:ea typeface="Montserrat"/>
                <a:cs typeface="Montserrat"/>
                <a:sym typeface="Montserrat"/>
              </a:rPr>
              <a:t>*args</a:t>
            </a:r>
            <a:r>
              <a:rPr lang="en-GB" sz="1600">
                <a:solidFill>
                  <a:schemeClr val="accent5"/>
                </a:solidFill>
                <a:latin typeface="Montserrat"/>
                <a:ea typeface="Montserrat"/>
                <a:cs typeface="Montserrat"/>
                <a:sym typeface="Montserrat"/>
              </a:rPr>
              <a:t> syntax (</a:t>
            </a:r>
            <a:r>
              <a:rPr lang="en-GB" sz="1600">
                <a:solidFill>
                  <a:schemeClr val="accent4"/>
                </a:solidFill>
                <a:latin typeface="Montserrat"/>
                <a:ea typeface="Montserrat"/>
                <a:cs typeface="Montserrat"/>
                <a:sym typeface="Montserrat"/>
              </a:rPr>
              <a:t>arbitrary arguments</a:t>
            </a:r>
            <a:r>
              <a:rPr lang="en-GB" sz="1600">
                <a:solidFill>
                  <a:schemeClr val="accent5"/>
                </a:solidFill>
                <a:latin typeface="Montserrat"/>
                <a:ea typeface="Montserrat"/>
                <a:cs typeface="Montserrat"/>
                <a:sym typeface="Montserrat"/>
              </a:rPr>
              <a:t>)</a:t>
            </a:r>
            <a:endParaRPr sz="1600">
              <a:solidFill>
                <a:schemeClr val="accent5"/>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330200" lvl="0" marL="457200" rtl="0" algn="l">
              <a:spcBef>
                <a:spcPts val="0"/>
              </a:spcBef>
              <a:spcAft>
                <a:spcPts val="0"/>
              </a:spcAft>
              <a:buClr>
                <a:schemeClr val="accent5"/>
              </a:buClr>
              <a:buSzPts val="1600"/>
              <a:buFont typeface="Montserrat"/>
              <a:buChar char="-"/>
            </a:pPr>
            <a:r>
              <a:rPr lang="en-GB" sz="1600">
                <a:solidFill>
                  <a:schemeClr val="accent4"/>
                </a:solidFill>
                <a:latin typeface="Montserrat"/>
                <a:ea typeface="Montserrat"/>
                <a:cs typeface="Montserrat"/>
                <a:sym typeface="Montserrat"/>
              </a:rPr>
              <a:t>Keyword arguments</a:t>
            </a:r>
            <a:r>
              <a:rPr lang="en-GB" sz="1600">
                <a:solidFill>
                  <a:schemeClr val="accent5"/>
                </a:solidFill>
                <a:latin typeface="Montserrat"/>
                <a:ea typeface="Montserrat"/>
                <a:cs typeface="Montserrat"/>
                <a:sym typeface="Montserrat"/>
              </a:rPr>
              <a:t> are also accepted. If you don’t know how many keyword arguments will be passed, you can use the arbitrary keyword arguments syntax, </a:t>
            </a:r>
            <a:r>
              <a:rPr lang="en-GB" sz="1600">
                <a:solidFill>
                  <a:schemeClr val="accent4"/>
                </a:solidFill>
                <a:latin typeface="Montserrat"/>
                <a:ea typeface="Montserrat"/>
                <a:cs typeface="Montserrat"/>
                <a:sym typeface="Montserrat"/>
              </a:rPr>
              <a:t>**</a:t>
            </a:r>
            <a:r>
              <a:rPr i="1" lang="en-GB" sz="1600">
                <a:solidFill>
                  <a:schemeClr val="accent4"/>
                </a:solidFill>
                <a:latin typeface="Montserrat"/>
                <a:ea typeface="Montserrat"/>
                <a:cs typeface="Montserrat"/>
                <a:sym typeface="Montserrat"/>
              </a:rPr>
              <a:t>kwargs</a:t>
            </a:r>
            <a:endParaRPr sz="1600">
              <a:solidFill>
                <a:schemeClr val="accent4"/>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accent5"/>
              </a:solidFill>
              <a:latin typeface="Montserrat"/>
              <a:ea typeface="Montserrat"/>
              <a:cs typeface="Montserrat"/>
              <a:sym typeface="Montserrat"/>
            </a:endParaRPr>
          </a:p>
        </p:txBody>
      </p:sp>
      <p:sp>
        <p:nvSpPr>
          <p:cNvPr id="109" name="Google Shape;10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3" name="Shape 113"/>
        <p:cNvGrpSpPr/>
        <p:nvPr/>
      </p:nvGrpSpPr>
      <p:grpSpPr>
        <a:xfrm>
          <a:off x="0" y="0"/>
          <a:ext cx="0" cy="0"/>
          <a:chOff x="0" y="0"/>
          <a:chExt cx="0" cy="0"/>
        </a:xfrm>
      </p:grpSpPr>
      <p:sp>
        <p:nvSpPr>
          <p:cNvPr id="114" name="Google Shape;114;p21"/>
          <p:cNvSpPr txBox="1"/>
          <p:nvPr>
            <p:ph type="title"/>
          </p:nvPr>
        </p:nvSpPr>
        <p:spPr>
          <a:xfrm>
            <a:off x="311675" y="445025"/>
            <a:ext cx="84231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Using mutable objects as default values</a:t>
            </a:r>
            <a:endParaRPr>
              <a:solidFill>
                <a:schemeClr val="accent4"/>
              </a:solidFill>
              <a:latin typeface="Montserrat"/>
              <a:ea typeface="Montserrat"/>
              <a:cs typeface="Montserrat"/>
              <a:sym typeface="Montserrat"/>
            </a:endParaRPr>
          </a:p>
        </p:txBody>
      </p:sp>
      <p:sp>
        <p:nvSpPr>
          <p:cNvPr id="115" name="Google Shape;115;p21"/>
          <p:cNvSpPr txBox="1"/>
          <p:nvPr>
            <p:ph idx="1" type="body"/>
          </p:nvPr>
        </p:nvSpPr>
        <p:spPr>
          <a:xfrm>
            <a:off x="770550" y="1289425"/>
            <a:ext cx="7602900" cy="3229800"/>
          </a:xfrm>
          <a:prstGeom prst="rect">
            <a:avLst/>
          </a:prstGeom>
          <a:ln cap="flat" cmpd="sng" w="9525">
            <a:solidFill>
              <a:schemeClr val="accent5"/>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GB" sz="1600">
                <a:solidFill>
                  <a:schemeClr val="accent4"/>
                </a:solidFill>
                <a:latin typeface="Montserrat"/>
                <a:ea typeface="Montserrat"/>
                <a:cs typeface="Montserrat"/>
                <a:sym typeface="Montserrat"/>
              </a:rPr>
              <a:t>Be careful:</a:t>
            </a:r>
            <a:endParaRPr sz="1600">
              <a:solidFill>
                <a:schemeClr val="accent4"/>
              </a:solidFill>
              <a:latin typeface="Montserrat"/>
              <a:ea typeface="Montserrat"/>
              <a:cs typeface="Montserrat"/>
              <a:sym typeface="Montserrat"/>
            </a:endParaRPr>
          </a:p>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The following code has an unexpected behaviour.</a:t>
            </a:r>
            <a:endParaRPr sz="1600">
              <a:solidFill>
                <a:schemeClr val="accent5"/>
              </a:solidFill>
              <a:latin typeface="Montserrat"/>
              <a:ea typeface="Montserrat"/>
              <a:cs typeface="Montserrat"/>
              <a:sym typeface="Montserrat"/>
            </a:endParaRPr>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17" name="Google Shape;117;p21"/>
          <p:cNvPicPr preferRelativeResize="0"/>
          <p:nvPr/>
        </p:nvPicPr>
        <p:blipFill>
          <a:blip r:embed="rId4">
            <a:alphaModFix/>
          </a:blip>
          <a:stretch>
            <a:fillRect/>
          </a:stretch>
        </p:blipFill>
        <p:spPr>
          <a:xfrm>
            <a:off x="2514600" y="2432825"/>
            <a:ext cx="4114800" cy="942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