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6" r:id="rId14"/>
    <p:sldId id="265" r:id="rId15"/>
    <p:sldId id="267" r:id="rId16"/>
    <p:sldId id="268" r:id="rId17"/>
    <p:sldId id="269" r:id="rId18"/>
    <p:sldId id="270" r:id="rId19"/>
    <p:sldId id="271" r:id="rId20"/>
    <p:sldId id="272" r:id="rId21"/>
    <p:sldId id="273"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
      <p:font typeface="Spectral"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C8231-BFFF-47E5-9DDF-A0E12FBF8379}" v="3" dt="2023-10-21T19:48:29.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y Hudson" userId="S::charlydhudson_gmail.com#ext#@optimatc.onmicrosoft.com::6eb98491-6b8f-47bb-a505-3c76a7d8742d" providerId="AD" clId="Web-{206C8231-BFFF-47E5-9DDF-A0E12FBF8379}"/>
    <pc:docChg chg="sldOrd">
      <pc:chgData name="Charly Hudson" userId="S::charlydhudson_gmail.com#ext#@optimatc.onmicrosoft.com::6eb98491-6b8f-47bb-a505-3c76a7d8742d" providerId="AD" clId="Web-{206C8231-BFFF-47E5-9DDF-A0E12FBF8379}" dt="2023-10-21T19:48:29.137" v="2"/>
      <pc:docMkLst>
        <pc:docMk/>
      </pc:docMkLst>
      <pc:sldChg chg="ord">
        <pc:chgData name="Charly Hudson" userId="S::charlydhudson_gmail.com#ext#@optimatc.onmicrosoft.com::6eb98491-6b8f-47bb-a505-3c76a7d8742d" providerId="AD" clId="Web-{206C8231-BFFF-47E5-9DDF-A0E12FBF8379}" dt="2023-10-21T19:48:09.729" v="0"/>
        <pc:sldMkLst>
          <pc:docMk/>
          <pc:sldMk cId="0" sldId="265"/>
        </pc:sldMkLst>
      </pc:sldChg>
      <pc:sldChg chg="ord">
        <pc:chgData name="Charly Hudson" userId="S::charlydhudson_gmail.com#ext#@optimatc.onmicrosoft.com::6eb98491-6b8f-47bb-a505-3c76a7d8742d" providerId="AD" clId="Web-{206C8231-BFFF-47E5-9DDF-A0E12FBF8379}" dt="2023-10-21T19:48:29.137" v="2"/>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realpython.com/" TargetMode="External"/><Relationship Id="rId3" Type="http://schemas.openxmlformats.org/officeDocument/2006/relationships/hyperlink" Target="https://docs.python.org/3/" TargetMode="External"/><Relationship Id="rId7" Type="http://schemas.openxmlformats.org/officeDocument/2006/relationships/hyperlink" Target="https://www.geeksforgeeks.org/python-programming-languag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programiz.com/python-programming" TargetMode="External"/><Relationship Id="rId5" Type="http://schemas.openxmlformats.org/officeDocument/2006/relationships/hyperlink" Target="https://www.w3schools.com/python/" TargetMode="External"/><Relationship Id="rId4" Type="http://schemas.openxmlformats.org/officeDocument/2006/relationships/hyperlink" Target="https://stackoverflow.co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9010eade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9010eade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92e12755a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e92e12755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100"/>
              <a:buFont typeface="Arial"/>
              <a:buNone/>
            </a:pPr>
            <a:r>
              <a:rPr lang="en-GB" u="sng">
                <a:solidFill>
                  <a:srgbClr val="1155CC"/>
                </a:solidFill>
                <a:hlinkClick r:id="rId3">
                  <a:extLst>
                    <a:ext uri="{A12FA001-AC4F-418D-AE19-62706E023703}">
                      <ahyp:hlinkClr xmlns:ahyp="http://schemas.microsoft.com/office/drawing/2018/hyperlinkcolor" val="tx"/>
                    </a:ext>
                  </a:extLst>
                </a:hlinkClick>
              </a:rPr>
              <a:t>3.12.0 Documentation (python.org)</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GB" u="sng">
                <a:solidFill>
                  <a:srgbClr val="1155CC"/>
                </a:solidFill>
                <a:hlinkClick r:id="rId4">
                  <a:extLst>
                    <a:ext uri="{A12FA001-AC4F-418D-AE19-62706E023703}">
                      <ahyp:hlinkClr xmlns:ahyp="http://schemas.microsoft.com/office/drawing/2018/hyperlinkcolor" val="tx"/>
                    </a:ext>
                  </a:extLst>
                </a:hlinkClick>
              </a:rPr>
              <a:t>Stack Overflow - Where Developers Learn, Share, &amp; Build Careers</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GB" u="sng">
                <a:solidFill>
                  <a:srgbClr val="1155CC"/>
                </a:solidFill>
                <a:hlinkClick r:id="rId5">
                  <a:extLst>
                    <a:ext uri="{A12FA001-AC4F-418D-AE19-62706E023703}">
                      <ahyp:hlinkClr xmlns:ahyp="http://schemas.microsoft.com/office/drawing/2018/hyperlinkcolor" val="tx"/>
                    </a:ext>
                  </a:extLst>
                </a:hlinkClick>
              </a:rPr>
              <a:t>Python Tutorial (w3schools.com)</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GB" u="sng">
                <a:solidFill>
                  <a:srgbClr val="1155CC"/>
                </a:solidFill>
                <a:hlinkClick r:id="rId6">
                  <a:extLst>
                    <a:ext uri="{A12FA001-AC4F-418D-AE19-62706E023703}">
                      <ahyp:hlinkClr xmlns:ahyp="http://schemas.microsoft.com/office/drawing/2018/hyperlinkcolor" val="tx"/>
                    </a:ext>
                  </a:extLst>
                </a:hlinkClick>
              </a:rPr>
              <a:t>Learn Python Programming (programiz.com)</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GB" u="sng">
                <a:solidFill>
                  <a:srgbClr val="1155CC"/>
                </a:solidFill>
                <a:hlinkClick r:id="rId7">
                  <a:extLst>
                    <a:ext uri="{A12FA001-AC4F-418D-AE19-62706E023703}">
                      <ahyp:hlinkClr xmlns:ahyp="http://schemas.microsoft.com/office/drawing/2018/hyperlinkcolor" val="tx"/>
                    </a:ext>
                  </a:extLst>
                </a:hlinkClick>
              </a:rPr>
              <a:t>Python Tutorial | Learn Python Programming (geeksforgeeks.org)</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GB" u="sng">
                <a:solidFill>
                  <a:srgbClr val="1155CC"/>
                </a:solidFill>
                <a:hlinkClick r:id="rId8">
                  <a:extLst>
                    <a:ext uri="{A12FA001-AC4F-418D-AE19-62706E023703}">
                      <ahyp:hlinkClr xmlns:ahyp="http://schemas.microsoft.com/office/drawing/2018/hyperlinkcolor" val="tx"/>
                    </a:ext>
                  </a:extLst>
                </a:hlinkClick>
              </a:rPr>
              <a:t>Python Tutorials – Real Python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8d9eddd79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8d9eddd79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83ae0ca36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83ae0ca36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Python is </a:t>
            </a:r>
            <a:r>
              <a:rPr lang="en-GB" b="1"/>
              <a:t>strongly typed</a:t>
            </a:r>
            <a:r>
              <a:rPr lang="en-GB"/>
              <a:t> as the interpreter keeps track of all variables types.</a:t>
            </a:r>
            <a:endParaRPr/>
          </a:p>
          <a:p>
            <a:pPr marL="0" lvl="0" indent="0" algn="l" rtl="0">
              <a:spcBef>
                <a:spcPts val="0"/>
              </a:spcBef>
              <a:spcAft>
                <a:spcPts val="0"/>
              </a:spcAft>
              <a:buNone/>
            </a:pPr>
            <a:r>
              <a:rPr lang="en-GB"/>
              <a:t>In a weakly typed language a compiler / interpreter will sometimes change the type of a variable.</a:t>
            </a:r>
            <a:endParaRPr/>
          </a:p>
          <a:p>
            <a:pPr marL="0" lvl="0" indent="0" algn="l" rtl="0">
              <a:spcBef>
                <a:spcPts val="0"/>
              </a:spcBef>
              <a:spcAft>
                <a:spcPts val="0"/>
              </a:spcAft>
              <a:buClr>
                <a:schemeClr val="dk1"/>
              </a:buClr>
              <a:buSzPts val="1100"/>
              <a:buFont typeface="Arial"/>
              <a:buNone/>
            </a:pPr>
            <a:r>
              <a:rPr lang="en-GB"/>
              <a:t>For example, in some languages (like JavaScript) you can add strings to numbers 'x' + 3 becomes 'x3'. This can be a problem because if you have made a mistake in your program, instead of raising an exception execution will continue but your variables now have wrong and unexpected values. In a strongly typed language (like Python) you can't perform operations inappropriate to the type of the object - attempting to add numbers to strings will fail. Problems like these are easier to diagnose because the exception is raised at the point where the error occurs rather than at some other, potentially far removed, place.</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83ae0ca36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83ae0ca36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using the ‘&gt;’ and ‘&lt;’ operators with strings, the lexicographical ordering will be applied.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e92e12755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e92e12755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 can name a variables anything as long as it obeys the following three rules:</a:t>
            </a:r>
            <a:endParaRPr/>
          </a:p>
          <a:p>
            <a:pPr marL="0" lvl="0" indent="0" algn="l" rtl="0">
              <a:spcBef>
                <a:spcPts val="0"/>
              </a:spcBef>
              <a:spcAft>
                <a:spcPts val="0"/>
              </a:spcAft>
              <a:buNone/>
            </a:pPr>
            <a:r>
              <a:rPr lang="en-GB"/>
              <a:t>1 - It can only be one word</a:t>
            </a:r>
            <a:endParaRPr/>
          </a:p>
          <a:p>
            <a:pPr marL="0" lvl="0" indent="0" algn="l" rtl="0">
              <a:spcBef>
                <a:spcPts val="0"/>
              </a:spcBef>
              <a:spcAft>
                <a:spcPts val="0"/>
              </a:spcAft>
              <a:buNone/>
            </a:pPr>
            <a:r>
              <a:rPr lang="en-GB"/>
              <a:t>2 - It can use only letters, numbers, and the underscore character</a:t>
            </a:r>
            <a:endParaRPr/>
          </a:p>
          <a:p>
            <a:pPr marL="0" lvl="0" indent="0" algn="l" rtl="0">
              <a:spcBef>
                <a:spcPts val="0"/>
              </a:spcBef>
              <a:spcAft>
                <a:spcPts val="0"/>
              </a:spcAft>
              <a:buNone/>
            </a:pPr>
            <a:r>
              <a:rPr lang="en-GB"/>
              <a:t>3 - It can’t begin with a number</a:t>
            </a:r>
            <a:endParaRPr/>
          </a:p>
          <a:p>
            <a:pPr marL="0" lvl="0" indent="0" algn="l" rtl="0">
              <a:spcBef>
                <a:spcPts val="0"/>
              </a:spcBef>
              <a:spcAft>
                <a:spcPts val="0"/>
              </a:spcAft>
              <a:buNone/>
            </a:pPr>
            <a:endParaRPr/>
          </a:p>
          <a:p>
            <a:pPr marL="0" lvl="0" indent="0" algn="l" rtl="0">
              <a:spcBef>
                <a:spcPts val="0"/>
              </a:spcBef>
              <a:spcAft>
                <a:spcPts val="0"/>
              </a:spcAft>
              <a:buNone/>
            </a:pPr>
            <a:r>
              <a:rPr lang="en-GB"/>
              <a:t>Python allows to assign multiple data types to multiple variables, as follow:</a:t>
            </a:r>
            <a:endParaRPr/>
          </a:p>
          <a:p>
            <a:pPr marL="0" lvl="0" indent="0" algn="l" rtl="0">
              <a:spcBef>
                <a:spcPts val="0"/>
              </a:spcBef>
              <a:spcAft>
                <a:spcPts val="0"/>
              </a:spcAft>
              <a:buNone/>
            </a:pPr>
            <a:r>
              <a:rPr lang="en-GB"/>
              <a:t>a, b, c = 1, 2, 3</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e930761ba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e930761ba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for membership operator:</a:t>
            </a:r>
            <a:endParaRPr/>
          </a:p>
          <a:p>
            <a:pPr marL="0" lvl="0" indent="0" algn="l" rtl="0">
              <a:spcBef>
                <a:spcPts val="0"/>
              </a:spcBef>
              <a:spcAft>
                <a:spcPts val="0"/>
              </a:spcAft>
              <a:buNone/>
            </a:pPr>
            <a:r>
              <a:rPr lang="en-GB"/>
              <a:t>x = 3</a:t>
            </a:r>
            <a:endParaRPr/>
          </a:p>
          <a:p>
            <a:pPr marL="0" lvl="0" indent="0" algn="l" rtl="0">
              <a:spcBef>
                <a:spcPts val="0"/>
              </a:spcBef>
              <a:spcAft>
                <a:spcPts val="0"/>
              </a:spcAft>
              <a:buNone/>
            </a:pPr>
            <a:r>
              <a:rPr lang="en-GB"/>
              <a:t>y = 4</a:t>
            </a:r>
            <a:endParaRPr/>
          </a:p>
          <a:p>
            <a:pPr marL="0" lvl="0" indent="0" algn="l" rtl="0">
              <a:spcBef>
                <a:spcPts val="0"/>
              </a:spcBef>
              <a:spcAft>
                <a:spcPts val="0"/>
              </a:spcAft>
              <a:buNone/>
            </a:pPr>
            <a:r>
              <a:rPr lang="en-GB"/>
              <a:t>x = 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8bd22c0f1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8bd22c0f1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92e12755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e92e12755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8df0d3ca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8df0d3ca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92e1275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92e1275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e92e12755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e92e12755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e92e12755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e92e12755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e92e12755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e92e12755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Computers are machines designed to </a:t>
            </a:r>
            <a:r>
              <a:rPr lang="en-GB" b="1"/>
              <a:t>process </a:t>
            </a:r>
            <a:r>
              <a:rPr lang="en-GB"/>
              <a:t>and </a:t>
            </a:r>
            <a:r>
              <a:rPr lang="en-GB" b="1"/>
              <a:t>store information</a:t>
            </a:r>
            <a:r>
              <a:rPr lang="en-GB"/>
              <a:t>, or more simply, performing tasks. </a:t>
            </a:r>
            <a:endParaRPr/>
          </a:p>
          <a:p>
            <a:pPr marL="0" lvl="0" indent="0" algn="l" rtl="0">
              <a:spcBef>
                <a:spcPts val="0"/>
              </a:spcBef>
              <a:spcAft>
                <a:spcPts val="0"/>
              </a:spcAft>
              <a:buNone/>
            </a:pPr>
            <a:r>
              <a:rPr lang="en-GB"/>
              <a:t>The device takes some data as input, perform some operations against the data and return some information as output (or store them for later usage).</a:t>
            </a:r>
            <a:endParaRPr/>
          </a:p>
          <a:p>
            <a:pPr marL="0" lvl="0" indent="0" algn="l" rtl="0">
              <a:spcBef>
                <a:spcPts val="0"/>
              </a:spcBef>
              <a:spcAft>
                <a:spcPts val="0"/>
              </a:spcAft>
              <a:buNone/>
            </a:pPr>
            <a:endParaRPr/>
          </a:p>
          <a:p>
            <a:pPr marL="0" lvl="0" indent="0" algn="l" rtl="0">
              <a:spcBef>
                <a:spcPts val="0"/>
              </a:spcBef>
              <a:spcAft>
                <a:spcPts val="0"/>
              </a:spcAft>
              <a:buNone/>
            </a:pPr>
            <a:r>
              <a:rPr lang="en-GB"/>
              <a:t>To pass data to the computer we use input peripherals, like mice, keyboards, touchscreens, microphones, webcams.</a:t>
            </a:r>
            <a:endParaRPr/>
          </a:p>
          <a:p>
            <a:pPr marL="0" lvl="0" indent="0" algn="l" rtl="0">
              <a:spcBef>
                <a:spcPts val="0"/>
              </a:spcBef>
              <a:spcAft>
                <a:spcPts val="0"/>
              </a:spcAft>
              <a:buNone/>
            </a:pPr>
            <a:r>
              <a:rPr lang="en-GB"/>
              <a:t>Data are then processed and new information is returned to the user via output peripherals: monitors, speakers, printers.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83e246514f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83e246514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we write instructions to tell the computer what to do, we do it using a language the computer understand. </a:t>
            </a:r>
            <a:endParaRPr/>
          </a:p>
          <a:p>
            <a:pPr marL="0" lvl="0" indent="0" algn="l" rtl="0">
              <a:spcBef>
                <a:spcPts val="0"/>
              </a:spcBef>
              <a:spcAft>
                <a:spcPts val="0"/>
              </a:spcAft>
              <a:buNone/>
            </a:pPr>
            <a:endParaRPr/>
          </a:p>
          <a:p>
            <a:pPr marL="0" lvl="0" indent="0" algn="l" rtl="0">
              <a:spcBef>
                <a:spcPts val="0"/>
              </a:spcBef>
              <a:spcAft>
                <a:spcPts val="0"/>
              </a:spcAft>
              <a:buNone/>
            </a:pPr>
            <a:r>
              <a:rPr lang="en-GB"/>
              <a:t>There are many different programming languages, all sharing a single foundation: each language follows a specific set of rules that determines how code should be written, and then uses back-end software to translate it into binary (the computer’s native language).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f7c40d7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f7c40d7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Machine language</a:t>
            </a:r>
            <a:r>
              <a:rPr lang="en-GB"/>
              <a:t>: is the only language that computers can understand and receive instructions. These machine languages are often either binary or hexadecimal code.</a:t>
            </a:r>
            <a:endParaRPr/>
          </a:p>
          <a:p>
            <a:pPr marL="0" lvl="0" indent="0" algn="l" rtl="0">
              <a:spcBef>
                <a:spcPts val="0"/>
              </a:spcBef>
              <a:spcAft>
                <a:spcPts val="0"/>
              </a:spcAft>
              <a:buNone/>
            </a:pPr>
            <a:r>
              <a:rPr lang="en-GB" b="1"/>
              <a:t>Assembly</a:t>
            </a:r>
            <a:r>
              <a:rPr lang="en-GB"/>
              <a:t>: is the closest language to machine code. Assembly gets converted into machine code by an assembler so it can pass instructions to the computer that are low enough level for the computer to understand.</a:t>
            </a:r>
            <a:endParaRPr/>
          </a:p>
          <a:p>
            <a:pPr marL="0" lvl="0" indent="0" algn="l" rtl="0">
              <a:spcBef>
                <a:spcPts val="0"/>
              </a:spcBef>
              <a:spcAft>
                <a:spcPts val="0"/>
              </a:spcAft>
              <a:buNone/>
            </a:pPr>
            <a:r>
              <a:rPr lang="en-GB" b="1"/>
              <a:t>Middle level languages</a:t>
            </a:r>
            <a:r>
              <a:rPr lang="en-GB"/>
              <a:t>: some languages, previously considered high-level language, gets sometimes referred as mid-level languages because they maintain characteristics of lower level languages, such as low-level memory and hardware manipulation. </a:t>
            </a:r>
            <a:endParaRPr/>
          </a:p>
          <a:p>
            <a:pPr marL="0" lvl="0" indent="0" algn="l" rtl="0">
              <a:spcBef>
                <a:spcPts val="0"/>
              </a:spcBef>
              <a:spcAft>
                <a:spcPts val="0"/>
              </a:spcAft>
              <a:buNone/>
            </a:pPr>
            <a:r>
              <a:rPr lang="en-GB" b="1">
                <a:solidFill>
                  <a:schemeClr val="dk1"/>
                </a:solidFill>
              </a:rPr>
              <a:t>Higher level languages</a:t>
            </a:r>
            <a:r>
              <a:rPr lang="en-GB">
                <a:solidFill>
                  <a:schemeClr val="dk1"/>
                </a:solidFill>
              </a:rPr>
              <a:t>: often divided between high level and very high level languages (VHLL), are languages with higher level of abstraction. They offer more easy-to-read syntax and managed features.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Languages needs to be compiled or interpreted before computers can process them.</a:t>
            </a:r>
            <a:endParaRPr/>
          </a:p>
          <a:p>
            <a:pPr marL="0" lvl="0" indent="0" algn="l" rtl="0">
              <a:spcBef>
                <a:spcPts val="0"/>
              </a:spcBef>
              <a:spcAft>
                <a:spcPts val="0"/>
              </a:spcAft>
              <a:buNone/>
            </a:pPr>
            <a:endParaRPr/>
          </a:p>
          <a:p>
            <a:pPr marL="0" lvl="0" indent="0" algn="l" rtl="0">
              <a:spcBef>
                <a:spcPts val="0"/>
              </a:spcBef>
              <a:spcAft>
                <a:spcPts val="0"/>
              </a:spcAft>
              <a:buNone/>
            </a:pPr>
            <a:r>
              <a:rPr lang="en-GB" b="1"/>
              <a:t>Interpreted languages</a:t>
            </a:r>
            <a:r>
              <a:rPr lang="en-GB"/>
              <a:t>: the source code is executed line by line by an interpreter. The interpreter reads each line of code, translates it into machine code or a lower level representation and the immediately executes it.</a:t>
            </a:r>
            <a:endParaRPr/>
          </a:p>
          <a:p>
            <a:pPr marL="0" lvl="0" indent="0" algn="l" rtl="0">
              <a:spcBef>
                <a:spcPts val="0"/>
              </a:spcBef>
              <a:spcAft>
                <a:spcPts val="0"/>
              </a:spcAft>
              <a:buNone/>
            </a:pPr>
            <a:r>
              <a:rPr lang="en-GB"/>
              <a:t>These languages usually have slower execution because code is translated and executed at runtime.</a:t>
            </a:r>
            <a:endParaRPr/>
          </a:p>
          <a:p>
            <a:pPr marL="0" lvl="0" indent="0" algn="l" rtl="0">
              <a:spcBef>
                <a:spcPts val="0"/>
              </a:spcBef>
              <a:spcAft>
                <a:spcPts val="0"/>
              </a:spcAft>
              <a:buNone/>
            </a:pPr>
            <a:r>
              <a:rPr lang="en-GB"/>
              <a:t>Examples: Python, Ruby, JavaScript, PHP</a:t>
            </a:r>
            <a:endParaRPr/>
          </a:p>
          <a:p>
            <a:pPr marL="0" lvl="0" indent="0" algn="l" rtl="0">
              <a:spcBef>
                <a:spcPts val="0"/>
              </a:spcBef>
              <a:spcAft>
                <a:spcPts val="0"/>
              </a:spcAft>
              <a:buNone/>
            </a:pPr>
            <a:endParaRPr/>
          </a:p>
          <a:p>
            <a:pPr marL="0" lvl="0" indent="0" algn="l" rtl="0">
              <a:spcBef>
                <a:spcPts val="0"/>
              </a:spcBef>
              <a:spcAft>
                <a:spcPts val="0"/>
              </a:spcAft>
              <a:buNone/>
            </a:pPr>
            <a:r>
              <a:rPr lang="en-GB" b="1"/>
              <a:t>Compiled languages</a:t>
            </a:r>
            <a:r>
              <a:rPr lang="en-GB"/>
              <a:t>: the source code is translated into machine code or a lower-level representation by a compiler before it executed. The result is an executable binary file that can be run independently.</a:t>
            </a:r>
            <a:endParaRPr/>
          </a:p>
          <a:p>
            <a:pPr marL="0" lvl="0" indent="0" algn="l" rtl="0">
              <a:spcBef>
                <a:spcPts val="0"/>
              </a:spcBef>
              <a:spcAft>
                <a:spcPts val="0"/>
              </a:spcAft>
              <a:buNone/>
            </a:pPr>
            <a:r>
              <a:rPr lang="en-GB"/>
              <a:t>Execution time is generally faster because the code has been optimised during compilation.  </a:t>
            </a:r>
            <a:endParaRPr/>
          </a:p>
          <a:p>
            <a:pPr marL="0" lvl="0" indent="0" algn="l" rtl="0">
              <a:spcBef>
                <a:spcPts val="0"/>
              </a:spcBef>
              <a:spcAft>
                <a:spcPts val="0"/>
              </a:spcAft>
              <a:buNone/>
            </a:pPr>
            <a:r>
              <a:rPr lang="en-GB"/>
              <a:t>Examples: C, C++, Rust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e92e12755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e92e12755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e930761b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e930761b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g"/><Relationship Id="rId7"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chemeClr val="accent4"/>
                </a:solidFill>
                <a:latin typeface="Montserrat"/>
                <a:ea typeface="Montserrat"/>
                <a:cs typeface="Montserrat"/>
                <a:sym typeface="Montserrat"/>
              </a:rPr>
              <a:t>Python Course</a:t>
            </a:r>
            <a:endParaRPr>
              <a:solidFill>
                <a:schemeClr val="accent4"/>
              </a:solidFill>
              <a:latin typeface="Montserrat"/>
              <a:ea typeface="Montserrat"/>
              <a:cs typeface="Montserrat"/>
              <a:sym typeface="Montserrat"/>
            </a:endParaRPr>
          </a:p>
        </p:txBody>
      </p:sp>
      <p:pic>
        <p:nvPicPr>
          <p:cNvPr id="55" name="Google Shape;55;p13"/>
          <p:cNvPicPr preferRelativeResize="0"/>
          <p:nvPr/>
        </p:nvPicPr>
        <p:blipFill>
          <a:blip r:embed="rId4">
            <a:alphaModFix/>
          </a:blip>
          <a:stretch>
            <a:fillRect/>
          </a:stretch>
        </p:blipFill>
        <p:spPr>
          <a:xfrm>
            <a:off x="2988175" y="1170125"/>
            <a:ext cx="3167650" cy="3668575"/>
          </a:xfrm>
          <a:prstGeom prst="rect">
            <a:avLst/>
          </a:prstGeom>
          <a:noFill/>
          <a:ln>
            <a:noFill/>
          </a:ln>
        </p:spPr>
      </p:pic>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675" y="445025"/>
            <a:ext cx="84231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020">
                <a:solidFill>
                  <a:schemeClr val="accent4"/>
                </a:solidFill>
                <a:latin typeface="Montserrat"/>
                <a:ea typeface="Montserrat"/>
                <a:cs typeface="Montserrat"/>
                <a:sym typeface="Montserrat"/>
              </a:rPr>
              <a:t>Resources</a:t>
            </a:r>
            <a:endParaRPr sz="2020">
              <a:solidFill>
                <a:schemeClr val="accent4"/>
              </a:solidFill>
              <a:latin typeface="Montserrat"/>
              <a:ea typeface="Montserrat"/>
              <a:cs typeface="Montserrat"/>
              <a:sym typeface="Montserrat"/>
            </a:endParaRPr>
          </a:p>
        </p:txBody>
      </p:sp>
      <p:sp>
        <p:nvSpPr>
          <p:cNvPr id="135" name="Google Shape;135;p23"/>
          <p:cNvSpPr txBox="1">
            <a:spLocks noGrp="1"/>
          </p:cNvSpPr>
          <p:nvPr>
            <p:ph type="body" idx="1"/>
          </p:nvPr>
        </p:nvSpPr>
        <p:spPr>
          <a:xfrm>
            <a:off x="311675" y="1121325"/>
            <a:ext cx="8423100" cy="36531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GB" sz="1600">
                <a:solidFill>
                  <a:schemeClr val="accent4"/>
                </a:solidFill>
                <a:latin typeface="Montserrat"/>
                <a:ea typeface="Montserrat"/>
                <a:cs typeface="Montserrat"/>
                <a:sym typeface="Montserrat"/>
              </a:rPr>
              <a:t>Python docs</a:t>
            </a:r>
            <a:endParaRPr sz="1600">
              <a:solidFill>
                <a:schemeClr val="accent4"/>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5"/>
                </a:solidFill>
                <a:latin typeface="Montserrat"/>
                <a:ea typeface="Montserrat"/>
                <a:cs typeface="Montserrat"/>
                <a:sym typeface="Montserrat"/>
              </a:rPr>
              <a:t>python.org</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4"/>
                </a:solidFill>
                <a:latin typeface="Montserrat"/>
                <a:ea typeface="Montserrat"/>
                <a:cs typeface="Montserrat"/>
                <a:sym typeface="Montserrat"/>
              </a:rPr>
              <a:t>StackOverflow                               </a:t>
            </a:r>
            <a:endParaRPr sz="1600">
              <a:solidFill>
                <a:schemeClr val="accent4"/>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5"/>
                </a:solidFill>
                <a:latin typeface="Montserrat"/>
                <a:ea typeface="Montserrat"/>
                <a:cs typeface="Montserrat"/>
                <a:sym typeface="Montserrat"/>
              </a:rPr>
              <a:t>stackoverflow.com</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4"/>
                </a:solidFill>
                <a:latin typeface="Montserrat"/>
                <a:ea typeface="Montserrat"/>
                <a:cs typeface="Montserrat"/>
                <a:sym typeface="Montserrat"/>
              </a:rPr>
              <a:t>YouTube:</a:t>
            </a:r>
            <a:r>
              <a:rPr lang="en-GB" sz="1600">
                <a:solidFill>
                  <a:schemeClr val="accent5"/>
                </a:solidFill>
                <a:latin typeface="Montserrat"/>
                <a:ea typeface="Montserrat"/>
                <a:cs typeface="Montserrat"/>
                <a:sym typeface="Montserrat"/>
              </a:rPr>
              <a:t> </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5"/>
                </a:solidFill>
                <a:latin typeface="Montserrat"/>
                <a:ea typeface="Montserrat"/>
                <a:cs typeface="Montserrat"/>
                <a:sym typeface="Montserrat"/>
              </a:rPr>
              <a:t>Fireship, Computerphile (computer science)</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5"/>
                </a:solidFill>
                <a:latin typeface="Montserrat"/>
                <a:ea typeface="Montserrat"/>
                <a:cs typeface="Montserrat"/>
                <a:sym typeface="Montserrat"/>
              </a:rPr>
              <a:t>Coding with Lewis, Tech With Tim, Corey Schafer (programming)</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4"/>
                </a:solidFill>
                <a:latin typeface="Montserrat"/>
                <a:ea typeface="Montserrat"/>
                <a:cs typeface="Montserrat"/>
                <a:sym typeface="Montserrat"/>
              </a:rPr>
              <a:t>Popular tutorials platform:</a:t>
            </a:r>
            <a:endParaRPr sz="1600">
              <a:solidFill>
                <a:schemeClr val="accent4"/>
              </a:solidFill>
              <a:latin typeface="Montserrat"/>
              <a:ea typeface="Montserrat"/>
              <a:cs typeface="Montserrat"/>
              <a:sym typeface="Montserrat"/>
            </a:endParaRPr>
          </a:p>
          <a:p>
            <a:pPr marL="0" lvl="0" indent="0" algn="ctr" rtl="0">
              <a:spcBef>
                <a:spcPts val="1200"/>
              </a:spcBef>
              <a:spcAft>
                <a:spcPts val="1200"/>
              </a:spcAft>
              <a:buNone/>
            </a:pPr>
            <a:r>
              <a:rPr lang="en-GB" sz="1600">
                <a:solidFill>
                  <a:schemeClr val="accent5"/>
                </a:solidFill>
                <a:latin typeface="Montserrat"/>
                <a:ea typeface="Montserrat"/>
                <a:cs typeface="Montserrat"/>
                <a:sym typeface="Montserrat"/>
              </a:rPr>
              <a:t>W3schools, programiz, geeksforgeeks, Real Python</a:t>
            </a:r>
            <a:endParaRPr sz="1600">
              <a:solidFill>
                <a:schemeClr val="accent5"/>
              </a:solidFill>
              <a:latin typeface="Montserrat"/>
              <a:ea typeface="Montserrat"/>
              <a:cs typeface="Montserrat"/>
              <a:sym typeface="Montserrat"/>
            </a:endParaRPr>
          </a:p>
        </p:txBody>
      </p:sp>
      <p:sp>
        <p:nvSpPr>
          <p:cNvPr id="136" name="Google Shape;13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pic>
        <p:nvPicPr>
          <p:cNvPr id="137" name="Google Shape;137;p23"/>
          <p:cNvPicPr preferRelativeResize="0"/>
          <p:nvPr/>
        </p:nvPicPr>
        <p:blipFill>
          <a:blip r:embed="rId4">
            <a:alphaModFix/>
          </a:blip>
          <a:stretch>
            <a:fillRect/>
          </a:stretch>
        </p:blipFill>
        <p:spPr>
          <a:xfrm>
            <a:off x="580425" y="665472"/>
            <a:ext cx="2130200" cy="177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675" y="445025"/>
            <a:ext cx="84231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020">
                <a:solidFill>
                  <a:schemeClr val="accent4"/>
                </a:solidFill>
                <a:latin typeface="Montserrat"/>
                <a:ea typeface="Montserrat"/>
                <a:cs typeface="Montserrat"/>
                <a:sym typeface="Montserrat"/>
              </a:rPr>
              <a:t>Where do I run my code?</a:t>
            </a:r>
            <a:endParaRPr sz="2020">
              <a:solidFill>
                <a:schemeClr val="accent4"/>
              </a:solidFill>
              <a:latin typeface="Montserrat"/>
              <a:ea typeface="Montserrat"/>
              <a:cs typeface="Montserrat"/>
              <a:sym typeface="Montserrat"/>
            </a:endParaRPr>
          </a:p>
        </p:txBody>
      </p:sp>
      <p:sp>
        <p:nvSpPr>
          <p:cNvPr id="123" name="Google Shape;123;p22"/>
          <p:cNvSpPr txBox="1">
            <a:spLocks noGrp="1"/>
          </p:cNvSpPr>
          <p:nvPr>
            <p:ph type="body" idx="1"/>
          </p:nvPr>
        </p:nvSpPr>
        <p:spPr>
          <a:xfrm>
            <a:off x="311675" y="1017725"/>
            <a:ext cx="8423100" cy="247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An </a:t>
            </a:r>
            <a:r>
              <a:rPr lang="en-GB" sz="1600">
                <a:solidFill>
                  <a:schemeClr val="accent4"/>
                </a:solidFill>
                <a:latin typeface="Montserrat"/>
                <a:ea typeface="Montserrat"/>
                <a:cs typeface="Montserrat"/>
                <a:sym typeface="Montserrat"/>
              </a:rPr>
              <a:t>IDE</a:t>
            </a:r>
            <a:r>
              <a:rPr lang="en-GB" sz="1600">
                <a:solidFill>
                  <a:schemeClr val="accent5"/>
                </a:solidFill>
                <a:latin typeface="Montserrat"/>
                <a:ea typeface="Montserrat"/>
                <a:cs typeface="Montserrat"/>
                <a:sym typeface="Montserrat"/>
              </a:rPr>
              <a:t> (Integrated Development Environment) is a software application that combines all the tools in a single </a:t>
            </a:r>
            <a:r>
              <a:rPr lang="en-GB" sz="1600">
                <a:solidFill>
                  <a:schemeClr val="accent4"/>
                </a:solidFill>
                <a:latin typeface="Montserrat"/>
                <a:ea typeface="Montserrat"/>
                <a:cs typeface="Montserrat"/>
                <a:sym typeface="Montserrat"/>
              </a:rPr>
              <a:t>graphical user interface.</a:t>
            </a:r>
            <a:r>
              <a:rPr lang="en-GB" sz="1600">
                <a:solidFill>
                  <a:schemeClr val="accent5"/>
                </a:solidFill>
                <a:latin typeface="Montserrat"/>
                <a:ea typeface="Montserrat"/>
                <a:cs typeface="Montserrat"/>
                <a:sym typeface="Montserrat"/>
              </a:rPr>
              <a:t> </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5"/>
                </a:solidFill>
                <a:latin typeface="Montserrat"/>
                <a:ea typeface="Montserrat"/>
                <a:cs typeface="Montserrat"/>
                <a:sym typeface="Montserrat"/>
              </a:rPr>
              <a:t>It can be downloaded on your computer (Visual Studio, PyCharm, Sublime) or </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5"/>
                </a:solidFill>
                <a:latin typeface="Montserrat"/>
                <a:ea typeface="Montserrat"/>
                <a:cs typeface="Montserrat"/>
                <a:sym typeface="Montserrat"/>
              </a:rPr>
              <a:t>it can run on the cloud and be accessed via browser (</a:t>
            </a:r>
            <a:r>
              <a:rPr lang="en-GB" sz="1600">
                <a:solidFill>
                  <a:schemeClr val="accent4"/>
                </a:solidFill>
                <a:latin typeface="Montserrat"/>
                <a:ea typeface="Montserrat"/>
                <a:cs typeface="Montserrat"/>
                <a:sym typeface="Montserrat"/>
              </a:rPr>
              <a:t>Cloud9</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endParaRPr sz="1600">
              <a:solidFill>
                <a:schemeClr val="accent5"/>
              </a:solidFill>
              <a:latin typeface="Montserrat"/>
              <a:ea typeface="Montserrat"/>
              <a:cs typeface="Montserrat"/>
              <a:sym typeface="Montserrat"/>
            </a:endParaRPr>
          </a:p>
          <a:p>
            <a:pPr marL="0" lvl="0" indent="0" algn="l" rtl="0">
              <a:spcBef>
                <a:spcPts val="1200"/>
              </a:spcBef>
              <a:spcAft>
                <a:spcPts val="1200"/>
              </a:spcAft>
              <a:buNone/>
            </a:pPr>
            <a:r>
              <a:rPr lang="en-GB" sz="1600">
                <a:solidFill>
                  <a:schemeClr val="accent5"/>
                </a:solidFill>
                <a:latin typeface="Montserrat"/>
                <a:ea typeface="Montserrat"/>
                <a:cs typeface="Montserrat"/>
                <a:sym typeface="Montserrat"/>
              </a:rPr>
              <a:t>You can run code using your </a:t>
            </a:r>
            <a:r>
              <a:rPr lang="en-GB" sz="1600">
                <a:solidFill>
                  <a:schemeClr val="accent4"/>
                </a:solidFill>
                <a:latin typeface="Montserrat"/>
                <a:ea typeface="Montserrat"/>
                <a:cs typeface="Montserrat"/>
                <a:sym typeface="Montserrat"/>
              </a:rPr>
              <a:t>command line</a:t>
            </a:r>
            <a:r>
              <a:rPr lang="en-GB" sz="1600">
                <a:solidFill>
                  <a:schemeClr val="accent5"/>
                </a:solidFill>
                <a:latin typeface="Montserrat"/>
                <a:ea typeface="Montserrat"/>
                <a:cs typeface="Montserrat"/>
                <a:sym typeface="Montserrat"/>
              </a:rPr>
              <a:t> (CLI) as well.</a:t>
            </a:r>
            <a:endParaRPr sz="1600">
              <a:solidFill>
                <a:schemeClr val="accent5"/>
              </a:solidFill>
              <a:latin typeface="Montserrat"/>
              <a:ea typeface="Montserrat"/>
              <a:cs typeface="Montserrat"/>
              <a:sym typeface="Montserrat"/>
            </a:endParaRPr>
          </a:p>
        </p:txBody>
      </p:sp>
      <p:sp>
        <p:nvSpPr>
          <p:cNvPr id="124" name="Google Shape;12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pic>
        <p:nvPicPr>
          <p:cNvPr id="125" name="Google Shape;125;p22"/>
          <p:cNvPicPr preferRelativeResize="0"/>
          <p:nvPr/>
        </p:nvPicPr>
        <p:blipFill>
          <a:blip r:embed="rId4">
            <a:alphaModFix/>
          </a:blip>
          <a:stretch>
            <a:fillRect/>
          </a:stretch>
        </p:blipFill>
        <p:spPr>
          <a:xfrm>
            <a:off x="775800" y="3965525"/>
            <a:ext cx="651186" cy="697700"/>
          </a:xfrm>
          <a:prstGeom prst="rect">
            <a:avLst/>
          </a:prstGeom>
          <a:noFill/>
          <a:ln>
            <a:noFill/>
          </a:ln>
        </p:spPr>
      </p:pic>
      <p:pic>
        <p:nvPicPr>
          <p:cNvPr id="126" name="Google Shape;126;p22"/>
          <p:cNvPicPr preferRelativeResize="0"/>
          <p:nvPr/>
        </p:nvPicPr>
        <p:blipFill>
          <a:blip r:embed="rId5">
            <a:alphaModFix/>
          </a:blip>
          <a:stretch>
            <a:fillRect/>
          </a:stretch>
        </p:blipFill>
        <p:spPr>
          <a:xfrm>
            <a:off x="2508775" y="3965525"/>
            <a:ext cx="713541" cy="697700"/>
          </a:xfrm>
          <a:prstGeom prst="rect">
            <a:avLst/>
          </a:prstGeom>
          <a:noFill/>
          <a:ln>
            <a:noFill/>
          </a:ln>
        </p:spPr>
      </p:pic>
      <p:pic>
        <p:nvPicPr>
          <p:cNvPr id="127" name="Google Shape;127;p22"/>
          <p:cNvPicPr preferRelativeResize="0"/>
          <p:nvPr/>
        </p:nvPicPr>
        <p:blipFill>
          <a:blip r:embed="rId6">
            <a:alphaModFix/>
          </a:blip>
          <a:stretch>
            <a:fillRect/>
          </a:stretch>
        </p:blipFill>
        <p:spPr>
          <a:xfrm>
            <a:off x="5998700" y="3949675"/>
            <a:ext cx="713550" cy="713550"/>
          </a:xfrm>
          <a:prstGeom prst="rect">
            <a:avLst/>
          </a:prstGeom>
          <a:noFill/>
          <a:ln>
            <a:noFill/>
          </a:ln>
        </p:spPr>
      </p:pic>
      <p:pic>
        <p:nvPicPr>
          <p:cNvPr id="128" name="Google Shape;128;p22"/>
          <p:cNvPicPr preferRelativeResize="0"/>
          <p:nvPr/>
        </p:nvPicPr>
        <p:blipFill>
          <a:blip r:embed="rId7">
            <a:alphaModFix/>
          </a:blip>
          <a:stretch>
            <a:fillRect/>
          </a:stretch>
        </p:blipFill>
        <p:spPr>
          <a:xfrm>
            <a:off x="4304124" y="3957599"/>
            <a:ext cx="713550" cy="713550"/>
          </a:xfrm>
          <a:prstGeom prst="rect">
            <a:avLst/>
          </a:prstGeom>
          <a:noFill/>
          <a:ln>
            <a:noFill/>
          </a:ln>
        </p:spPr>
      </p:pic>
      <p:pic>
        <p:nvPicPr>
          <p:cNvPr id="129" name="Google Shape;129;p22"/>
          <p:cNvPicPr preferRelativeResize="0"/>
          <p:nvPr/>
        </p:nvPicPr>
        <p:blipFill>
          <a:blip r:embed="rId8">
            <a:alphaModFix/>
          </a:blip>
          <a:stretch>
            <a:fillRect/>
          </a:stretch>
        </p:blipFill>
        <p:spPr>
          <a:xfrm>
            <a:off x="7693275" y="3949675"/>
            <a:ext cx="713550" cy="71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2067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2266">
                <a:solidFill>
                  <a:schemeClr val="accent4"/>
                </a:solidFill>
                <a:latin typeface="Montserrat"/>
                <a:ea typeface="Montserrat"/>
                <a:cs typeface="Montserrat"/>
                <a:sym typeface="Montserrat"/>
              </a:rPr>
              <a:t>Data Types</a:t>
            </a:r>
            <a:endParaRPr sz="2266">
              <a:solidFill>
                <a:schemeClr val="accent4"/>
              </a:solidFill>
              <a:latin typeface="Montserrat"/>
              <a:ea typeface="Montserrat"/>
              <a:cs typeface="Montserrat"/>
              <a:sym typeface="Montserrat"/>
            </a:endParaRPr>
          </a:p>
          <a:p>
            <a:pPr marL="0" lvl="0" indent="0" algn="ctr" rtl="0">
              <a:spcBef>
                <a:spcPts val="0"/>
              </a:spcBef>
              <a:spcAft>
                <a:spcPts val="0"/>
              </a:spcAft>
              <a:buNone/>
            </a:pPr>
            <a:endParaRPr sz="1600">
              <a:solidFill>
                <a:schemeClr val="accent4"/>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68750"/>
              <a:buFont typeface="Arial"/>
              <a:buNone/>
            </a:pPr>
            <a:r>
              <a:rPr lang="en-GB" sz="1600">
                <a:solidFill>
                  <a:schemeClr val="accent5"/>
                </a:solidFill>
                <a:latin typeface="Montserrat"/>
                <a:ea typeface="Montserrat"/>
                <a:cs typeface="Montserrat"/>
                <a:sym typeface="Montserrat"/>
              </a:rPr>
              <a:t>Data types are the </a:t>
            </a:r>
            <a:r>
              <a:rPr lang="en-GB" sz="1600">
                <a:solidFill>
                  <a:schemeClr val="accent4"/>
                </a:solidFill>
                <a:latin typeface="Montserrat"/>
                <a:ea typeface="Montserrat"/>
                <a:cs typeface="Montserrat"/>
                <a:sym typeface="Montserrat"/>
              </a:rPr>
              <a:t>classification </a:t>
            </a:r>
            <a:r>
              <a:rPr lang="en-GB" sz="1600">
                <a:solidFill>
                  <a:schemeClr val="accent5"/>
                </a:solidFill>
                <a:latin typeface="Montserrat"/>
                <a:ea typeface="Montserrat"/>
                <a:cs typeface="Montserrat"/>
                <a:sym typeface="Montserrat"/>
              </a:rPr>
              <a:t>or </a:t>
            </a:r>
            <a:r>
              <a:rPr lang="en-GB" sz="1600">
                <a:solidFill>
                  <a:schemeClr val="accent4"/>
                </a:solidFill>
                <a:latin typeface="Montserrat"/>
                <a:ea typeface="Montserrat"/>
                <a:cs typeface="Montserrat"/>
                <a:sym typeface="Montserrat"/>
              </a:rPr>
              <a:t>categorisation </a:t>
            </a:r>
            <a:r>
              <a:rPr lang="en-GB" sz="1600">
                <a:solidFill>
                  <a:schemeClr val="accent5"/>
                </a:solidFill>
                <a:latin typeface="Montserrat"/>
                <a:ea typeface="Montserrat"/>
                <a:cs typeface="Montserrat"/>
                <a:sym typeface="Montserrat"/>
              </a:rPr>
              <a:t>of data items. It represents the kind of value that tells </a:t>
            </a:r>
            <a:r>
              <a:rPr lang="en-GB" sz="1600">
                <a:solidFill>
                  <a:schemeClr val="accent4"/>
                </a:solidFill>
                <a:latin typeface="Montserrat"/>
                <a:ea typeface="Montserrat"/>
                <a:cs typeface="Montserrat"/>
                <a:sym typeface="Montserrat"/>
              </a:rPr>
              <a:t>what operations can be performed</a:t>
            </a:r>
            <a:r>
              <a:rPr lang="en-GB" sz="1600">
                <a:solidFill>
                  <a:schemeClr val="accent5"/>
                </a:solidFill>
                <a:latin typeface="Montserrat"/>
                <a:ea typeface="Montserrat"/>
                <a:cs typeface="Montserrat"/>
                <a:sym typeface="Montserrat"/>
              </a:rPr>
              <a:t> on a particular data.</a:t>
            </a:r>
            <a:endParaRPr sz="1600">
              <a:solidFill>
                <a:schemeClr val="accent5"/>
              </a:solidFill>
              <a:latin typeface="Montserrat"/>
              <a:ea typeface="Montserrat"/>
              <a:cs typeface="Montserrat"/>
              <a:sym typeface="Montserrat"/>
            </a:endParaRPr>
          </a:p>
          <a:p>
            <a:pPr marL="0" lvl="0" indent="0" algn="l" rtl="0">
              <a:lnSpc>
                <a:spcPct val="115000"/>
              </a:lnSpc>
              <a:spcBef>
                <a:spcPts val="1200"/>
              </a:spcBef>
              <a:spcAft>
                <a:spcPts val="0"/>
              </a:spcAft>
              <a:buClr>
                <a:schemeClr val="dk1"/>
              </a:buClr>
              <a:buSzPct val="68750"/>
              <a:buFont typeface="Arial"/>
              <a:buNone/>
            </a:pPr>
            <a:endParaRPr sz="1600">
              <a:solidFill>
                <a:schemeClr val="accent5"/>
              </a:solidFill>
              <a:latin typeface="Montserrat"/>
              <a:ea typeface="Montserrat"/>
              <a:cs typeface="Montserrat"/>
              <a:sym typeface="Montserrat"/>
            </a:endParaRPr>
          </a:p>
          <a:p>
            <a:pPr marL="0" lvl="0" indent="0" algn="l" rtl="0">
              <a:lnSpc>
                <a:spcPct val="115000"/>
              </a:lnSpc>
              <a:spcBef>
                <a:spcPts val="1200"/>
              </a:spcBef>
              <a:spcAft>
                <a:spcPts val="0"/>
              </a:spcAft>
              <a:buClr>
                <a:schemeClr val="dk1"/>
              </a:buClr>
              <a:buSzPct val="68750"/>
              <a:buFont typeface="Arial"/>
              <a:buNone/>
            </a:pPr>
            <a:r>
              <a:rPr lang="en-GB" sz="1600">
                <a:solidFill>
                  <a:schemeClr val="accent5"/>
                </a:solidFill>
                <a:latin typeface="Montserrat"/>
                <a:ea typeface="Montserrat"/>
                <a:cs typeface="Montserrat"/>
                <a:sym typeface="Montserrat"/>
              </a:rPr>
              <a:t>Examples:</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endParaRPr/>
          </a:p>
        </p:txBody>
      </p:sp>
      <p:sp>
        <p:nvSpPr>
          <p:cNvPr id="143" name="Google Shape;143;p24"/>
          <p:cNvSpPr txBox="1">
            <a:spLocks noGrp="1"/>
          </p:cNvSpPr>
          <p:nvPr>
            <p:ph type="body" idx="1"/>
          </p:nvPr>
        </p:nvSpPr>
        <p:spPr>
          <a:xfrm>
            <a:off x="311700" y="2710800"/>
            <a:ext cx="2272800" cy="165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accent5"/>
                </a:solidFill>
                <a:latin typeface="Montserrat"/>
                <a:ea typeface="Montserrat"/>
                <a:cs typeface="Montserrat"/>
                <a:sym typeface="Montserrat"/>
              </a:rPr>
              <a:t>Integers		(int)</a:t>
            </a:r>
            <a:endParaRPr>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a:solidFill>
                  <a:schemeClr val="accent5"/>
                </a:solidFill>
                <a:latin typeface="Montserrat"/>
                <a:ea typeface="Montserrat"/>
                <a:cs typeface="Montserrat"/>
                <a:sym typeface="Montserrat"/>
              </a:rPr>
              <a:t>Float 		(float)</a:t>
            </a:r>
            <a:endParaRPr>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a:solidFill>
                  <a:schemeClr val="accent5"/>
                </a:solidFill>
                <a:latin typeface="Montserrat"/>
                <a:ea typeface="Montserrat"/>
                <a:cs typeface="Montserrat"/>
                <a:sym typeface="Montserrat"/>
              </a:rPr>
              <a:t>Strings		(str)</a:t>
            </a:r>
            <a:endParaRPr>
              <a:solidFill>
                <a:schemeClr val="accent5"/>
              </a:solidFill>
              <a:latin typeface="Montserrat"/>
              <a:ea typeface="Montserrat"/>
              <a:cs typeface="Montserrat"/>
              <a:sym typeface="Montserrat"/>
            </a:endParaRPr>
          </a:p>
          <a:p>
            <a:pPr marL="0" lvl="0" indent="0" algn="l" rtl="0">
              <a:spcBef>
                <a:spcPts val="1200"/>
              </a:spcBef>
              <a:spcAft>
                <a:spcPts val="1200"/>
              </a:spcAft>
              <a:buNone/>
            </a:pPr>
            <a:r>
              <a:rPr lang="en-GB">
                <a:solidFill>
                  <a:schemeClr val="accent5"/>
                </a:solidFill>
                <a:latin typeface="Montserrat"/>
                <a:ea typeface="Montserrat"/>
                <a:cs typeface="Montserrat"/>
                <a:sym typeface="Montserrat"/>
              </a:rPr>
              <a:t>Boolean		(bool)</a:t>
            </a:r>
            <a:endParaRPr>
              <a:solidFill>
                <a:schemeClr val="accent5"/>
              </a:solidFill>
              <a:latin typeface="Montserrat"/>
              <a:ea typeface="Montserrat"/>
              <a:cs typeface="Montserrat"/>
              <a:sym typeface="Montserrat"/>
            </a:endParaRPr>
          </a:p>
        </p:txBody>
      </p:sp>
      <p:sp>
        <p:nvSpPr>
          <p:cNvPr id="144" name="Google Shape;144;p24"/>
          <p:cNvSpPr txBox="1">
            <a:spLocks noGrp="1"/>
          </p:cNvSpPr>
          <p:nvPr>
            <p:ph type="body" idx="2"/>
          </p:nvPr>
        </p:nvSpPr>
        <p:spPr>
          <a:xfrm>
            <a:off x="3504900" y="2710800"/>
            <a:ext cx="5327400" cy="165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300">
                <a:solidFill>
                  <a:schemeClr val="accent5"/>
                </a:solidFill>
                <a:latin typeface="Montserrat"/>
                <a:ea typeface="Montserrat"/>
                <a:cs typeface="Montserrat"/>
                <a:sym typeface="Montserrat"/>
              </a:rPr>
              <a:t>var_name = 20				integer numbers</a:t>
            </a:r>
            <a:endParaRPr sz="13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300">
                <a:solidFill>
                  <a:schemeClr val="accent5"/>
                </a:solidFill>
                <a:latin typeface="Montserrat"/>
                <a:ea typeface="Montserrat"/>
                <a:cs typeface="Montserrat"/>
                <a:sym typeface="Montserrat"/>
              </a:rPr>
              <a:t>var_name = 20.5				floating point numbers</a:t>
            </a:r>
            <a:endParaRPr sz="13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300">
                <a:solidFill>
                  <a:schemeClr val="accent5"/>
                </a:solidFill>
                <a:latin typeface="Montserrat"/>
                <a:ea typeface="Montserrat"/>
                <a:cs typeface="Montserrat"/>
                <a:sym typeface="Montserrat"/>
              </a:rPr>
              <a:t>var_name = “hello”			array of characters</a:t>
            </a:r>
            <a:endParaRPr sz="1300">
              <a:solidFill>
                <a:schemeClr val="accent5"/>
              </a:solidFill>
              <a:latin typeface="Montserrat"/>
              <a:ea typeface="Montserrat"/>
              <a:cs typeface="Montserrat"/>
              <a:sym typeface="Montserrat"/>
            </a:endParaRPr>
          </a:p>
          <a:p>
            <a:pPr marL="0" lvl="0" indent="0" algn="l" rtl="0">
              <a:spcBef>
                <a:spcPts val="1200"/>
              </a:spcBef>
              <a:spcAft>
                <a:spcPts val="1200"/>
              </a:spcAft>
              <a:buClr>
                <a:schemeClr val="dk1"/>
              </a:buClr>
              <a:buSzPts val="1100"/>
              <a:buFont typeface="Arial"/>
              <a:buNone/>
            </a:pPr>
            <a:r>
              <a:rPr lang="en-GB" sz="1300">
                <a:solidFill>
                  <a:schemeClr val="accent5"/>
                </a:solidFill>
                <a:latin typeface="Montserrat"/>
                <a:ea typeface="Montserrat"/>
                <a:cs typeface="Montserrat"/>
                <a:sym typeface="Montserrat"/>
              </a:rPr>
              <a:t>var_name = True				True or False, Boolean logic</a:t>
            </a:r>
            <a:endParaRPr sz="1300">
              <a:solidFill>
                <a:schemeClr val="accent5"/>
              </a:solidFill>
              <a:latin typeface="Montserrat"/>
              <a:ea typeface="Montserrat"/>
              <a:cs typeface="Montserrat"/>
              <a:sym typeface="Montserrat"/>
            </a:endParaRPr>
          </a:p>
        </p:txBody>
      </p:sp>
      <p:sp>
        <p:nvSpPr>
          <p:cNvPr id="145" name="Google Shape;14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675" y="445025"/>
            <a:ext cx="84231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020">
                <a:solidFill>
                  <a:schemeClr val="accent4"/>
                </a:solidFill>
                <a:latin typeface="Montserrat"/>
                <a:ea typeface="Montserrat"/>
                <a:cs typeface="Montserrat"/>
                <a:sym typeface="Montserrat"/>
              </a:rPr>
              <a:t>Operators</a:t>
            </a:r>
            <a:endParaRPr sz="2020">
              <a:solidFill>
                <a:schemeClr val="accent4"/>
              </a:solidFill>
              <a:latin typeface="Montserrat"/>
              <a:ea typeface="Montserrat"/>
              <a:cs typeface="Montserrat"/>
              <a:sym typeface="Montserrat"/>
            </a:endParaRPr>
          </a:p>
        </p:txBody>
      </p:sp>
      <p:sp>
        <p:nvSpPr>
          <p:cNvPr id="151" name="Google Shape;151;p25"/>
          <p:cNvSpPr txBox="1">
            <a:spLocks noGrp="1"/>
          </p:cNvSpPr>
          <p:nvPr>
            <p:ph type="body" idx="1"/>
          </p:nvPr>
        </p:nvSpPr>
        <p:spPr>
          <a:xfrm>
            <a:off x="249600" y="1017725"/>
            <a:ext cx="8644800" cy="375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solidFill>
                  <a:schemeClr val="accent4"/>
                </a:solidFill>
                <a:latin typeface="Montserrat"/>
                <a:ea typeface="Montserrat"/>
                <a:cs typeface="Montserrat"/>
                <a:sym typeface="Montserrat"/>
              </a:rPr>
              <a:t>A symbol or combination of symbols that allow you to perform a specific operation.</a:t>
            </a:r>
            <a:endParaRPr sz="1600">
              <a:solidFill>
                <a:schemeClr val="accent4"/>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4"/>
                </a:solidFill>
                <a:latin typeface="Montserrat"/>
                <a:ea typeface="Montserrat"/>
                <a:cs typeface="Montserrat"/>
                <a:sym typeface="Montserrat"/>
              </a:rPr>
              <a:t>Arithmetic</a:t>
            </a:r>
            <a:r>
              <a:rPr lang="en-GB" sz="1600">
                <a:solidFill>
                  <a:schemeClr val="accent5"/>
                </a:solidFill>
                <a:latin typeface="Montserrat"/>
                <a:ea typeface="Montserrat"/>
                <a:cs typeface="Montserrat"/>
                <a:sym typeface="Montserrat"/>
              </a:rPr>
              <a:t> operators: perform mathematical operations on numerical values</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4"/>
                </a:solidFill>
                <a:latin typeface="Montserrat"/>
                <a:ea typeface="Montserrat"/>
                <a:cs typeface="Montserrat"/>
                <a:sym typeface="Montserrat"/>
              </a:rPr>
              <a:t>+      -      *      /      %      **      //</a:t>
            </a:r>
            <a:endParaRPr sz="1600">
              <a:solidFill>
                <a:schemeClr val="accent4"/>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4"/>
                </a:solidFill>
                <a:latin typeface="Montserrat"/>
                <a:ea typeface="Montserrat"/>
                <a:cs typeface="Montserrat"/>
                <a:sym typeface="Montserrat"/>
              </a:rPr>
              <a:t>Comparison </a:t>
            </a:r>
            <a:r>
              <a:rPr lang="en-GB" sz="1600">
                <a:solidFill>
                  <a:schemeClr val="accent5"/>
                </a:solidFill>
                <a:latin typeface="Montserrat"/>
                <a:ea typeface="Montserrat"/>
                <a:cs typeface="Montserrat"/>
                <a:sym typeface="Montserrat"/>
              </a:rPr>
              <a:t>operators:  used to compare two values</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4"/>
                </a:solidFill>
                <a:latin typeface="Montserrat"/>
                <a:ea typeface="Montserrat"/>
                <a:cs typeface="Montserrat"/>
                <a:sym typeface="Montserrat"/>
              </a:rPr>
              <a:t>==      !=      &gt;      &lt;      &gt;=      &lt;=    </a:t>
            </a:r>
            <a:endParaRPr sz="1600">
              <a:solidFill>
                <a:schemeClr val="accent4"/>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4"/>
                </a:solidFill>
                <a:latin typeface="Montserrat"/>
                <a:ea typeface="Montserrat"/>
                <a:cs typeface="Montserrat"/>
                <a:sym typeface="Montserrat"/>
              </a:rPr>
              <a:t>Logical</a:t>
            </a:r>
            <a:r>
              <a:rPr lang="en-GB" sz="1600">
                <a:solidFill>
                  <a:schemeClr val="accent5"/>
                </a:solidFill>
                <a:latin typeface="Montserrat"/>
                <a:ea typeface="Montserrat"/>
                <a:cs typeface="Montserrat"/>
                <a:sym typeface="Montserrat"/>
              </a:rPr>
              <a:t>: combine or modify the result of logical expressions</a:t>
            </a:r>
            <a:endParaRPr sz="1600">
              <a:solidFill>
                <a:schemeClr val="accent5"/>
              </a:solidFill>
              <a:latin typeface="Montserrat"/>
              <a:ea typeface="Montserrat"/>
              <a:cs typeface="Montserrat"/>
              <a:sym typeface="Montserrat"/>
            </a:endParaRPr>
          </a:p>
          <a:p>
            <a:pPr marL="0" lvl="0" indent="0" algn="ctr" rtl="0">
              <a:spcBef>
                <a:spcPts val="1200"/>
              </a:spcBef>
              <a:spcAft>
                <a:spcPts val="1200"/>
              </a:spcAft>
              <a:buNone/>
            </a:pPr>
            <a:r>
              <a:rPr lang="en-GB" sz="1600">
                <a:solidFill>
                  <a:schemeClr val="accent4"/>
                </a:solidFill>
                <a:latin typeface="Montserrat"/>
                <a:ea typeface="Montserrat"/>
                <a:cs typeface="Montserrat"/>
                <a:sym typeface="Montserrat"/>
              </a:rPr>
              <a:t>and      or      not    </a:t>
            </a:r>
            <a:endParaRPr sz="1600">
              <a:solidFill>
                <a:schemeClr val="accent4"/>
              </a:solidFill>
              <a:latin typeface="Montserrat"/>
              <a:ea typeface="Montserrat"/>
              <a:cs typeface="Montserrat"/>
              <a:sym typeface="Montserrat"/>
            </a:endParaRPr>
          </a:p>
        </p:txBody>
      </p:sp>
      <p:sp>
        <p:nvSpPr>
          <p:cNvPr id="152" name="Google Shape;15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675" y="445025"/>
            <a:ext cx="84231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020">
                <a:solidFill>
                  <a:schemeClr val="accent4"/>
                </a:solidFill>
                <a:latin typeface="Montserrat"/>
                <a:ea typeface="Montserrat"/>
                <a:cs typeface="Montserrat"/>
                <a:sym typeface="Montserrat"/>
              </a:rPr>
              <a:t>Variables</a:t>
            </a:r>
            <a:endParaRPr sz="2020">
              <a:solidFill>
                <a:schemeClr val="accent4"/>
              </a:solidFill>
              <a:latin typeface="Montserrat"/>
              <a:ea typeface="Montserrat"/>
              <a:cs typeface="Montserrat"/>
              <a:sym typeface="Montserrat"/>
            </a:endParaRPr>
          </a:p>
        </p:txBody>
      </p:sp>
      <p:sp>
        <p:nvSpPr>
          <p:cNvPr id="158" name="Google Shape;158;p26"/>
          <p:cNvSpPr txBox="1">
            <a:spLocks noGrp="1"/>
          </p:cNvSpPr>
          <p:nvPr>
            <p:ph type="body" idx="1"/>
          </p:nvPr>
        </p:nvSpPr>
        <p:spPr>
          <a:xfrm>
            <a:off x="311675" y="1017725"/>
            <a:ext cx="8423100" cy="397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A variable is an </a:t>
            </a:r>
            <a:r>
              <a:rPr lang="en-GB" sz="1600">
                <a:solidFill>
                  <a:schemeClr val="accent4"/>
                </a:solidFill>
                <a:latin typeface="Montserrat"/>
                <a:ea typeface="Montserrat"/>
                <a:cs typeface="Montserrat"/>
                <a:sym typeface="Montserrat"/>
              </a:rPr>
              <a:t>abstract storage location</a:t>
            </a:r>
            <a:r>
              <a:rPr lang="en-GB" sz="1600">
                <a:solidFill>
                  <a:schemeClr val="accent5"/>
                </a:solidFill>
                <a:latin typeface="Montserrat"/>
                <a:ea typeface="Montserrat"/>
                <a:cs typeface="Montserrat"/>
                <a:sym typeface="Montserrat"/>
              </a:rPr>
              <a:t> with an associated name: a sort of box with a label where you can save data (value) to be referenced and manipulated.</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5"/>
                </a:solidFill>
                <a:latin typeface="Montserrat"/>
                <a:ea typeface="Montserrat"/>
                <a:cs typeface="Montserrat"/>
                <a:sym typeface="Montserrat"/>
              </a:rPr>
              <a:t>In more technical terms: the name you give to computer memory locations.</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5"/>
                </a:solidFill>
                <a:latin typeface="Montserrat"/>
                <a:ea typeface="Montserrat"/>
                <a:cs typeface="Montserrat"/>
                <a:sym typeface="Montserrat"/>
              </a:rPr>
              <a:t>Ex:</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5"/>
                </a:solidFill>
                <a:latin typeface="Montserrat"/>
                <a:ea typeface="Montserrat"/>
                <a:cs typeface="Montserrat"/>
                <a:sym typeface="Montserrat"/>
              </a:rPr>
              <a:t>num = 3</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5"/>
                </a:solidFill>
                <a:latin typeface="Montserrat"/>
                <a:ea typeface="Montserrat"/>
                <a:cs typeface="Montserrat"/>
                <a:sym typeface="Montserrat"/>
              </a:rPr>
              <a:t>breakfast = “eggs”</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endParaRPr sz="1600" u="sng">
              <a:solidFill>
                <a:schemeClr val="accent4"/>
              </a:solidFill>
              <a:latin typeface="Montserrat"/>
              <a:ea typeface="Montserrat"/>
              <a:cs typeface="Montserrat"/>
              <a:sym typeface="Montserrat"/>
            </a:endParaRPr>
          </a:p>
          <a:p>
            <a:pPr marL="0" lvl="0" indent="0" algn="l" rtl="0">
              <a:spcBef>
                <a:spcPts val="1200"/>
              </a:spcBef>
              <a:spcAft>
                <a:spcPts val="0"/>
              </a:spcAft>
              <a:buNone/>
            </a:pPr>
            <a:r>
              <a:rPr lang="en-GB" sz="1600" u="sng">
                <a:solidFill>
                  <a:schemeClr val="accent4"/>
                </a:solidFill>
                <a:latin typeface="Montserrat"/>
                <a:ea typeface="Montserrat"/>
                <a:cs typeface="Montserrat"/>
                <a:sym typeface="Montserrat"/>
              </a:rPr>
              <a:t>REMEMBER</a:t>
            </a:r>
            <a:r>
              <a:rPr lang="en-GB" sz="1600">
                <a:solidFill>
                  <a:schemeClr val="accent5"/>
                </a:solidFill>
                <a:latin typeface="Montserrat"/>
                <a:ea typeface="Montserrat"/>
                <a:cs typeface="Montserrat"/>
                <a:sym typeface="Montserrat"/>
              </a:rPr>
              <a:t>: make sure the name of your variables  are accurately descriptive and understandable.</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5"/>
                </a:solidFill>
                <a:latin typeface="Montserrat"/>
                <a:ea typeface="Montserrat"/>
                <a:cs typeface="Montserrat"/>
                <a:sym typeface="Montserrat"/>
              </a:rPr>
              <a:t>Dynamic typing: no need to declare the type of the variable.</a:t>
            </a:r>
            <a:endParaRPr sz="1600">
              <a:solidFill>
                <a:schemeClr val="accent5"/>
              </a:solidFill>
              <a:latin typeface="Montserrat"/>
              <a:ea typeface="Montserrat"/>
              <a:cs typeface="Montserrat"/>
              <a:sym typeface="Montserrat"/>
            </a:endParaRPr>
          </a:p>
          <a:p>
            <a:pPr marL="0" lvl="0" indent="0" algn="l" rtl="0">
              <a:spcBef>
                <a:spcPts val="1200"/>
              </a:spcBef>
              <a:spcAft>
                <a:spcPts val="1200"/>
              </a:spcAft>
              <a:buClr>
                <a:schemeClr val="dk1"/>
              </a:buClr>
              <a:buSzPts val="1100"/>
              <a:buFont typeface="Arial"/>
              <a:buNone/>
            </a:pPr>
            <a:r>
              <a:rPr lang="en-GB" sz="1600">
                <a:solidFill>
                  <a:schemeClr val="accent5"/>
                </a:solidFill>
                <a:latin typeface="Montserrat"/>
                <a:ea typeface="Montserrat"/>
                <a:cs typeface="Montserrat"/>
                <a:sym typeface="Montserrat"/>
              </a:rPr>
              <a:t>Python is case sensitive.</a:t>
            </a:r>
            <a:endParaRPr sz="1600">
              <a:solidFill>
                <a:schemeClr val="accent5"/>
              </a:solidFill>
              <a:latin typeface="Montserrat"/>
              <a:ea typeface="Montserrat"/>
              <a:cs typeface="Montserrat"/>
              <a:sym typeface="Montserrat"/>
            </a:endParaRPr>
          </a:p>
        </p:txBody>
      </p:sp>
      <p:sp>
        <p:nvSpPr>
          <p:cNvPr id="159" name="Google Shape;15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675" y="445025"/>
            <a:ext cx="84231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020">
                <a:solidFill>
                  <a:schemeClr val="accent4"/>
                </a:solidFill>
                <a:latin typeface="Montserrat"/>
                <a:ea typeface="Montserrat"/>
                <a:cs typeface="Montserrat"/>
                <a:sym typeface="Montserrat"/>
              </a:rPr>
              <a:t>Operators</a:t>
            </a:r>
            <a:endParaRPr sz="2020">
              <a:solidFill>
                <a:schemeClr val="accent4"/>
              </a:solidFill>
              <a:latin typeface="Montserrat"/>
              <a:ea typeface="Montserrat"/>
              <a:cs typeface="Montserrat"/>
              <a:sym typeface="Montserrat"/>
            </a:endParaRPr>
          </a:p>
        </p:txBody>
      </p:sp>
      <p:sp>
        <p:nvSpPr>
          <p:cNvPr id="165" name="Google Shape;165;p27"/>
          <p:cNvSpPr txBox="1">
            <a:spLocks noGrp="1"/>
          </p:cNvSpPr>
          <p:nvPr>
            <p:ph type="body" idx="1"/>
          </p:nvPr>
        </p:nvSpPr>
        <p:spPr>
          <a:xfrm>
            <a:off x="311675" y="1017725"/>
            <a:ext cx="8423100" cy="3756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600">
                <a:solidFill>
                  <a:schemeClr val="accent4"/>
                </a:solidFill>
                <a:latin typeface="Montserrat"/>
                <a:ea typeface="Montserrat"/>
                <a:cs typeface="Montserrat"/>
                <a:sym typeface="Montserrat"/>
              </a:rPr>
              <a:t>Assignment</a:t>
            </a:r>
            <a:r>
              <a:rPr lang="en-GB" sz="1600">
                <a:solidFill>
                  <a:schemeClr val="accent5"/>
                </a:solidFill>
                <a:latin typeface="Montserrat"/>
                <a:ea typeface="Montserrat"/>
                <a:cs typeface="Montserrat"/>
                <a:sym typeface="Montserrat"/>
              </a:rPr>
              <a:t>: assign values to variables</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      +=      -=      *=      /=      %=      //=      **=      &amp;=     |=      ^=      &gt;&gt;=      &lt;&lt;=</a:t>
            </a:r>
            <a:endParaRPr sz="1600">
              <a:solidFill>
                <a:schemeClr val="accent4"/>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4"/>
                </a:solidFill>
                <a:latin typeface="Montserrat"/>
                <a:ea typeface="Montserrat"/>
                <a:cs typeface="Montserrat"/>
                <a:sym typeface="Montserrat"/>
              </a:rPr>
              <a:t>Identity</a:t>
            </a:r>
            <a:r>
              <a:rPr lang="en-GB" sz="1600">
                <a:solidFill>
                  <a:schemeClr val="accent5"/>
                </a:solidFill>
                <a:latin typeface="Montserrat"/>
                <a:ea typeface="Montserrat"/>
                <a:cs typeface="Montserrat"/>
                <a:sym typeface="Montserrat"/>
              </a:rPr>
              <a:t>: compare the memory location of two objects</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is             is not</a:t>
            </a:r>
            <a:endParaRPr sz="1600">
              <a:solidFill>
                <a:schemeClr val="accent4"/>
              </a:solidFill>
              <a:latin typeface="Montserrat"/>
              <a:ea typeface="Montserrat"/>
              <a:cs typeface="Montserrat"/>
              <a:sym typeface="Montserrat"/>
            </a:endParaRPr>
          </a:p>
          <a:p>
            <a:pPr marL="0" lvl="0" indent="0" algn="ctr" rtl="0">
              <a:spcBef>
                <a:spcPts val="1200"/>
              </a:spcBef>
              <a:spcAft>
                <a:spcPts val="0"/>
              </a:spcAft>
              <a:buNone/>
            </a:pPr>
            <a:r>
              <a:rPr lang="en-GB" sz="1600">
                <a:solidFill>
                  <a:schemeClr val="accent4"/>
                </a:solidFill>
                <a:latin typeface="Montserrat"/>
                <a:ea typeface="Montserrat"/>
                <a:cs typeface="Montserrat"/>
                <a:sym typeface="Montserrat"/>
              </a:rPr>
              <a:t>Membership</a:t>
            </a:r>
            <a:r>
              <a:rPr lang="en-GB" sz="1600">
                <a:solidFill>
                  <a:schemeClr val="accent5"/>
                </a:solidFill>
                <a:latin typeface="Montserrat"/>
                <a:ea typeface="Montserrat"/>
                <a:cs typeface="Montserrat"/>
                <a:sym typeface="Montserrat"/>
              </a:rPr>
              <a:t>: check if a value is present in a sequence</a:t>
            </a:r>
            <a:endParaRPr sz="1600">
              <a:solidFill>
                <a:schemeClr val="accent5"/>
              </a:solidFill>
              <a:latin typeface="Montserrat"/>
              <a:ea typeface="Montserrat"/>
              <a:cs typeface="Montserrat"/>
              <a:sym typeface="Montserrat"/>
            </a:endParaRPr>
          </a:p>
          <a:p>
            <a:pPr marL="0" lvl="0" indent="0" algn="ctr" rtl="0">
              <a:spcBef>
                <a:spcPts val="120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in            not in</a:t>
            </a:r>
            <a:endParaRPr sz="1600">
              <a:solidFill>
                <a:schemeClr val="accent4"/>
              </a:solidFill>
              <a:latin typeface="Montserrat"/>
              <a:ea typeface="Montserrat"/>
              <a:cs typeface="Montserrat"/>
              <a:sym typeface="Montserrat"/>
            </a:endParaRPr>
          </a:p>
          <a:p>
            <a:pPr marL="0" lvl="0" indent="0" algn="ctr" rtl="0">
              <a:spcBef>
                <a:spcPts val="120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Bitwise</a:t>
            </a:r>
            <a:r>
              <a:rPr lang="en-GB" sz="1600">
                <a:solidFill>
                  <a:schemeClr val="accent5"/>
                </a:solidFill>
                <a:latin typeface="Montserrat"/>
                <a:ea typeface="Montserrat"/>
                <a:cs typeface="Montserrat"/>
                <a:sym typeface="Montserrat"/>
              </a:rPr>
              <a:t>: perform operations on the individual bits of integers</a:t>
            </a:r>
            <a:endParaRPr sz="1600">
              <a:solidFill>
                <a:schemeClr val="accent5"/>
              </a:solidFill>
              <a:latin typeface="Montserrat"/>
              <a:ea typeface="Montserrat"/>
              <a:cs typeface="Montserrat"/>
              <a:sym typeface="Montserrat"/>
            </a:endParaRPr>
          </a:p>
          <a:p>
            <a:pPr marL="0" lvl="0" indent="0" algn="ctr" rtl="0">
              <a:spcBef>
                <a:spcPts val="1200"/>
              </a:spcBef>
              <a:spcAft>
                <a:spcPts val="1200"/>
              </a:spcAft>
              <a:buNone/>
            </a:pPr>
            <a:r>
              <a:rPr lang="en-GB" sz="1600">
                <a:solidFill>
                  <a:schemeClr val="accent4"/>
                </a:solidFill>
                <a:latin typeface="Montserrat"/>
                <a:ea typeface="Montserrat"/>
                <a:cs typeface="Montserrat"/>
                <a:sym typeface="Montserrat"/>
              </a:rPr>
              <a:t>&amp;        |        ^        ~        &lt;&lt;        &gt;&gt;</a:t>
            </a:r>
            <a:endParaRPr sz="1600">
              <a:solidFill>
                <a:schemeClr val="accent4"/>
              </a:solidFill>
              <a:latin typeface="Montserrat"/>
              <a:ea typeface="Montserrat"/>
              <a:cs typeface="Montserrat"/>
              <a:sym typeface="Montserrat"/>
            </a:endParaRPr>
          </a:p>
        </p:txBody>
      </p:sp>
      <p:sp>
        <p:nvSpPr>
          <p:cNvPr id="166" name="Google Shape;16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675" y="445025"/>
            <a:ext cx="84231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chemeClr val="accent4"/>
                </a:solidFill>
                <a:latin typeface="Montserrat"/>
                <a:ea typeface="Montserrat"/>
                <a:cs typeface="Montserrat"/>
                <a:sym typeface="Montserrat"/>
              </a:rPr>
              <a:t>Built-In Functions</a:t>
            </a:r>
            <a:endParaRPr>
              <a:solidFill>
                <a:schemeClr val="accent4"/>
              </a:solidFill>
              <a:latin typeface="Montserrat"/>
              <a:ea typeface="Montserrat"/>
              <a:cs typeface="Montserrat"/>
              <a:sym typeface="Montserrat"/>
            </a:endParaRPr>
          </a:p>
        </p:txBody>
      </p:sp>
      <p:sp>
        <p:nvSpPr>
          <p:cNvPr id="172" name="Google Shape;172;p28"/>
          <p:cNvSpPr txBox="1">
            <a:spLocks noGrp="1"/>
          </p:cNvSpPr>
          <p:nvPr>
            <p:ph type="body" idx="1"/>
          </p:nvPr>
        </p:nvSpPr>
        <p:spPr>
          <a:xfrm>
            <a:off x="311675" y="1017725"/>
            <a:ext cx="8423100" cy="388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600">
                <a:solidFill>
                  <a:schemeClr val="accent4"/>
                </a:solidFill>
                <a:latin typeface="Montserrat"/>
                <a:ea typeface="Montserrat"/>
                <a:cs typeface="Montserrat"/>
                <a:sym typeface="Montserrat"/>
              </a:rPr>
              <a:t>type()</a:t>
            </a:r>
            <a:r>
              <a:rPr lang="en-GB" sz="1600">
                <a:solidFill>
                  <a:schemeClr val="accent5"/>
                </a:solidFill>
                <a:latin typeface="Montserrat"/>
                <a:ea typeface="Montserrat"/>
                <a:cs typeface="Montserrat"/>
                <a:sym typeface="Montserrat"/>
              </a:rPr>
              <a:t>		returns the type of a data</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4"/>
                </a:solidFill>
                <a:latin typeface="Montserrat"/>
                <a:ea typeface="Montserrat"/>
                <a:cs typeface="Montserrat"/>
                <a:sym typeface="Montserrat"/>
              </a:rPr>
              <a:t>print()</a:t>
            </a:r>
            <a:r>
              <a:rPr lang="en-GB" sz="1600">
                <a:solidFill>
                  <a:schemeClr val="accent5"/>
                </a:solidFill>
                <a:latin typeface="Montserrat"/>
                <a:ea typeface="Montserrat"/>
                <a:cs typeface="Montserrat"/>
                <a:sym typeface="Montserrat"/>
              </a:rPr>
              <a:t>		print message to the screen</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4"/>
                </a:solidFill>
                <a:latin typeface="Montserrat"/>
                <a:ea typeface="Montserrat"/>
                <a:cs typeface="Montserrat"/>
                <a:sym typeface="Montserrat"/>
              </a:rPr>
              <a:t>int()	</a:t>
            </a:r>
            <a:r>
              <a:rPr lang="en-GB" sz="1600">
                <a:solidFill>
                  <a:schemeClr val="accent5"/>
                </a:solidFill>
                <a:latin typeface="Montserrat"/>
                <a:ea typeface="Montserrat"/>
                <a:cs typeface="Montserrat"/>
                <a:sym typeface="Montserrat"/>
              </a:rPr>
              <a:t>		change the value to an integer</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4"/>
                </a:solidFill>
                <a:latin typeface="Montserrat"/>
                <a:ea typeface="Montserrat"/>
                <a:cs typeface="Montserrat"/>
                <a:sym typeface="Montserrat"/>
              </a:rPr>
              <a:t>float()</a:t>
            </a:r>
            <a:r>
              <a:rPr lang="en-GB" sz="1600">
                <a:solidFill>
                  <a:schemeClr val="accent5"/>
                </a:solidFill>
                <a:latin typeface="Montserrat"/>
                <a:ea typeface="Montserrat"/>
                <a:cs typeface="Montserrat"/>
                <a:sym typeface="Montserrat"/>
              </a:rPr>
              <a:t>		change the value to a float</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4"/>
                </a:solidFill>
                <a:latin typeface="Montserrat"/>
                <a:ea typeface="Montserrat"/>
                <a:cs typeface="Montserrat"/>
                <a:sym typeface="Montserrat"/>
              </a:rPr>
              <a:t>str()	</a:t>
            </a:r>
            <a:r>
              <a:rPr lang="en-GB" sz="1600">
                <a:solidFill>
                  <a:schemeClr val="accent5"/>
                </a:solidFill>
                <a:latin typeface="Montserrat"/>
                <a:ea typeface="Montserrat"/>
                <a:cs typeface="Montserrat"/>
                <a:sym typeface="Montserrat"/>
              </a:rPr>
              <a:t>		change the value to a string</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4"/>
                </a:solidFill>
                <a:latin typeface="Montserrat"/>
                <a:ea typeface="Montserrat"/>
                <a:cs typeface="Montserrat"/>
                <a:sym typeface="Montserrat"/>
              </a:rPr>
              <a:t>len()	</a:t>
            </a:r>
            <a:r>
              <a:rPr lang="en-GB" sz="1600">
                <a:solidFill>
                  <a:schemeClr val="accent5"/>
                </a:solidFill>
                <a:latin typeface="Montserrat"/>
                <a:ea typeface="Montserrat"/>
                <a:cs typeface="Montserrat"/>
                <a:sym typeface="Montserrat"/>
              </a:rPr>
              <a:t>		returns the number of items in an object</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4"/>
                </a:solidFill>
                <a:latin typeface="Montserrat"/>
                <a:ea typeface="Montserrat"/>
                <a:cs typeface="Montserrat"/>
                <a:sym typeface="Montserrat"/>
              </a:rPr>
              <a:t>sum()</a:t>
            </a:r>
            <a:r>
              <a:rPr lang="en-GB" sz="1600">
                <a:solidFill>
                  <a:schemeClr val="accent5"/>
                </a:solidFill>
                <a:latin typeface="Montserrat"/>
                <a:ea typeface="Montserrat"/>
                <a:cs typeface="Montserrat"/>
                <a:sym typeface="Montserrat"/>
              </a:rPr>
              <a:t>		returns the sum of all items in an iterable</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4"/>
                </a:solidFill>
                <a:latin typeface="Montserrat"/>
                <a:ea typeface="Montserrat"/>
                <a:cs typeface="Montserrat"/>
                <a:sym typeface="Montserrat"/>
              </a:rPr>
              <a:t>dict()</a:t>
            </a:r>
            <a:r>
              <a:rPr lang="en-GB" sz="1600">
                <a:solidFill>
                  <a:schemeClr val="accent5"/>
                </a:solidFill>
                <a:latin typeface="Montserrat"/>
                <a:ea typeface="Montserrat"/>
                <a:cs typeface="Montserrat"/>
                <a:sym typeface="Montserrat"/>
              </a:rPr>
              <a:t>		creates a dictionary</a:t>
            </a:r>
            <a:endParaRPr sz="1600">
              <a:solidFill>
                <a:schemeClr val="accent5"/>
              </a:solidFill>
              <a:latin typeface="Montserrat"/>
              <a:ea typeface="Montserrat"/>
              <a:cs typeface="Montserrat"/>
              <a:sym typeface="Montserrat"/>
            </a:endParaRPr>
          </a:p>
          <a:p>
            <a:pPr marL="0" lvl="0" indent="0" algn="l" rtl="0">
              <a:spcBef>
                <a:spcPts val="1200"/>
              </a:spcBef>
              <a:spcAft>
                <a:spcPts val="1200"/>
              </a:spcAft>
              <a:buNone/>
            </a:pPr>
            <a:r>
              <a:rPr lang="en-GB" sz="1600">
                <a:solidFill>
                  <a:schemeClr val="accent4"/>
                </a:solidFill>
                <a:latin typeface="Montserrat"/>
                <a:ea typeface="Montserrat"/>
                <a:cs typeface="Montserrat"/>
                <a:sym typeface="Montserrat"/>
              </a:rPr>
              <a:t>list()</a:t>
            </a:r>
            <a:r>
              <a:rPr lang="en-GB" sz="1600">
                <a:solidFill>
                  <a:schemeClr val="accent5"/>
                </a:solidFill>
                <a:latin typeface="Montserrat"/>
                <a:ea typeface="Montserrat"/>
                <a:cs typeface="Montserrat"/>
                <a:sym typeface="Montserrat"/>
              </a:rPr>
              <a:t>			creates a list</a:t>
            </a:r>
            <a:endParaRPr sz="1600">
              <a:solidFill>
                <a:schemeClr val="accent5"/>
              </a:solidFill>
              <a:latin typeface="Montserrat"/>
              <a:ea typeface="Montserrat"/>
              <a:cs typeface="Montserrat"/>
              <a:sym typeface="Montserrat"/>
            </a:endParaRPr>
          </a:p>
        </p:txBody>
      </p:sp>
      <p:sp>
        <p:nvSpPr>
          <p:cNvPr id="173" name="Google Shape;17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311675" y="445025"/>
            <a:ext cx="84231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020">
                <a:solidFill>
                  <a:schemeClr val="accent4"/>
                </a:solidFill>
                <a:latin typeface="Montserrat"/>
                <a:ea typeface="Montserrat"/>
                <a:cs typeface="Montserrat"/>
                <a:sym typeface="Montserrat"/>
              </a:rPr>
              <a:t>Mod 1 - Homeworks</a:t>
            </a:r>
            <a:endParaRPr sz="2020">
              <a:solidFill>
                <a:schemeClr val="accent4"/>
              </a:solidFill>
              <a:latin typeface="Montserrat"/>
              <a:ea typeface="Montserrat"/>
              <a:cs typeface="Montserrat"/>
              <a:sym typeface="Montserrat"/>
            </a:endParaRPr>
          </a:p>
        </p:txBody>
      </p:sp>
      <p:sp>
        <p:nvSpPr>
          <p:cNvPr id="179" name="Google Shape;179;p29"/>
          <p:cNvSpPr txBox="1">
            <a:spLocks noGrp="1"/>
          </p:cNvSpPr>
          <p:nvPr>
            <p:ph type="body" idx="1"/>
          </p:nvPr>
        </p:nvSpPr>
        <p:spPr>
          <a:xfrm>
            <a:off x="311675" y="1240750"/>
            <a:ext cx="8423100" cy="2948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accent4"/>
              </a:buClr>
              <a:buSzPts val="1600"/>
              <a:buFont typeface="Montserrat"/>
              <a:buChar char="-"/>
            </a:pPr>
            <a:r>
              <a:rPr lang="en-GB" sz="1600">
                <a:solidFill>
                  <a:schemeClr val="accent4"/>
                </a:solidFill>
                <a:latin typeface="Montserrat"/>
                <a:ea typeface="Montserrat"/>
                <a:cs typeface="Montserrat"/>
                <a:sym typeface="Montserrat"/>
              </a:rPr>
              <a:t>Install Python (latest version) and Visual Code</a:t>
            </a:r>
            <a:endParaRPr sz="1600">
              <a:solidFill>
                <a:schemeClr val="accent4"/>
              </a:solidFill>
              <a:latin typeface="Montserrat"/>
              <a:ea typeface="Montserrat"/>
              <a:cs typeface="Montserrat"/>
              <a:sym typeface="Montserrat"/>
            </a:endParaRPr>
          </a:p>
          <a:p>
            <a:pPr marL="457200" lvl="0" indent="-330200" algn="l" rtl="0">
              <a:spcBef>
                <a:spcPts val="0"/>
              </a:spcBef>
              <a:spcAft>
                <a:spcPts val="0"/>
              </a:spcAft>
              <a:buClr>
                <a:schemeClr val="accent4"/>
              </a:buClr>
              <a:buSzPts val="1600"/>
              <a:buFont typeface="Montserrat"/>
              <a:buChar char="-"/>
            </a:pPr>
            <a:r>
              <a:rPr lang="en-GB" sz="1600">
                <a:solidFill>
                  <a:schemeClr val="accent4"/>
                </a:solidFill>
                <a:latin typeface="Montserrat"/>
                <a:ea typeface="Montserrat"/>
                <a:cs typeface="Montserrat"/>
                <a:sym typeface="Montserrat"/>
              </a:rPr>
              <a:t>Play with variables, operators and data types </a:t>
            </a:r>
            <a:endParaRPr sz="1600">
              <a:solidFill>
                <a:schemeClr val="accent4"/>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4"/>
                </a:solidFill>
                <a:latin typeface="Montserrat"/>
                <a:ea typeface="Montserrat"/>
                <a:cs typeface="Montserrat"/>
                <a:sym typeface="Montserrat"/>
              </a:rPr>
              <a:t>- Write your first program:</a:t>
            </a:r>
            <a:r>
              <a:rPr lang="en-GB" sz="1600">
                <a:solidFill>
                  <a:schemeClr val="accent5"/>
                </a:solidFill>
                <a:latin typeface="Montserrat"/>
                <a:ea typeface="Montserrat"/>
                <a:cs typeface="Montserrat"/>
                <a:sym typeface="Montserrat"/>
              </a:rPr>
              <a:t> </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5"/>
                </a:solidFill>
                <a:latin typeface="Montserrat"/>
                <a:ea typeface="Montserrat"/>
                <a:cs typeface="Montserrat"/>
                <a:sym typeface="Montserrat"/>
              </a:rPr>
              <a:t>Write a program that calculates perimeter and area of a triangle.</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5"/>
                </a:solidFill>
                <a:latin typeface="Montserrat"/>
                <a:ea typeface="Montserrat"/>
                <a:cs typeface="Montserrat"/>
                <a:sym typeface="Montserrat"/>
              </a:rPr>
              <a:t>Result must be printed on screen.</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4"/>
                </a:solidFill>
                <a:latin typeface="Montserrat"/>
                <a:ea typeface="Montserrat"/>
                <a:cs typeface="Montserrat"/>
                <a:sym typeface="Montserrat"/>
              </a:rPr>
              <a:t>Bonus:</a:t>
            </a:r>
            <a:endParaRPr sz="1600">
              <a:solidFill>
                <a:schemeClr val="accent4"/>
              </a:solidFill>
              <a:latin typeface="Montserrat"/>
              <a:ea typeface="Montserrat"/>
              <a:cs typeface="Montserrat"/>
              <a:sym typeface="Montserrat"/>
            </a:endParaRPr>
          </a:p>
          <a:p>
            <a:pPr marL="0" lvl="0" indent="0" algn="l" rtl="0">
              <a:spcBef>
                <a:spcPts val="1200"/>
              </a:spcBef>
              <a:spcAft>
                <a:spcPts val="1200"/>
              </a:spcAft>
              <a:buNone/>
            </a:pPr>
            <a:r>
              <a:rPr lang="en-GB" sz="1600">
                <a:solidFill>
                  <a:schemeClr val="accent5"/>
                </a:solidFill>
                <a:latin typeface="Montserrat"/>
                <a:ea typeface="Montserrat"/>
                <a:cs typeface="Montserrat"/>
                <a:sym typeface="Montserrat"/>
              </a:rPr>
              <a:t>Can you make it dynamic? Hint: input()</a:t>
            </a:r>
            <a:endParaRPr sz="1600">
              <a:solidFill>
                <a:schemeClr val="accent4"/>
              </a:solidFill>
              <a:latin typeface="Montserrat"/>
              <a:ea typeface="Montserrat"/>
              <a:cs typeface="Montserrat"/>
              <a:sym typeface="Montserrat"/>
            </a:endParaRPr>
          </a:p>
        </p:txBody>
      </p:sp>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675" y="445025"/>
            <a:ext cx="84231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020">
                <a:solidFill>
                  <a:schemeClr val="accent4"/>
                </a:solidFill>
                <a:latin typeface="Montserrat"/>
                <a:ea typeface="Montserrat"/>
                <a:cs typeface="Montserrat"/>
                <a:sym typeface="Montserrat"/>
              </a:rPr>
              <a:t>When installing Python</a:t>
            </a:r>
            <a:endParaRPr sz="2020">
              <a:solidFill>
                <a:schemeClr val="accent4"/>
              </a:solidFill>
              <a:latin typeface="Montserrat"/>
              <a:ea typeface="Montserrat"/>
              <a:cs typeface="Montserrat"/>
              <a:sym typeface="Montserrat"/>
            </a:endParaRPr>
          </a:p>
        </p:txBody>
      </p:sp>
      <p:sp>
        <p:nvSpPr>
          <p:cNvPr id="186" name="Google Shape;186;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pic>
        <p:nvPicPr>
          <p:cNvPr id="187" name="Google Shape;187;p30"/>
          <p:cNvPicPr preferRelativeResize="0"/>
          <p:nvPr/>
        </p:nvPicPr>
        <p:blipFill>
          <a:blip r:embed="rId4">
            <a:alphaModFix/>
          </a:blip>
          <a:stretch>
            <a:fillRect/>
          </a:stretch>
        </p:blipFill>
        <p:spPr>
          <a:xfrm>
            <a:off x="1537963" y="983500"/>
            <a:ext cx="6068073"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chemeClr val="accent4"/>
                </a:solidFill>
                <a:latin typeface="Montserrat"/>
                <a:ea typeface="Montserrat"/>
                <a:cs typeface="Montserrat"/>
                <a:sym typeface="Montserrat"/>
              </a:rPr>
              <a:t>Course Overview</a:t>
            </a:r>
            <a:endParaRPr>
              <a:solidFill>
                <a:schemeClr val="accent4"/>
              </a:solidFill>
              <a:latin typeface="Montserrat"/>
              <a:ea typeface="Montserrat"/>
              <a:cs typeface="Montserrat"/>
              <a:sym typeface="Montserrat"/>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
        <p:nvSpPr>
          <p:cNvPr id="63" name="Google Shape;63;p14"/>
          <p:cNvSpPr txBox="1"/>
          <p:nvPr/>
        </p:nvSpPr>
        <p:spPr>
          <a:xfrm>
            <a:off x="458700" y="1485525"/>
            <a:ext cx="8226600" cy="270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chemeClr val="accent5"/>
                </a:solidFill>
                <a:latin typeface="Montserrat"/>
                <a:ea typeface="Montserrat"/>
                <a:cs typeface="Montserrat"/>
                <a:sym typeface="Montserrat"/>
              </a:rPr>
              <a:t>Mod 1 - Introduction and basic syntax </a:t>
            </a:r>
            <a:endParaRPr sz="1600">
              <a:solidFill>
                <a:schemeClr val="accent5"/>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Mod 2 - Flow control </a:t>
            </a:r>
            <a:endParaRPr sz="1600">
              <a:solidFill>
                <a:schemeClr val="accent5"/>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Mod 3 - String manipulation</a:t>
            </a:r>
            <a:endParaRPr sz="1600">
              <a:solidFill>
                <a:schemeClr val="accent5"/>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Mod 4 - Data structures</a:t>
            </a:r>
            <a:endParaRPr sz="1600">
              <a:solidFill>
                <a:schemeClr val="accent5"/>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Mod 5 - Functions</a:t>
            </a:r>
            <a:endParaRPr sz="1600">
              <a:solidFill>
                <a:schemeClr val="accent5"/>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Mod 6 - Libraries and Classes</a:t>
            </a:r>
            <a:endParaRPr sz="1600">
              <a:solidFill>
                <a:schemeClr val="accent5"/>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Mod 7 - AWS SDK + Lambda function</a:t>
            </a:r>
            <a:endParaRPr sz="1600">
              <a:solidFill>
                <a:schemeClr val="accent5"/>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Mod 8 - Final project</a:t>
            </a:r>
            <a:endParaRPr sz="1600">
              <a:solidFill>
                <a:schemeClr val="accent5"/>
              </a:solidFill>
              <a:latin typeface="Montserrat"/>
              <a:ea typeface="Montserrat"/>
              <a:cs typeface="Montserrat"/>
              <a:sym typeface="Montserrat"/>
            </a:endParaRPr>
          </a:p>
        </p:txBody>
      </p:sp>
      <p:pic>
        <p:nvPicPr>
          <p:cNvPr id="64" name="Google Shape;64;p14"/>
          <p:cNvPicPr preferRelativeResize="0"/>
          <p:nvPr/>
        </p:nvPicPr>
        <p:blipFill>
          <a:blip r:embed="rId4">
            <a:alphaModFix/>
          </a:blip>
          <a:stretch>
            <a:fillRect/>
          </a:stretch>
        </p:blipFill>
        <p:spPr>
          <a:xfrm>
            <a:off x="5614950" y="1749000"/>
            <a:ext cx="2857500" cy="180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chemeClr val="accent4"/>
                </a:solidFill>
                <a:latin typeface="Montserrat"/>
                <a:ea typeface="Montserrat"/>
                <a:cs typeface="Montserrat"/>
                <a:sym typeface="Montserrat"/>
              </a:rPr>
              <a:t>Mod 1 - Introduction and basic syntax</a:t>
            </a:r>
            <a:endParaRPr>
              <a:solidFill>
                <a:schemeClr val="accent4"/>
              </a:solidFill>
              <a:latin typeface="Montserrat"/>
              <a:ea typeface="Montserrat"/>
              <a:cs typeface="Montserrat"/>
              <a:sym typeface="Montserrat"/>
            </a:endParaRPr>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
        <p:nvSpPr>
          <p:cNvPr id="71" name="Google Shape;71;p15"/>
          <p:cNvSpPr txBox="1"/>
          <p:nvPr/>
        </p:nvSpPr>
        <p:spPr>
          <a:xfrm>
            <a:off x="679950" y="1427400"/>
            <a:ext cx="3892200" cy="2709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Why coding? Why Python?</a:t>
            </a:r>
            <a:endParaRPr sz="1600">
              <a:solidFill>
                <a:schemeClr val="accent5"/>
              </a:solidFill>
              <a:latin typeface="Montserrat"/>
              <a:ea typeface="Montserrat"/>
              <a:cs typeface="Montserrat"/>
              <a:sym typeface="Montserrat"/>
            </a:endParaRPr>
          </a:p>
          <a:p>
            <a:pPr marL="457200" lvl="0" indent="0" algn="l" rtl="0">
              <a:spcBef>
                <a:spcPts val="0"/>
              </a:spcBef>
              <a:spcAft>
                <a:spcPts val="0"/>
              </a:spcAft>
              <a:buNone/>
            </a:pPr>
            <a:endParaRPr sz="1600">
              <a:solidFill>
                <a:schemeClr val="accent5"/>
              </a:solidFill>
              <a:latin typeface="Montserrat"/>
              <a:ea typeface="Montserrat"/>
              <a:cs typeface="Montserrat"/>
              <a:sym typeface="Montserrat"/>
            </a:endParaRPr>
          </a:p>
          <a:p>
            <a:pPr marL="457200" lvl="0" indent="-330200" algn="l" rtl="0">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IDE and resources</a:t>
            </a:r>
            <a:endParaRPr sz="1600">
              <a:solidFill>
                <a:schemeClr val="accent5"/>
              </a:solidFill>
              <a:latin typeface="Montserrat"/>
              <a:ea typeface="Montserrat"/>
              <a:cs typeface="Montserrat"/>
              <a:sym typeface="Montserrat"/>
            </a:endParaRPr>
          </a:p>
          <a:p>
            <a:pPr marL="457200" lvl="0" indent="0" algn="l" rtl="0">
              <a:spcBef>
                <a:spcPts val="0"/>
              </a:spcBef>
              <a:spcAft>
                <a:spcPts val="0"/>
              </a:spcAft>
              <a:buNone/>
            </a:pPr>
            <a:endParaRPr sz="1600">
              <a:solidFill>
                <a:schemeClr val="accent5"/>
              </a:solidFill>
              <a:latin typeface="Montserrat"/>
              <a:ea typeface="Montserrat"/>
              <a:cs typeface="Montserrat"/>
              <a:sym typeface="Montserrat"/>
            </a:endParaRPr>
          </a:p>
          <a:p>
            <a:pPr marL="457200" lvl="0" indent="-330200" algn="l" rtl="0">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Operators</a:t>
            </a:r>
            <a:endParaRPr sz="1600">
              <a:solidFill>
                <a:schemeClr val="accent5"/>
              </a:solidFill>
              <a:latin typeface="Montserrat"/>
              <a:ea typeface="Montserrat"/>
              <a:cs typeface="Montserrat"/>
              <a:sym typeface="Montserrat"/>
            </a:endParaRPr>
          </a:p>
          <a:p>
            <a:pPr marL="457200" lvl="0" indent="0" algn="l" rtl="0">
              <a:spcBef>
                <a:spcPts val="0"/>
              </a:spcBef>
              <a:spcAft>
                <a:spcPts val="0"/>
              </a:spcAft>
              <a:buNone/>
            </a:pPr>
            <a:endParaRPr sz="1600">
              <a:solidFill>
                <a:schemeClr val="accent5"/>
              </a:solidFill>
              <a:latin typeface="Montserrat"/>
              <a:ea typeface="Montserrat"/>
              <a:cs typeface="Montserrat"/>
              <a:sym typeface="Montserrat"/>
            </a:endParaRPr>
          </a:p>
          <a:p>
            <a:pPr marL="457200" lvl="0" indent="-330200" algn="l" rtl="0">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Variables</a:t>
            </a:r>
            <a:endParaRPr sz="1600">
              <a:solidFill>
                <a:schemeClr val="accent5"/>
              </a:solidFill>
              <a:latin typeface="Montserrat"/>
              <a:ea typeface="Montserrat"/>
              <a:cs typeface="Montserrat"/>
              <a:sym typeface="Montserrat"/>
            </a:endParaRPr>
          </a:p>
          <a:p>
            <a:pPr marL="457200" lvl="0" indent="0" algn="l" rtl="0">
              <a:spcBef>
                <a:spcPts val="0"/>
              </a:spcBef>
              <a:spcAft>
                <a:spcPts val="0"/>
              </a:spcAft>
              <a:buNone/>
            </a:pPr>
            <a:endParaRPr sz="1600">
              <a:solidFill>
                <a:schemeClr val="accent5"/>
              </a:solidFill>
              <a:latin typeface="Montserrat"/>
              <a:ea typeface="Montserrat"/>
              <a:cs typeface="Montserrat"/>
              <a:sym typeface="Montserrat"/>
            </a:endParaRPr>
          </a:p>
          <a:p>
            <a:pPr marL="457200" lvl="0" indent="-330200" algn="l" rtl="0">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Data types</a:t>
            </a:r>
            <a:endParaRPr sz="1600">
              <a:solidFill>
                <a:schemeClr val="accent5"/>
              </a:solidFill>
              <a:latin typeface="Montserrat"/>
              <a:ea typeface="Montserrat"/>
              <a:cs typeface="Montserrat"/>
              <a:sym typeface="Montserrat"/>
            </a:endParaRPr>
          </a:p>
        </p:txBody>
      </p:sp>
      <p:pic>
        <p:nvPicPr>
          <p:cNvPr id="72" name="Google Shape;72;p15"/>
          <p:cNvPicPr preferRelativeResize="0"/>
          <p:nvPr/>
        </p:nvPicPr>
        <p:blipFill>
          <a:blip r:embed="rId4">
            <a:alphaModFix/>
          </a:blip>
          <a:stretch>
            <a:fillRect/>
          </a:stretch>
        </p:blipFill>
        <p:spPr>
          <a:xfrm>
            <a:off x="4955650" y="1000124"/>
            <a:ext cx="2932300" cy="3564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chemeClr val="accent4"/>
                </a:solidFill>
                <a:latin typeface="Montserrat"/>
                <a:ea typeface="Montserrat"/>
                <a:cs typeface="Montserrat"/>
                <a:sym typeface="Montserrat"/>
              </a:rPr>
              <a:t>Poll question</a:t>
            </a:r>
            <a:endParaRPr>
              <a:solidFill>
                <a:schemeClr val="accent4"/>
              </a:solidFill>
              <a:latin typeface="Montserrat"/>
              <a:ea typeface="Montserrat"/>
              <a:cs typeface="Montserrat"/>
              <a:sym typeface="Montserrat"/>
            </a:endParaRPr>
          </a:p>
        </p:txBody>
      </p:sp>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
        <p:nvSpPr>
          <p:cNvPr id="79" name="Google Shape;79;p16"/>
          <p:cNvSpPr txBox="1"/>
          <p:nvPr/>
        </p:nvSpPr>
        <p:spPr>
          <a:xfrm>
            <a:off x="321775" y="1382600"/>
            <a:ext cx="8226600" cy="33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900">
                <a:solidFill>
                  <a:schemeClr val="accent4"/>
                </a:solidFill>
                <a:latin typeface="Montserrat"/>
                <a:ea typeface="Montserrat"/>
                <a:cs typeface="Montserrat"/>
                <a:sym typeface="Montserrat"/>
              </a:rPr>
              <a:t>What is your level of coding knowledge?</a:t>
            </a:r>
            <a:endParaRPr sz="5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A - I </a:t>
            </a:r>
            <a:r>
              <a:rPr lang="en-GB" sz="1600">
                <a:solidFill>
                  <a:schemeClr val="accent4"/>
                </a:solidFill>
                <a:latin typeface="Montserrat"/>
                <a:ea typeface="Montserrat"/>
                <a:cs typeface="Montserrat"/>
                <a:sym typeface="Montserrat"/>
              </a:rPr>
              <a:t>never </a:t>
            </a:r>
            <a:r>
              <a:rPr lang="en-GB" sz="1600">
                <a:solidFill>
                  <a:schemeClr val="accent5"/>
                </a:solidFill>
                <a:latin typeface="Montserrat"/>
                <a:ea typeface="Montserrat"/>
                <a:cs typeface="Montserrat"/>
                <a:sym typeface="Montserrat"/>
              </a:rPr>
              <a:t>code before</a:t>
            </a: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B - I know a </a:t>
            </a:r>
            <a:r>
              <a:rPr lang="en-GB" sz="1600">
                <a:solidFill>
                  <a:schemeClr val="accent4"/>
                </a:solidFill>
                <a:latin typeface="Montserrat"/>
                <a:ea typeface="Montserrat"/>
                <a:cs typeface="Montserrat"/>
                <a:sym typeface="Montserrat"/>
              </a:rPr>
              <a:t>little bit</a:t>
            </a:r>
            <a:endParaRPr sz="1600">
              <a:solidFill>
                <a:schemeClr val="accent4"/>
              </a:solidFill>
              <a:latin typeface="Montserrat"/>
              <a:ea typeface="Montserrat"/>
              <a:cs typeface="Montserrat"/>
              <a:sym typeface="Montserrat"/>
            </a:endParaRPr>
          </a:p>
          <a:p>
            <a:pPr marL="0" lvl="0" indent="0" algn="l" rtl="0">
              <a:spcBef>
                <a:spcPts val="0"/>
              </a:spcBef>
              <a:spcAft>
                <a:spcPts val="0"/>
              </a:spcAft>
              <a:buNone/>
            </a:pP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C - I </a:t>
            </a:r>
            <a:r>
              <a:rPr lang="en-GB" sz="1600">
                <a:solidFill>
                  <a:schemeClr val="accent4"/>
                </a:solidFill>
                <a:latin typeface="Montserrat"/>
                <a:ea typeface="Montserrat"/>
                <a:cs typeface="Montserrat"/>
                <a:sym typeface="Montserrat"/>
              </a:rPr>
              <a:t>wrote some</a:t>
            </a:r>
            <a:r>
              <a:rPr lang="en-GB" sz="1600">
                <a:solidFill>
                  <a:schemeClr val="accent5"/>
                </a:solidFill>
                <a:latin typeface="Montserrat"/>
                <a:ea typeface="Montserrat"/>
                <a:cs typeface="Montserrat"/>
                <a:sym typeface="Montserrat"/>
              </a:rPr>
              <a:t> little </a:t>
            </a:r>
            <a:r>
              <a:rPr lang="en-GB" sz="1600">
                <a:solidFill>
                  <a:schemeClr val="accent4"/>
                </a:solidFill>
                <a:latin typeface="Montserrat"/>
                <a:ea typeface="Montserrat"/>
                <a:cs typeface="Montserrat"/>
                <a:sym typeface="Montserrat"/>
              </a:rPr>
              <a:t>programs </a:t>
            </a:r>
            <a:r>
              <a:rPr lang="en-GB" sz="1600">
                <a:solidFill>
                  <a:schemeClr val="accent5"/>
                </a:solidFill>
                <a:latin typeface="Montserrat"/>
                <a:ea typeface="Montserrat"/>
                <a:cs typeface="Montserrat"/>
                <a:sym typeface="Montserrat"/>
              </a:rPr>
              <a:t>for fun</a:t>
            </a: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D - I’ve code </a:t>
            </a:r>
            <a:r>
              <a:rPr lang="en-GB" sz="1600">
                <a:solidFill>
                  <a:schemeClr val="accent4"/>
                </a:solidFill>
                <a:latin typeface="Montserrat"/>
                <a:ea typeface="Montserrat"/>
                <a:cs typeface="Montserrat"/>
                <a:sym typeface="Montserrat"/>
              </a:rPr>
              <a:t>many times</a:t>
            </a:r>
            <a:r>
              <a:rPr lang="en-GB" sz="1600">
                <a:solidFill>
                  <a:schemeClr val="accent5"/>
                </a:solidFill>
                <a:latin typeface="Montserrat"/>
                <a:ea typeface="Montserrat"/>
                <a:cs typeface="Montserrat"/>
                <a:sym typeface="Montserrat"/>
              </a:rPr>
              <a:t> already</a:t>
            </a:r>
            <a:endParaRPr sz="1600">
              <a:solidFill>
                <a:schemeClr val="accent5"/>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chemeClr val="accent4"/>
                </a:solidFill>
                <a:latin typeface="Montserrat"/>
                <a:ea typeface="Montserrat"/>
                <a:cs typeface="Montserrat"/>
                <a:sym typeface="Montserrat"/>
              </a:rPr>
              <a:t>What is a computer?</a:t>
            </a:r>
            <a:endParaRPr>
              <a:solidFill>
                <a:schemeClr val="accent4"/>
              </a:solidFill>
              <a:latin typeface="Montserrat"/>
              <a:ea typeface="Montserrat"/>
              <a:cs typeface="Montserrat"/>
              <a:sym typeface="Montserrat"/>
            </a:endParaRPr>
          </a:p>
        </p:txBody>
      </p:sp>
      <p:sp>
        <p:nvSpPr>
          <p:cNvPr id="85" name="Google Shape;8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pic>
        <p:nvPicPr>
          <p:cNvPr id="86" name="Google Shape;86;p17"/>
          <p:cNvPicPr preferRelativeResize="0"/>
          <p:nvPr/>
        </p:nvPicPr>
        <p:blipFill>
          <a:blip r:embed="rId4">
            <a:alphaModFix/>
          </a:blip>
          <a:stretch>
            <a:fillRect/>
          </a:stretch>
        </p:blipFill>
        <p:spPr>
          <a:xfrm>
            <a:off x="1285875" y="1085850"/>
            <a:ext cx="6572250" cy="2971800"/>
          </a:xfrm>
          <a:prstGeom prst="rect">
            <a:avLst/>
          </a:prstGeom>
          <a:noFill/>
          <a:ln>
            <a:noFill/>
          </a:ln>
        </p:spPr>
      </p:pic>
      <p:sp>
        <p:nvSpPr>
          <p:cNvPr id="87" name="Google Shape;87;p17"/>
          <p:cNvSpPr txBox="1">
            <a:spLocks noGrp="1"/>
          </p:cNvSpPr>
          <p:nvPr>
            <p:ph type="title"/>
          </p:nvPr>
        </p:nvSpPr>
        <p:spPr>
          <a:xfrm>
            <a:off x="311700" y="4340550"/>
            <a:ext cx="8520600" cy="65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1920" i="1">
                <a:solidFill>
                  <a:schemeClr val="accent4"/>
                </a:solidFill>
                <a:latin typeface="Spectral"/>
                <a:ea typeface="Spectral"/>
                <a:cs typeface="Spectral"/>
                <a:sym typeface="Spectral"/>
              </a:rPr>
              <a:t>“Computers are stupid, but they are always right.”</a:t>
            </a:r>
            <a:endParaRPr sz="1920" i="1">
              <a:solidFill>
                <a:schemeClr val="accent4"/>
              </a:solidFill>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chemeClr val="accent4"/>
                </a:solidFill>
                <a:latin typeface="Montserrat"/>
                <a:ea typeface="Montserrat"/>
                <a:cs typeface="Montserrat"/>
                <a:sym typeface="Montserrat"/>
              </a:rPr>
              <a:t>What does “coding” means?</a:t>
            </a:r>
            <a:endParaRPr>
              <a:solidFill>
                <a:schemeClr val="accent4"/>
              </a:solidFill>
              <a:latin typeface="Montserrat"/>
              <a:ea typeface="Montserrat"/>
              <a:cs typeface="Montserrat"/>
              <a:sym typeface="Montserrat"/>
            </a:endParaRPr>
          </a:p>
        </p:txBody>
      </p:sp>
      <p:sp>
        <p:nvSpPr>
          <p:cNvPr id="93" name="Google Shape;93;p18"/>
          <p:cNvSpPr txBox="1">
            <a:spLocks noGrp="1"/>
          </p:cNvSpPr>
          <p:nvPr>
            <p:ph type="body" idx="1"/>
          </p:nvPr>
        </p:nvSpPr>
        <p:spPr>
          <a:xfrm>
            <a:off x="662575"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a:solidFill>
                <a:schemeClr val="accent4"/>
              </a:solidFill>
              <a:latin typeface="Montserrat"/>
              <a:ea typeface="Montserrat"/>
              <a:cs typeface="Montserrat"/>
              <a:sym typeface="Montserrat"/>
            </a:endParaRPr>
          </a:p>
          <a:p>
            <a:pPr marL="0" lvl="0" indent="0" algn="l" rtl="0">
              <a:spcBef>
                <a:spcPts val="1200"/>
              </a:spcBef>
              <a:spcAft>
                <a:spcPts val="0"/>
              </a:spcAft>
              <a:buNone/>
            </a:pPr>
            <a:endParaRPr sz="1600">
              <a:solidFill>
                <a:schemeClr val="accent4"/>
              </a:solidFill>
              <a:latin typeface="Montserrat"/>
              <a:ea typeface="Montserrat"/>
              <a:cs typeface="Montserrat"/>
              <a:sym typeface="Montserrat"/>
            </a:endParaRPr>
          </a:p>
          <a:p>
            <a:pPr marL="0" lvl="0" indent="0" algn="l" rtl="0">
              <a:spcBef>
                <a:spcPts val="1200"/>
              </a:spcBef>
              <a:spcAft>
                <a:spcPts val="0"/>
              </a:spcAft>
              <a:buNone/>
            </a:pPr>
            <a:r>
              <a:rPr lang="en-GB" sz="1600">
                <a:solidFill>
                  <a:schemeClr val="accent4"/>
                </a:solidFill>
                <a:latin typeface="Montserrat"/>
                <a:ea typeface="Montserrat"/>
                <a:cs typeface="Montserrat"/>
                <a:sym typeface="Montserrat"/>
              </a:rPr>
              <a:t>Coding </a:t>
            </a:r>
            <a:r>
              <a:rPr lang="en-GB" sz="1600">
                <a:solidFill>
                  <a:schemeClr val="accent5"/>
                </a:solidFill>
                <a:latin typeface="Montserrat"/>
                <a:ea typeface="Montserrat"/>
                <a:cs typeface="Montserrat"/>
                <a:sym typeface="Montserrat"/>
              </a:rPr>
              <a:t>is the act of passing a </a:t>
            </a:r>
            <a:r>
              <a:rPr lang="en-GB" sz="1600">
                <a:solidFill>
                  <a:schemeClr val="accent4"/>
                </a:solidFill>
                <a:latin typeface="Montserrat"/>
                <a:ea typeface="Montserrat"/>
                <a:cs typeface="Montserrat"/>
                <a:sym typeface="Montserrat"/>
              </a:rPr>
              <a:t>list of instructions</a:t>
            </a:r>
            <a:r>
              <a:rPr lang="en-GB" sz="1600">
                <a:solidFill>
                  <a:schemeClr val="accent5"/>
                </a:solidFill>
                <a:latin typeface="Montserrat"/>
                <a:ea typeface="Montserrat"/>
                <a:cs typeface="Montserrat"/>
                <a:sym typeface="Montserrat"/>
              </a:rPr>
              <a:t> to computers to get them completing a task.</a:t>
            </a:r>
            <a:endParaRPr sz="1600">
              <a:solidFill>
                <a:schemeClr val="accent5"/>
              </a:solidFill>
              <a:latin typeface="Montserrat"/>
              <a:ea typeface="Montserrat"/>
              <a:cs typeface="Montserrat"/>
              <a:sym typeface="Montserrat"/>
            </a:endParaRPr>
          </a:p>
          <a:p>
            <a:pPr marL="0" lvl="0" indent="0" algn="l" rtl="0">
              <a:spcBef>
                <a:spcPts val="1200"/>
              </a:spcBef>
              <a:spcAft>
                <a:spcPts val="0"/>
              </a:spcAft>
              <a:buNone/>
            </a:pPr>
            <a:endParaRPr sz="1600">
              <a:solidFill>
                <a:schemeClr val="accent5"/>
              </a:solidFill>
              <a:latin typeface="Montserrat"/>
              <a:ea typeface="Montserrat"/>
              <a:cs typeface="Montserrat"/>
              <a:sym typeface="Montserrat"/>
            </a:endParaRPr>
          </a:p>
          <a:p>
            <a:pPr marL="0" lvl="0" indent="0" algn="l" rtl="0">
              <a:spcBef>
                <a:spcPts val="1200"/>
              </a:spcBef>
              <a:spcAft>
                <a:spcPts val="1200"/>
              </a:spcAft>
              <a:buNone/>
            </a:pPr>
            <a:endParaRPr sz="1600">
              <a:solidFill>
                <a:schemeClr val="accent5"/>
              </a:solidFill>
              <a:latin typeface="Montserrat"/>
              <a:ea typeface="Montserrat"/>
              <a:cs typeface="Montserrat"/>
              <a:sym typeface="Montserrat"/>
            </a:endParaRPr>
          </a:p>
        </p:txBody>
      </p:sp>
      <p:pic>
        <p:nvPicPr>
          <p:cNvPr id="94" name="Google Shape;94;p18"/>
          <p:cNvPicPr preferRelativeResize="0"/>
          <p:nvPr/>
        </p:nvPicPr>
        <p:blipFill>
          <a:blip r:embed="rId4">
            <a:alphaModFix/>
          </a:blip>
          <a:stretch>
            <a:fillRect/>
          </a:stretch>
        </p:blipFill>
        <p:spPr>
          <a:xfrm>
            <a:off x="5334175" y="1152475"/>
            <a:ext cx="2733120" cy="3416400"/>
          </a:xfrm>
          <a:prstGeom prst="rect">
            <a:avLst/>
          </a:prstGeom>
          <a:noFill/>
          <a:ln>
            <a:noFill/>
          </a:ln>
        </p:spPr>
      </p:pic>
      <p:sp>
        <p:nvSpPr>
          <p:cNvPr id="95" name="Google Shape;9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1820">
                <a:solidFill>
                  <a:schemeClr val="accent4"/>
                </a:solidFill>
                <a:latin typeface="Montserrat"/>
                <a:ea typeface="Montserrat"/>
                <a:cs typeface="Montserrat"/>
                <a:sym typeface="Montserrat"/>
              </a:rPr>
              <a:t>Different levels of abstraction</a:t>
            </a:r>
            <a:endParaRPr sz="1820">
              <a:solidFill>
                <a:schemeClr val="accent4"/>
              </a:solidFill>
              <a:latin typeface="Montserrat"/>
              <a:ea typeface="Montserrat"/>
              <a:cs typeface="Montserrat"/>
              <a:sym typeface="Montserrat"/>
            </a:endParaRPr>
          </a:p>
        </p:txBody>
      </p:sp>
      <p:pic>
        <p:nvPicPr>
          <p:cNvPr id="101" name="Google Shape;101;p19"/>
          <p:cNvPicPr preferRelativeResize="0"/>
          <p:nvPr/>
        </p:nvPicPr>
        <p:blipFill rotWithShape="1">
          <a:blip r:embed="rId4">
            <a:alphaModFix/>
          </a:blip>
          <a:srcRect b="5926"/>
          <a:stretch/>
        </p:blipFill>
        <p:spPr>
          <a:xfrm>
            <a:off x="1576775" y="953425"/>
            <a:ext cx="5990450" cy="3594400"/>
          </a:xfrm>
          <a:prstGeom prst="rect">
            <a:avLst/>
          </a:prstGeom>
          <a:noFill/>
          <a:ln>
            <a:noFill/>
          </a:ln>
        </p:spPr>
      </p:pic>
      <p:sp>
        <p:nvSpPr>
          <p:cNvPr id="102" name="Google Shape;10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chemeClr val="accent4"/>
                </a:solidFill>
                <a:latin typeface="Montserrat"/>
                <a:ea typeface="Montserrat"/>
                <a:cs typeface="Montserrat"/>
                <a:sym typeface="Montserrat"/>
              </a:rPr>
              <a:t>Why coding?</a:t>
            </a:r>
            <a:endParaRPr>
              <a:solidFill>
                <a:schemeClr val="accent4"/>
              </a:solidFill>
              <a:latin typeface="Montserrat"/>
              <a:ea typeface="Montserrat"/>
              <a:cs typeface="Montserrat"/>
              <a:sym typeface="Montserrat"/>
            </a:endParaRPr>
          </a:p>
        </p:txBody>
      </p:sp>
      <p:sp>
        <p:nvSpPr>
          <p:cNvPr id="108" name="Google Shape;10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sp>
        <p:nvSpPr>
          <p:cNvPr id="109" name="Google Shape;109;p20"/>
          <p:cNvSpPr txBox="1"/>
          <p:nvPr/>
        </p:nvSpPr>
        <p:spPr>
          <a:xfrm>
            <a:off x="311700" y="1284000"/>
            <a:ext cx="8625000" cy="270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chemeClr val="accent4"/>
                </a:solidFill>
                <a:latin typeface="Montserrat"/>
                <a:ea typeface="Montserrat"/>
                <a:cs typeface="Montserrat"/>
                <a:sym typeface="Montserrat"/>
              </a:rPr>
              <a:t>Problem Solving mindset:</a:t>
            </a:r>
            <a:endParaRPr sz="1600">
              <a:solidFill>
                <a:schemeClr val="accent4"/>
              </a:solidFill>
              <a:latin typeface="Montserrat"/>
              <a:ea typeface="Montserrat"/>
              <a:cs typeface="Montserrat"/>
              <a:sym typeface="Montserrat"/>
            </a:endParaRPr>
          </a:p>
          <a:p>
            <a:pPr marL="0" lvl="0" indent="0" algn="l" rtl="0">
              <a:lnSpc>
                <a:spcPct val="115000"/>
              </a:lnSpc>
              <a:spcBef>
                <a:spcPts val="0"/>
              </a:spcBef>
              <a:spcAft>
                <a:spcPts val="0"/>
              </a:spcAft>
              <a:buNone/>
            </a:pPr>
            <a:r>
              <a:rPr lang="en-GB" sz="1600">
                <a:solidFill>
                  <a:schemeClr val="accent5"/>
                </a:solidFill>
                <a:latin typeface="Montserrat"/>
                <a:ea typeface="Montserrat"/>
                <a:cs typeface="Montserrat"/>
                <a:sym typeface="Montserrat"/>
              </a:rPr>
              <a:t>Practice logical thinking and the ability to break down complex problems into manageable steps.</a:t>
            </a:r>
            <a:endParaRPr sz="1600">
              <a:solidFill>
                <a:schemeClr val="accent5"/>
              </a:solidFill>
              <a:latin typeface="Montserrat"/>
              <a:ea typeface="Montserrat"/>
              <a:cs typeface="Montserrat"/>
              <a:sym typeface="Montserrat"/>
            </a:endParaRPr>
          </a:p>
          <a:p>
            <a:pPr marL="0" lvl="0" indent="0" algn="l" rtl="0">
              <a:lnSpc>
                <a:spcPct val="115000"/>
              </a:lnSpc>
              <a:spcBef>
                <a:spcPts val="0"/>
              </a:spcBef>
              <a:spcAft>
                <a:spcPts val="0"/>
              </a:spcAft>
              <a:buNone/>
            </a:pPr>
            <a:endParaRPr sz="1600">
              <a:solidFill>
                <a:schemeClr val="accent5"/>
              </a:solidFill>
              <a:latin typeface="Montserrat"/>
              <a:ea typeface="Montserrat"/>
              <a:cs typeface="Montserrat"/>
              <a:sym typeface="Montserrat"/>
            </a:endParaRPr>
          </a:p>
          <a:p>
            <a:pPr marL="0" lvl="0" indent="0" algn="l" rtl="0">
              <a:lnSpc>
                <a:spcPct val="115000"/>
              </a:lnSpc>
              <a:spcBef>
                <a:spcPts val="0"/>
              </a:spcBef>
              <a:spcAft>
                <a:spcPts val="0"/>
              </a:spcAft>
              <a:buNone/>
            </a:pPr>
            <a:r>
              <a:rPr lang="en-GB" sz="1600">
                <a:solidFill>
                  <a:schemeClr val="accent4"/>
                </a:solidFill>
                <a:latin typeface="Montserrat"/>
                <a:ea typeface="Montserrat"/>
                <a:cs typeface="Montserrat"/>
                <a:sym typeface="Montserrat"/>
              </a:rPr>
              <a:t>Automation:</a:t>
            </a:r>
            <a:endParaRPr sz="1600">
              <a:solidFill>
                <a:schemeClr val="accent4"/>
              </a:solidFill>
              <a:latin typeface="Montserrat"/>
              <a:ea typeface="Montserrat"/>
              <a:cs typeface="Montserrat"/>
              <a:sym typeface="Montserrat"/>
            </a:endParaRPr>
          </a:p>
          <a:p>
            <a:pPr marL="0" lvl="0" indent="0" algn="l" rtl="0">
              <a:lnSpc>
                <a:spcPct val="115000"/>
              </a:lnSpc>
              <a:spcBef>
                <a:spcPts val="0"/>
              </a:spcBef>
              <a:spcAft>
                <a:spcPts val="0"/>
              </a:spcAft>
              <a:buNone/>
            </a:pPr>
            <a:r>
              <a:rPr lang="en-GB" sz="1600">
                <a:solidFill>
                  <a:schemeClr val="accent5"/>
                </a:solidFill>
                <a:latin typeface="Montserrat"/>
                <a:ea typeface="Montserrat"/>
                <a:cs typeface="Montserrat"/>
                <a:sym typeface="Montserrat"/>
              </a:rPr>
              <a:t>Allows the automation of repetitive tasks (save time, reduce errors)</a:t>
            </a:r>
            <a:endParaRPr sz="1600">
              <a:solidFill>
                <a:schemeClr val="accent5"/>
              </a:solidFill>
              <a:latin typeface="Montserrat"/>
              <a:ea typeface="Montserrat"/>
              <a:cs typeface="Montserrat"/>
              <a:sym typeface="Montserrat"/>
            </a:endParaRPr>
          </a:p>
          <a:p>
            <a:pPr marL="0" lvl="0" indent="0" algn="l" rtl="0">
              <a:lnSpc>
                <a:spcPct val="115000"/>
              </a:lnSpc>
              <a:spcBef>
                <a:spcPts val="0"/>
              </a:spcBef>
              <a:spcAft>
                <a:spcPts val="0"/>
              </a:spcAft>
              <a:buNone/>
            </a:pP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4"/>
                </a:solidFill>
                <a:latin typeface="Montserrat"/>
                <a:ea typeface="Montserrat"/>
                <a:cs typeface="Montserrat"/>
                <a:sym typeface="Montserrat"/>
              </a:rPr>
              <a:t>Low-level interaction:</a:t>
            </a:r>
            <a:endParaRPr sz="1600">
              <a:solidFill>
                <a:schemeClr val="accent4"/>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Allows low level interaction with tools. Faster, more powerful interaction </a:t>
            </a:r>
            <a:endParaRPr sz="1600">
              <a:solidFill>
                <a:schemeClr val="accent5"/>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307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chemeClr val="accent4"/>
                </a:solidFill>
                <a:latin typeface="Montserrat"/>
                <a:ea typeface="Montserrat"/>
                <a:cs typeface="Montserrat"/>
                <a:sym typeface="Montserrat"/>
              </a:rPr>
              <a:t>Why Python?</a:t>
            </a:r>
            <a:endParaRPr>
              <a:solidFill>
                <a:schemeClr val="accent4"/>
              </a:solidFill>
              <a:latin typeface="Montserrat"/>
              <a:ea typeface="Montserrat"/>
              <a:cs typeface="Montserrat"/>
              <a:sym typeface="Montserrat"/>
            </a:endParaRPr>
          </a:p>
        </p:txBody>
      </p:sp>
      <p:sp>
        <p:nvSpPr>
          <p:cNvPr id="115" name="Google Shape;11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
        <p:nvSpPr>
          <p:cNvPr id="116" name="Google Shape;116;p21"/>
          <p:cNvSpPr txBox="1"/>
          <p:nvPr/>
        </p:nvSpPr>
        <p:spPr>
          <a:xfrm>
            <a:off x="311700" y="880550"/>
            <a:ext cx="5438400" cy="40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Versatile, high-level, object-oriented</a:t>
            </a: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designed to be highly extensible via modules.</a:t>
            </a: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4"/>
                </a:solidFill>
                <a:latin typeface="Montserrat"/>
                <a:ea typeface="Montserrat"/>
                <a:cs typeface="Montserrat"/>
                <a:sym typeface="Montserrat"/>
              </a:rPr>
              <a:t>Simpler</a:t>
            </a:r>
            <a:r>
              <a:rPr lang="en-GB" sz="1600">
                <a:solidFill>
                  <a:schemeClr val="accent5"/>
                </a:solidFill>
                <a:latin typeface="Montserrat"/>
                <a:ea typeface="Montserrat"/>
                <a:cs typeface="Montserrat"/>
                <a:sym typeface="Montserrat"/>
              </a:rPr>
              <a:t>, less-cluttered </a:t>
            </a:r>
            <a:r>
              <a:rPr lang="en-GB" sz="1600">
                <a:solidFill>
                  <a:schemeClr val="accent4"/>
                </a:solidFill>
                <a:latin typeface="Montserrat"/>
                <a:ea typeface="Montserrat"/>
                <a:cs typeface="Montserrat"/>
                <a:sym typeface="Montserrat"/>
              </a:rPr>
              <a:t>syntax </a:t>
            </a:r>
            <a:r>
              <a:rPr lang="en-GB" sz="1600">
                <a:solidFill>
                  <a:schemeClr val="accent5"/>
                </a:solidFill>
                <a:latin typeface="Montserrat"/>
                <a:ea typeface="Montserrat"/>
                <a:cs typeface="Montserrat"/>
                <a:sym typeface="Montserrat"/>
              </a:rPr>
              <a:t>and grammar, with English-like keywords.</a:t>
            </a: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4"/>
                </a:solidFill>
                <a:latin typeface="Montserrat"/>
                <a:ea typeface="Montserrat"/>
                <a:cs typeface="Montserrat"/>
                <a:sym typeface="Montserrat"/>
              </a:rPr>
              <a:t>Large standard library</a:t>
            </a:r>
            <a:r>
              <a:rPr lang="en-GB" sz="1600">
                <a:solidFill>
                  <a:schemeClr val="accent5"/>
                </a:solidFill>
                <a:latin typeface="Montserrat"/>
                <a:ea typeface="Montserrat"/>
                <a:cs typeface="Montserrat"/>
                <a:sym typeface="Montserrat"/>
              </a:rPr>
              <a:t> + vast selection of third-party libraries (very active community)</a:t>
            </a: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Python can be used for many type of development:</a:t>
            </a: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Web applications</a:t>
            </a: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Data Science</a:t>
            </a: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Machine Learning</a:t>
            </a: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Business Application</a:t>
            </a:r>
            <a:endParaRPr sz="1600">
              <a:solidFill>
                <a:schemeClr val="accent5"/>
              </a:solidFill>
              <a:latin typeface="Montserrat"/>
              <a:ea typeface="Montserrat"/>
              <a:cs typeface="Montserrat"/>
              <a:sym typeface="Montserrat"/>
            </a:endParaRPr>
          </a:p>
          <a:p>
            <a:pPr marL="0" lvl="0" indent="0" algn="l" rtl="0">
              <a:spcBef>
                <a:spcPts val="0"/>
              </a:spcBef>
              <a:spcAft>
                <a:spcPts val="0"/>
              </a:spcAft>
              <a:buNone/>
            </a:pPr>
            <a:r>
              <a:rPr lang="en-GB" sz="1600">
                <a:solidFill>
                  <a:schemeClr val="accent5"/>
                </a:solidFill>
                <a:latin typeface="Montserrat"/>
                <a:ea typeface="Montserrat"/>
                <a:cs typeface="Montserrat"/>
                <a:sym typeface="Montserrat"/>
              </a:rPr>
              <a:t>Scripting and utility software (automating tasks)</a:t>
            </a:r>
            <a:endParaRPr sz="1600">
              <a:solidFill>
                <a:schemeClr val="accent5"/>
              </a:solidFill>
              <a:latin typeface="Montserrat"/>
              <a:ea typeface="Montserrat"/>
              <a:cs typeface="Montserrat"/>
              <a:sym typeface="Montserrat"/>
            </a:endParaRPr>
          </a:p>
        </p:txBody>
      </p:sp>
      <p:pic>
        <p:nvPicPr>
          <p:cNvPr id="117" name="Google Shape;117;p21"/>
          <p:cNvPicPr preferRelativeResize="0"/>
          <p:nvPr/>
        </p:nvPicPr>
        <p:blipFill>
          <a:blip r:embed="rId4">
            <a:alphaModFix/>
          </a:blip>
          <a:stretch>
            <a:fillRect/>
          </a:stretch>
        </p:blipFill>
        <p:spPr>
          <a:xfrm>
            <a:off x="5902500" y="1072586"/>
            <a:ext cx="2929801" cy="367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ccf9b63-bd70-4f16-a9da-b03480e7f60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1CB8EAF4D1E08499AE3BDD9AA14F037" ma:contentTypeVersion="8" ma:contentTypeDescription="Create a new document." ma:contentTypeScope="" ma:versionID="bfacf21c31296039bedac2d345021bc5">
  <xsd:schema xmlns:xsd="http://www.w3.org/2001/XMLSchema" xmlns:xs="http://www.w3.org/2001/XMLSchema" xmlns:p="http://schemas.microsoft.com/office/2006/metadata/properties" xmlns:ns2="8ccf9b63-bd70-4f16-a9da-b03480e7f60c" targetNamespace="http://schemas.microsoft.com/office/2006/metadata/properties" ma:root="true" ma:fieldsID="34b4871fc593d3594277222531dfd660" ns2:_="">
    <xsd:import namespace="8ccf9b63-bd70-4f16-a9da-b03480e7f60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f9b63-bd70-4f16-a9da-b03480e7f6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cf8061b7-3016-4fb0-bee9-095418a3dd38"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E8BFC2-D0F0-487B-B20E-360D9AE38AC6}">
  <ds:schemaRefs>
    <ds:schemaRef ds:uri="http://schemas.microsoft.com/office/2006/metadata/properties"/>
    <ds:schemaRef ds:uri="http://schemas.microsoft.com/office/infopath/2007/PartnerControls"/>
    <ds:schemaRef ds:uri="8ccf9b63-bd70-4f16-a9da-b03480e7f60c"/>
  </ds:schemaRefs>
</ds:datastoreItem>
</file>

<file path=customXml/itemProps2.xml><?xml version="1.0" encoding="utf-8"?>
<ds:datastoreItem xmlns:ds="http://schemas.openxmlformats.org/officeDocument/2006/customXml" ds:itemID="{B5919708-8A77-4587-BF70-B1AEF5B3CB6A}">
  <ds:schemaRefs>
    <ds:schemaRef ds:uri="http://schemas.microsoft.com/sharepoint/v3/contenttype/forms"/>
  </ds:schemaRefs>
</ds:datastoreItem>
</file>

<file path=customXml/itemProps3.xml><?xml version="1.0" encoding="utf-8"?>
<ds:datastoreItem xmlns:ds="http://schemas.openxmlformats.org/officeDocument/2006/customXml" ds:itemID="{1B812A89-E1DC-4441-94AC-3E915FAE76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cf9b63-bd70-4f16-a9da-b03480e7f6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Python Course</vt:lpstr>
      <vt:lpstr>Course Overview</vt:lpstr>
      <vt:lpstr>Mod 1 - Introduction and basic syntax</vt:lpstr>
      <vt:lpstr>Poll question</vt:lpstr>
      <vt:lpstr>What is a computer?</vt:lpstr>
      <vt:lpstr>What does “coding” means?</vt:lpstr>
      <vt:lpstr>Different levels of abstraction</vt:lpstr>
      <vt:lpstr>Why coding?</vt:lpstr>
      <vt:lpstr>Why Python?</vt:lpstr>
      <vt:lpstr>Resources</vt:lpstr>
      <vt:lpstr>Where do I run my code?</vt:lpstr>
      <vt:lpstr>Data Types  Data types are the classification or categorisation of data items. It represents the kind of value that tells what operations can be performed on a particular data.  Examples: </vt:lpstr>
      <vt:lpstr>Operators</vt:lpstr>
      <vt:lpstr>Variables</vt:lpstr>
      <vt:lpstr>Operators</vt:lpstr>
      <vt:lpstr>Built-In Functions</vt:lpstr>
      <vt:lpstr>Mod 1 - Homeworks</vt:lpstr>
      <vt:lpstr>When installing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Course</dc:title>
  <cp:revision>3</cp:revision>
  <dcterms:modified xsi:type="dcterms:W3CDTF">2023-10-21T19:48:31Z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0x01010091CB8EAF4D1E08499AE3BDD9AA14F037</vt:lpwstr>
  </property>
  <property fmtid="{D5CDD505-2E9C-101B-9397-08002B2CF9AE}" pid="3" name="MediaServiceImageTags">
    <vt:lpwstr/>
  </property>
</Properties>
</file>