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internal-working-of-python/"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DVyjdw4t9I?si=thuYTRogvlPBpNyC" TargetMode="External"/><Relationship Id="rId3" Type="http://schemas.openxmlformats.org/officeDocument/2006/relationships/hyperlink" Target="https://peps.python.org/pep-0020/"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90a83cde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90a83cde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0a83cde6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90a83cde6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0a83cde6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0a83cde6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0a83cde6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0a83cde6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solution utilise the combination of if, elif and else. </a:t>
            </a:r>
            <a:endParaRPr/>
          </a:p>
          <a:p>
            <a:pPr indent="0" lvl="0" marL="0" rtl="0" algn="l">
              <a:spcBef>
                <a:spcPts val="0"/>
              </a:spcBef>
              <a:spcAft>
                <a:spcPts val="0"/>
              </a:spcAft>
              <a:buNone/>
            </a:pPr>
            <a:r>
              <a:rPr lang="en-GB"/>
              <a:t>int() and str() are used to convert the user input (string) to an integer and convert it back to strings to allow string concatenation.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What if you change if, elif in if,if?</a:t>
            </a:r>
            <a:endParaRPr/>
          </a:p>
          <a:p>
            <a:pPr indent="0" lvl="0" marL="0" rtl="0" algn="l">
              <a:spcBef>
                <a:spcPts val="0"/>
              </a:spcBef>
              <a:spcAft>
                <a:spcPts val="0"/>
              </a:spcAft>
              <a:buNone/>
            </a:pPr>
            <a:r>
              <a:rPr lang="en-GB"/>
              <a:t>What happens and why?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0a83cde6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0a83cde6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solutions works, but compared to solution A requires a nested if statement. </a:t>
            </a:r>
            <a:endParaRPr/>
          </a:p>
          <a:p>
            <a:pPr indent="0" lvl="0" marL="0" rtl="0" algn="l">
              <a:spcBef>
                <a:spcPts val="0"/>
              </a:spcBef>
              <a:spcAft>
                <a:spcPts val="0"/>
              </a:spcAft>
              <a:buNone/>
            </a:pPr>
            <a:r>
              <a:rPr lang="en-GB"/>
              <a:t>When writing code, always try to avoid nesting when possible.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More readable solutions are always preferred because they facilitate troubleshooting and debugging, especially when working in teams where other developers might have to debug your code.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0a83cde6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0a83cde6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this solution, the block of code responsible for the user input is being included into a try-except block.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an error occur, Python will normally stop and generate an error message.</a:t>
            </a:r>
            <a:endParaRPr/>
          </a:p>
          <a:p>
            <a:pPr indent="0" lvl="0" marL="0" rtl="0" algn="l">
              <a:spcBef>
                <a:spcPts val="0"/>
              </a:spcBef>
              <a:spcAft>
                <a:spcPts val="0"/>
              </a:spcAft>
              <a:buNone/>
            </a:pPr>
            <a:r>
              <a:rPr lang="en-GB"/>
              <a:t>The try - except block allow us to catch a specific error (or any error) that could be raised and print a message to the user instead of stopping the program execution.</a:t>
            </a:r>
            <a:endParaRPr/>
          </a:p>
          <a:p>
            <a:pPr indent="0" lvl="0" marL="0" rtl="0" algn="l">
              <a:spcBef>
                <a:spcPts val="0"/>
              </a:spcBef>
              <a:spcAft>
                <a:spcPts val="0"/>
              </a:spcAft>
              <a:buNone/>
            </a:pPr>
            <a:r>
              <a:rPr lang="en-GB"/>
              <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0a83cde6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90a83cde6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0a83cde6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0a83cde6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loops are generally faster than while loops in Python.</a:t>
            </a:r>
            <a:endParaRPr/>
          </a:p>
          <a:p>
            <a:pPr indent="0" lvl="0" marL="0" rtl="0" algn="l">
              <a:spcBef>
                <a:spcPts val="0"/>
              </a:spcBef>
              <a:spcAft>
                <a:spcPts val="0"/>
              </a:spcAft>
              <a:buNone/>
            </a:pPr>
            <a:r>
              <a:rPr lang="en-GB"/>
              <a:t>This is because for loops are optimised for iterating over a sequence of elements, whereas while loops are optimised for executing a block of code repeatedly until a condition is met.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List comprehension are generally faster than loops because they use optimise C code under the hood to perform the transformation.</a:t>
            </a:r>
            <a:endParaRPr/>
          </a:p>
          <a:p>
            <a:pPr indent="0" lvl="0" marL="0" rtl="0" algn="l">
              <a:spcBef>
                <a:spcPts val="0"/>
              </a:spcBef>
              <a:spcAft>
                <a:spcPts val="0"/>
              </a:spcAft>
              <a:buNone/>
            </a:pPr>
            <a:r>
              <a:rPr lang="en-GB"/>
              <a:t>However, in same cases, list comprehensions can be slower than for loops due to overhead of creating and extending the list.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8e1045444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8e1045444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block of code included in While loop, will be executed as long as the condition is evaluated as True.</a:t>
            </a:r>
            <a:endParaRPr/>
          </a:p>
          <a:p>
            <a:pPr indent="0" lvl="0" marL="0" rtl="0" algn="l">
              <a:spcBef>
                <a:spcPts val="0"/>
              </a:spcBef>
              <a:spcAft>
                <a:spcPts val="0"/>
              </a:spcAft>
              <a:buNone/>
            </a:pPr>
            <a:r>
              <a:rPr lang="en-GB"/>
              <a:t>Because while loops are normally used for cases where the number of execution is unknown (therefore it might vary according to each case), while loops might lead to infinite loops if not carefully designed.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To stops while loops, the following strategies are used:</a:t>
            </a:r>
            <a:endParaRPr/>
          </a:p>
          <a:p>
            <a:pPr indent="-298450" lvl="0" marL="457200" rtl="0" algn="l">
              <a:spcBef>
                <a:spcPts val="0"/>
              </a:spcBef>
              <a:spcAft>
                <a:spcPts val="0"/>
              </a:spcAft>
              <a:buSzPts val="1100"/>
              <a:buChar char="-"/>
            </a:pPr>
            <a:r>
              <a:rPr b="1" lang="en-GB"/>
              <a:t>Break statement</a:t>
            </a:r>
            <a:r>
              <a:rPr lang="en-GB"/>
              <a:t>: a keyword that will immediately stop the loop when executed. It’s a way to “force the way out” from a loop. Very effective but considered bad practice by some developers.</a:t>
            </a:r>
            <a:endParaRPr/>
          </a:p>
          <a:p>
            <a:pPr indent="0" lvl="0" marL="457200" rtl="0" algn="l">
              <a:spcBef>
                <a:spcPts val="0"/>
              </a:spcBef>
              <a:spcAft>
                <a:spcPts val="0"/>
              </a:spcAft>
              <a:buNone/>
            </a:pPr>
            <a:r>
              <a:rPr lang="en-GB"/>
              <a:t>The break statement can be used with for loops as well.</a:t>
            </a:r>
            <a:endParaRPr/>
          </a:p>
          <a:p>
            <a:pPr indent="-298450" lvl="0" marL="457200" rtl="0" algn="l">
              <a:spcBef>
                <a:spcPts val="0"/>
              </a:spcBef>
              <a:spcAft>
                <a:spcPts val="0"/>
              </a:spcAft>
              <a:buSzPts val="1100"/>
              <a:buChar char="-"/>
            </a:pPr>
            <a:r>
              <a:rPr b="1" lang="en-GB"/>
              <a:t>Sentinel variables</a:t>
            </a:r>
            <a:r>
              <a:rPr lang="en-GB"/>
              <a:t>: a variable that in loops, is used as a way to change the condition from True to False, resulting in stopping the loop.</a:t>
            </a:r>
            <a:endParaRPr/>
          </a:p>
          <a:p>
            <a:pPr indent="-298450" lvl="0" marL="457200" rtl="0" algn="l">
              <a:spcBef>
                <a:spcPts val="0"/>
              </a:spcBef>
              <a:spcAft>
                <a:spcPts val="0"/>
              </a:spcAft>
              <a:buSzPts val="1100"/>
              <a:buChar char="-"/>
            </a:pPr>
            <a:r>
              <a:rPr b="1" lang="en-GB"/>
              <a:t>Return statements</a:t>
            </a:r>
            <a:r>
              <a:rPr lang="en-GB"/>
              <a:t>: when a loop is inside a function, you can use the return statement to exit the function, interrupting the loop. We will discuss user-defined functions later on in the course.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0a83cde6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0a83cde6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8e1045444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8e1045444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8e06b161b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8e06b161b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9388977a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9388977a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you nest loops, the number of times your code gets executed increases exponentially. </a:t>
            </a:r>
            <a:endParaRPr/>
          </a:p>
          <a:p>
            <a:pPr indent="0" lvl="0" marL="0" rtl="0" algn="l">
              <a:spcBef>
                <a:spcPts val="0"/>
              </a:spcBef>
              <a:spcAft>
                <a:spcPts val="0"/>
              </a:spcAft>
              <a:buNone/>
            </a:pPr>
            <a:r>
              <a:rPr lang="en-GB"/>
              <a:t>This can lead to increased time complexity, more computational strain, and code that is difficult to read and debug.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Although Python allows you to nest many loops, you should only use nested loops when it is strictly necessary. </a:t>
            </a:r>
            <a:endParaRPr/>
          </a:p>
          <a:p>
            <a:pPr indent="0" lvl="0" marL="0" rtl="0" algn="l">
              <a:spcBef>
                <a:spcPts val="0"/>
              </a:spcBef>
              <a:spcAft>
                <a:spcPts val="0"/>
              </a:spcAft>
              <a:buNone/>
            </a:pPr>
            <a:r>
              <a:rPr lang="en-GB"/>
              <a:t>If you find yourself nesting more than three times, it might be worth considering if there is a better way to organize your code.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0a83cde6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0a83cde6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Rules of the Fizz Buzz game:</a:t>
            </a:r>
            <a:endParaRPr/>
          </a:p>
          <a:p>
            <a:pPr indent="0" lvl="0" marL="0" rtl="0" algn="l">
              <a:spcBef>
                <a:spcPts val="0"/>
              </a:spcBef>
              <a:spcAft>
                <a:spcPts val="0"/>
              </a:spcAft>
              <a:buNone/>
            </a:pPr>
            <a:r>
              <a:rPr lang="en-GB"/>
              <a:t>Given a number, print each number starting from 1 to the given number.</a:t>
            </a:r>
            <a:endParaRPr/>
          </a:p>
          <a:p>
            <a:pPr indent="0" lvl="0" marL="0" rtl="0" algn="l">
              <a:spcBef>
                <a:spcPts val="0"/>
              </a:spcBef>
              <a:spcAft>
                <a:spcPts val="0"/>
              </a:spcAft>
              <a:buNone/>
            </a:pPr>
            <a:r>
              <a:rPr lang="en-GB"/>
              <a:t>If a number is divisible by 3, print “FIZZ” instead.</a:t>
            </a:r>
            <a:endParaRPr/>
          </a:p>
          <a:p>
            <a:pPr indent="0" lvl="0" marL="0" rtl="0" algn="l">
              <a:spcBef>
                <a:spcPts val="0"/>
              </a:spcBef>
              <a:spcAft>
                <a:spcPts val="0"/>
              </a:spcAft>
              <a:buNone/>
            </a:pPr>
            <a:r>
              <a:rPr lang="en-GB"/>
              <a:t>If a number is divisible by 5, print “BUZZ” instead.</a:t>
            </a:r>
            <a:endParaRPr/>
          </a:p>
          <a:p>
            <a:pPr indent="0" lvl="0" marL="0" rtl="0" algn="l">
              <a:spcBef>
                <a:spcPts val="0"/>
              </a:spcBef>
              <a:spcAft>
                <a:spcPts val="0"/>
              </a:spcAft>
              <a:buNone/>
            </a:pPr>
            <a:r>
              <a:rPr lang="en-GB"/>
              <a:t>If a number is divisible by both, print “FIZZ BUZZ”</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original game checks for numbers divisible by 3 and 5 (or both) but you will find </a:t>
            </a:r>
            <a:r>
              <a:rPr lang="en-GB"/>
              <a:t>version</a:t>
            </a:r>
            <a:r>
              <a:rPr lang="en-GB"/>
              <a:t> using 2 and 3 instead. Feel free to use whatever version you prefer, as long as the output correct.</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0a83cde6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90a83cde6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2a4e1c1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2a4e1c1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Interpreted languages allow for line-by-line execution, which enables more interactive programming with tools like Jupyter Notebook.</a:t>
            </a:r>
            <a:endParaRPr/>
          </a:p>
          <a:p>
            <a:pPr indent="0" lvl="0" marL="0" rtl="0" algn="l">
              <a:spcBef>
                <a:spcPts val="0"/>
              </a:spcBef>
              <a:spcAft>
                <a:spcPts val="0"/>
              </a:spcAft>
              <a:buClr>
                <a:schemeClr val="dk1"/>
              </a:buClr>
              <a:buSzPts val="1100"/>
              <a:buFont typeface="Arial"/>
              <a:buNone/>
            </a:pPr>
            <a:r>
              <a:rPr lang="en-GB"/>
              <a:t>This feature also allows for better debugging experiences, as you can check the output at each step of the execution. </a:t>
            </a:r>
            <a:endParaRPr/>
          </a:p>
          <a:p>
            <a:pPr indent="0" lvl="0" marL="0" rtl="0" algn="l">
              <a:spcBef>
                <a:spcPts val="0"/>
              </a:spcBef>
              <a:spcAft>
                <a:spcPts val="0"/>
              </a:spcAft>
              <a:buClr>
                <a:schemeClr val="dk1"/>
              </a:buClr>
              <a:buSzPts val="1100"/>
              <a:buFont typeface="Arial"/>
              <a:buNone/>
            </a:pPr>
            <a:r>
              <a:rPr lang="en-GB"/>
              <a:t>We will discuss debuggers and Jupyter Notebook in more detail later in the course.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It’s important to note that interpreted/compiled is not a property of the language itself, but rather how it is implemented.</a:t>
            </a:r>
            <a:endParaRPr/>
          </a:p>
          <a:p>
            <a:pPr indent="0" lvl="0" marL="0" rtl="0" algn="l">
              <a:spcBef>
                <a:spcPts val="0"/>
              </a:spcBef>
              <a:spcAft>
                <a:spcPts val="0"/>
              </a:spcAft>
              <a:buClr>
                <a:schemeClr val="dk1"/>
              </a:buClr>
              <a:buSzPts val="1100"/>
              <a:buFont typeface="Arial"/>
              <a:buNone/>
            </a:pPr>
            <a:r>
              <a:rPr lang="en-GB"/>
              <a:t>Compiling is the process of translating code from one language to another, which means that some languages may have both implementations at the same time. For example, Python is considered an interpreted language, but it has a level of compilation (it’s compiled to bytecode).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For more information:</a:t>
            </a:r>
            <a:endParaRPr/>
          </a:p>
          <a:p>
            <a:pPr indent="0" lvl="0" marL="0" rtl="0" algn="l">
              <a:spcBef>
                <a:spcPts val="0"/>
              </a:spcBef>
              <a:spcAft>
                <a:spcPts val="0"/>
              </a:spcAft>
              <a:buClr>
                <a:schemeClr val="dk1"/>
              </a:buClr>
              <a:buSzPts val="1100"/>
              <a:buFont typeface="Arial"/>
              <a:buNone/>
            </a:pPr>
            <a:r>
              <a:rPr lang="en-GB" u="sng">
                <a:solidFill>
                  <a:schemeClr val="hlink"/>
                </a:solidFill>
                <a:hlinkClick r:id="rId2"/>
              </a:rPr>
              <a:t>Internal working of Python - GeeksforGeeks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0a83cde6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0a83cde6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program is just a series of instructions. But the real strength of programming isn’t just running (or </a:t>
            </a:r>
            <a:r>
              <a:rPr i="1" lang="en-GB"/>
              <a:t>executing</a:t>
            </a:r>
            <a:r>
              <a:rPr lang="en-GB"/>
              <a:t>) one instruction after another.</a:t>
            </a:r>
            <a:endParaRPr/>
          </a:p>
          <a:p>
            <a:pPr indent="0" lvl="0" marL="0" rtl="0" algn="l">
              <a:spcBef>
                <a:spcPts val="0"/>
              </a:spcBef>
              <a:spcAft>
                <a:spcPts val="0"/>
              </a:spcAft>
              <a:buNone/>
            </a:pPr>
            <a:r>
              <a:rPr lang="en-GB"/>
              <a:t>Based on how the expression evaluate, the program can decide to skip instructions, repeat them, or choose one of several instruction to run.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fact, you almost never want your programs to start from the first line of code and simply execute every line, straight to the end.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Flow control statements</a:t>
            </a:r>
            <a:r>
              <a:rPr lang="en-GB"/>
              <a:t> can decide which Python instructions to execute under which conditions.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0a83cde6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0a83cde6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0a83cde6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0a83cde6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0a83cde6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0a83cde6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Conditional statements are made of:</a:t>
            </a:r>
            <a:endParaRPr/>
          </a:p>
          <a:p>
            <a:pPr indent="0" lvl="0" marL="0" rtl="0" algn="l">
              <a:spcBef>
                <a:spcPts val="0"/>
              </a:spcBef>
              <a:spcAft>
                <a:spcPts val="0"/>
              </a:spcAft>
              <a:buNone/>
            </a:pPr>
            <a:r>
              <a:rPr lang="en-GB"/>
              <a:t>Keywords - if, elif, else</a:t>
            </a:r>
            <a:endParaRPr/>
          </a:p>
          <a:p>
            <a:pPr indent="0" lvl="0" marL="0" rtl="0" algn="l">
              <a:spcBef>
                <a:spcPts val="0"/>
              </a:spcBef>
              <a:spcAft>
                <a:spcPts val="0"/>
              </a:spcAft>
              <a:buNone/>
            </a:pPr>
            <a:r>
              <a:rPr lang="en-GB"/>
              <a:t>Condition - an expression that evaluates to either True or False</a:t>
            </a:r>
            <a:endParaRPr/>
          </a:p>
          <a:p>
            <a:pPr indent="0" lvl="0" marL="0" rtl="0" algn="l">
              <a:spcBef>
                <a:spcPts val="0"/>
              </a:spcBef>
              <a:spcAft>
                <a:spcPts val="0"/>
              </a:spcAft>
              <a:buNone/>
            </a:pPr>
            <a:r>
              <a:rPr lang="en-GB"/>
              <a:t>Colon - the colon character is necessary to close the condition. If not </a:t>
            </a:r>
            <a:r>
              <a:rPr lang="en-GB"/>
              <a:t>typed</a:t>
            </a:r>
            <a:r>
              <a:rPr lang="en-GB"/>
              <a:t>, it will result in a syntax 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With the use of conditional </a:t>
            </a:r>
            <a:r>
              <a:rPr lang="en-GB"/>
              <a:t>statements</a:t>
            </a:r>
            <a:r>
              <a:rPr lang="en-GB"/>
              <a:t>, we introduce the concept of indentation, discussed in the next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0a83cde6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0a83cde6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Indentation is a widely used method to structure code in many programming languages. </a:t>
            </a:r>
            <a:endParaRPr/>
          </a:p>
          <a:p>
            <a:pPr indent="0" lvl="0" marL="0" rtl="0" algn="l">
              <a:spcBef>
                <a:spcPts val="0"/>
              </a:spcBef>
              <a:spcAft>
                <a:spcPts val="0"/>
              </a:spcAft>
              <a:buClr>
                <a:schemeClr val="dk1"/>
              </a:buClr>
              <a:buSzPts val="1100"/>
              <a:buFont typeface="Arial"/>
              <a:buNone/>
            </a:pPr>
            <a:r>
              <a:rPr lang="en-GB"/>
              <a:t>It is employed to enhance the readability of the code and make it easier to comprehend.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Python, on the other hand, mandates the use of indentation to define a block of code.</a:t>
            </a:r>
            <a:endParaRPr/>
          </a:p>
          <a:p>
            <a:pPr indent="0" lvl="0" marL="0" rtl="0" algn="l">
              <a:spcBef>
                <a:spcPts val="0"/>
              </a:spcBef>
              <a:spcAft>
                <a:spcPts val="0"/>
              </a:spcAft>
              <a:buNone/>
            </a:pPr>
            <a:r>
              <a:rPr lang="en-GB"/>
              <a:t>Failure to use proper indentation will result in an indentation error.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Guido Van Rossum, Python’s creator, has often mentioned that one of the goals of creating Python was to develop a language that is easy to read and where readability-enhancing solutions are preferred. Using indentation instead of brackets was a design decision made in this regard.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Suggested read / view:</a:t>
            </a:r>
            <a:endParaRPr/>
          </a:p>
          <a:p>
            <a:pPr indent="0" lvl="0" marL="0" rtl="0" algn="l">
              <a:spcBef>
                <a:spcPts val="0"/>
              </a:spcBef>
              <a:spcAft>
                <a:spcPts val="0"/>
              </a:spcAft>
              <a:buNone/>
            </a:pPr>
            <a:r>
              <a:rPr lang="en-GB"/>
              <a:t>Guido Van Rossum chat with Lex - </a:t>
            </a:r>
            <a:r>
              <a:rPr lang="en-GB" u="sng">
                <a:solidFill>
                  <a:schemeClr val="hlink"/>
                </a:solidFill>
                <a:hlinkClick r:id="rId2"/>
              </a:rPr>
              <a:t>https://youtu.be/-DVyjdw4t9I?si=thuYTRogvlPBpNyC</a:t>
            </a:r>
            <a:endParaRPr/>
          </a:p>
          <a:p>
            <a:pPr indent="0" lvl="0" marL="0" rtl="0" algn="l">
              <a:spcBef>
                <a:spcPts val="0"/>
              </a:spcBef>
              <a:spcAft>
                <a:spcPts val="0"/>
              </a:spcAft>
              <a:buNone/>
            </a:pPr>
            <a:r>
              <a:rPr lang="en-GB"/>
              <a:t>The Zen of Python: guiding principles for Python’s design </a:t>
            </a:r>
            <a:r>
              <a:rPr lang="en-GB" u="sng">
                <a:solidFill>
                  <a:schemeClr val="hlink"/>
                </a:solidFill>
                <a:hlinkClick r:id="rId3"/>
              </a:rPr>
              <a:t>PEP 20 – The Zen of Python | peps.python.org</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0a83cde6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0a83cde6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IF statement is evaluated first:</a:t>
            </a:r>
            <a:endParaRPr/>
          </a:p>
          <a:p>
            <a:pPr indent="-298450" lvl="0" marL="457200" rtl="0" algn="l">
              <a:spcBef>
                <a:spcPts val="0"/>
              </a:spcBef>
              <a:spcAft>
                <a:spcPts val="0"/>
              </a:spcAft>
              <a:buSzPts val="1100"/>
              <a:buChar char="-"/>
            </a:pPr>
            <a:r>
              <a:rPr lang="en-GB"/>
              <a:t>If the condition evaluates to True, the indented block (if clause) is executed.</a:t>
            </a:r>
            <a:endParaRPr/>
          </a:p>
          <a:p>
            <a:pPr indent="-298450" lvl="0" marL="457200" rtl="0" algn="l">
              <a:spcBef>
                <a:spcPts val="0"/>
              </a:spcBef>
              <a:spcAft>
                <a:spcPts val="0"/>
              </a:spcAft>
              <a:buSzPts val="1100"/>
              <a:buChar char="-"/>
            </a:pPr>
            <a:r>
              <a:rPr lang="en-GB"/>
              <a:t>If the condition evaluates to False, the clause is skipped.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ELIF statement is evaluated ONLY if the IF condition is not executed:</a:t>
            </a:r>
            <a:endParaRPr/>
          </a:p>
          <a:p>
            <a:pPr indent="-298450" lvl="0" marL="457200" rtl="0" algn="l">
              <a:spcBef>
                <a:spcPts val="0"/>
              </a:spcBef>
              <a:spcAft>
                <a:spcPts val="0"/>
              </a:spcAft>
              <a:buSzPts val="1100"/>
              <a:buChar char="-"/>
            </a:pPr>
            <a:r>
              <a:rPr lang="en-GB"/>
              <a:t>The IF condition evaluates to False</a:t>
            </a:r>
            <a:endParaRPr/>
          </a:p>
          <a:p>
            <a:pPr indent="-298450" lvl="0" marL="457200" rtl="0" algn="l">
              <a:spcBef>
                <a:spcPts val="0"/>
              </a:spcBef>
              <a:spcAft>
                <a:spcPts val="0"/>
              </a:spcAft>
              <a:buSzPts val="1100"/>
              <a:buChar char="-"/>
            </a:pPr>
            <a:r>
              <a:rPr lang="en-GB"/>
              <a:t>The ELIF condition </a:t>
            </a:r>
            <a:r>
              <a:rPr lang="en-GB"/>
              <a:t>is</a:t>
            </a:r>
            <a:r>
              <a:rPr lang="en-GB"/>
              <a:t> evaluated</a:t>
            </a:r>
            <a:endParaRPr/>
          </a:p>
          <a:p>
            <a:pPr indent="-298450" lvl="0" marL="457200" rtl="0" algn="l">
              <a:spcBef>
                <a:spcPts val="0"/>
              </a:spcBef>
              <a:spcAft>
                <a:spcPts val="0"/>
              </a:spcAft>
              <a:buSzPts val="1100"/>
              <a:buChar char="-"/>
            </a:pPr>
            <a:r>
              <a:rPr lang="en-GB"/>
              <a:t>If the ELIF condition evaluates to true, the indented block is executed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ELSE statement has no condition because is used as a sort of failsafe:</a:t>
            </a:r>
            <a:endParaRPr/>
          </a:p>
          <a:p>
            <a:pPr indent="0" lvl="0" marL="0" rtl="0" algn="l">
              <a:spcBef>
                <a:spcPts val="0"/>
              </a:spcBef>
              <a:spcAft>
                <a:spcPts val="0"/>
              </a:spcAft>
              <a:buNone/>
            </a:pPr>
            <a:r>
              <a:rPr lang="en-GB"/>
              <a:t>If ANY of the statements before the ELSE are not executed, the block of code after the ELSE statement is executed.</a:t>
            </a:r>
            <a:br>
              <a:rPr lang="en-GB"/>
            </a:b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Mod 2 - Flow control</a:t>
            </a:r>
            <a:endParaRPr>
              <a:solidFill>
                <a:schemeClr val="accent4"/>
              </a:solidFill>
              <a:latin typeface="Montserrat"/>
              <a:ea typeface="Montserrat"/>
              <a:cs typeface="Montserrat"/>
              <a:sym typeface="Montserrat"/>
            </a:endParaRPr>
          </a:p>
        </p:txBody>
      </p:sp>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56" name="Google Shape;56;p13"/>
          <p:cNvSpPr txBox="1"/>
          <p:nvPr/>
        </p:nvSpPr>
        <p:spPr>
          <a:xfrm>
            <a:off x="1145825" y="1694538"/>
            <a:ext cx="3314400" cy="17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5"/>
              </a:solidFill>
              <a:latin typeface="Montserrat"/>
              <a:ea typeface="Montserrat"/>
              <a:cs typeface="Montserrat"/>
              <a:sym typeface="Montserrat"/>
            </a:endParaRPr>
          </a:p>
          <a:p>
            <a:pPr indent="-342900" lvl="0" marL="457200" rtl="0" algn="l">
              <a:spcBef>
                <a:spcPts val="0"/>
              </a:spcBef>
              <a:spcAft>
                <a:spcPts val="0"/>
              </a:spcAft>
              <a:buClr>
                <a:schemeClr val="accent5"/>
              </a:buClr>
              <a:buSzPts val="1800"/>
              <a:buFont typeface="Montserrat"/>
              <a:buChar char="-"/>
            </a:pPr>
            <a:r>
              <a:rPr lang="en-GB" sz="1800">
                <a:solidFill>
                  <a:schemeClr val="accent5"/>
                </a:solidFill>
                <a:latin typeface="Montserrat"/>
                <a:ea typeface="Montserrat"/>
                <a:cs typeface="Montserrat"/>
                <a:sym typeface="Montserrat"/>
              </a:rPr>
              <a:t>Conditions</a:t>
            </a:r>
            <a:endParaRPr sz="1800">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sz="1800">
              <a:solidFill>
                <a:schemeClr val="accent5"/>
              </a:solidFill>
              <a:latin typeface="Montserrat"/>
              <a:ea typeface="Montserrat"/>
              <a:cs typeface="Montserrat"/>
              <a:sym typeface="Montserrat"/>
            </a:endParaRPr>
          </a:p>
          <a:p>
            <a:pPr indent="-342900" lvl="0" marL="457200" rtl="0" algn="l">
              <a:spcBef>
                <a:spcPts val="0"/>
              </a:spcBef>
              <a:spcAft>
                <a:spcPts val="0"/>
              </a:spcAft>
              <a:buClr>
                <a:schemeClr val="accent5"/>
              </a:buClr>
              <a:buSzPts val="1800"/>
              <a:buFont typeface="Montserrat"/>
              <a:buChar char="-"/>
            </a:pPr>
            <a:r>
              <a:rPr lang="en-GB" sz="1800">
                <a:solidFill>
                  <a:schemeClr val="accent5"/>
                </a:solidFill>
                <a:latin typeface="Montserrat"/>
                <a:ea typeface="Montserrat"/>
                <a:cs typeface="Montserrat"/>
                <a:sym typeface="Montserrat"/>
              </a:rPr>
              <a:t>Indentation</a:t>
            </a:r>
            <a:endParaRPr sz="1800">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sz="1800">
              <a:solidFill>
                <a:schemeClr val="accent5"/>
              </a:solidFill>
              <a:latin typeface="Montserrat"/>
              <a:ea typeface="Montserrat"/>
              <a:cs typeface="Montserrat"/>
              <a:sym typeface="Montserrat"/>
            </a:endParaRPr>
          </a:p>
          <a:p>
            <a:pPr indent="-342900" lvl="0" marL="457200" rtl="0" algn="l">
              <a:spcBef>
                <a:spcPts val="0"/>
              </a:spcBef>
              <a:spcAft>
                <a:spcPts val="0"/>
              </a:spcAft>
              <a:buClr>
                <a:schemeClr val="accent5"/>
              </a:buClr>
              <a:buSzPts val="1800"/>
              <a:buFont typeface="Montserrat"/>
              <a:buChar char="-"/>
            </a:pPr>
            <a:r>
              <a:rPr lang="en-GB" sz="1800">
                <a:solidFill>
                  <a:schemeClr val="accent5"/>
                </a:solidFill>
                <a:latin typeface="Montserrat"/>
                <a:ea typeface="Montserrat"/>
                <a:cs typeface="Montserrat"/>
                <a:sym typeface="Montserrat"/>
              </a:rPr>
              <a:t>Loops</a:t>
            </a:r>
            <a:endParaRPr sz="1800">
              <a:solidFill>
                <a:schemeClr val="accent5"/>
              </a:solidFill>
              <a:latin typeface="Montserrat"/>
              <a:ea typeface="Montserrat"/>
              <a:cs typeface="Montserrat"/>
              <a:sym typeface="Montserrat"/>
            </a:endParaRPr>
          </a:p>
        </p:txBody>
      </p:sp>
      <p:pic>
        <p:nvPicPr>
          <p:cNvPr id="57" name="Google Shape;57;p13"/>
          <p:cNvPicPr preferRelativeResize="0"/>
          <p:nvPr/>
        </p:nvPicPr>
        <p:blipFill>
          <a:blip r:embed="rId4">
            <a:alphaModFix/>
          </a:blip>
          <a:stretch>
            <a:fillRect/>
          </a:stretch>
        </p:blipFill>
        <p:spPr>
          <a:xfrm>
            <a:off x="5096100" y="1313549"/>
            <a:ext cx="2613925" cy="2901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22"/>
          <p:cNvSpPr txBox="1"/>
          <p:nvPr>
            <p:ph type="title"/>
          </p:nvPr>
        </p:nvSpPr>
        <p:spPr>
          <a:xfrm>
            <a:off x="311675"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try - except - else - finally</a:t>
            </a:r>
            <a:endParaRPr>
              <a:solidFill>
                <a:schemeClr val="accent4"/>
              </a:solidFill>
              <a:latin typeface="Montserrat"/>
              <a:ea typeface="Montserrat"/>
              <a:cs typeface="Montserrat"/>
              <a:sym typeface="Montserrat"/>
            </a:endParaRPr>
          </a:p>
        </p:txBody>
      </p:sp>
      <p:sp>
        <p:nvSpPr>
          <p:cNvPr id="123" name="Google Shape;123;p22"/>
          <p:cNvSpPr txBox="1"/>
          <p:nvPr>
            <p:ph idx="1" type="body"/>
          </p:nvPr>
        </p:nvSpPr>
        <p:spPr>
          <a:xfrm>
            <a:off x="311675" y="1624550"/>
            <a:ext cx="8423100" cy="268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The </a:t>
            </a:r>
            <a:r>
              <a:rPr lang="en-GB" sz="1600">
                <a:solidFill>
                  <a:schemeClr val="accent4"/>
                </a:solidFill>
                <a:latin typeface="Montserrat"/>
                <a:ea typeface="Montserrat"/>
                <a:cs typeface="Montserrat"/>
                <a:sym typeface="Montserrat"/>
              </a:rPr>
              <a:t>try </a:t>
            </a:r>
            <a:r>
              <a:rPr lang="en-GB" sz="1600">
                <a:solidFill>
                  <a:schemeClr val="accent5"/>
                </a:solidFill>
                <a:latin typeface="Montserrat"/>
                <a:ea typeface="Montserrat"/>
                <a:cs typeface="Montserrat"/>
                <a:sym typeface="Montserrat"/>
              </a:rPr>
              <a:t>statements lets you test a block of code that you know it might throw an error. </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The </a:t>
            </a:r>
            <a:r>
              <a:rPr lang="en-GB" sz="1600">
                <a:solidFill>
                  <a:schemeClr val="accent4"/>
                </a:solidFill>
                <a:latin typeface="Montserrat"/>
                <a:ea typeface="Montserrat"/>
                <a:cs typeface="Montserrat"/>
                <a:sym typeface="Montserrat"/>
              </a:rPr>
              <a:t>except </a:t>
            </a:r>
            <a:r>
              <a:rPr lang="en-GB" sz="1600">
                <a:solidFill>
                  <a:schemeClr val="accent5"/>
                </a:solidFill>
                <a:latin typeface="Montserrat"/>
                <a:ea typeface="Montserrat"/>
                <a:cs typeface="Montserrat"/>
                <a:sym typeface="Montserrat"/>
              </a:rPr>
              <a:t>statement allows you to handle the error.</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The </a:t>
            </a:r>
            <a:r>
              <a:rPr lang="en-GB" sz="1600">
                <a:solidFill>
                  <a:schemeClr val="accent4"/>
                </a:solidFill>
                <a:latin typeface="Montserrat"/>
                <a:ea typeface="Montserrat"/>
                <a:cs typeface="Montserrat"/>
                <a:sym typeface="Montserrat"/>
              </a:rPr>
              <a:t>else </a:t>
            </a:r>
            <a:r>
              <a:rPr lang="en-GB" sz="1600">
                <a:solidFill>
                  <a:schemeClr val="accent5"/>
                </a:solidFill>
                <a:latin typeface="Montserrat"/>
                <a:ea typeface="Montserrat"/>
                <a:cs typeface="Montserrat"/>
                <a:sym typeface="Montserrat"/>
              </a:rPr>
              <a:t>statement includes the block of code that will be executed if there is no error.</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rPr lang="en-GB" sz="1600">
                <a:solidFill>
                  <a:schemeClr val="accent5"/>
                </a:solidFill>
                <a:latin typeface="Montserrat"/>
                <a:ea typeface="Montserrat"/>
                <a:cs typeface="Montserrat"/>
                <a:sym typeface="Montserrat"/>
              </a:rPr>
              <a:t>The </a:t>
            </a:r>
            <a:r>
              <a:rPr lang="en-GB" sz="1600">
                <a:solidFill>
                  <a:schemeClr val="accent4"/>
                </a:solidFill>
                <a:latin typeface="Montserrat"/>
                <a:ea typeface="Montserrat"/>
                <a:cs typeface="Montserrat"/>
                <a:sym typeface="Montserrat"/>
              </a:rPr>
              <a:t>finally </a:t>
            </a:r>
            <a:r>
              <a:rPr lang="en-GB" sz="1600">
                <a:solidFill>
                  <a:schemeClr val="accent5"/>
                </a:solidFill>
                <a:latin typeface="Montserrat"/>
                <a:ea typeface="Montserrat"/>
                <a:cs typeface="Montserrat"/>
                <a:sym typeface="Montserrat"/>
              </a:rPr>
              <a:t>statement includes the code that will be executed regardless what happens in the try - except block.</a:t>
            </a:r>
            <a:endParaRPr sz="1600">
              <a:solidFill>
                <a:schemeClr val="accent5"/>
              </a:solidFill>
              <a:latin typeface="Montserrat"/>
              <a:ea typeface="Montserrat"/>
              <a:cs typeface="Montserrat"/>
              <a:sym typeface="Montserrat"/>
            </a:endParaRPr>
          </a:p>
        </p:txBody>
      </p:sp>
      <p:sp>
        <p:nvSpPr>
          <p:cNvPr id="124" name="Google Shape;12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23"/>
          <p:cNvSpPr txBox="1"/>
          <p:nvPr>
            <p:ph type="title"/>
          </p:nvPr>
        </p:nvSpPr>
        <p:spPr>
          <a:xfrm>
            <a:off x="311675"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exercise</a:t>
            </a:r>
            <a:endParaRPr>
              <a:solidFill>
                <a:schemeClr val="accent4"/>
              </a:solidFill>
              <a:latin typeface="Montserrat"/>
              <a:ea typeface="Montserrat"/>
              <a:cs typeface="Montserrat"/>
              <a:sym typeface="Montserrat"/>
            </a:endParaRPr>
          </a:p>
        </p:txBody>
      </p:sp>
      <p:sp>
        <p:nvSpPr>
          <p:cNvPr id="130" name="Google Shape;130;p23"/>
          <p:cNvSpPr txBox="1"/>
          <p:nvPr>
            <p:ph idx="1" type="body"/>
          </p:nvPr>
        </p:nvSpPr>
        <p:spPr>
          <a:xfrm>
            <a:off x="311675" y="1624550"/>
            <a:ext cx="8423100" cy="2682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Write a program that takes two numbers, checks which one is the biggest and return a message.</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Output should tell the biggest number or if the numbers are equals.</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Extra:</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Make it dynamic. </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rPr lang="en-GB" sz="1600">
                <a:solidFill>
                  <a:schemeClr val="accent5"/>
                </a:solidFill>
                <a:latin typeface="Montserrat"/>
                <a:ea typeface="Montserrat"/>
                <a:cs typeface="Montserrat"/>
                <a:sym typeface="Montserrat"/>
              </a:rPr>
              <a:t>Implement exception handling</a:t>
            </a:r>
            <a:endParaRPr sz="1600">
              <a:solidFill>
                <a:schemeClr val="accent5"/>
              </a:solidFill>
              <a:latin typeface="Montserrat"/>
              <a:ea typeface="Montserrat"/>
              <a:cs typeface="Montserrat"/>
              <a:sym typeface="Montserrat"/>
            </a:endParaRPr>
          </a:p>
        </p:txBody>
      </p:sp>
      <p:sp>
        <p:nvSpPr>
          <p:cNvPr id="131" name="Google Shape;13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p24"/>
          <p:cNvSpPr txBox="1"/>
          <p:nvPr>
            <p:ph type="title"/>
          </p:nvPr>
        </p:nvSpPr>
        <p:spPr>
          <a:xfrm>
            <a:off x="311675"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Solution A</a:t>
            </a:r>
            <a:endParaRPr>
              <a:solidFill>
                <a:schemeClr val="accent4"/>
              </a:solidFill>
              <a:latin typeface="Montserrat"/>
              <a:ea typeface="Montserrat"/>
              <a:cs typeface="Montserrat"/>
              <a:sym typeface="Montserrat"/>
            </a:endParaRPr>
          </a:p>
        </p:txBody>
      </p:sp>
      <p:sp>
        <p:nvSpPr>
          <p:cNvPr id="137" name="Google Shape;13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38" name="Google Shape;138;p24"/>
          <p:cNvPicPr preferRelativeResize="0"/>
          <p:nvPr/>
        </p:nvPicPr>
        <p:blipFill>
          <a:blip r:embed="rId4">
            <a:alphaModFix/>
          </a:blip>
          <a:stretch>
            <a:fillRect/>
          </a:stretch>
        </p:blipFill>
        <p:spPr>
          <a:xfrm>
            <a:off x="1329525" y="1125388"/>
            <a:ext cx="6387399" cy="3326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311675"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Solution B </a:t>
            </a:r>
            <a:endParaRPr>
              <a:solidFill>
                <a:schemeClr val="accent4"/>
              </a:solidFill>
              <a:latin typeface="Montserrat"/>
              <a:ea typeface="Montserrat"/>
              <a:cs typeface="Montserrat"/>
              <a:sym typeface="Montserrat"/>
            </a:endParaRPr>
          </a:p>
        </p:txBody>
      </p:sp>
      <p:sp>
        <p:nvSpPr>
          <p:cNvPr id="144" name="Google Shape;14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45" name="Google Shape;145;p25"/>
          <p:cNvPicPr preferRelativeResize="0"/>
          <p:nvPr/>
        </p:nvPicPr>
        <p:blipFill>
          <a:blip r:embed="rId4">
            <a:alphaModFix/>
          </a:blip>
          <a:stretch>
            <a:fillRect/>
          </a:stretch>
        </p:blipFill>
        <p:spPr>
          <a:xfrm>
            <a:off x="1235375" y="1126725"/>
            <a:ext cx="6575699" cy="3391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p26"/>
          <p:cNvSpPr txBox="1"/>
          <p:nvPr>
            <p:ph type="title"/>
          </p:nvPr>
        </p:nvSpPr>
        <p:spPr>
          <a:xfrm>
            <a:off x="311675"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Extra</a:t>
            </a:r>
            <a:endParaRPr>
              <a:solidFill>
                <a:schemeClr val="accent4"/>
              </a:solidFill>
              <a:latin typeface="Montserrat"/>
              <a:ea typeface="Montserrat"/>
              <a:cs typeface="Montserrat"/>
              <a:sym typeface="Montserrat"/>
            </a:endParaRPr>
          </a:p>
        </p:txBody>
      </p:sp>
      <p:sp>
        <p:nvSpPr>
          <p:cNvPr id="151" name="Google Shape;15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52" name="Google Shape;152;p26"/>
          <p:cNvPicPr preferRelativeResize="0"/>
          <p:nvPr/>
        </p:nvPicPr>
        <p:blipFill>
          <a:blip r:embed="rId4">
            <a:alphaModFix/>
          </a:blip>
          <a:stretch>
            <a:fillRect/>
          </a:stretch>
        </p:blipFill>
        <p:spPr>
          <a:xfrm>
            <a:off x="1408550" y="1017725"/>
            <a:ext cx="6229350" cy="3810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p27"/>
          <p:cNvSpPr txBox="1"/>
          <p:nvPr>
            <p:ph type="title"/>
          </p:nvPr>
        </p:nvSpPr>
        <p:spPr>
          <a:xfrm>
            <a:off x="299375" y="445025"/>
            <a:ext cx="8435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Loops</a:t>
            </a:r>
            <a:endParaRPr>
              <a:solidFill>
                <a:schemeClr val="accent4"/>
              </a:solidFill>
              <a:latin typeface="Montserrat"/>
              <a:ea typeface="Montserrat"/>
              <a:cs typeface="Montserrat"/>
              <a:sym typeface="Montserrat"/>
            </a:endParaRPr>
          </a:p>
        </p:txBody>
      </p:sp>
      <p:sp>
        <p:nvSpPr>
          <p:cNvPr id="158" name="Google Shape;158;p27"/>
          <p:cNvSpPr txBox="1"/>
          <p:nvPr>
            <p:ph idx="1" type="body"/>
          </p:nvPr>
        </p:nvSpPr>
        <p:spPr>
          <a:xfrm>
            <a:off x="299375" y="1017725"/>
            <a:ext cx="8173200" cy="8352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GB" sz="1600">
                <a:solidFill>
                  <a:schemeClr val="accent5"/>
                </a:solidFill>
                <a:latin typeface="Montserrat"/>
                <a:ea typeface="Montserrat"/>
                <a:cs typeface="Montserrat"/>
                <a:sym typeface="Montserrat"/>
              </a:rPr>
              <a:t>A loop is an instruction that </a:t>
            </a:r>
            <a:r>
              <a:rPr lang="en-GB" sz="1600">
                <a:solidFill>
                  <a:schemeClr val="accent4"/>
                </a:solidFill>
                <a:latin typeface="Montserrat"/>
                <a:ea typeface="Montserrat"/>
                <a:cs typeface="Montserrat"/>
                <a:sym typeface="Montserrat"/>
              </a:rPr>
              <a:t>repeats until a specified condition is reached</a:t>
            </a:r>
            <a:r>
              <a:rPr lang="en-GB" sz="1600">
                <a:solidFill>
                  <a:schemeClr val="accent5"/>
                </a:solidFill>
                <a:latin typeface="Montserrat"/>
                <a:ea typeface="Montserrat"/>
                <a:cs typeface="Montserrat"/>
                <a:sym typeface="Montserrat"/>
              </a:rPr>
              <a:t>. </a:t>
            </a:r>
            <a:endParaRPr sz="1600">
              <a:solidFill>
                <a:schemeClr val="accent5"/>
              </a:solidFill>
              <a:latin typeface="Montserrat"/>
              <a:ea typeface="Montserrat"/>
              <a:cs typeface="Montserrat"/>
              <a:sym typeface="Montserrat"/>
            </a:endParaRPr>
          </a:p>
          <a:p>
            <a:pPr indent="0" lvl="0" marL="0" rtl="0" algn="ctr">
              <a:spcBef>
                <a:spcPts val="1200"/>
              </a:spcBef>
              <a:spcAft>
                <a:spcPts val="1200"/>
              </a:spcAft>
              <a:buNone/>
            </a:pPr>
            <a:r>
              <a:rPr lang="en-GB" sz="1600">
                <a:solidFill>
                  <a:schemeClr val="accent5"/>
                </a:solidFill>
                <a:latin typeface="Montserrat"/>
                <a:ea typeface="Montserrat"/>
                <a:cs typeface="Montserrat"/>
                <a:sym typeface="Montserrat"/>
              </a:rPr>
              <a:t>Loops are used to </a:t>
            </a:r>
            <a:r>
              <a:rPr lang="en-GB" sz="1600">
                <a:solidFill>
                  <a:schemeClr val="accent4"/>
                </a:solidFill>
                <a:latin typeface="Montserrat"/>
                <a:ea typeface="Montserrat"/>
                <a:cs typeface="Montserrat"/>
                <a:sym typeface="Montserrat"/>
              </a:rPr>
              <a:t>avoid repeating</a:t>
            </a:r>
            <a:r>
              <a:rPr lang="en-GB" sz="1600">
                <a:solidFill>
                  <a:schemeClr val="accent5"/>
                </a:solidFill>
                <a:latin typeface="Montserrat"/>
                <a:ea typeface="Montserrat"/>
                <a:cs typeface="Montserrat"/>
                <a:sym typeface="Montserrat"/>
              </a:rPr>
              <a:t> the same line of </a:t>
            </a:r>
            <a:r>
              <a:rPr lang="en-GB" sz="1600">
                <a:solidFill>
                  <a:schemeClr val="accent4"/>
                </a:solidFill>
                <a:latin typeface="Montserrat"/>
                <a:ea typeface="Montserrat"/>
                <a:cs typeface="Montserrat"/>
                <a:sym typeface="Montserrat"/>
              </a:rPr>
              <a:t>code </a:t>
            </a:r>
            <a:r>
              <a:rPr lang="en-GB" sz="1600">
                <a:solidFill>
                  <a:schemeClr val="accent5"/>
                </a:solidFill>
                <a:latin typeface="Montserrat"/>
                <a:ea typeface="Montserrat"/>
                <a:cs typeface="Montserrat"/>
                <a:sym typeface="Montserrat"/>
              </a:rPr>
              <a:t>multiple times.</a:t>
            </a:r>
            <a:endParaRPr sz="1600">
              <a:solidFill>
                <a:schemeClr val="accent5"/>
              </a:solidFill>
              <a:latin typeface="Montserrat"/>
              <a:ea typeface="Montserrat"/>
              <a:cs typeface="Montserrat"/>
              <a:sym typeface="Montserrat"/>
            </a:endParaRPr>
          </a:p>
        </p:txBody>
      </p:sp>
      <p:sp>
        <p:nvSpPr>
          <p:cNvPr id="159" name="Google Shape;15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60" name="Google Shape;160;p27"/>
          <p:cNvSpPr txBox="1"/>
          <p:nvPr/>
        </p:nvSpPr>
        <p:spPr>
          <a:xfrm>
            <a:off x="911550" y="2172850"/>
            <a:ext cx="2928900" cy="26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While loops</a:t>
            </a:r>
            <a:endParaRPr sz="1600">
              <a:solidFill>
                <a:schemeClr val="accent4"/>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A loop that is repeated as long as the expression is true (the given condition is satisfied).</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WARNING</a:t>
            </a:r>
            <a:r>
              <a:rPr lang="en-GB" sz="1600">
                <a:solidFill>
                  <a:schemeClr val="accent5"/>
                </a:solidFill>
                <a:latin typeface="Montserrat"/>
                <a:ea typeface="Montserrat"/>
                <a:cs typeface="Montserrat"/>
                <a:sym typeface="Montserrat"/>
              </a:rPr>
              <a:t>: can generate infinite loops</a:t>
            </a:r>
            <a:endParaRPr sz="1600">
              <a:solidFill>
                <a:schemeClr val="accent5"/>
              </a:solidFill>
              <a:latin typeface="Montserrat"/>
              <a:ea typeface="Montserrat"/>
              <a:cs typeface="Montserrat"/>
              <a:sym typeface="Montserrat"/>
            </a:endParaRPr>
          </a:p>
        </p:txBody>
      </p:sp>
      <p:sp>
        <p:nvSpPr>
          <p:cNvPr id="161" name="Google Shape;161;p27"/>
          <p:cNvSpPr txBox="1"/>
          <p:nvPr/>
        </p:nvSpPr>
        <p:spPr>
          <a:xfrm>
            <a:off x="4868450" y="2172850"/>
            <a:ext cx="3018900" cy="26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For loops</a:t>
            </a:r>
            <a:endParaRPr sz="1600">
              <a:solidFill>
                <a:schemeClr val="accent4"/>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A loop that is repeated for a specific amount of time. It’s used for sequential traversal (traversing iterable objects, like strings or arrays)</a:t>
            </a:r>
            <a:endParaRPr sz="1600">
              <a:solidFill>
                <a:schemeClr val="accent5"/>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28"/>
          <p:cNvSpPr txBox="1"/>
          <p:nvPr>
            <p:ph type="title"/>
          </p:nvPr>
        </p:nvSpPr>
        <p:spPr>
          <a:xfrm>
            <a:off x="299375" y="445025"/>
            <a:ext cx="8435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While loops</a:t>
            </a:r>
            <a:endParaRPr>
              <a:solidFill>
                <a:schemeClr val="accent4"/>
              </a:solidFill>
              <a:latin typeface="Montserrat"/>
              <a:ea typeface="Montserrat"/>
              <a:cs typeface="Montserrat"/>
              <a:sym typeface="Montserrat"/>
            </a:endParaRPr>
          </a:p>
        </p:txBody>
      </p:sp>
      <p:sp>
        <p:nvSpPr>
          <p:cNvPr id="167" name="Google Shape;167;p28"/>
          <p:cNvSpPr txBox="1"/>
          <p:nvPr>
            <p:ph idx="1" type="body"/>
          </p:nvPr>
        </p:nvSpPr>
        <p:spPr>
          <a:xfrm>
            <a:off x="299375" y="1017725"/>
            <a:ext cx="8637300" cy="15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While loops are used when the </a:t>
            </a:r>
            <a:r>
              <a:rPr lang="en-GB" sz="1600">
                <a:solidFill>
                  <a:schemeClr val="accent4"/>
                </a:solidFill>
                <a:latin typeface="Montserrat"/>
                <a:ea typeface="Montserrat"/>
                <a:cs typeface="Montserrat"/>
                <a:sym typeface="Montserrat"/>
              </a:rPr>
              <a:t>number of iteration</a:t>
            </a:r>
            <a:r>
              <a:rPr lang="en-GB" sz="1600">
                <a:solidFill>
                  <a:schemeClr val="accent5"/>
                </a:solidFill>
                <a:latin typeface="Montserrat"/>
                <a:ea typeface="Montserrat"/>
                <a:cs typeface="Montserrat"/>
                <a:sym typeface="Montserrat"/>
              </a:rPr>
              <a:t> to complete a task </a:t>
            </a:r>
            <a:r>
              <a:rPr lang="en-GB" sz="1600">
                <a:solidFill>
                  <a:schemeClr val="accent4"/>
                </a:solidFill>
                <a:latin typeface="Montserrat"/>
                <a:ea typeface="Montserrat"/>
                <a:cs typeface="Montserrat"/>
                <a:sym typeface="Montserrat"/>
              </a:rPr>
              <a:t>is unknown</a:t>
            </a:r>
            <a:r>
              <a:rPr lang="en-GB" sz="1600">
                <a:solidFill>
                  <a:schemeClr val="accent5"/>
                </a:solidFill>
                <a:latin typeface="Montserrat"/>
                <a:ea typeface="Montserrat"/>
                <a:cs typeface="Montserrat"/>
                <a:sym typeface="Montserrat"/>
              </a:rPr>
              <a:t>.</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break </a:t>
            </a:r>
            <a:r>
              <a:rPr lang="en-GB" sz="1600">
                <a:solidFill>
                  <a:schemeClr val="accent5"/>
                </a:solidFill>
                <a:latin typeface="Montserrat"/>
                <a:ea typeface="Montserrat"/>
                <a:cs typeface="Montserrat"/>
                <a:sym typeface="Montserrat"/>
              </a:rPr>
              <a:t>would stop the loop even if the condition is true.</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continue</a:t>
            </a:r>
            <a:r>
              <a:rPr lang="en-GB" sz="1600">
                <a:solidFill>
                  <a:schemeClr val="accent5"/>
                </a:solidFill>
                <a:latin typeface="Montserrat"/>
                <a:ea typeface="Montserrat"/>
                <a:cs typeface="Montserrat"/>
                <a:sym typeface="Montserrat"/>
              </a:rPr>
              <a:t> can stop the current iteration and continue with the next one.</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rPr lang="en-GB" sz="1600">
                <a:solidFill>
                  <a:schemeClr val="accent4"/>
                </a:solidFill>
                <a:latin typeface="Montserrat"/>
                <a:ea typeface="Montserrat"/>
                <a:cs typeface="Montserrat"/>
                <a:sym typeface="Montserrat"/>
              </a:rPr>
              <a:t>else </a:t>
            </a:r>
            <a:r>
              <a:rPr lang="en-GB" sz="1600">
                <a:solidFill>
                  <a:schemeClr val="accent5"/>
                </a:solidFill>
                <a:latin typeface="Montserrat"/>
                <a:ea typeface="Montserrat"/>
                <a:cs typeface="Montserrat"/>
                <a:sym typeface="Montserrat"/>
              </a:rPr>
              <a:t>runs a block of code when the condition is not longer true</a:t>
            </a:r>
            <a:endParaRPr sz="1600">
              <a:solidFill>
                <a:schemeClr val="accent5"/>
              </a:solidFill>
              <a:latin typeface="Montserrat"/>
              <a:ea typeface="Montserrat"/>
              <a:cs typeface="Montserrat"/>
              <a:sym typeface="Montserrat"/>
            </a:endParaRPr>
          </a:p>
        </p:txBody>
      </p:sp>
      <p:sp>
        <p:nvSpPr>
          <p:cNvPr id="168" name="Google Shape;16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69" name="Google Shape;169;p28"/>
          <p:cNvSpPr txBox="1"/>
          <p:nvPr>
            <p:ph type="title"/>
          </p:nvPr>
        </p:nvSpPr>
        <p:spPr>
          <a:xfrm>
            <a:off x="299375" y="2523400"/>
            <a:ext cx="8435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For loops</a:t>
            </a:r>
            <a:endParaRPr>
              <a:solidFill>
                <a:schemeClr val="accent4"/>
              </a:solidFill>
              <a:latin typeface="Montserrat"/>
              <a:ea typeface="Montserrat"/>
              <a:cs typeface="Montserrat"/>
              <a:sym typeface="Montserrat"/>
            </a:endParaRPr>
          </a:p>
        </p:txBody>
      </p:sp>
      <p:sp>
        <p:nvSpPr>
          <p:cNvPr id="170" name="Google Shape;170;p28"/>
          <p:cNvSpPr txBox="1"/>
          <p:nvPr>
            <p:ph idx="1" type="body"/>
          </p:nvPr>
        </p:nvSpPr>
        <p:spPr>
          <a:xfrm>
            <a:off x="299375" y="3173000"/>
            <a:ext cx="8637300" cy="15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For loops allows you to perform a set of statements per each element of an iterable object.</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break </a:t>
            </a:r>
            <a:r>
              <a:rPr lang="en-GB" sz="1600">
                <a:solidFill>
                  <a:schemeClr val="accent5"/>
                </a:solidFill>
                <a:latin typeface="Montserrat"/>
                <a:ea typeface="Montserrat"/>
                <a:cs typeface="Montserrat"/>
                <a:sym typeface="Montserrat"/>
              </a:rPr>
              <a:t>would allow you to stop the iteration and exit the loop</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rPr lang="en-GB" sz="1600">
                <a:solidFill>
                  <a:schemeClr val="accent5"/>
                </a:solidFill>
                <a:latin typeface="Montserrat"/>
                <a:ea typeface="Montserrat"/>
                <a:cs typeface="Montserrat"/>
                <a:sym typeface="Montserrat"/>
              </a:rPr>
              <a:t> </a:t>
            </a:r>
            <a:endParaRPr sz="1600">
              <a:solidFill>
                <a:schemeClr val="accent5"/>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p29"/>
          <p:cNvSpPr txBox="1"/>
          <p:nvPr>
            <p:ph type="title"/>
          </p:nvPr>
        </p:nvSpPr>
        <p:spPr>
          <a:xfrm>
            <a:off x="262450" y="174300"/>
            <a:ext cx="8435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While loop - flow chart</a:t>
            </a:r>
            <a:endParaRPr>
              <a:solidFill>
                <a:schemeClr val="accent4"/>
              </a:solidFill>
              <a:latin typeface="Montserrat"/>
              <a:ea typeface="Montserrat"/>
              <a:cs typeface="Montserrat"/>
              <a:sym typeface="Montserrat"/>
            </a:endParaRPr>
          </a:p>
        </p:txBody>
      </p:sp>
      <p:sp>
        <p:nvSpPr>
          <p:cNvPr id="176" name="Google Shape;17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77" name="Google Shape;177;p29"/>
          <p:cNvPicPr preferRelativeResize="0"/>
          <p:nvPr/>
        </p:nvPicPr>
        <p:blipFill>
          <a:blip r:embed="rId4">
            <a:alphaModFix/>
          </a:blip>
          <a:stretch>
            <a:fillRect/>
          </a:stretch>
        </p:blipFill>
        <p:spPr>
          <a:xfrm>
            <a:off x="2372050" y="1017725"/>
            <a:ext cx="4399911"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30"/>
          <p:cNvSpPr txBox="1"/>
          <p:nvPr>
            <p:ph type="title"/>
          </p:nvPr>
        </p:nvSpPr>
        <p:spPr>
          <a:xfrm>
            <a:off x="311675"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Using flags instead of break/continue</a:t>
            </a:r>
            <a:endParaRPr>
              <a:solidFill>
                <a:schemeClr val="accent4"/>
              </a:solidFill>
              <a:latin typeface="Montserrat"/>
              <a:ea typeface="Montserrat"/>
              <a:cs typeface="Montserrat"/>
              <a:sym typeface="Montserrat"/>
            </a:endParaRPr>
          </a:p>
        </p:txBody>
      </p:sp>
      <p:sp>
        <p:nvSpPr>
          <p:cNvPr id="183" name="Google Shape;183;p30"/>
          <p:cNvSpPr txBox="1"/>
          <p:nvPr>
            <p:ph idx="1" type="body"/>
          </p:nvPr>
        </p:nvSpPr>
        <p:spPr>
          <a:xfrm>
            <a:off x="311675" y="1017725"/>
            <a:ext cx="8423100" cy="375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It’s better to avoid using break statements unless strictly necessary.</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rPr lang="en-GB" sz="1600">
                <a:solidFill>
                  <a:schemeClr val="accent5"/>
                </a:solidFill>
                <a:latin typeface="Montserrat"/>
                <a:ea typeface="Montserrat"/>
                <a:cs typeface="Montserrat"/>
                <a:sym typeface="Montserrat"/>
              </a:rPr>
              <a:t>You can structure your code to avoid breaking.</a:t>
            </a:r>
            <a:endParaRPr sz="1600">
              <a:solidFill>
                <a:schemeClr val="accent5"/>
              </a:solidFill>
              <a:latin typeface="Montserrat"/>
              <a:ea typeface="Montserrat"/>
              <a:cs typeface="Montserrat"/>
              <a:sym typeface="Montserrat"/>
            </a:endParaRPr>
          </a:p>
        </p:txBody>
      </p:sp>
      <p:sp>
        <p:nvSpPr>
          <p:cNvPr id="184" name="Google Shape;18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85" name="Google Shape;185;p30"/>
          <p:cNvPicPr preferRelativeResize="0"/>
          <p:nvPr/>
        </p:nvPicPr>
        <p:blipFill>
          <a:blip r:embed="rId4">
            <a:alphaModFix/>
          </a:blip>
          <a:stretch>
            <a:fillRect/>
          </a:stretch>
        </p:blipFill>
        <p:spPr>
          <a:xfrm>
            <a:off x="1929950" y="2217100"/>
            <a:ext cx="5186550" cy="2193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31"/>
          <p:cNvSpPr txBox="1"/>
          <p:nvPr>
            <p:ph type="title"/>
          </p:nvPr>
        </p:nvSpPr>
        <p:spPr>
          <a:xfrm>
            <a:off x="311675"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For loops - range()</a:t>
            </a:r>
            <a:endParaRPr>
              <a:solidFill>
                <a:schemeClr val="accent4"/>
              </a:solidFill>
              <a:latin typeface="Montserrat"/>
              <a:ea typeface="Montserrat"/>
              <a:cs typeface="Montserrat"/>
              <a:sym typeface="Montserrat"/>
            </a:endParaRPr>
          </a:p>
        </p:txBody>
      </p:sp>
      <p:sp>
        <p:nvSpPr>
          <p:cNvPr id="191" name="Google Shape;191;p31"/>
          <p:cNvSpPr txBox="1"/>
          <p:nvPr>
            <p:ph idx="1" type="body"/>
          </p:nvPr>
        </p:nvSpPr>
        <p:spPr>
          <a:xfrm>
            <a:off x="311675" y="1017725"/>
            <a:ext cx="8423100" cy="3756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The range() function is a very useful function that </a:t>
            </a:r>
            <a:r>
              <a:rPr lang="en-GB" sz="1600">
                <a:solidFill>
                  <a:schemeClr val="accent4"/>
                </a:solidFill>
                <a:latin typeface="Montserrat"/>
                <a:ea typeface="Montserrat"/>
                <a:cs typeface="Montserrat"/>
                <a:sym typeface="Montserrat"/>
              </a:rPr>
              <a:t>returns</a:t>
            </a:r>
            <a:r>
              <a:rPr lang="en-GB" sz="1600">
                <a:solidFill>
                  <a:schemeClr val="accent4"/>
                </a:solidFill>
                <a:latin typeface="Montserrat"/>
                <a:ea typeface="Montserrat"/>
                <a:cs typeface="Montserrat"/>
                <a:sym typeface="Montserrat"/>
              </a:rPr>
              <a:t> a sequence of numbers</a:t>
            </a:r>
            <a:r>
              <a:rPr lang="en-GB" sz="1600">
                <a:solidFill>
                  <a:schemeClr val="accent5"/>
                </a:solidFill>
                <a:latin typeface="Montserrat"/>
                <a:ea typeface="Montserrat"/>
                <a:cs typeface="Montserrat"/>
                <a:sym typeface="Montserrat"/>
              </a:rPr>
              <a:t>, starting from 0 (by default) and increments by 1 (by default) and stops before a specified number.</a:t>
            </a:r>
            <a:endParaRPr sz="1600">
              <a:solidFill>
                <a:schemeClr val="accent5"/>
              </a:solidFill>
              <a:latin typeface="Montserrat"/>
              <a:ea typeface="Montserrat"/>
              <a:cs typeface="Montserrat"/>
              <a:sym typeface="Montserrat"/>
            </a:endParaRPr>
          </a:p>
          <a:p>
            <a:pPr indent="0" lvl="0" marL="0" rtl="0" algn="ctr">
              <a:spcBef>
                <a:spcPts val="1200"/>
              </a:spcBef>
              <a:spcAft>
                <a:spcPts val="0"/>
              </a:spcAft>
              <a:buNone/>
            </a:pPr>
            <a:r>
              <a:rPr lang="en-GB" sz="1600">
                <a:solidFill>
                  <a:schemeClr val="accent5"/>
                </a:solidFill>
                <a:latin typeface="Montserrat"/>
                <a:ea typeface="Montserrat"/>
                <a:cs typeface="Montserrat"/>
                <a:sym typeface="Montserrat"/>
              </a:rPr>
              <a:t>f</a:t>
            </a:r>
            <a:r>
              <a:rPr lang="en-GB" sz="1600">
                <a:solidFill>
                  <a:schemeClr val="accent5"/>
                </a:solidFill>
                <a:latin typeface="Montserrat"/>
                <a:ea typeface="Montserrat"/>
                <a:cs typeface="Montserrat"/>
                <a:sym typeface="Montserrat"/>
              </a:rPr>
              <a:t>or num in range(11):</a:t>
            </a:r>
            <a:endParaRPr sz="1600">
              <a:solidFill>
                <a:schemeClr val="accent5"/>
              </a:solidFill>
              <a:latin typeface="Montserrat"/>
              <a:ea typeface="Montserrat"/>
              <a:cs typeface="Montserrat"/>
              <a:sym typeface="Montserrat"/>
            </a:endParaRPr>
          </a:p>
          <a:p>
            <a:pPr indent="0" lvl="0" marL="0" rtl="0" algn="ctr">
              <a:spcBef>
                <a:spcPts val="1200"/>
              </a:spcBef>
              <a:spcAft>
                <a:spcPts val="0"/>
              </a:spcAft>
              <a:buNone/>
            </a:pPr>
            <a:r>
              <a:rPr lang="en-GB" sz="1600">
                <a:solidFill>
                  <a:schemeClr val="accent5"/>
                </a:solidFill>
                <a:latin typeface="Montserrat"/>
                <a:ea typeface="Montserrat"/>
                <a:cs typeface="Montserrat"/>
                <a:sym typeface="Montserrat"/>
              </a:rPr>
              <a:t>           print(num)</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Syntax: range(</a:t>
            </a:r>
            <a:r>
              <a:rPr i="1" lang="en-GB" sz="1600">
                <a:solidFill>
                  <a:schemeClr val="accent5"/>
                </a:solidFill>
                <a:latin typeface="Montserrat"/>
                <a:ea typeface="Montserrat"/>
                <a:cs typeface="Montserrat"/>
                <a:sym typeface="Montserrat"/>
              </a:rPr>
              <a:t>start, stop, step</a:t>
            </a:r>
            <a:r>
              <a:rPr lang="en-GB" sz="1600">
                <a:solidFill>
                  <a:schemeClr val="accent5"/>
                </a:solidFill>
                <a:latin typeface="Montserrat"/>
                <a:ea typeface="Montserrat"/>
                <a:cs typeface="Montserrat"/>
                <a:sym typeface="Montserrat"/>
              </a:rPr>
              <a:t>)</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i="1" lang="en-GB" sz="1600">
                <a:solidFill>
                  <a:schemeClr val="accent5"/>
                </a:solidFill>
                <a:latin typeface="Montserrat"/>
                <a:ea typeface="Montserrat"/>
                <a:cs typeface="Montserrat"/>
                <a:sym typeface="Montserrat"/>
              </a:rPr>
              <a:t>s</a:t>
            </a:r>
            <a:r>
              <a:rPr i="1" lang="en-GB" sz="1600">
                <a:solidFill>
                  <a:schemeClr val="accent5"/>
                </a:solidFill>
                <a:latin typeface="Montserrat"/>
                <a:ea typeface="Montserrat"/>
                <a:cs typeface="Montserrat"/>
                <a:sym typeface="Montserrat"/>
              </a:rPr>
              <a:t>tart</a:t>
            </a:r>
            <a:r>
              <a:rPr lang="en-GB" sz="1600">
                <a:solidFill>
                  <a:schemeClr val="accent5"/>
                </a:solidFill>
                <a:latin typeface="Montserrat"/>
                <a:ea typeface="Montserrat"/>
                <a:cs typeface="Montserrat"/>
                <a:sym typeface="Montserrat"/>
              </a:rPr>
              <a:t> (optional) - Default is 0 </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i="1" lang="en-GB" sz="1600">
                <a:solidFill>
                  <a:schemeClr val="accent5"/>
                </a:solidFill>
                <a:latin typeface="Montserrat"/>
                <a:ea typeface="Montserrat"/>
                <a:cs typeface="Montserrat"/>
                <a:sym typeface="Montserrat"/>
              </a:rPr>
              <a:t>s</a:t>
            </a:r>
            <a:r>
              <a:rPr i="1" lang="en-GB" sz="1600">
                <a:solidFill>
                  <a:schemeClr val="accent5"/>
                </a:solidFill>
                <a:latin typeface="Montserrat"/>
                <a:ea typeface="Montserrat"/>
                <a:cs typeface="Montserrat"/>
                <a:sym typeface="Montserrat"/>
              </a:rPr>
              <a:t>top </a:t>
            </a:r>
            <a:r>
              <a:rPr lang="en-GB" sz="1600">
                <a:solidFill>
                  <a:schemeClr val="accent5"/>
                </a:solidFill>
                <a:latin typeface="Montserrat"/>
                <a:ea typeface="Montserrat"/>
                <a:cs typeface="Montserrat"/>
                <a:sym typeface="Montserrat"/>
              </a:rPr>
              <a:t>(required) </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rPr i="1" lang="en-GB" sz="1600">
                <a:solidFill>
                  <a:schemeClr val="accent5"/>
                </a:solidFill>
                <a:latin typeface="Montserrat"/>
                <a:ea typeface="Montserrat"/>
                <a:cs typeface="Montserrat"/>
                <a:sym typeface="Montserrat"/>
              </a:rPr>
              <a:t>s</a:t>
            </a:r>
            <a:r>
              <a:rPr i="1" lang="en-GB" sz="1600">
                <a:solidFill>
                  <a:schemeClr val="accent5"/>
                </a:solidFill>
                <a:latin typeface="Montserrat"/>
                <a:ea typeface="Montserrat"/>
                <a:cs typeface="Montserrat"/>
                <a:sym typeface="Montserrat"/>
              </a:rPr>
              <a:t>tep </a:t>
            </a:r>
            <a:r>
              <a:rPr lang="en-GB" sz="1600">
                <a:solidFill>
                  <a:schemeClr val="accent5"/>
                </a:solidFill>
                <a:latin typeface="Montserrat"/>
                <a:ea typeface="Montserrat"/>
                <a:cs typeface="Montserrat"/>
                <a:sym typeface="Montserrat"/>
              </a:rPr>
              <a:t>(optional) - Default is 1</a:t>
            </a:r>
            <a:endParaRPr sz="1600">
              <a:solidFill>
                <a:schemeClr val="accent5"/>
              </a:solidFill>
              <a:latin typeface="Montserrat"/>
              <a:ea typeface="Montserrat"/>
              <a:cs typeface="Montserrat"/>
              <a:sym typeface="Montserrat"/>
            </a:endParaRPr>
          </a:p>
        </p:txBody>
      </p:sp>
      <p:sp>
        <p:nvSpPr>
          <p:cNvPr id="192" name="Google Shape;19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Before we start…</a:t>
            </a:r>
            <a:endParaRPr>
              <a:solidFill>
                <a:schemeClr val="accent4"/>
              </a:solidFill>
              <a:latin typeface="Montserrat"/>
              <a:ea typeface="Montserrat"/>
              <a:cs typeface="Montserrat"/>
              <a:sym typeface="Montserrat"/>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64" name="Google Shape;64;p14"/>
          <p:cNvSpPr txBox="1"/>
          <p:nvPr/>
        </p:nvSpPr>
        <p:spPr>
          <a:xfrm>
            <a:off x="1145850" y="1245600"/>
            <a:ext cx="7326600" cy="31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5"/>
              </a:solidFill>
              <a:latin typeface="Montserrat"/>
              <a:ea typeface="Montserrat"/>
              <a:cs typeface="Montserrat"/>
              <a:sym typeface="Montserrat"/>
            </a:endParaRPr>
          </a:p>
          <a:p>
            <a:pPr indent="-342900" lvl="0" marL="457200" rtl="0" algn="l">
              <a:spcBef>
                <a:spcPts val="0"/>
              </a:spcBef>
              <a:spcAft>
                <a:spcPts val="0"/>
              </a:spcAft>
              <a:buClr>
                <a:schemeClr val="accent5"/>
              </a:buClr>
              <a:buSzPts val="1800"/>
              <a:buFont typeface="Montserrat"/>
              <a:buChar char="-"/>
            </a:pPr>
            <a:r>
              <a:rPr lang="en-GB" sz="1800">
                <a:solidFill>
                  <a:schemeClr val="accent5"/>
                </a:solidFill>
                <a:latin typeface="Montserrat"/>
                <a:ea typeface="Montserrat"/>
                <a:cs typeface="Montserrat"/>
                <a:sym typeface="Montserrat"/>
              </a:rPr>
              <a:t>Have you installed Python and Visual Studio Code?</a:t>
            </a:r>
            <a:endParaRPr sz="1800">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sz="1800">
              <a:solidFill>
                <a:schemeClr val="accent5"/>
              </a:solidFill>
              <a:latin typeface="Montserrat"/>
              <a:ea typeface="Montserrat"/>
              <a:cs typeface="Montserrat"/>
              <a:sym typeface="Montserrat"/>
            </a:endParaRPr>
          </a:p>
          <a:p>
            <a:pPr indent="-342900" lvl="0" marL="457200" rtl="0" algn="l">
              <a:spcBef>
                <a:spcPts val="0"/>
              </a:spcBef>
              <a:spcAft>
                <a:spcPts val="0"/>
              </a:spcAft>
              <a:buClr>
                <a:schemeClr val="accent5"/>
              </a:buClr>
              <a:buSzPts val="1800"/>
              <a:buFont typeface="Montserrat"/>
              <a:buChar char="-"/>
            </a:pPr>
            <a:r>
              <a:rPr lang="en-GB" sz="1800">
                <a:solidFill>
                  <a:schemeClr val="accent5"/>
                </a:solidFill>
                <a:latin typeface="Montserrat"/>
                <a:ea typeface="Montserrat"/>
                <a:cs typeface="Montserrat"/>
                <a:sym typeface="Montserrat"/>
              </a:rPr>
              <a:t>Is everything from Mod 1 clear?</a:t>
            </a:r>
            <a:endParaRPr sz="1800">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sz="1800">
              <a:solidFill>
                <a:schemeClr val="accent5"/>
              </a:solidFill>
              <a:latin typeface="Montserrat"/>
              <a:ea typeface="Montserrat"/>
              <a:cs typeface="Montserrat"/>
              <a:sym typeface="Montserrat"/>
            </a:endParaRPr>
          </a:p>
          <a:p>
            <a:pPr indent="-342900" lvl="0" marL="457200" rtl="0" algn="l">
              <a:spcBef>
                <a:spcPts val="0"/>
              </a:spcBef>
              <a:spcAft>
                <a:spcPts val="0"/>
              </a:spcAft>
              <a:buClr>
                <a:schemeClr val="accent5"/>
              </a:buClr>
              <a:buSzPts val="1800"/>
              <a:buFont typeface="Montserrat"/>
              <a:buChar char="-"/>
            </a:pPr>
            <a:r>
              <a:rPr lang="en-GB" sz="1800">
                <a:solidFill>
                  <a:schemeClr val="accent5"/>
                </a:solidFill>
                <a:latin typeface="Montserrat"/>
                <a:ea typeface="Montserrat"/>
                <a:cs typeface="Montserrat"/>
                <a:sym typeface="Montserrat"/>
              </a:rPr>
              <a:t>Tell me about your experience with the homeworks</a:t>
            </a:r>
            <a:endParaRPr sz="18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800">
                <a:solidFill>
                  <a:schemeClr val="accent5"/>
                </a:solidFill>
                <a:latin typeface="Montserrat"/>
                <a:ea typeface="Montserrat"/>
                <a:cs typeface="Montserrat"/>
                <a:sym typeface="Montserrat"/>
              </a:rPr>
              <a:t>Remember to save everything you’ve done in the previous module, you can always come back to it and implement it further.</a:t>
            </a:r>
            <a:endParaRPr sz="1800">
              <a:solidFill>
                <a:schemeClr val="accent5"/>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32"/>
          <p:cNvSpPr txBox="1"/>
          <p:nvPr>
            <p:ph type="title"/>
          </p:nvPr>
        </p:nvSpPr>
        <p:spPr>
          <a:xfrm>
            <a:off x="311675"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Nested loops</a:t>
            </a:r>
            <a:endParaRPr>
              <a:solidFill>
                <a:schemeClr val="accent4"/>
              </a:solidFill>
              <a:latin typeface="Montserrat"/>
              <a:ea typeface="Montserrat"/>
              <a:cs typeface="Montserrat"/>
              <a:sym typeface="Montserrat"/>
            </a:endParaRPr>
          </a:p>
        </p:txBody>
      </p:sp>
      <p:sp>
        <p:nvSpPr>
          <p:cNvPr id="198" name="Google Shape;198;p32"/>
          <p:cNvSpPr txBox="1"/>
          <p:nvPr>
            <p:ph idx="1" type="body"/>
          </p:nvPr>
        </p:nvSpPr>
        <p:spPr>
          <a:xfrm>
            <a:off x="311675" y="1017725"/>
            <a:ext cx="8423100" cy="375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Nested loops are useful when dealing with nested arrays, </a:t>
            </a:r>
            <a:r>
              <a:rPr lang="en-GB" sz="1600">
                <a:solidFill>
                  <a:schemeClr val="accent4"/>
                </a:solidFill>
                <a:latin typeface="Montserrat"/>
                <a:ea typeface="Montserrat"/>
                <a:cs typeface="Montserrat"/>
                <a:sym typeface="Montserrat"/>
              </a:rPr>
              <a:t>matrixes </a:t>
            </a:r>
            <a:r>
              <a:rPr lang="en-GB" sz="1600">
                <a:solidFill>
                  <a:schemeClr val="accent5"/>
                </a:solidFill>
                <a:latin typeface="Montserrat"/>
                <a:ea typeface="Montserrat"/>
                <a:cs typeface="Montserrat"/>
                <a:sym typeface="Montserrat"/>
              </a:rPr>
              <a:t>(grids of numbers) and/or printing </a:t>
            </a:r>
            <a:r>
              <a:rPr lang="en-GB" sz="1600">
                <a:solidFill>
                  <a:schemeClr val="accent4"/>
                </a:solidFill>
                <a:latin typeface="Montserrat"/>
                <a:ea typeface="Montserrat"/>
                <a:cs typeface="Montserrat"/>
                <a:sym typeface="Montserrat"/>
              </a:rPr>
              <a:t>patterns </a:t>
            </a:r>
            <a:r>
              <a:rPr lang="en-GB" sz="1600">
                <a:solidFill>
                  <a:schemeClr val="accent5"/>
                </a:solidFill>
                <a:latin typeface="Montserrat"/>
                <a:ea typeface="Montserrat"/>
                <a:cs typeface="Montserrat"/>
                <a:sym typeface="Montserrat"/>
              </a:rPr>
              <a:t>of characters.</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For example:</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						</a:t>
            </a:r>
            <a:r>
              <a:rPr lang="en-GB" sz="1600">
                <a:solidFill>
                  <a:schemeClr val="accent5"/>
                </a:solidFill>
                <a:latin typeface="Montserrat"/>
                <a:ea typeface="Montserrat"/>
                <a:cs typeface="Montserrat"/>
                <a:sym typeface="Montserrat"/>
              </a:rPr>
              <a:t>f</a:t>
            </a:r>
            <a:r>
              <a:rPr lang="en-GB" sz="1600">
                <a:solidFill>
                  <a:schemeClr val="accent5"/>
                </a:solidFill>
                <a:latin typeface="Montserrat"/>
                <a:ea typeface="Montserrat"/>
                <a:cs typeface="Montserrat"/>
                <a:sym typeface="Montserrat"/>
              </a:rPr>
              <a:t>or i in range(6):</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							</a:t>
            </a:r>
            <a:r>
              <a:rPr lang="en-GB" sz="1600">
                <a:solidFill>
                  <a:schemeClr val="accent5"/>
                </a:solidFill>
                <a:latin typeface="Montserrat"/>
                <a:ea typeface="Montserrat"/>
                <a:cs typeface="Montserrat"/>
                <a:sym typeface="Montserrat"/>
              </a:rPr>
              <a:t>f</a:t>
            </a:r>
            <a:r>
              <a:rPr lang="en-GB" sz="1600">
                <a:solidFill>
                  <a:schemeClr val="accent5"/>
                </a:solidFill>
                <a:latin typeface="Montserrat"/>
                <a:ea typeface="Montserrat"/>
                <a:cs typeface="Montserrat"/>
                <a:sym typeface="Montserrat"/>
              </a:rPr>
              <a:t>or j in range(6):</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								print(i, j)</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rPr lang="en-GB" sz="1600">
                <a:solidFill>
                  <a:schemeClr val="accent4"/>
                </a:solidFill>
                <a:latin typeface="Montserrat"/>
                <a:ea typeface="Montserrat"/>
                <a:cs typeface="Montserrat"/>
                <a:sym typeface="Montserrat"/>
              </a:rPr>
              <a:t>Remember</a:t>
            </a:r>
            <a:r>
              <a:rPr lang="en-GB" sz="1600">
                <a:solidFill>
                  <a:schemeClr val="accent5"/>
                </a:solidFill>
                <a:latin typeface="Montserrat"/>
                <a:ea typeface="Montserrat"/>
                <a:cs typeface="Montserrat"/>
                <a:sym typeface="Montserrat"/>
              </a:rPr>
              <a:t>: with the print function you can use </a:t>
            </a:r>
            <a:r>
              <a:rPr lang="en-GB" sz="1600">
                <a:solidFill>
                  <a:schemeClr val="accent5"/>
                </a:solidFill>
                <a:latin typeface="Montserrat"/>
                <a:ea typeface="Montserrat"/>
                <a:cs typeface="Montserrat"/>
                <a:sym typeface="Montserrat"/>
              </a:rPr>
              <a:t>parameters</a:t>
            </a:r>
            <a:r>
              <a:rPr lang="en-GB" sz="1600">
                <a:solidFill>
                  <a:schemeClr val="accent5"/>
                </a:solidFill>
                <a:latin typeface="Montserrat"/>
                <a:ea typeface="Montserrat"/>
                <a:cs typeface="Montserrat"/>
                <a:sym typeface="Montserrat"/>
              </a:rPr>
              <a:t> like</a:t>
            </a:r>
            <a:r>
              <a:rPr i="1" lang="en-GB" sz="1600">
                <a:solidFill>
                  <a:schemeClr val="accent5"/>
                </a:solidFill>
                <a:latin typeface="Montserrat"/>
                <a:ea typeface="Montserrat"/>
                <a:cs typeface="Montserrat"/>
                <a:sym typeface="Montserrat"/>
              </a:rPr>
              <a:t> </a:t>
            </a:r>
            <a:r>
              <a:rPr i="1" lang="en-GB" sz="1600">
                <a:solidFill>
                  <a:schemeClr val="accent4"/>
                </a:solidFill>
                <a:latin typeface="Montserrat"/>
                <a:ea typeface="Montserrat"/>
                <a:cs typeface="Montserrat"/>
                <a:sym typeface="Montserrat"/>
              </a:rPr>
              <a:t>sep</a:t>
            </a:r>
            <a:r>
              <a:rPr lang="en-GB" sz="1600">
                <a:solidFill>
                  <a:schemeClr val="accent4"/>
                </a:solidFill>
                <a:latin typeface="Montserrat"/>
                <a:ea typeface="Montserrat"/>
                <a:cs typeface="Montserrat"/>
                <a:sym typeface="Montserrat"/>
              </a:rPr>
              <a:t> </a:t>
            </a:r>
            <a:r>
              <a:rPr lang="en-GB" sz="1600">
                <a:solidFill>
                  <a:schemeClr val="accent5"/>
                </a:solidFill>
                <a:latin typeface="Montserrat"/>
                <a:ea typeface="Montserrat"/>
                <a:cs typeface="Montserrat"/>
                <a:sym typeface="Montserrat"/>
              </a:rPr>
              <a:t>and </a:t>
            </a:r>
            <a:r>
              <a:rPr i="1" lang="en-GB" sz="1600">
                <a:solidFill>
                  <a:schemeClr val="accent4"/>
                </a:solidFill>
                <a:latin typeface="Montserrat"/>
                <a:ea typeface="Montserrat"/>
                <a:cs typeface="Montserrat"/>
                <a:sym typeface="Montserrat"/>
              </a:rPr>
              <a:t>end</a:t>
            </a:r>
            <a:r>
              <a:rPr lang="en-GB" sz="1600">
                <a:solidFill>
                  <a:schemeClr val="accent4"/>
                </a:solidFill>
                <a:latin typeface="Montserrat"/>
                <a:ea typeface="Montserrat"/>
                <a:cs typeface="Montserrat"/>
                <a:sym typeface="Montserrat"/>
              </a:rPr>
              <a:t> </a:t>
            </a:r>
            <a:r>
              <a:rPr lang="en-GB" sz="1600">
                <a:solidFill>
                  <a:schemeClr val="accent5"/>
                </a:solidFill>
                <a:latin typeface="Montserrat"/>
                <a:ea typeface="Montserrat"/>
                <a:cs typeface="Montserrat"/>
                <a:sym typeface="Montserrat"/>
              </a:rPr>
              <a:t>to specify a separator or what to print at the end. This would be very handy when creating grids and patterns.</a:t>
            </a:r>
            <a:endParaRPr sz="1600">
              <a:solidFill>
                <a:schemeClr val="accent5"/>
              </a:solidFill>
              <a:latin typeface="Montserrat"/>
              <a:ea typeface="Montserrat"/>
              <a:cs typeface="Montserrat"/>
              <a:sym typeface="Montserrat"/>
            </a:endParaRPr>
          </a:p>
        </p:txBody>
      </p:sp>
      <p:sp>
        <p:nvSpPr>
          <p:cNvPr id="199" name="Google Shape;199;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33"/>
          <p:cNvSpPr txBox="1"/>
          <p:nvPr>
            <p:ph type="title"/>
          </p:nvPr>
        </p:nvSpPr>
        <p:spPr>
          <a:xfrm>
            <a:off x="311675" y="445025"/>
            <a:ext cx="84231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020">
                <a:solidFill>
                  <a:schemeClr val="accent4"/>
                </a:solidFill>
                <a:latin typeface="Montserrat"/>
                <a:ea typeface="Montserrat"/>
                <a:cs typeface="Montserrat"/>
                <a:sym typeface="Montserrat"/>
              </a:rPr>
              <a:t>Mod 2 - Homeworks 1/2</a:t>
            </a:r>
            <a:endParaRPr sz="2020">
              <a:solidFill>
                <a:schemeClr val="accent4"/>
              </a:solidFill>
              <a:latin typeface="Montserrat"/>
              <a:ea typeface="Montserrat"/>
              <a:cs typeface="Montserrat"/>
              <a:sym typeface="Montserrat"/>
            </a:endParaRPr>
          </a:p>
        </p:txBody>
      </p:sp>
      <p:sp>
        <p:nvSpPr>
          <p:cNvPr id="205" name="Google Shape;205;p33"/>
          <p:cNvSpPr txBox="1"/>
          <p:nvPr>
            <p:ph idx="1" type="body"/>
          </p:nvPr>
        </p:nvSpPr>
        <p:spPr>
          <a:xfrm>
            <a:off x="311675" y="1240750"/>
            <a:ext cx="8709600" cy="367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If, elif, else statement:</a:t>
            </a:r>
            <a:endParaRPr sz="1600">
              <a:solidFill>
                <a:schemeClr val="accent4"/>
              </a:solidFill>
              <a:latin typeface="Montserrat"/>
              <a:ea typeface="Montserrat"/>
              <a:cs typeface="Montserrat"/>
              <a:sym typeface="Montserrat"/>
            </a:endParaRPr>
          </a:p>
          <a:p>
            <a:pPr indent="-330200" lvl="0" marL="457200" rtl="0" algn="l">
              <a:spcBef>
                <a:spcPts val="1200"/>
              </a:spcBef>
              <a:spcAft>
                <a:spcPts val="0"/>
              </a:spcAft>
              <a:buClr>
                <a:schemeClr val="accent5"/>
              </a:buClr>
              <a:buSzPts val="1600"/>
              <a:buFont typeface="Montserrat"/>
              <a:buAutoNum type="arabicParenR"/>
            </a:pPr>
            <a:r>
              <a:rPr lang="en-GB" sz="1600">
                <a:solidFill>
                  <a:schemeClr val="accent5"/>
                </a:solidFill>
                <a:latin typeface="Montserrat"/>
                <a:ea typeface="Montserrat"/>
                <a:cs typeface="Montserrat"/>
                <a:sym typeface="Montserrat"/>
              </a:rPr>
              <a:t>Write a program that is going to give the grade of a student according to the score obtained.</a:t>
            </a:r>
            <a:endParaRPr sz="1600">
              <a:solidFill>
                <a:schemeClr val="accent5"/>
              </a:solidFill>
              <a:latin typeface="Montserrat"/>
              <a:ea typeface="Montserrat"/>
              <a:cs typeface="Montserrat"/>
              <a:sym typeface="Montserrat"/>
            </a:endParaRPr>
          </a:p>
          <a:p>
            <a:pPr indent="0" lvl="0" marL="457200" rtl="0" algn="l">
              <a:spcBef>
                <a:spcPts val="1200"/>
              </a:spcBef>
              <a:spcAft>
                <a:spcPts val="0"/>
              </a:spcAft>
              <a:buNone/>
            </a:pPr>
            <a:r>
              <a:rPr lang="en-GB" sz="1600">
                <a:solidFill>
                  <a:schemeClr val="accent5"/>
                </a:solidFill>
                <a:latin typeface="Montserrat"/>
                <a:ea typeface="Montserrat"/>
                <a:cs typeface="Montserrat"/>
                <a:sym typeface="Montserrat"/>
              </a:rPr>
              <a:t>Score &gt;= 90 : ‘A’    80&lt;=score&lt;=89: ‘B’    70&lt;=score&lt;=79 : ‘C’    60&lt;=score&lt;=69: ‘D’    score&lt;59: ‘F’</a:t>
            </a:r>
            <a:endParaRPr sz="1600">
              <a:solidFill>
                <a:schemeClr val="accent5"/>
              </a:solidFill>
              <a:latin typeface="Montserrat"/>
              <a:ea typeface="Montserrat"/>
              <a:cs typeface="Montserrat"/>
              <a:sym typeface="Montserrat"/>
            </a:endParaRPr>
          </a:p>
          <a:p>
            <a:pPr indent="0" lvl="0" marL="45720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330200" lvl="0" marL="457200" rtl="0" algn="l">
              <a:spcBef>
                <a:spcPts val="1200"/>
              </a:spcBef>
              <a:spcAft>
                <a:spcPts val="0"/>
              </a:spcAft>
              <a:buClr>
                <a:schemeClr val="accent5"/>
              </a:buClr>
              <a:buSzPts val="1600"/>
              <a:buFont typeface="Montserrat"/>
              <a:buAutoNum type="arabicParenR"/>
            </a:pPr>
            <a:r>
              <a:rPr lang="en-GB" sz="1600">
                <a:solidFill>
                  <a:schemeClr val="accent5"/>
                </a:solidFill>
                <a:latin typeface="Montserrat"/>
                <a:ea typeface="Montserrat"/>
                <a:cs typeface="Montserrat"/>
                <a:sym typeface="Montserrat"/>
              </a:rPr>
              <a:t>Write a program that, given a number, it will play the fizz buzz game</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Hint: check again what the modulo operator does</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rPr lang="en-GB" sz="1600">
                <a:solidFill>
                  <a:schemeClr val="accent5"/>
                </a:solidFill>
                <a:latin typeface="Montserrat"/>
                <a:ea typeface="Montserrat"/>
                <a:cs typeface="Montserrat"/>
                <a:sym typeface="Montserrat"/>
              </a:rPr>
              <a:t>Hint: check for loops and the range() function</a:t>
            </a:r>
            <a:endParaRPr sz="1600">
              <a:solidFill>
                <a:schemeClr val="accent5"/>
              </a:solidFill>
              <a:latin typeface="Montserrat"/>
              <a:ea typeface="Montserrat"/>
              <a:cs typeface="Montserrat"/>
              <a:sym typeface="Montserrat"/>
            </a:endParaRPr>
          </a:p>
        </p:txBody>
      </p:sp>
      <p:sp>
        <p:nvSpPr>
          <p:cNvPr id="206" name="Google Shape;206;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34"/>
          <p:cNvSpPr txBox="1"/>
          <p:nvPr>
            <p:ph type="title"/>
          </p:nvPr>
        </p:nvSpPr>
        <p:spPr>
          <a:xfrm>
            <a:off x="311675" y="445025"/>
            <a:ext cx="84231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020">
                <a:solidFill>
                  <a:schemeClr val="accent4"/>
                </a:solidFill>
                <a:latin typeface="Montserrat"/>
                <a:ea typeface="Montserrat"/>
                <a:cs typeface="Montserrat"/>
                <a:sym typeface="Montserrat"/>
              </a:rPr>
              <a:t>Mod 2 - Homeworks 2/2</a:t>
            </a:r>
            <a:endParaRPr sz="2020">
              <a:solidFill>
                <a:schemeClr val="accent4"/>
              </a:solidFill>
              <a:latin typeface="Montserrat"/>
              <a:ea typeface="Montserrat"/>
              <a:cs typeface="Montserrat"/>
              <a:sym typeface="Montserrat"/>
            </a:endParaRPr>
          </a:p>
        </p:txBody>
      </p:sp>
      <p:sp>
        <p:nvSpPr>
          <p:cNvPr id="212" name="Google Shape;212;p34"/>
          <p:cNvSpPr txBox="1"/>
          <p:nvPr>
            <p:ph idx="1" type="body"/>
          </p:nvPr>
        </p:nvSpPr>
        <p:spPr>
          <a:xfrm>
            <a:off x="311675" y="1240750"/>
            <a:ext cx="8423100" cy="3573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While </a:t>
            </a:r>
            <a:r>
              <a:rPr lang="en-GB" sz="1600">
                <a:solidFill>
                  <a:schemeClr val="accent4"/>
                </a:solidFill>
                <a:latin typeface="Montserrat"/>
                <a:ea typeface="Montserrat"/>
                <a:cs typeface="Montserrat"/>
                <a:sym typeface="Montserrat"/>
              </a:rPr>
              <a:t>loop:</a:t>
            </a:r>
            <a:endParaRPr sz="1600">
              <a:solidFill>
                <a:schemeClr val="accent4"/>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Create a program to ask the user to guess the number that has been randomly generated. The user will be able to try continuously until it finds the correct number. The program should stop as soon as the number is found.</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At each iteration the program will tell the user if the number is too high, too low or the correct one.</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Extra</a:t>
            </a:r>
            <a:r>
              <a:rPr lang="en-GB" sz="1600">
                <a:solidFill>
                  <a:schemeClr val="accent5"/>
                </a:solidFill>
                <a:latin typeface="Montserrat"/>
                <a:ea typeface="Montserrat"/>
                <a:cs typeface="Montserrat"/>
                <a:sym typeface="Montserrat"/>
              </a:rPr>
              <a:t>:</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Implement a way to assign only 5 attempts to the user. Each iteration should show the attempt left.</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rPr lang="en-GB" sz="1600">
                <a:solidFill>
                  <a:schemeClr val="accent5"/>
                </a:solidFill>
                <a:latin typeface="Montserrat"/>
                <a:ea typeface="Montserrat"/>
                <a:cs typeface="Montserrat"/>
                <a:sym typeface="Montserrat"/>
              </a:rPr>
              <a:t>Hint: check what the </a:t>
            </a:r>
            <a:r>
              <a:rPr lang="en-GB" sz="1600">
                <a:solidFill>
                  <a:schemeClr val="accent4"/>
                </a:solidFill>
                <a:latin typeface="Montserrat"/>
                <a:ea typeface="Montserrat"/>
                <a:cs typeface="Montserrat"/>
                <a:sym typeface="Montserrat"/>
              </a:rPr>
              <a:t>random </a:t>
            </a:r>
            <a:r>
              <a:rPr lang="en-GB" sz="1600">
                <a:solidFill>
                  <a:schemeClr val="accent5"/>
                </a:solidFill>
                <a:latin typeface="Montserrat"/>
                <a:ea typeface="Montserrat"/>
                <a:cs typeface="Montserrat"/>
                <a:sym typeface="Montserrat"/>
              </a:rPr>
              <a:t>library does</a:t>
            </a:r>
            <a:endParaRPr sz="1600">
              <a:solidFill>
                <a:schemeClr val="accent5"/>
              </a:solidFill>
              <a:latin typeface="Montserrat"/>
              <a:ea typeface="Montserrat"/>
              <a:cs typeface="Montserrat"/>
              <a:sym typeface="Montserrat"/>
            </a:endParaRPr>
          </a:p>
        </p:txBody>
      </p:sp>
      <p:sp>
        <p:nvSpPr>
          <p:cNvPr id="213" name="Google Shape;213;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424700" y="445025"/>
            <a:ext cx="8407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How Python runs code</a:t>
            </a:r>
            <a:endParaRPr>
              <a:solidFill>
                <a:schemeClr val="accent4"/>
              </a:solidFill>
              <a:latin typeface="Montserrat"/>
              <a:ea typeface="Montserrat"/>
              <a:cs typeface="Montserrat"/>
              <a:sym typeface="Montserrat"/>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71" name="Google Shape;71;p15"/>
          <p:cNvSpPr txBox="1"/>
          <p:nvPr/>
        </p:nvSpPr>
        <p:spPr>
          <a:xfrm>
            <a:off x="4031625" y="1440600"/>
            <a:ext cx="4692300" cy="23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Python is an </a:t>
            </a:r>
            <a:r>
              <a:rPr lang="en-GB" sz="1600">
                <a:solidFill>
                  <a:schemeClr val="accent4"/>
                </a:solidFill>
                <a:latin typeface="Montserrat"/>
                <a:ea typeface="Montserrat"/>
                <a:cs typeface="Montserrat"/>
                <a:sym typeface="Montserrat"/>
              </a:rPr>
              <a:t>interpreted</a:t>
            </a:r>
            <a:r>
              <a:rPr lang="en-GB" sz="1600">
                <a:solidFill>
                  <a:schemeClr val="accent5"/>
                </a:solidFill>
                <a:latin typeface="Montserrat"/>
                <a:ea typeface="Montserrat"/>
                <a:cs typeface="Montserrat"/>
                <a:sym typeface="Montserrat"/>
              </a:rPr>
              <a:t> language, meaning that the instructions are passed to the interpreter </a:t>
            </a:r>
            <a:r>
              <a:rPr lang="en-GB" sz="1600">
                <a:solidFill>
                  <a:schemeClr val="accent4"/>
                </a:solidFill>
                <a:latin typeface="Montserrat"/>
                <a:ea typeface="Montserrat"/>
                <a:cs typeface="Montserrat"/>
                <a:sym typeface="Montserrat"/>
              </a:rPr>
              <a:t>line by line</a:t>
            </a:r>
            <a:r>
              <a:rPr lang="en-GB" sz="1600">
                <a:solidFill>
                  <a:schemeClr val="accent5"/>
                </a:solidFill>
                <a:latin typeface="Montserrat"/>
                <a:ea typeface="Montserrat"/>
                <a:cs typeface="Montserrat"/>
                <a:sym typeface="Montserrat"/>
              </a:rPr>
              <a:t> and executed right away.</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This allows </a:t>
            </a:r>
            <a:r>
              <a:rPr lang="en-GB" sz="1600">
                <a:solidFill>
                  <a:schemeClr val="accent4"/>
                </a:solidFill>
                <a:latin typeface="Montserrat"/>
                <a:ea typeface="Montserrat"/>
                <a:cs typeface="Montserrat"/>
                <a:sym typeface="Montserrat"/>
              </a:rPr>
              <a:t>more interactive</a:t>
            </a:r>
            <a:r>
              <a:rPr lang="en-GB" sz="1600">
                <a:solidFill>
                  <a:schemeClr val="accent5"/>
                </a:solidFill>
                <a:latin typeface="Montserrat"/>
                <a:ea typeface="Montserrat"/>
                <a:cs typeface="Montserrat"/>
                <a:sym typeface="Montserrat"/>
              </a:rPr>
              <a:t> programming and </a:t>
            </a:r>
            <a:r>
              <a:rPr lang="en-GB" sz="1600">
                <a:solidFill>
                  <a:schemeClr val="accent4"/>
                </a:solidFill>
                <a:latin typeface="Montserrat"/>
                <a:ea typeface="Montserrat"/>
                <a:cs typeface="Montserrat"/>
                <a:sym typeface="Montserrat"/>
              </a:rPr>
              <a:t>better debugging</a:t>
            </a:r>
            <a:r>
              <a:rPr lang="en-GB" sz="1600">
                <a:solidFill>
                  <a:schemeClr val="accent5"/>
                </a:solidFill>
                <a:latin typeface="Montserrat"/>
                <a:ea typeface="Montserrat"/>
                <a:cs typeface="Montserrat"/>
                <a:sym typeface="Montserrat"/>
              </a:rPr>
              <a:t>, but also means that you have to be careful where you declare your variables in the code.</a:t>
            </a:r>
            <a:endParaRPr sz="1600">
              <a:solidFill>
                <a:schemeClr val="accent5"/>
              </a:solidFill>
              <a:latin typeface="Montserrat"/>
              <a:ea typeface="Montserrat"/>
              <a:cs typeface="Montserrat"/>
              <a:sym typeface="Montserrat"/>
            </a:endParaRPr>
          </a:p>
        </p:txBody>
      </p:sp>
      <p:pic>
        <p:nvPicPr>
          <p:cNvPr id="72" name="Google Shape;72;p15"/>
          <p:cNvPicPr preferRelativeResize="0"/>
          <p:nvPr/>
        </p:nvPicPr>
        <p:blipFill>
          <a:blip r:embed="rId4">
            <a:alphaModFix/>
          </a:blip>
          <a:stretch>
            <a:fillRect/>
          </a:stretch>
        </p:blipFill>
        <p:spPr>
          <a:xfrm>
            <a:off x="582075" y="1300850"/>
            <a:ext cx="2932526" cy="2657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501925" y="445025"/>
            <a:ext cx="5330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Flow in a computer program</a:t>
            </a:r>
            <a:endParaRPr>
              <a:solidFill>
                <a:schemeClr val="accent4"/>
              </a:solidFill>
              <a:latin typeface="Montserrat"/>
              <a:ea typeface="Montserrat"/>
              <a:cs typeface="Montserrat"/>
              <a:sym typeface="Montserrat"/>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79" name="Google Shape;79;p16"/>
          <p:cNvPicPr preferRelativeResize="0"/>
          <p:nvPr/>
        </p:nvPicPr>
        <p:blipFill rotWithShape="1">
          <a:blip r:embed="rId4">
            <a:alphaModFix/>
          </a:blip>
          <a:srcRect b="0" l="0" r="0" t="18633"/>
          <a:stretch/>
        </p:blipFill>
        <p:spPr>
          <a:xfrm>
            <a:off x="898925" y="135900"/>
            <a:ext cx="2252150" cy="4785751"/>
          </a:xfrm>
          <a:prstGeom prst="rect">
            <a:avLst/>
          </a:prstGeom>
          <a:noFill/>
          <a:ln>
            <a:noFill/>
          </a:ln>
        </p:spPr>
      </p:pic>
      <p:sp>
        <p:nvSpPr>
          <p:cNvPr id="80" name="Google Shape;80;p16"/>
          <p:cNvSpPr txBox="1"/>
          <p:nvPr/>
        </p:nvSpPr>
        <p:spPr>
          <a:xfrm>
            <a:off x="4002100" y="1143725"/>
            <a:ext cx="4322400" cy="37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accent5"/>
                </a:solidFill>
                <a:latin typeface="Montserrat"/>
                <a:ea typeface="Montserrat"/>
                <a:cs typeface="Montserrat"/>
                <a:sym typeface="Montserrat"/>
              </a:rPr>
              <a:t>A computer program often have to deal with many possible routes that goes from Start to Finish.</a:t>
            </a:r>
            <a:endParaRPr sz="15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5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500">
                <a:solidFill>
                  <a:schemeClr val="accent5"/>
                </a:solidFill>
                <a:latin typeface="Montserrat"/>
                <a:ea typeface="Montserrat"/>
                <a:cs typeface="Montserrat"/>
                <a:sym typeface="Montserrat"/>
              </a:rPr>
              <a:t>These branches represent possible </a:t>
            </a:r>
            <a:r>
              <a:rPr lang="en-GB" sz="1500">
                <a:solidFill>
                  <a:schemeClr val="accent4"/>
                </a:solidFill>
                <a:latin typeface="Montserrat"/>
                <a:ea typeface="Montserrat"/>
                <a:cs typeface="Montserrat"/>
                <a:sym typeface="Montserrat"/>
              </a:rPr>
              <a:t>different outcomes set by a specific condition</a:t>
            </a:r>
            <a:r>
              <a:rPr lang="en-GB" sz="1500">
                <a:solidFill>
                  <a:schemeClr val="accent5"/>
                </a:solidFill>
                <a:latin typeface="Montserrat"/>
                <a:ea typeface="Montserrat"/>
                <a:cs typeface="Montserrat"/>
                <a:sym typeface="Montserrat"/>
              </a:rPr>
              <a:t>. </a:t>
            </a:r>
            <a:endParaRPr sz="15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5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500">
                <a:solidFill>
                  <a:schemeClr val="accent5"/>
                </a:solidFill>
                <a:latin typeface="Montserrat"/>
                <a:ea typeface="Montserrat"/>
                <a:cs typeface="Montserrat"/>
                <a:sym typeface="Montserrat"/>
              </a:rPr>
              <a:t>To represent and manage all the branching naturally occurring in the flow of a program, we use a combination of</a:t>
            </a:r>
            <a:endParaRPr sz="15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500">
                <a:solidFill>
                  <a:schemeClr val="accent5"/>
                </a:solidFill>
                <a:latin typeface="Montserrat"/>
                <a:ea typeface="Montserrat"/>
                <a:cs typeface="Montserrat"/>
                <a:sym typeface="Montserrat"/>
              </a:rPr>
              <a:t>Boolean Values</a:t>
            </a:r>
            <a:endParaRPr sz="15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500">
                <a:solidFill>
                  <a:schemeClr val="accent5"/>
                </a:solidFill>
                <a:latin typeface="Montserrat"/>
                <a:ea typeface="Montserrat"/>
                <a:cs typeface="Montserrat"/>
                <a:sym typeface="Montserrat"/>
              </a:rPr>
              <a:t>Operators</a:t>
            </a:r>
            <a:endParaRPr sz="15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500">
                <a:solidFill>
                  <a:schemeClr val="accent5"/>
                </a:solidFill>
                <a:latin typeface="Montserrat"/>
                <a:ea typeface="Montserrat"/>
                <a:cs typeface="Montserrat"/>
                <a:sym typeface="Montserrat"/>
              </a:rPr>
              <a:t>Conditions</a:t>
            </a:r>
            <a:endParaRPr sz="15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500">
                <a:solidFill>
                  <a:schemeClr val="accent5"/>
                </a:solidFill>
                <a:latin typeface="Montserrat"/>
                <a:ea typeface="Montserrat"/>
                <a:cs typeface="Montserrat"/>
                <a:sym typeface="Montserrat"/>
              </a:rPr>
              <a:t>Indentation</a:t>
            </a:r>
            <a:endParaRPr sz="1500">
              <a:solidFill>
                <a:schemeClr val="accent5"/>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7"/>
          <p:cNvSpPr txBox="1"/>
          <p:nvPr>
            <p:ph type="title"/>
          </p:nvPr>
        </p:nvSpPr>
        <p:spPr>
          <a:xfrm>
            <a:off x="311675" y="445025"/>
            <a:ext cx="84231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020">
                <a:solidFill>
                  <a:schemeClr val="accent4"/>
                </a:solidFill>
                <a:latin typeface="Montserrat"/>
                <a:ea typeface="Montserrat"/>
                <a:cs typeface="Montserrat"/>
                <a:sym typeface="Montserrat"/>
              </a:rPr>
              <a:t>Boolean Logic</a:t>
            </a:r>
            <a:endParaRPr sz="2020">
              <a:solidFill>
                <a:schemeClr val="accent4"/>
              </a:solidFill>
              <a:latin typeface="Montserrat"/>
              <a:ea typeface="Montserrat"/>
              <a:cs typeface="Montserrat"/>
              <a:sym typeface="Montserrat"/>
            </a:endParaRPr>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87" name="Google Shape;87;p17"/>
          <p:cNvPicPr preferRelativeResize="0"/>
          <p:nvPr/>
        </p:nvPicPr>
        <p:blipFill>
          <a:blip r:embed="rId4">
            <a:alphaModFix/>
          </a:blip>
          <a:stretch>
            <a:fillRect/>
          </a:stretch>
        </p:blipFill>
        <p:spPr>
          <a:xfrm>
            <a:off x="1381950" y="1109625"/>
            <a:ext cx="6380107"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8"/>
          <p:cNvSpPr txBox="1"/>
          <p:nvPr>
            <p:ph type="title"/>
          </p:nvPr>
        </p:nvSpPr>
        <p:spPr>
          <a:xfrm>
            <a:off x="311675"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If, elif, else statement</a:t>
            </a:r>
            <a:endParaRPr>
              <a:solidFill>
                <a:schemeClr val="accent4"/>
              </a:solidFill>
              <a:latin typeface="Montserrat"/>
              <a:ea typeface="Montserrat"/>
              <a:cs typeface="Montserrat"/>
              <a:sym typeface="Montserrat"/>
            </a:endParaRPr>
          </a:p>
        </p:txBody>
      </p:sp>
      <p:sp>
        <p:nvSpPr>
          <p:cNvPr id="93" name="Google Shape;93;p18"/>
          <p:cNvSpPr txBox="1"/>
          <p:nvPr>
            <p:ph idx="1" type="body"/>
          </p:nvPr>
        </p:nvSpPr>
        <p:spPr>
          <a:xfrm>
            <a:off x="311675" y="1017725"/>
            <a:ext cx="8423100" cy="375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If - elif - else are “conditional statements”.</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rPr lang="en-GB" sz="1600">
                <a:solidFill>
                  <a:schemeClr val="accent5"/>
                </a:solidFill>
                <a:latin typeface="Montserrat"/>
                <a:ea typeface="Montserrat"/>
                <a:cs typeface="Montserrat"/>
                <a:sym typeface="Montserrat"/>
              </a:rPr>
              <a:t>Together with the conditions “equal/not equal” and “greater/less than” these statements allow you to control the flow of your program.  </a:t>
            </a:r>
            <a:endParaRPr sz="1600">
              <a:solidFill>
                <a:schemeClr val="accent5"/>
              </a:solidFill>
              <a:latin typeface="Montserrat"/>
              <a:ea typeface="Montserrat"/>
              <a:cs typeface="Montserrat"/>
              <a:sym typeface="Montserrat"/>
            </a:endParaRPr>
          </a:p>
        </p:txBody>
      </p:sp>
      <p:pic>
        <p:nvPicPr>
          <p:cNvPr id="94" name="Google Shape;94;p18"/>
          <p:cNvPicPr preferRelativeResize="0"/>
          <p:nvPr/>
        </p:nvPicPr>
        <p:blipFill>
          <a:blip r:embed="rId4">
            <a:alphaModFix/>
          </a:blip>
          <a:stretch>
            <a:fillRect/>
          </a:stretch>
        </p:blipFill>
        <p:spPr>
          <a:xfrm>
            <a:off x="2095500" y="2499500"/>
            <a:ext cx="4953000" cy="1828800"/>
          </a:xfrm>
          <a:prstGeom prst="rect">
            <a:avLst/>
          </a:prstGeom>
          <a:noFill/>
          <a:ln>
            <a:noFill/>
          </a:ln>
        </p:spPr>
      </p:pic>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19"/>
          <p:cNvSpPr txBox="1"/>
          <p:nvPr>
            <p:ph type="title"/>
          </p:nvPr>
        </p:nvSpPr>
        <p:spPr>
          <a:xfrm>
            <a:off x="311675" y="445025"/>
            <a:ext cx="842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If statement</a:t>
            </a:r>
            <a:endParaRPr>
              <a:solidFill>
                <a:schemeClr val="accent4"/>
              </a:solidFill>
              <a:latin typeface="Montserrat"/>
              <a:ea typeface="Montserrat"/>
              <a:cs typeface="Montserrat"/>
              <a:sym typeface="Montserrat"/>
            </a:endParaRPr>
          </a:p>
        </p:txBody>
      </p:sp>
      <p:sp>
        <p:nvSpPr>
          <p:cNvPr id="101" name="Google Shape;101;p19"/>
          <p:cNvSpPr txBox="1"/>
          <p:nvPr>
            <p:ph idx="1" type="body"/>
          </p:nvPr>
        </p:nvSpPr>
        <p:spPr>
          <a:xfrm>
            <a:off x="311675" y="1375500"/>
            <a:ext cx="8423100" cy="239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 </a:t>
            </a:r>
            <a:r>
              <a:rPr lang="en-GB" sz="1600">
                <a:solidFill>
                  <a:schemeClr val="accent4"/>
                </a:solidFill>
                <a:latin typeface="Montserrat"/>
                <a:ea typeface="Montserrat"/>
                <a:cs typeface="Montserrat"/>
                <a:sym typeface="Montserrat"/>
              </a:rPr>
              <a:t>if </a:t>
            </a:r>
            <a:r>
              <a:rPr lang="en-GB" sz="1600">
                <a:solidFill>
                  <a:srgbClr val="00FF00"/>
                </a:solidFill>
                <a:latin typeface="Montserrat"/>
                <a:ea typeface="Montserrat"/>
                <a:cs typeface="Montserrat"/>
                <a:sym typeface="Montserrat"/>
              </a:rPr>
              <a:t>name == ‘Alice”</a:t>
            </a:r>
            <a:r>
              <a:rPr lang="en-GB" sz="1600">
                <a:solidFill>
                  <a:schemeClr val="accent4"/>
                </a:solidFill>
                <a:latin typeface="Montserrat"/>
                <a:ea typeface="Montserrat"/>
                <a:cs typeface="Montserrat"/>
                <a:sym typeface="Montserrat"/>
              </a:rPr>
              <a:t>:</a:t>
            </a:r>
            <a:endParaRPr sz="1600">
              <a:solidFill>
                <a:schemeClr val="accent4"/>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    </a:t>
            </a:r>
            <a:r>
              <a:rPr lang="en-GB" sz="1600">
                <a:solidFill>
                  <a:srgbClr val="FF0000"/>
                </a:solidFill>
                <a:latin typeface="Montserrat"/>
                <a:ea typeface="Montserrat"/>
                <a:cs typeface="Montserrat"/>
                <a:sym typeface="Montserrat"/>
              </a:rPr>
              <a:t>print(‘Hello’ + name)</a:t>
            </a:r>
            <a:endParaRPr sz="1600">
              <a:solidFill>
                <a:srgbClr val="FF0000"/>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Keyword </a:t>
            </a:r>
            <a:r>
              <a:rPr lang="en-GB" sz="1600">
                <a:solidFill>
                  <a:schemeClr val="accent5"/>
                </a:solidFill>
                <a:latin typeface="Montserrat"/>
                <a:ea typeface="Montserrat"/>
                <a:cs typeface="Montserrat"/>
                <a:sym typeface="Montserrat"/>
              </a:rPr>
              <a:t>+ </a:t>
            </a:r>
            <a:r>
              <a:rPr lang="en-GB" sz="1600">
                <a:solidFill>
                  <a:srgbClr val="00FF00"/>
                </a:solidFill>
                <a:latin typeface="Montserrat"/>
                <a:ea typeface="Montserrat"/>
                <a:cs typeface="Montserrat"/>
                <a:sym typeface="Montserrat"/>
              </a:rPr>
              <a:t>condition </a:t>
            </a:r>
            <a:r>
              <a:rPr lang="en-GB" sz="1600">
                <a:solidFill>
                  <a:schemeClr val="accent5"/>
                </a:solidFill>
                <a:latin typeface="Montserrat"/>
                <a:ea typeface="Montserrat"/>
                <a:cs typeface="Montserrat"/>
                <a:sym typeface="Montserrat"/>
              </a:rPr>
              <a:t>(expression that evaluates True or False) + </a:t>
            </a:r>
            <a:r>
              <a:rPr lang="en-GB" sz="1600">
                <a:solidFill>
                  <a:schemeClr val="accent4"/>
                </a:solidFill>
                <a:latin typeface="Montserrat"/>
                <a:ea typeface="Montserrat"/>
                <a:cs typeface="Montserrat"/>
                <a:sym typeface="Montserrat"/>
              </a:rPr>
              <a:t>colon</a:t>
            </a:r>
            <a:endParaRPr sz="1600">
              <a:solidFill>
                <a:schemeClr val="accent4"/>
              </a:solidFill>
              <a:latin typeface="Montserrat"/>
              <a:ea typeface="Montserrat"/>
              <a:cs typeface="Montserrat"/>
              <a:sym typeface="Montserrat"/>
            </a:endParaRPr>
          </a:p>
          <a:p>
            <a:pPr indent="0" lvl="0" marL="0" rtl="0" algn="l">
              <a:spcBef>
                <a:spcPts val="1200"/>
              </a:spcBef>
              <a:spcAft>
                <a:spcPts val="1200"/>
              </a:spcAft>
              <a:buNone/>
            </a:pPr>
            <a:r>
              <a:rPr lang="en-GB" sz="1600">
                <a:solidFill>
                  <a:schemeClr val="accent5"/>
                </a:solidFill>
                <a:latin typeface="Montserrat"/>
                <a:ea typeface="Montserrat"/>
                <a:cs typeface="Montserrat"/>
                <a:sym typeface="Montserrat"/>
              </a:rPr>
              <a:t>Indented block of code (</a:t>
            </a:r>
            <a:r>
              <a:rPr lang="en-GB" sz="1600">
                <a:solidFill>
                  <a:srgbClr val="FF0000"/>
                </a:solidFill>
                <a:latin typeface="Montserrat"/>
                <a:ea typeface="Montserrat"/>
                <a:cs typeface="Montserrat"/>
                <a:sym typeface="Montserrat"/>
              </a:rPr>
              <a:t>if clause</a:t>
            </a:r>
            <a:r>
              <a:rPr lang="en-GB" sz="1600">
                <a:solidFill>
                  <a:schemeClr val="accent5"/>
                </a:solidFill>
                <a:latin typeface="Montserrat"/>
                <a:ea typeface="Montserrat"/>
                <a:cs typeface="Montserrat"/>
                <a:sym typeface="Montserrat"/>
              </a:rPr>
              <a:t>)</a:t>
            </a:r>
            <a:endParaRPr sz="1600">
              <a:solidFill>
                <a:schemeClr val="accent5"/>
              </a:solidFill>
              <a:latin typeface="Montserrat"/>
              <a:ea typeface="Montserrat"/>
              <a:cs typeface="Montserrat"/>
              <a:sym typeface="Montserrat"/>
            </a:endParaRPr>
          </a:p>
        </p:txBody>
      </p:sp>
      <p:sp>
        <p:nvSpPr>
          <p:cNvPr id="102" name="Google Shape;10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Indentation.</a:t>
            </a:r>
            <a:endParaRPr>
              <a:solidFill>
                <a:schemeClr val="accent4"/>
              </a:solidFill>
              <a:latin typeface="Montserrat"/>
              <a:ea typeface="Montserrat"/>
              <a:cs typeface="Montserrat"/>
              <a:sym typeface="Montserrat"/>
            </a:endParaRPr>
          </a:p>
        </p:txBody>
      </p:sp>
      <p:sp>
        <p:nvSpPr>
          <p:cNvPr id="108" name="Google Shape;108;p20"/>
          <p:cNvSpPr txBox="1"/>
          <p:nvPr>
            <p:ph idx="1" type="body"/>
          </p:nvPr>
        </p:nvSpPr>
        <p:spPr>
          <a:xfrm>
            <a:off x="311700" y="1152475"/>
            <a:ext cx="5097300" cy="28728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lang="en-GB" sz="1400">
                <a:solidFill>
                  <a:schemeClr val="accent5"/>
                </a:solidFill>
                <a:latin typeface="Montserrat"/>
                <a:ea typeface="Montserrat"/>
                <a:cs typeface="Montserrat"/>
                <a:sym typeface="Montserrat"/>
              </a:rPr>
              <a:t>Indentation refers to the </a:t>
            </a:r>
            <a:r>
              <a:rPr lang="en-GB" sz="1400">
                <a:solidFill>
                  <a:schemeClr val="accent4"/>
                </a:solidFill>
                <a:latin typeface="Montserrat"/>
                <a:ea typeface="Montserrat"/>
                <a:cs typeface="Montserrat"/>
                <a:sym typeface="Montserrat"/>
              </a:rPr>
              <a:t>spaces at the beginning of a code line.</a:t>
            </a:r>
            <a:endParaRPr sz="1400">
              <a:solidFill>
                <a:schemeClr val="accent4"/>
              </a:solidFill>
              <a:latin typeface="Montserrat"/>
              <a:ea typeface="Montserrat"/>
              <a:cs typeface="Montserrat"/>
              <a:sym typeface="Montserrat"/>
            </a:endParaRPr>
          </a:p>
          <a:p>
            <a:pPr indent="0" lvl="0" marL="0" rtl="0" algn="l">
              <a:spcBef>
                <a:spcPts val="1400"/>
              </a:spcBef>
              <a:spcAft>
                <a:spcPts val="0"/>
              </a:spcAft>
              <a:buClr>
                <a:schemeClr val="dk1"/>
              </a:buClr>
              <a:buSzPts val="1100"/>
              <a:buFont typeface="Arial"/>
              <a:buNone/>
            </a:pPr>
            <a:r>
              <a:rPr lang="en-GB" sz="1400">
                <a:solidFill>
                  <a:schemeClr val="accent5"/>
                </a:solidFill>
                <a:latin typeface="Montserrat"/>
                <a:ea typeface="Montserrat"/>
                <a:cs typeface="Montserrat"/>
                <a:sym typeface="Montserrat"/>
              </a:rPr>
              <a:t>Where in other programming languages the indentation in code is for readability only, the </a:t>
            </a:r>
            <a:r>
              <a:rPr lang="en-GB" sz="1400">
                <a:solidFill>
                  <a:schemeClr val="accent4"/>
                </a:solidFill>
                <a:latin typeface="Montserrat"/>
                <a:ea typeface="Montserrat"/>
                <a:cs typeface="Montserrat"/>
                <a:sym typeface="Montserrat"/>
              </a:rPr>
              <a:t>indentation </a:t>
            </a:r>
            <a:r>
              <a:rPr lang="en-GB" sz="1400">
                <a:solidFill>
                  <a:schemeClr val="accent5"/>
                </a:solidFill>
                <a:latin typeface="Montserrat"/>
                <a:ea typeface="Montserrat"/>
                <a:cs typeface="Montserrat"/>
                <a:sym typeface="Montserrat"/>
              </a:rPr>
              <a:t>in Python </a:t>
            </a:r>
            <a:r>
              <a:rPr lang="en-GB" sz="1400">
                <a:solidFill>
                  <a:schemeClr val="accent4"/>
                </a:solidFill>
                <a:latin typeface="Montserrat"/>
                <a:ea typeface="Montserrat"/>
                <a:cs typeface="Montserrat"/>
                <a:sym typeface="Montserrat"/>
              </a:rPr>
              <a:t>is very important</a:t>
            </a:r>
            <a:r>
              <a:rPr lang="en-GB" sz="1400">
                <a:solidFill>
                  <a:schemeClr val="accent5"/>
                </a:solidFill>
                <a:latin typeface="Montserrat"/>
                <a:ea typeface="Montserrat"/>
                <a:cs typeface="Montserrat"/>
                <a:sym typeface="Montserrat"/>
              </a:rPr>
              <a:t>.</a:t>
            </a:r>
            <a:endParaRPr sz="1400">
              <a:solidFill>
                <a:schemeClr val="accent5"/>
              </a:solidFill>
              <a:latin typeface="Montserrat"/>
              <a:ea typeface="Montserrat"/>
              <a:cs typeface="Montserrat"/>
              <a:sym typeface="Montserrat"/>
            </a:endParaRPr>
          </a:p>
          <a:p>
            <a:pPr indent="0" lvl="0" marL="0" rtl="0" algn="l">
              <a:spcBef>
                <a:spcPts val="1400"/>
              </a:spcBef>
              <a:spcAft>
                <a:spcPts val="0"/>
              </a:spcAft>
              <a:buNone/>
            </a:pPr>
            <a:r>
              <a:rPr lang="en-GB" sz="1400">
                <a:solidFill>
                  <a:schemeClr val="accent5"/>
                </a:solidFill>
                <a:latin typeface="Montserrat"/>
                <a:ea typeface="Montserrat"/>
                <a:cs typeface="Montserrat"/>
                <a:sym typeface="Montserrat"/>
              </a:rPr>
              <a:t>Python uses indentation to indicate a block of code.</a:t>
            </a:r>
            <a:endParaRPr sz="1400">
              <a:solidFill>
                <a:schemeClr val="accent5"/>
              </a:solidFill>
              <a:latin typeface="Montserrat"/>
              <a:ea typeface="Montserrat"/>
              <a:cs typeface="Montserrat"/>
              <a:sym typeface="Montserrat"/>
            </a:endParaRPr>
          </a:p>
          <a:p>
            <a:pPr indent="0" lvl="0" marL="0" rtl="0" algn="l">
              <a:spcBef>
                <a:spcPts val="1400"/>
              </a:spcBef>
              <a:spcAft>
                <a:spcPts val="0"/>
              </a:spcAft>
              <a:buClr>
                <a:schemeClr val="dk1"/>
              </a:buClr>
              <a:buSzPts val="1100"/>
              <a:buFont typeface="Arial"/>
              <a:buNone/>
            </a:pPr>
            <a:r>
              <a:rPr lang="en-GB" sz="1400">
                <a:solidFill>
                  <a:schemeClr val="accent5"/>
                </a:solidFill>
                <a:latin typeface="Montserrat"/>
                <a:ea typeface="Montserrat"/>
                <a:cs typeface="Montserrat"/>
                <a:sym typeface="Montserrat"/>
              </a:rPr>
              <a:t>Incorrect indentation will throw an </a:t>
            </a:r>
            <a:r>
              <a:rPr lang="en-GB" sz="1400">
                <a:solidFill>
                  <a:srgbClr val="FFFFFF"/>
                </a:solidFill>
                <a:highlight>
                  <a:srgbClr val="131417"/>
                </a:highlight>
                <a:latin typeface="Courier New"/>
                <a:ea typeface="Courier New"/>
                <a:cs typeface="Courier New"/>
                <a:sym typeface="Courier New"/>
              </a:rPr>
              <a:t>IndentationError</a:t>
            </a:r>
            <a:endParaRPr sz="1400">
              <a:solidFill>
                <a:schemeClr val="accent5"/>
              </a:solidFill>
              <a:latin typeface="Montserrat"/>
              <a:ea typeface="Montserrat"/>
              <a:cs typeface="Montserrat"/>
              <a:sym typeface="Montserrat"/>
            </a:endParaRPr>
          </a:p>
          <a:p>
            <a:pPr indent="0" lvl="0" marL="0" rtl="0" algn="l">
              <a:spcBef>
                <a:spcPts val="1400"/>
              </a:spcBef>
              <a:spcAft>
                <a:spcPts val="1200"/>
              </a:spcAft>
              <a:buNone/>
            </a:pPr>
            <a:r>
              <a:t/>
            </a:r>
            <a:endParaRPr sz="1400"/>
          </a:p>
        </p:txBody>
      </p:sp>
      <p:pic>
        <p:nvPicPr>
          <p:cNvPr id="109" name="Google Shape;109;p20"/>
          <p:cNvPicPr preferRelativeResize="0"/>
          <p:nvPr/>
        </p:nvPicPr>
        <p:blipFill>
          <a:blip r:embed="rId4">
            <a:alphaModFix/>
          </a:blip>
          <a:stretch>
            <a:fillRect/>
          </a:stretch>
        </p:blipFill>
        <p:spPr>
          <a:xfrm>
            <a:off x="5561400" y="1170125"/>
            <a:ext cx="3430200" cy="2286200"/>
          </a:xfrm>
          <a:prstGeom prst="rect">
            <a:avLst/>
          </a:prstGeom>
          <a:noFill/>
          <a:ln>
            <a:noFill/>
          </a:ln>
        </p:spPr>
      </p:pic>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48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If - if     VS     if - elif</a:t>
            </a:r>
            <a:endParaRPr>
              <a:solidFill>
                <a:schemeClr val="accent4"/>
              </a:solidFill>
              <a:latin typeface="Montserrat"/>
              <a:ea typeface="Montserrat"/>
              <a:cs typeface="Montserrat"/>
              <a:sym typeface="Montserrat"/>
            </a:endParaRPr>
          </a:p>
        </p:txBody>
      </p:sp>
      <p:sp>
        <p:nvSpPr>
          <p:cNvPr id="116" name="Google Shape;116;p21"/>
          <p:cNvSpPr txBox="1"/>
          <p:nvPr>
            <p:ph idx="1" type="body"/>
          </p:nvPr>
        </p:nvSpPr>
        <p:spPr>
          <a:xfrm>
            <a:off x="311700" y="938175"/>
            <a:ext cx="8548500" cy="3798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4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sz="1400">
                <a:solidFill>
                  <a:schemeClr val="accent5"/>
                </a:solidFill>
                <a:latin typeface="Montserrat"/>
                <a:ea typeface="Montserrat"/>
                <a:cs typeface="Montserrat"/>
                <a:sym typeface="Montserrat"/>
              </a:rPr>
              <a:t>With </a:t>
            </a:r>
            <a:r>
              <a:rPr lang="en-GB" sz="1400">
                <a:solidFill>
                  <a:schemeClr val="accent4"/>
                </a:solidFill>
                <a:latin typeface="Montserrat"/>
                <a:ea typeface="Montserrat"/>
                <a:cs typeface="Montserrat"/>
                <a:sym typeface="Montserrat"/>
              </a:rPr>
              <a:t>multiple if</a:t>
            </a:r>
            <a:r>
              <a:rPr lang="en-GB" sz="1400">
                <a:solidFill>
                  <a:schemeClr val="accent5"/>
                </a:solidFill>
                <a:latin typeface="Montserrat"/>
                <a:ea typeface="Montserrat"/>
                <a:cs typeface="Montserrat"/>
                <a:sym typeface="Montserrat"/>
              </a:rPr>
              <a:t> statements, your code will check </a:t>
            </a:r>
            <a:r>
              <a:rPr lang="en-GB" sz="1400">
                <a:solidFill>
                  <a:schemeClr val="accent4"/>
                </a:solidFill>
                <a:latin typeface="Montserrat"/>
                <a:ea typeface="Montserrat"/>
                <a:cs typeface="Montserrat"/>
                <a:sym typeface="Montserrat"/>
              </a:rPr>
              <a:t>all the conditions</a:t>
            </a:r>
            <a:r>
              <a:rPr lang="en-GB" sz="1400">
                <a:solidFill>
                  <a:schemeClr val="accent5"/>
                </a:solidFill>
                <a:latin typeface="Montserrat"/>
                <a:ea typeface="Montserrat"/>
                <a:cs typeface="Montserrat"/>
                <a:sym typeface="Montserrat"/>
              </a:rPr>
              <a:t>, whereas in case of an </a:t>
            </a:r>
            <a:r>
              <a:rPr lang="en-GB" sz="1400">
                <a:solidFill>
                  <a:schemeClr val="accent4"/>
                </a:solidFill>
                <a:latin typeface="Montserrat"/>
                <a:ea typeface="Montserrat"/>
                <a:cs typeface="Montserrat"/>
                <a:sym typeface="Montserrat"/>
              </a:rPr>
              <a:t>if-elif</a:t>
            </a:r>
            <a:r>
              <a:rPr lang="en-GB" sz="1400">
                <a:solidFill>
                  <a:schemeClr val="accent5"/>
                </a:solidFill>
                <a:latin typeface="Montserrat"/>
                <a:ea typeface="Montserrat"/>
                <a:cs typeface="Montserrat"/>
                <a:sym typeface="Montserrat"/>
              </a:rPr>
              <a:t>, if one condition is True, </a:t>
            </a:r>
            <a:r>
              <a:rPr lang="en-GB" sz="1400">
                <a:solidFill>
                  <a:schemeClr val="accent4"/>
                </a:solidFill>
                <a:latin typeface="Montserrat"/>
                <a:ea typeface="Montserrat"/>
                <a:cs typeface="Montserrat"/>
                <a:sym typeface="Montserrat"/>
              </a:rPr>
              <a:t>it would not check other conditions</a:t>
            </a:r>
            <a:r>
              <a:rPr lang="en-GB" sz="1400">
                <a:solidFill>
                  <a:schemeClr val="accent5"/>
                </a:solidFill>
                <a:latin typeface="Montserrat"/>
                <a:ea typeface="Montserrat"/>
                <a:cs typeface="Montserrat"/>
                <a:sym typeface="Montserrat"/>
              </a:rPr>
              <a:t>.</a:t>
            </a:r>
            <a:endParaRPr sz="14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4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sz="1400">
                <a:solidFill>
                  <a:schemeClr val="accent5"/>
                </a:solidFill>
                <a:latin typeface="Montserrat"/>
                <a:ea typeface="Montserrat"/>
                <a:cs typeface="Montserrat"/>
                <a:sym typeface="Montserrat"/>
              </a:rPr>
              <a:t>So </a:t>
            </a:r>
            <a:r>
              <a:rPr lang="en-GB" sz="1400">
                <a:solidFill>
                  <a:schemeClr val="accent4"/>
                </a:solidFill>
                <a:latin typeface="Montserrat"/>
                <a:ea typeface="Montserrat"/>
                <a:cs typeface="Montserrat"/>
                <a:sym typeface="Montserrat"/>
              </a:rPr>
              <a:t>if-elif-else</a:t>
            </a:r>
            <a:r>
              <a:rPr lang="en-GB" sz="1400">
                <a:solidFill>
                  <a:schemeClr val="accent5"/>
                </a:solidFill>
                <a:latin typeface="Montserrat"/>
                <a:ea typeface="Montserrat"/>
                <a:cs typeface="Montserrat"/>
                <a:sym typeface="Montserrat"/>
              </a:rPr>
              <a:t> is used when conditions are mutually exclusive.</a:t>
            </a:r>
            <a:endParaRPr sz="14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400">
              <a:solidFill>
                <a:schemeClr val="accent5"/>
              </a:solidFill>
              <a:latin typeface="Montserrat"/>
              <a:ea typeface="Montserrat"/>
              <a:cs typeface="Montserrat"/>
              <a:sym typeface="Montserrat"/>
            </a:endParaRPr>
          </a:p>
          <a:p>
            <a:pPr indent="0" lvl="0" marL="0" rtl="0" algn="l">
              <a:lnSpc>
                <a:spcPct val="115000"/>
              </a:lnSpc>
              <a:spcBef>
                <a:spcPts val="1200"/>
              </a:spcBef>
              <a:spcAft>
                <a:spcPts val="1200"/>
              </a:spcAft>
              <a:buNone/>
            </a:pPr>
            <a:r>
              <a:rPr lang="en-GB" sz="1400">
                <a:solidFill>
                  <a:schemeClr val="accent4"/>
                </a:solidFill>
                <a:latin typeface="Montserrat"/>
                <a:ea typeface="Montserrat"/>
                <a:cs typeface="Montserrat"/>
                <a:sym typeface="Montserrat"/>
              </a:rPr>
              <a:t>If-if-else</a:t>
            </a:r>
            <a:r>
              <a:rPr lang="en-GB" sz="1400">
                <a:solidFill>
                  <a:schemeClr val="accent5"/>
                </a:solidFill>
                <a:latin typeface="Montserrat"/>
                <a:ea typeface="Montserrat"/>
                <a:cs typeface="Montserrat"/>
                <a:sym typeface="Montserrat"/>
              </a:rPr>
              <a:t> is used when more than one condition can be true.</a:t>
            </a:r>
            <a:endParaRPr sz="1400">
              <a:solidFill>
                <a:schemeClr val="accent5"/>
              </a:solidFill>
              <a:latin typeface="Montserrat"/>
              <a:ea typeface="Montserrat"/>
              <a:cs typeface="Montserrat"/>
              <a:sym typeface="Montserrat"/>
            </a:endParaRPr>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