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pathlib.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08f00a5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08f00a5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5c81a5cd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5c81a5cd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08f00a5c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08f00a5c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methods are particularly useful to perform checks on user (or other functions) inputs.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wrong input can break the flow of our program. Using these methods, we can check that the user’s input is formatted correctly and eventually modify it.</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startswith()</a:t>
            </a:r>
            <a:r>
              <a:rPr lang="en-GB"/>
              <a:t> and </a:t>
            </a:r>
            <a:r>
              <a:rPr i="1" lang="en-GB"/>
              <a:t>endwith() </a:t>
            </a:r>
            <a:r>
              <a:rPr lang="en-GB"/>
              <a:t>are useful alternatives to the == equals operator if you need to check only whether the first or last part of the string, rather than the whole thing, is equal to another string.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08f00a5c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08f00a5c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08f00a5c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08f00a5c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08f00a5c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08f00a5c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08f00a5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08f00a5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Text is one of the most common forms of data your program will handle. </a:t>
            </a:r>
            <a:endParaRPr/>
          </a:p>
          <a:p>
            <a:pPr indent="0" lvl="0" marL="0" rtl="0" algn="l">
              <a:spcBef>
                <a:spcPts val="0"/>
              </a:spcBef>
              <a:spcAft>
                <a:spcPts val="0"/>
              </a:spcAft>
              <a:buNone/>
            </a:pPr>
            <a:r>
              <a:rPr lang="en-GB"/>
              <a:t>Strings are used to store text data and they are in almost every program that deals with 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String manipulation allows you to extract useful information from strings, manipulate and transform strings as needed, and perform various string-related operations efficiently.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08f00a5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08f00a5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Escape characters allow you to include special characters in strings. To do this, you can simply add a backlash before the character you want to escape.</a:t>
            </a:r>
            <a:endParaRPr/>
          </a:p>
          <a:p>
            <a:pPr indent="0" lvl="0" marL="0" rtl="0" algn="l">
              <a:spcBef>
                <a:spcPts val="0"/>
              </a:spcBef>
              <a:spcAft>
                <a:spcPts val="0"/>
              </a:spcAft>
              <a:buNone/>
            </a:pPr>
            <a:r>
              <a:rPr lang="en-GB"/>
              <a:t>On top of allowing the insertion of special characters, escaping allow you to print on a new line, print a tab and correctly pass file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a:t>
            </a:r>
            <a:r>
              <a:rPr lang="en-GB"/>
              <a:t>f you want to print a directory path in Windows, you'll need to escape each backslash in the string. If you find yourself working often with file path, you might want to consider using the </a:t>
            </a:r>
            <a:r>
              <a:rPr i="1" lang="en-GB"/>
              <a:t>pathlib</a:t>
            </a:r>
            <a:r>
              <a:rPr lang="en-GB"/>
              <a:t> module: this module offers classes representing </a:t>
            </a:r>
            <a:r>
              <a:rPr lang="en-GB"/>
              <a:t>filesystem</a:t>
            </a:r>
            <a:r>
              <a:rPr lang="en-GB"/>
              <a:t> paths with semantic appropriate for different operating systems.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pathlib — Object-oriented filesystem paths — Python 3.12.0 documentation</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have been mentioning libraries and modules, here is a little definition for clarity: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Module:</a:t>
            </a:r>
            <a:r>
              <a:rPr lang="en-GB"/>
              <a:t> is a file containing Python definitions and statements. The file name is the module name with the suffix .py appended. In Python there is only one type of module object, no matter if the module is implemented in other languages.</a:t>
            </a:r>
            <a:endParaRPr/>
          </a:p>
          <a:p>
            <a:pPr indent="0" lvl="0" marL="0" rtl="0" algn="l">
              <a:spcBef>
                <a:spcPts val="0"/>
              </a:spcBef>
              <a:spcAft>
                <a:spcPts val="0"/>
              </a:spcAft>
              <a:buNone/>
            </a:pPr>
            <a:r>
              <a:rPr lang="en-GB"/>
              <a:t>               A module is a single file of code that is meant to be imported.</a:t>
            </a:r>
            <a:endParaRPr/>
          </a:p>
          <a:p>
            <a:pPr indent="0" lvl="0" marL="0" rtl="0" algn="l">
              <a:spcBef>
                <a:spcPts val="0"/>
              </a:spcBef>
              <a:spcAft>
                <a:spcPts val="0"/>
              </a:spcAft>
              <a:buNone/>
            </a:pPr>
            <a:r>
              <a:rPr lang="en-GB"/>
              <a:t>               A collection of modules under the same namespace is called </a:t>
            </a:r>
            <a:r>
              <a:rPr b="1" lang="en-GB"/>
              <a:t>package.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GB"/>
              <a:t>Library: </a:t>
            </a:r>
            <a:r>
              <a:rPr lang="en-GB"/>
              <a:t>The term library is simply a generic term for a bunch of code that was designed with the aim of being usable by many applications. It provides some generic functionality that can be used by specific applications.</a:t>
            </a:r>
            <a:endParaRPr/>
          </a:p>
          <a:p>
            <a:pPr indent="0" lvl="0" marL="0" rtl="0" algn="l">
              <a:spcBef>
                <a:spcPts val="0"/>
              </a:spcBef>
              <a:spcAft>
                <a:spcPts val="0"/>
              </a:spcAft>
              <a:buClr>
                <a:schemeClr val="dk1"/>
              </a:buClr>
              <a:buSzPts val="1100"/>
              <a:buFont typeface="Arial"/>
              <a:buNone/>
            </a:pPr>
            <a:r>
              <a:rPr lang="en-GB"/>
              <a:t>               When a module/package/something else is "published" people often refer to it as a library. Often libraries contain a package or multiple related packages, but it could be even a single module.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8f00a5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8f00a5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Multiline strings are often use to provide a description of a specific piece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 scripts starts with a brief description of what the program does or a function can contain a multiline description of how the function works.</a:t>
            </a:r>
            <a:endParaRPr/>
          </a:p>
          <a:p>
            <a:pPr indent="0" lvl="0" marL="0" rtl="0" algn="l">
              <a:spcBef>
                <a:spcPts val="0"/>
              </a:spcBef>
              <a:spcAft>
                <a:spcPts val="0"/>
              </a:spcAft>
              <a:buNone/>
            </a:pPr>
            <a:r>
              <a:rPr lang="en-GB"/>
              <a:t>If you want to leave some useful information to another developer (or your future self) when checking the code, you can include it as multiline strings.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08f00a5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08f00a5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two method of passing variable inside a string are very useful and very powerful.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str.format()</a:t>
            </a:r>
            <a:r>
              <a:rPr lang="en-GB"/>
              <a:t> is the oldest of the two and even if is a legacy method, currently, is being stated that it will not be deprecated. </a:t>
            </a:r>
            <a:endParaRPr/>
          </a:p>
          <a:p>
            <a:pPr indent="0" lvl="0" marL="0" rtl="0" algn="l">
              <a:spcBef>
                <a:spcPts val="0"/>
              </a:spcBef>
              <a:spcAft>
                <a:spcPts val="0"/>
              </a:spcAft>
              <a:buNone/>
            </a:pPr>
            <a:r>
              <a:rPr b="1" lang="en-GB"/>
              <a:t>f-strings</a:t>
            </a:r>
            <a:r>
              <a:rPr lang="en-GB"/>
              <a:t> were introduced in Python 3.6 and they are easier to read. The latest version of Python (currently 3.12) introduced even more feature to this tool.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Even if format() will not be deprecated, it is very likely it will not receive any </a:t>
            </a:r>
            <a:r>
              <a:rPr lang="en-GB"/>
              <a:t>further</a:t>
            </a:r>
            <a:r>
              <a:rPr lang="en-GB"/>
              <a:t> implementation, so you might want to use f-strings to benefit from newer, useful features.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08f00a5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08f00a5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Strings are arrays of characters. Like any other array, they are iterable, meaning we can loop over each character.</a:t>
            </a:r>
            <a:br>
              <a:rPr lang="en-GB"/>
            </a:br>
            <a:endParaRPr/>
          </a:p>
          <a:p>
            <a:pPr indent="0" lvl="0" marL="0" rtl="0" algn="l">
              <a:spcBef>
                <a:spcPts val="0"/>
              </a:spcBef>
              <a:spcAft>
                <a:spcPts val="0"/>
              </a:spcAft>
              <a:buNone/>
            </a:pPr>
            <a:r>
              <a:rPr lang="en-GB"/>
              <a:t>They also support indexing and slicing:</a:t>
            </a:r>
            <a:endParaRPr/>
          </a:p>
          <a:p>
            <a:pPr indent="0" lvl="0" marL="0" rtl="0" algn="l">
              <a:spcBef>
                <a:spcPts val="0"/>
              </a:spcBef>
              <a:spcAft>
                <a:spcPts val="0"/>
              </a:spcAft>
              <a:buNone/>
            </a:pPr>
            <a:r>
              <a:rPr lang="en-GB"/>
              <a:t>Indexing and slicing are two fundamental concepts that help you access specific elements in a sequence. By using these techniques, you can extract substrings from strings.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Indexing </a:t>
            </a:r>
            <a:r>
              <a:rPr lang="en-GB"/>
              <a:t>is the process of accessing an element in a sequence using its position in the sequence (index). Indexing starts from 0 (first element).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Slicing</a:t>
            </a:r>
            <a:r>
              <a:rPr lang="en-GB"/>
              <a:t> is the process of accessing a subsequence of a sequence by specifying a starting and ending index.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08f00a5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08f00a5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08f00a5c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08f00a5c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join() with lists of strings has lots of useful applications. For instance, we can use it to remove extra spaces between words or combine immutable types (like tuples) into a string (mutable).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Keep in mind that:</a:t>
            </a:r>
            <a:endParaRPr/>
          </a:p>
          <a:p>
            <a:pPr indent="-298450" lvl="0" marL="457200" rtl="0" algn="l">
              <a:spcBef>
                <a:spcPts val="0"/>
              </a:spcBef>
              <a:spcAft>
                <a:spcPts val="0"/>
              </a:spcAft>
              <a:buSzPts val="1100"/>
              <a:buChar char="-"/>
            </a:pPr>
            <a:r>
              <a:rPr lang="en-GB"/>
              <a:t>join() can’t be used to combine iterables with element that aren’t strings</a:t>
            </a:r>
            <a:endParaRPr/>
          </a:p>
          <a:p>
            <a:pPr indent="-298450" lvl="0" marL="457200" rtl="0" algn="l">
              <a:spcBef>
                <a:spcPts val="0"/>
              </a:spcBef>
              <a:spcAft>
                <a:spcPts val="0"/>
              </a:spcAft>
              <a:buSzPts val="1100"/>
              <a:buChar char="-"/>
            </a:pPr>
            <a:r>
              <a:rPr lang="en-GB"/>
              <a:t>Or to combine nested iterables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08f00a5c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08f00a5c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Mod 3 - String manipulation</a:t>
            </a:r>
            <a:endParaRPr>
              <a:solidFill>
                <a:schemeClr val="accent4"/>
              </a:solidFill>
              <a:latin typeface="Montserrat"/>
              <a:ea typeface="Montserrat"/>
              <a:cs typeface="Montserrat"/>
              <a:sym typeface="Montserrat"/>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txBox="1"/>
          <p:nvPr/>
        </p:nvSpPr>
        <p:spPr>
          <a:xfrm>
            <a:off x="769275" y="1709401"/>
            <a:ext cx="3314400" cy="1724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Working with strings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Indexing and slicing</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330200" lvl="0" marL="457200" rtl="0" algn="l">
              <a:spcBef>
                <a:spcPts val="0"/>
              </a:spcBef>
              <a:spcAft>
                <a:spcPts val="0"/>
              </a:spcAft>
              <a:buClr>
                <a:schemeClr val="accent5"/>
              </a:buClr>
              <a:buSzPts val="1600"/>
              <a:buFont typeface="Montserrat"/>
              <a:buChar char="-"/>
            </a:pPr>
            <a:r>
              <a:rPr lang="en-GB" sz="1600">
                <a:solidFill>
                  <a:schemeClr val="accent5"/>
                </a:solidFill>
                <a:latin typeface="Montserrat"/>
                <a:ea typeface="Montserrat"/>
                <a:cs typeface="Montserrat"/>
                <a:sym typeface="Montserrat"/>
              </a:rPr>
              <a:t>String methods</a:t>
            </a:r>
            <a:endParaRPr sz="1600">
              <a:solidFill>
                <a:schemeClr val="accent5"/>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pic>
        <p:nvPicPr>
          <p:cNvPr id="57" name="Google Shape;57;p13"/>
          <p:cNvPicPr preferRelativeResize="0"/>
          <p:nvPr/>
        </p:nvPicPr>
        <p:blipFill>
          <a:blip r:embed="rId4">
            <a:alphaModFix/>
          </a:blip>
          <a:stretch>
            <a:fillRect/>
          </a:stretch>
        </p:blipFill>
        <p:spPr>
          <a:xfrm>
            <a:off x="4706400" y="1179963"/>
            <a:ext cx="3314400" cy="27835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E</a:t>
            </a:r>
            <a:r>
              <a:rPr lang="en-GB">
                <a:solidFill>
                  <a:schemeClr val="accent4"/>
                </a:solidFill>
                <a:latin typeface="Montserrat"/>
                <a:ea typeface="Montserrat"/>
                <a:cs typeface="Montserrat"/>
                <a:sym typeface="Montserrat"/>
              </a:rPr>
              <a:t>xercise 2/2</a:t>
            </a:r>
            <a:endParaRPr>
              <a:solidFill>
                <a:schemeClr val="accent4"/>
              </a:solidFill>
              <a:latin typeface="Montserrat"/>
              <a:ea typeface="Montserrat"/>
              <a:cs typeface="Montserrat"/>
              <a:sym typeface="Montserrat"/>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29" name="Google Shape;129;p22"/>
          <p:cNvSpPr txBox="1"/>
          <p:nvPr/>
        </p:nvSpPr>
        <p:spPr>
          <a:xfrm>
            <a:off x="720450" y="1198225"/>
            <a:ext cx="7703100" cy="34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Remove extra spaces between words</a:t>
            </a:r>
            <a:r>
              <a:rPr lang="en-GB" sz="1600">
                <a:solidFill>
                  <a:schemeClr val="accent4"/>
                </a:solidFill>
                <a:latin typeface="Montserrat"/>
                <a:ea typeface="Montserrat"/>
                <a:cs typeface="Montserrat"/>
                <a:sym typeface="Montserrat"/>
              </a:rPr>
              <a:t>:</a:t>
            </a:r>
            <a:endParaRPr sz="1600">
              <a:solidFill>
                <a:schemeClr val="accent4"/>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Given the following sentence, find a way to remove all the extra spaces and print the same sentence with just one space between words.</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p</a:t>
            </a:r>
            <a:r>
              <a:rPr lang="en-GB" sz="1600">
                <a:solidFill>
                  <a:schemeClr val="accent5"/>
                </a:solidFill>
                <a:latin typeface="Montserrat"/>
                <a:ea typeface="Montserrat"/>
                <a:cs typeface="Montserrat"/>
                <a:sym typeface="Montserrat"/>
              </a:rPr>
              <a:t>aragraph = </a:t>
            </a:r>
            <a:r>
              <a:rPr lang="en-GB" sz="1600">
                <a:solidFill>
                  <a:schemeClr val="accent5"/>
                </a:solidFill>
                <a:latin typeface="Montserrat"/>
                <a:ea typeface="Montserrat"/>
                <a:cs typeface="Montserrat"/>
                <a:sym typeface="Montserrat"/>
              </a:rPr>
              <a:t>"Argentina  wins   football   world cup 2022 in a nail biting final match that led to a       spectacular    penalty shootout. Football lovers   across the world   hailed   it as one of the most    memorable   matches."</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Useful string methods</a:t>
            </a:r>
            <a:endParaRPr>
              <a:solidFill>
                <a:schemeClr val="accent4"/>
              </a:solidFill>
              <a:latin typeface="Montserrat"/>
              <a:ea typeface="Montserrat"/>
              <a:cs typeface="Montserrat"/>
              <a:sym typeface="Montserrat"/>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6" name="Google Shape;136;p23"/>
          <p:cNvSpPr txBox="1"/>
          <p:nvPr/>
        </p:nvSpPr>
        <p:spPr>
          <a:xfrm>
            <a:off x="720450" y="1017725"/>
            <a:ext cx="7703100" cy="385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accent4"/>
                </a:solidFill>
                <a:latin typeface="Montserrat"/>
                <a:ea typeface="Montserrat"/>
                <a:cs typeface="Montserrat"/>
                <a:sym typeface="Montserrat"/>
              </a:rPr>
              <a:t>upper() / lower()</a:t>
            </a:r>
            <a:r>
              <a:rPr lang="en-GB" sz="1600">
                <a:solidFill>
                  <a:schemeClr val="accent5"/>
                </a:solidFill>
                <a:latin typeface="Montserrat"/>
                <a:ea typeface="Montserrat"/>
                <a:cs typeface="Montserrat"/>
                <a:sym typeface="Montserrat"/>
              </a:rPr>
              <a:t>		returns a new string converted to upper/lower case</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isupper() / islower()</a:t>
            </a:r>
            <a:r>
              <a:rPr lang="en-GB" sz="1600">
                <a:solidFill>
                  <a:schemeClr val="accent5"/>
                </a:solidFill>
                <a:latin typeface="Montserrat"/>
                <a:ea typeface="Montserrat"/>
                <a:cs typeface="Montserrat"/>
                <a:sym typeface="Montserrat"/>
              </a:rPr>
              <a:t>       returns True if upper/lower case</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isalpha()	</a:t>
            </a:r>
            <a:r>
              <a:rPr lang="en-GB" sz="1600">
                <a:solidFill>
                  <a:schemeClr val="accent5"/>
                </a:solidFill>
                <a:latin typeface="Montserrat"/>
                <a:ea typeface="Montserrat"/>
                <a:cs typeface="Montserrat"/>
                <a:sym typeface="Montserrat"/>
              </a:rPr>
              <a:t>		returns True if the string is only letters (and not blank)</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isalnum()</a:t>
            </a:r>
            <a:r>
              <a:rPr lang="en-GB" sz="1600">
                <a:solidFill>
                  <a:schemeClr val="accent5"/>
                </a:solidFill>
                <a:latin typeface="Montserrat"/>
                <a:ea typeface="Montserrat"/>
                <a:cs typeface="Montserrat"/>
                <a:sym typeface="Montserrat"/>
              </a:rPr>
              <a:t>	returns True if only letters and numbers (and not blank)</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isdecimal()	</a:t>
            </a:r>
            <a:r>
              <a:rPr lang="en-GB" sz="1600">
                <a:solidFill>
                  <a:schemeClr val="accent5"/>
                </a:solidFill>
                <a:latin typeface="Montserrat"/>
                <a:ea typeface="Montserrat"/>
                <a:cs typeface="Montserrat"/>
                <a:sym typeface="Montserrat"/>
              </a:rPr>
              <a:t>returns True if only numeric characters (and not blank)</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isspace()	</a:t>
            </a:r>
            <a:r>
              <a:rPr lang="en-GB" sz="1600">
                <a:solidFill>
                  <a:schemeClr val="accent5"/>
                </a:solidFill>
                <a:latin typeface="Montserrat"/>
                <a:ea typeface="Montserrat"/>
                <a:cs typeface="Montserrat"/>
                <a:sym typeface="Montserrat"/>
              </a:rPr>
              <a:t>         returns True if only spaces, tabs and newlines (...)</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GB" sz="1600">
                <a:solidFill>
                  <a:schemeClr val="accent4"/>
                </a:solidFill>
                <a:latin typeface="Montserrat"/>
                <a:ea typeface="Montserrat"/>
                <a:cs typeface="Montserrat"/>
                <a:sym typeface="Montserrat"/>
              </a:rPr>
              <a:t>istitle()</a:t>
            </a:r>
            <a:r>
              <a:rPr lang="en-GB" sz="1600">
                <a:solidFill>
                  <a:schemeClr val="accent5"/>
                </a:solidFill>
                <a:latin typeface="Montserrat"/>
                <a:ea typeface="Montserrat"/>
                <a:cs typeface="Montserrat"/>
                <a:sym typeface="Montserrat"/>
              </a:rPr>
              <a:t>		returns True if only words beginning with an uppercase  </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                          letter followed by lowercase letters</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startswith() / endwith()</a:t>
            </a:r>
            <a:r>
              <a:rPr lang="en-GB" sz="1600">
                <a:solidFill>
                  <a:schemeClr val="accent5"/>
                </a:solidFill>
                <a:latin typeface="Montserrat"/>
                <a:ea typeface="Montserrat"/>
                <a:cs typeface="Montserrat"/>
                <a:sym typeface="Montserrat"/>
              </a:rPr>
              <a:t>   returns True if begin/ends with the passed string</a:t>
            </a:r>
            <a:endParaRPr sz="1600">
              <a:solidFill>
                <a:schemeClr val="accent5"/>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311675" y="445025"/>
            <a:ext cx="8423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020">
                <a:solidFill>
                  <a:schemeClr val="accent4"/>
                </a:solidFill>
                <a:latin typeface="Montserrat"/>
                <a:ea typeface="Montserrat"/>
                <a:cs typeface="Montserrat"/>
                <a:sym typeface="Montserrat"/>
              </a:rPr>
              <a:t>Mod 3 - Homeworks 1/2</a:t>
            </a:r>
            <a:endParaRPr sz="2020">
              <a:solidFill>
                <a:schemeClr val="accent4"/>
              </a:solidFill>
              <a:latin typeface="Montserrat"/>
              <a:ea typeface="Montserrat"/>
              <a:cs typeface="Montserrat"/>
              <a:sym typeface="Montserrat"/>
            </a:endParaRPr>
          </a:p>
        </p:txBody>
      </p:sp>
      <p:sp>
        <p:nvSpPr>
          <p:cNvPr id="142" name="Google Shape;142;p24"/>
          <p:cNvSpPr txBox="1"/>
          <p:nvPr>
            <p:ph idx="1" type="body"/>
          </p:nvPr>
        </p:nvSpPr>
        <p:spPr>
          <a:xfrm>
            <a:off x="311675" y="1240750"/>
            <a:ext cx="8709600" cy="342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Count letters, digit and special symbols:</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Write a program that count all letters, digits and special symbols from a given string:</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Input: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	“P@#yn26at^&amp;i5ve”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Output:</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	Chars = 8</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	Digits = 3</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	Symbol = 4</a:t>
            </a:r>
            <a:endParaRPr sz="1600">
              <a:solidFill>
                <a:schemeClr val="accent5"/>
              </a:solidFill>
              <a:latin typeface="Montserrat"/>
              <a:ea typeface="Montserrat"/>
              <a:cs typeface="Montserrat"/>
              <a:sym typeface="Montserrat"/>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5"/>
          <p:cNvSpPr txBox="1"/>
          <p:nvPr>
            <p:ph type="title"/>
          </p:nvPr>
        </p:nvSpPr>
        <p:spPr>
          <a:xfrm>
            <a:off x="311675" y="445025"/>
            <a:ext cx="8423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020">
                <a:solidFill>
                  <a:schemeClr val="accent4"/>
                </a:solidFill>
                <a:latin typeface="Montserrat"/>
                <a:ea typeface="Montserrat"/>
                <a:cs typeface="Montserrat"/>
                <a:sym typeface="Montserrat"/>
              </a:rPr>
              <a:t>Mod 3 - Homeworks 2/3</a:t>
            </a:r>
            <a:endParaRPr sz="2020">
              <a:solidFill>
                <a:schemeClr val="accent4"/>
              </a:solidFill>
              <a:latin typeface="Montserrat"/>
              <a:ea typeface="Montserrat"/>
              <a:cs typeface="Montserrat"/>
              <a:sym typeface="Montserrat"/>
            </a:endParaRPr>
          </a:p>
        </p:txBody>
      </p:sp>
      <p:sp>
        <p:nvSpPr>
          <p:cNvPr id="149" name="Google Shape;149;p25"/>
          <p:cNvSpPr txBox="1"/>
          <p:nvPr>
            <p:ph idx="1" type="body"/>
          </p:nvPr>
        </p:nvSpPr>
        <p:spPr>
          <a:xfrm>
            <a:off x="311675" y="1017725"/>
            <a:ext cx="8709600" cy="403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Check if a name is in a sentence:</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Write a script that, given a sentence and a word it will tell if the word is included in the sentence and how many time appears in the sentence.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Output example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Extra: make it dynamic.</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t/>
            </a:r>
            <a:endParaRPr sz="1600">
              <a:solidFill>
                <a:schemeClr val="accent5"/>
              </a:solidFill>
              <a:latin typeface="Montserrat"/>
              <a:ea typeface="Montserrat"/>
              <a:cs typeface="Montserrat"/>
              <a:sym typeface="Montserrat"/>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1" name="Google Shape;151;p25"/>
          <p:cNvPicPr preferRelativeResize="0"/>
          <p:nvPr/>
        </p:nvPicPr>
        <p:blipFill rotWithShape="1">
          <a:blip r:embed="rId4">
            <a:alphaModFix/>
          </a:blip>
          <a:srcRect b="0" l="0" r="0" t="6323"/>
          <a:stretch/>
        </p:blipFill>
        <p:spPr>
          <a:xfrm>
            <a:off x="1973175" y="2780900"/>
            <a:ext cx="5386600" cy="94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6"/>
          <p:cNvSpPr txBox="1"/>
          <p:nvPr>
            <p:ph type="title"/>
          </p:nvPr>
        </p:nvSpPr>
        <p:spPr>
          <a:xfrm>
            <a:off x="311675" y="445025"/>
            <a:ext cx="8423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020">
                <a:solidFill>
                  <a:schemeClr val="accent4"/>
                </a:solidFill>
                <a:latin typeface="Montserrat"/>
                <a:ea typeface="Montserrat"/>
                <a:cs typeface="Montserrat"/>
                <a:sym typeface="Montserrat"/>
              </a:rPr>
              <a:t>Mod 3 - Homeworks 3/3</a:t>
            </a:r>
            <a:endParaRPr sz="2020">
              <a:solidFill>
                <a:schemeClr val="accent4"/>
              </a:solidFill>
              <a:latin typeface="Montserrat"/>
              <a:ea typeface="Montserrat"/>
              <a:cs typeface="Montserrat"/>
              <a:sym typeface="Montserrat"/>
            </a:endParaRPr>
          </a:p>
        </p:txBody>
      </p:sp>
      <p:sp>
        <p:nvSpPr>
          <p:cNvPr id="157" name="Google Shape;157;p26"/>
          <p:cNvSpPr txBox="1"/>
          <p:nvPr>
            <p:ph idx="1" type="body"/>
          </p:nvPr>
        </p:nvSpPr>
        <p:spPr>
          <a:xfrm>
            <a:off x="311675" y="1240750"/>
            <a:ext cx="8709600" cy="38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Print a staircase:</a:t>
            </a:r>
            <a:endParaRPr sz="1600">
              <a:solidFill>
                <a:schemeClr val="accent4"/>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Write a script that given an integer, print a staircase made of number as shown below:</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5"/>
                </a:solidFill>
                <a:latin typeface="Montserrat"/>
                <a:ea typeface="Montserrat"/>
                <a:cs typeface="Montserrat"/>
                <a:sym typeface="Montserrat"/>
              </a:rPr>
              <a:t>Given the number 7:</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1200"/>
              </a:spcBef>
              <a:spcAft>
                <a:spcPts val="1200"/>
              </a:spcAft>
              <a:buNone/>
            </a:pPr>
            <a:r>
              <a:rPr lang="en-GB" sz="1600">
                <a:solidFill>
                  <a:schemeClr val="accent5"/>
                </a:solidFill>
                <a:latin typeface="Montserrat"/>
                <a:ea typeface="Montserrat"/>
                <a:cs typeface="Montserrat"/>
                <a:sym typeface="Montserrat"/>
              </a:rPr>
              <a:t>Hint: can you nest for loops?</a:t>
            </a:r>
            <a:endParaRPr sz="1600">
              <a:solidFill>
                <a:schemeClr val="accent5"/>
              </a:solidFill>
              <a:latin typeface="Montserrat"/>
              <a:ea typeface="Montserrat"/>
              <a:cs typeface="Montserrat"/>
              <a:sym typeface="Montserrat"/>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9" name="Google Shape;159;p26"/>
          <p:cNvPicPr preferRelativeResize="0"/>
          <p:nvPr/>
        </p:nvPicPr>
        <p:blipFill>
          <a:blip r:embed="rId4">
            <a:alphaModFix/>
          </a:blip>
          <a:stretch>
            <a:fillRect/>
          </a:stretch>
        </p:blipFill>
        <p:spPr>
          <a:xfrm>
            <a:off x="3259575" y="2883700"/>
            <a:ext cx="2527297" cy="1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Working with strings</a:t>
            </a:r>
            <a:endParaRPr>
              <a:solidFill>
                <a:schemeClr val="accent4"/>
              </a:solidFill>
              <a:latin typeface="Montserrat"/>
              <a:ea typeface="Montserrat"/>
              <a:cs typeface="Montserrat"/>
              <a:sym typeface="Montserrat"/>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64" name="Google Shape;64;p14"/>
          <p:cNvSpPr txBox="1"/>
          <p:nvPr/>
        </p:nvSpPr>
        <p:spPr>
          <a:xfrm>
            <a:off x="769275" y="1198250"/>
            <a:ext cx="7703100" cy="3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Text is one of the </a:t>
            </a:r>
            <a:r>
              <a:rPr lang="en-GB" sz="1600">
                <a:solidFill>
                  <a:schemeClr val="accent4"/>
                </a:solidFill>
                <a:latin typeface="Montserrat"/>
                <a:ea typeface="Montserrat"/>
                <a:cs typeface="Montserrat"/>
                <a:sym typeface="Montserrat"/>
              </a:rPr>
              <a:t>most common forms of data</a:t>
            </a:r>
            <a:r>
              <a:rPr lang="en-GB" sz="1600">
                <a:solidFill>
                  <a:schemeClr val="accent5"/>
                </a:solidFill>
                <a:latin typeface="Montserrat"/>
                <a:ea typeface="Montserrat"/>
                <a:cs typeface="Montserrat"/>
                <a:sym typeface="Montserrat"/>
              </a:rPr>
              <a:t>. Manipulating strings allow you to extract useful information or transform strings for improved efficiency.</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At this stage, you are already familiar with:</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String concatenation</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		print(‘hello’ + name)</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Single and double quotes</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		print(“That is Alice’s cat.”)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Escape characters</a:t>
            </a:r>
            <a:endParaRPr>
              <a:solidFill>
                <a:schemeClr val="accent4"/>
              </a:solidFill>
              <a:latin typeface="Montserrat"/>
              <a:ea typeface="Montserrat"/>
              <a:cs typeface="Montserrat"/>
              <a:sym typeface="Montserrat"/>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71" name="Google Shape;71;p15"/>
          <p:cNvSpPr txBox="1"/>
          <p:nvPr/>
        </p:nvSpPr>
        <p:spPr>
          <a:xfrm>
            <a:off x="769275" y="1198250"/>
            <a:ext cx="7703100" cy="9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Escape characters allow you to use characters that are otherwise impossible to put into a string.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sp>
        <p:nvSpPr>
          <p:cNvPr id="72" name="Google Shape;72;p15"/>
          <p:cNvSpPr txBox="1"/>
          <p:nvPr/>
        </p:nvSpPr>
        <p:spPr>
          <a:xfrm>
            <a:off x="1618050" y="2116050"/>
            <a:ext cx="1362300" cy="25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accent4"/>
                </a:solidFill>
                <a:latin typeface="Montserrat"/>
                <a:ea typeface="Montserrat"/>
                <a:cs typeface="Montserrat"/>
                <a:sym typeface="Montserrat"/>
              </a:rPr>
              <a:t>\’</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accent4"/>
                </a:solidFill>
                <a:latin typeface="Montserrat"/>
                <a:ea typeface="Montserrat"/>
                <a:cs typeface="Montserrat"/>
                <a:sym typeface="Montserrat"/>
              </a:rPr>
              <a:t>\”</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accent4"/>
                </a:solidFill>
                <a:latin typeface="Montserrat"/>
                <a:ea typeface="Montserrat"/>
                <a:cs typeface="Montserrat"/>
                <a:sym typeface="Montserrat"/>
              </a:rPr>
              <a:t>\t</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accent4"/>
                </a:solidFill>
                <a:latin typeface="Montserrat"/>
                <a:ea typeface="Montserrat"/>
                <a:cs typeface="Montserrat"/>
                <a:sym typeface="Montserrat"/>
              </a:rPr>
              <a:t>\n</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accent4"/>
                </a:solidFill>
                <a:latin typeface="Montserrat"/>
                <a:ea typeface="Montserrat"/>
                <a:cs typeface="Montserrat"/>
                <a:sym typeface="Montserrat"/>
              </a:rPr>
              <a:t>\\</a:t>
            </a:r>
            <a:endParaRPr sz="1800">
              <a:solidFill>
                <a:schemeClr val="accent4"/>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accent4"/>
              </a:solidFill>
              <a:latin typeface="Montserrat"/>
              <a:ea typeface="Montserrat"/>
              <a:cs typeface="Montserrat"/>
              <a:sym typeface="Montserrat"/>
            </a:endParaRPr>
          </a:p>
        </p:txBody>
      </p:sp>
      <p:sp>
        <p:nvSpPr>
          <p:cNvPr id="73" name="Google Shape;73;p15"/>
          <p:cNvSpPr txBox="1"/>
          <p:nvPr/>
        </p:nvSpPr>
        <p:spPr>
          <a:xfrm>
            <a:off x="4087950" y="2179850"/>
            <a:ext cx="3577500" cy="25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5"/>
                </a:solidFill>
                <a:latin typeface="Montserrat"/>
                <a:ea typeface="Montserrat"/>
                <a:cs typeface="Montserrat"/>
                <a:sym typeface="Montserrat"/>
              </a:rPr>
              <a:t>Single quote</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800">
                <a:solidFill>
                  <a:schemeClr val="accent5"/>
                </a:solidFill>
                <a:latin typeface="Montserrat"/>
                <a:ea typeface="Montserrat"/>
                <a:cs typeface="Montserrat"/>
                <a:sym typeface="Montserrat"/>
              </a:rPr>
              <a:t>Double quote</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800">
                <a:solidFill>
                  <a:schemeClr val="accent5"/>
                </a:solidFill>
                <a:latin typeface="Montserrat"/>
                <a:ea typeface="Montserrat"/>
                <a:cs typeface="Montserrat"/>
                <a:sym typeface="Montserrat"/>
              </a:rPr>
              <a:t>Tab</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800">
                <a:solidFill>
                  <a:schemeClr val="accent5"/>
                </a:solidFill>
                <a:latin typeface="Montserrat"/>
                <a:ea typeface="Montserrat"/>
                <a:cs typeface="Montserrat"/>
                <a:sym typeface="Montserrat"/>
              </a:rPr>
              <a:t>Newline (line break)</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800">
                <a:solidFill>
                  <a:schemeClr val="accent5"/>
                </a:solidFill>
                <a:latin typeface="Montserrat"/>
                <a:ea typeface="Montserrat"/>
                <a:cs typeface="Montserrat"/>
                <a:sym typeface="Montserrat"/>
              </a:rPr>
              <a:t>Backlash</a:t>
            </a:r>
            <a:endParaRPr sz="18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Multiline strings</a:t>
            </a:r>
            <a:endParaRPr>
              <a:solidFill>
                <a:schemeClr val="accent4"/>
              </a:solidFill>
              <a:latin typeface="Montserrat"/>
              <a:ea typeface="Montserrat"/>
              <a:cs typeface="Montserrat"/>
              <a:sym typeface="Montserrat"/>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80" name="Google Shape;80;p16"/>
          <p:cNvSpPr txBox="1"/>
          <p:nvPr/>
        </p:nvSpPr>
        <p:spPr>
          <a:xfrm>
            <a:off x="769275" y="1198250"/>
            <a:ext cx="7703100" cy="3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While you can use the \n escape character to put a new line into a string, it is often easier to use </a:t>
            </a:r>
            <a:r>
              <a:rPr lang="en-GB" sz="1600">
                <a:solidFill>
                  <a:schemeClr val="accent4"/>
                </a:solidFill>
                <a:latin typeface="Montserrat"/>
                <a:ea typeface="Montserrat"/>
                <a:cs typeface="Montserrat"/>
                <a:sym typeface="Montserrat"/>
              </a:rPr>
              <a:t>multiline strings</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Indentation rules for blocks do not apply to lines inside a multiline string.</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print(‘’’Dear Alice,</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Eve’s cat has been arrested for catnapping, cat burglary, and extortion.</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Sincerely,</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Bob’’’)</a:t>
            </a:r>
            <a:endParaRPr sz="1600">
              <a:solidFill>
                <a:schemeClr val="accent4"/>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str.format() and f-strings</a:t>
            </a:r>
            <a:endParaRPr>
              <a:solidFill>
                <a:schemeClr val="accent4"/>
              </a:solidFill>
              <a:latin typeface="Montserrat"/>
              <a:ea typeface="Montserrat"/>
              <a:cs typeface="Montserrat"/>
              <a:sym typeface="Montserrat"/>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87" name="Google Shape;87;p17"/>
          <p:cNvSpPr txBox="1"/>
          <p:nvPr/>
        </p:nvSpPr>
        <p:spPr>
          <a:xfrm>
            <a:off x="769275" y="1198250"/>
            <a:ext cx="7703100" cy="3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str.format()</a:t>
            </a:r>
            <a:r>
              <a:rPr lang="en-GB" sz="1600">
                <a:solidFill>
                  <a:schemeClr val="accent5"/>
                </a:solidFill>
                <a:latin typeface="Montserrat"/>
                <a:ea typeface="Montserrat"/>
                <a:cs typeface="Montserrat"/>
                <a:sym typeface="Montserrat"/>
              </a:rPr>
              <a:t> and </a:t>
            </a:r>
            <a:r>
              <a:rPr lang="en-GB" sz="1600">
                <a:solidFill>
                  <a:schemeClr val="accent4"/>
                </a:solidFill>
                <a:latin typeface="Montserrat"/>
                <a:ea typeface="Montserrat"/>
                <a:cs typeface="Montserrat"/>
                <a:sym typeface="Montserrat"/>
              </a:rPr>
              <a:t>f strings</a:t>
            </a:r>
            <a:r>
              <a:rPr lang="en-GB" sz="1600">
                <a:solidFill>
                  <a:schemeClr val="accent5"/>
                </a:solidFill>
                <a:latin typeface="Montserrat"/>
                <a:ea typeface="Montserrat"/>
                <a:cs typeface="Montserrat"/>
                <a:sym typeface="Montserrat"/>
              </a:rPr>
              <a:t> allow you to insert variable directly into strings.</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Ex.</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name = ‘Bob’</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age = 30</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print(“Hello, my name is </a:t>
            </a:r>
            <a:r>
              <a:rPr lang="en-GB" sz="1600">
                <a:solidFill>
                  <a:schemeClr val="accent4"/>
                </a:solidFill>
                <a:latin typeface="Montserrat"/>
                <a:ea typeface="Montserrat"/>
                <a:cs typeface="Montserrat"/>
                <a:sym typeface="Montserrat"/>
              </a:rPr>
              <a:t>{}</a:t>
            </a:r>
            <a:r>
              <a:rPr lang="en-GB" sz="1600">
                <a:solidFill>
                  <a:schemeClr val="accent5"/>
                </a:solidFill>
                <a:latin typeface="Montserrat"/>
                <a:ea typeface="Montserrat"/>
                <a:cs typeface="Montserrat"/>
                <a:sym typeface="Montserrat"/>
              </a:rPr>
              <a:t> and I’m </a:t>
            </a:r>
            <a:r>
              <a:rPr lang="en-GB" sz="1600">
                <a:solidFill>
                  <a:schemeClr val="accent4"/>
                </a:solidFill>
                <a:latin typeface="Montserrat"/>
                <a:ea typeface="Montserrat"/>
                <a:cs typeface="Montserrat"/>
                <a:sym typeface="Montserrat"/>
              </a:rPr>
              <a:t>{}</a:t>
            </a:r>
            <a:r>
              <a:rPr lang="en-GB" sz="1600">
                <a:solidFill>
                  <a:schemeClr val="accent5"/>
                </a:solidFill>
                <a:latin typeface="Montserrat"/>
                <a:ea typeface="Montserrat"/>
                <a:cs typeface="Montserrat"/>
                <a:sym typeface="Montserrat"/>
              </a:rPr>
              <a:t> years old”.</a:t>
            </a:r>
            <a:r>
              <a:rPr lang="en-GB" sz="1600">
                <a:solidFill>
                  <a:schemeClr val="accent4"/>
                </a:solidFill>
                <a:latin typeface="Montserrat"/>
                <a:ea typeface="Montserrat"/>
                <a:cs typeface="Montserrat"/>
                <a:sym typeface="Montserrat"/>
              </a:rPr>
              <a:t>format</a:t>
            </a:r>
            <a:r>
              <a:rPr lang="en-GB" sz="1600">
                <a:solidFill>
                  <a:schemeClr val="accent5"/>
                </a:solidFill>
                <a:latin typeface="Montserrat"/>
                <a:ea typeface="Montserrat"/>
                <a:cs typeface="Montserrat"/>
                <a:sym typeface="Montserrat"/>
              </a:rPr>
              <a:t>(name, age))</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print(</a:t>
            </a:r>
            <a:r>
              <a:rPr lang="en-GB" sz="1600">
                <a:solidFill>
                  <a:schemeClr val="accent4"/>
                </a:solidFill>
                <a:latin typeface="Montserrat"/>
                <a:ea typeface="Montserrat"/>
                <a:cs typeface="Montserrat"/>
                <a:sym typeface="Montserrat"/>
              </a:rPr>
              <a:t>f</a:t>
            </a:r>
            <a:r>
              <a:rPr lang="en-GB" sz="1600">
                <a:solidFill>
                  <a:schemeClr val="accent5"/>
                </a:solidFill>
                <a:latin typeface="Montserrat"/>
                <a:ea typeface="Montserrat"/>
                <a:cs typeface="Montserrat"/>
                <a:sym typeface="Montserrat"/>
              </a:rPr>
              <a:t>”Hello, my name is </a:t>
            </a:r>
            <a:r>
              <a:rPr lang="en-GB" sz="1600">
                <a:solidFill>
                  <a:schemeClr val="accent4"/>
                </a:solidFill>
                <a:latin typeface="Montserrat"/>
                <a:ea typeface="Montserrat"/>
                <a:cs typeface="Montserrat"/>
                <a:sym typeface="Montserrat"/>
              </a:rPr>
              <a:t>{name}</a:t>
            </a:r>
            <a:r>
              <a:rPr lang="en-GB" sz="1600">
                <a:solidFill>
                  <a:schemeClr val="accent5"/>
                </a:solidFill>
                <a:latin typeface="Montserrat"/>
                <a:ea typeface="Montserrat"/>
                <a:cs typeface="Montserrat"/>
                <a:sym typeface="Montserrat"/>
              </a:rPr>
              <a:t> and I’m </a:t>
            </a:r>
            <a:r>
              <a:rPr lang="en-GB" sz="1600">
                <a:solidFill>
                  <a:schemeClr val="accent4"/>
                </a:solidFill>
                <a:latin typeface="Montserrat"/>
                <a:ea typeface="Montserrat"/>
                <a:cs typeface="Montserrat"/>
                <a:sym typeface="Montserrat"/>
              </a:rPr>
              <a:t>{age}</a:t>
            </a:r>
            <a:r>
              <a:rPr lang="en-GB" sz="1600">
                <a:solidFill>
                  <a:schemeClr val="accent5"/>
                </a:solidFill>
                <a:latin typeface="Montserrat"/>
                <a:ea typeface="Montserrat"/>
                <a:cs typeface="Montserrat"/>
                <a:sym typeface="Montserrat"/>
              </a:rPr>
              <a:t> years old”)</a:t>
            </a:r>
            <a:endParaRPr sz="1600">
              <a:solidFill>
                <a:schemeClr val="accent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Indexing and slicing</a:t>
            </a:r>
            <a:endParaRPr>
              <a:solidFill>
                <a:schemeClr val="accent4"/>
              </a:solidFill>
              <a:latin typeface="Montserrat"/>
              <a:ea typeface="Montserrat"/>
              <a:cs typeface="Montserrat"/>
              <a:sym typeface="Montserrat"/>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4" name="Google Shape;94;p18"/>
          <p:cNvSpPr txBox="1"/>
          <p:nvPr/>
        </p:nvSpPr>
        <p:spPr>
          <a:xfrm>
            <a:off x="5603850" y="1206925"/>
            <a:ext cx="3340800" cy="3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Strings are arrays of characters: each character’s position can be referred using the corresponding </a:t>
            </a:r>
            <a:r>
              <a:rPr lang="en-GB" sz="1600">
                <a:solidFill>
                  <a:schemeClr val="accent4"/>
                </a:solidFill>
                <a:latin typeface="Montserrat"/>
                <a:ea typeface="Montserrat"/>
                <a:cs typeface="Montserrat"/>
                <a:sym typeface="Montserrat"/>
              </a:rPr>
              <a:t>index</a:t>
            </a:r>
            <a:r>
              <a:rPr lang="en-GB" sz="1600">
                <a:solidFill>
                  <a:schemeClr val="accent5"/>
                </a:solidFill>
                <a:latin typeface="Montserrat"/>
                <a:ea typeface="Montserrat"/>
                <a:cs typeface="Montserrat"/>
                <a:sym typeface="Montserrat"/>
              </a:rPr>
              <a: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Indexing and slicing are very powerful techniques that allow you to </a:t>
            </a:r>
            <a:r>
              <a:rPr lang="en-GB" sz="1600">
                <a:solidFill>
                  <a:schemeClr val="accent4"/>
                </a:solidFill>
                <a:latin typeface="Montserrat"/>
                <a:ea typeface="Montserrat"/>
                <a:cs typeface="Montserrat"/>
                <a:sym typeface="Montserrat"/>
              </a:rPr>
              <a:t>access subsequence</a:t>
            </a:r>
            <a:r>
              <a:rPr lang="en-GB" sz="1600">
                <a:solidFill>
                  <a:schemeClr val="accent5"/>
                </a:solidFill>
                <a:latin typeface="Montserrat"/>
                <a:ea typeface="Montserrat"/>
                <a:cs typeface="Montserrat"/>
                <a:sym typeface="Montserrat"/>
              </a:rPr>
              <a:t> of a sequence.</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230753" y="1096350"/>
            <a:ext cx="5245824" cy="2950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str.split() </a:t>
            </a:r>
            <a:endParaRPr>
              <a:solidFill>
                <a:schemeClr val="accent4"/>
              </a:solidFill>
              <a:latin typeface="Montserrat"/>
              <a:ea typeface="Montserrat"/>
              <a:cs typeface="Montserrat"/>
              <a:sym typeface="Montserrat"/>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02" name="Google Shape;102;p19"/>
          <p:cNvSpPr txBox="1"/>
          <p:nvPr/>
        </p:nvSpPr>
        <p:spPr>
          <a:xfrm>
            <a:off x="769275" y="1198250"/>
            <a:ext cx="7703100" cy="3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str.split()</a:t>
            </a:r>
            <a:r>
              <a:rPr lang="en-GB" sz="1600">
                <a:solidFill>
                  <a:schemeClr val="accent5"/>
                </a:solidFill>
                <a:latin typeface="Montserrat"/>
                <a:ea typeface="Montserrat"/>
                <a:cs typeface="Montserrat"/>
                <a:sym typeface="Montserrat"/>
              </a:rPr>
              <a:t> allows you to break a string into smaller strings based on a specified separator.</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Output:</a:t>
            </a:r>
            <a:endParaRPr sz="1600">
              <a:solidFill>
                <a:schemeClr val="accent5"/>
              </a:solidFill>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61380" y="1892050"/>
            <a:ext cx="3021250" cy="966800"/>
          </a:xfrm>
          <a:prstGeom prst="rect">
            <a:avLst/>
          </a:prstGeom>
          <a:noFill/>
          <a:ln>
            <a:noFill/>
          </a:ln>
        </p:spPr>
      </p:pic>
      <p:pic>
        <p:nvPicPr>
          <p:cNvPr id="104" name="Google Shape;104;p19"/>
          <p:cNvPicPr preferRelativeResize="0"/>
          <p:nvPr/>
        </p:nvPicPr>
        <p:blipFill>
          <a:blip r:embed="rId5">
            <a:alphaModFix/>
          </a:blip>
          <a:stretch>
            <a:fillRect/>
          </a:stretch>
        </p:blipFill>
        <p:spPr>
          <a:xfrm>
            <a:off x="3080188" y="3588625"/>
            <a:ext cx="3081275" cy="76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accent4"/>
                </a:solidFill>
                <a:latin typeface="Montserrat"/>
                <a:ea typeface="Montserrat"/>
                <a:cs typeface="Montserrat"/>
                <a:sym typeface="Montserrat"/>
              </a:rPr>
              <a:t>str.join()</a:t>
            </a:r>
            <a:endParaRPr>
              <a:solidFill>
                <a:schemeClr val="accent4"/>
              </a:solidFill>
              <a:latin typeface="Montserrat"/>
              <a:ea typeface="Montserrat"/>
              <a:cs typeface="Montserrat"/>
              <a:sym typeface="Montserrat"/>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1" name="Google Shape;111;p20"/>
          <p:cNvSpPr txBox="1"/>
          <p:nvPr/>
        </p:nvSpPr>
        <p:spPr>
          <a:xfrm>
            <a:off x="769275" y="1198250"/>
            <a:ext cx="7703100" cy="3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4"/>
                </a:solidFill>
                <a:latin typeface="Montserrat"/>
                <a:ea typeface="Montserrat"/>
                <a:cs typeface="Montserrat"/>
                <a:sym typeface="Montserrat"/>
              </a:rPr>
              <a:t>str.join() </a:t>
            </a:r>
            <a:r>
              <a:rPr lang="en-GB" sz="1600">
                <a:solidFill>
                  <a:schemeClr val="accent5"/>
                </a:solidFill>
                <a:latin typeface="Montserrat"/>
                <a:ea typeface="Montserrat"/>
                <a:cs typeface="Montserrat"/>
                <a:sym typeface="Montserrat"/>
              </a:rPr>
              <a:t>is used to join, concatenate a sequence of strings with a specific separator.</a:t>
            </a:r>
            <a:endParaRPr sz="1600">
              <a:solidFill>
                <a:schemeClr val="accent5"/>
              </a:solidFill>
              <a:latin typeface="Montserrat"/>
              <a:ea typeface="Montserrat"/>
              <a:cs typeface="Montserrat"/>
              <a:sym typeface="Montserrat"/>
            </a:endParaRPr>
          </a:p>
        </p:txBody>
      </p:sp>
      <p:pic>
        <p:nvPicPr>
          <p:cNvPr id="112" name="Google Shape;112;p20"/>
          <p:cNvPicPr preferRelativeResize="0"/>
          <p:nvPr/>
        </p:nvPicPr>
        <p:blipFill>
          <a:blip r:embed="rId4">
            <a:alphaModFix/>
          </a:blip>
          <a:stretch>
            <a:fillRect/>
          </a:stretch>
        </p:blipFill>
        <p:spPr>
          <a:xfrm>
            <a:off x="881982" y="2076450"/>
            <a:ext cx="3118425" cy="768525"/>
          </a:xfrm>
          <a:prstGeom prst="rect">
            <a:avLst/>
          </a:prstGeom>
          <a:noFill/>
          <a:ln>
            <a:noFill/>
          </a:ln>
        </p:spPr>
      </p:pic>
      <p:pic>
        <p:nvPicPr>
          <p:cNvPr id="113" name="Google Shape;113;p20"/>
          <p:cNvPicPr preferRelativeResize="0"/>
          <p:nvPr/>
        </p:nvPicPr>
        <p:blipFill>
          <a:blip r:embed="rId5">
            <a:alphaModFix/>
          </a:blip>
          <a:stretch>
            <a:fillRect/>
          </a:stretch>
        </p:blipFill>
        <p:spPr>
          <a:xfrm>
            <a:off x="5710752" y="2155927"/>
            <a:ext cx="1604194" cy="689050"/>
          </a:xfrm>
          <a:prstGeom prst="rect">
            <a:avLst/>
          </a:prstGeom>
          <a:noFill/>
          <a:ln>
            <a:noFill/>
          </a:ln>
        </p:spPr>
      </p:pic>
      <p:pic>
        <p:nvPicPr>
          <p:cNvPr id="114" name="Google Shape;114;p20"/>
          <p:cNvPicPr preferRelativeResize="0"/>
          <p:nvPr/>
        </p:nvPicPr>
        <p:blipFill>
          <a:blip r:embed="rId6">
            <a:alphaModFix/>
          </a:blip>
          <a:stretch>
            <a:fillRect/>
          </a:stretch>
        </p:blipFill>
        <p:spPr>
          <a:xfrm>
            <a:off x="941002" y="3234425"/>
            <a:ext cx="3468925" cy="1343525"/>
          </a:xfrm>
          <a:prstGeom prst="rect">
            <a:avLst/>
          </a:prstGeom>
          <a:noFill/>
          <a:ln>
            <a:noFill/>
          </a:ln>
        </p:spPr>
      </p:pic>
      <p:pic>
        <p:nvPicPr>
          <p:cNvPr id="115" name="Google Shape;115;p20"/>
          <p:cNvPicPr preferRelativeResize="0"/>
          <p:nvPr/>
        </p:nvPicPr>
        <p:blipFill>
          <a:blip r:embed="rId7">
            <a:alphaModFix/>
          </a:blip>
          <a:stretch>
            <a:fillRect/>
          </a:stretch>
        </p:blipFill>
        <p:spPr>
          <a:xfrm>
            <a:off x="5710750" y="3561667"/>
            <a:ext cx="2379172" cy="68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4"/>
                </a:solidFill>
                <a:latin typeface="Montserrat"/>
                <a:ea typeface="Montserrat"/>
                <a:cs typeface="Montserrat"/>
                <a:sym typeface="Montserrat"/>
              </a:rPr>
              <a:t>exercise</a:t>
            </a:r>
            <a:endParaRPr>
              <a:solidFill>
                <a:schemeClr val="accent4"/>
              </a:solidFill>
              <a:latin typeface="Montserrat"/>
              <a:ea typeface="Montserrat"/>
              <a:cs typeface="Montserrat"/>
              <a:sym typeface="Montserrat"/>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22" name="Google Shape;122;p21"/>
          <p:cNvSpPr txBox="1"/>
          <p:nvPr/>
        </p:nvSpPr>
        <p:spPr>
          <a:xfrm>
            <a:off x="720450" y="1198225"/>
            <a:ext cx="7703100" cy="34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accent4"/>
                </a:solidFill>
                <a:latin typeface="Montserrat"/>
                <a:ea typeface="Montserrat"/>
                <a:cs typeface="Montserrat"/>
                <a:sym typeface="Montserrat"/>
              </a:rPr>
              <a:t>Palindrome:</a:t>
            </a:r>
            <a:endParaRPr sz="1600">
              <a:solidFill>
                <a:schemeClr val="accent4"/>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GB" sz="1600">
                <a:solidFill>
                  <a:schemeClr val="accent5"/>
                </a:solidFill>
                <a:latin typeface="Montserrat"/>
                <a:ea typeface="Montserrat"/>
                <a:cs typeface="Montserrat"/>
                <a:sym typeface="Montserrat"/>
              </a:rPr>
              <a:t>Write a program that checks if a word is a palindrome.</a:t>
            </a:r>
            <a:endParaRPr sz="1600">
              <a:solidFill>
                <a:schemeClr val="accent5"/>
              </a:solidFill>
              <a:latin typeface="Montserrat"/>
              <a:ea typeface="Montserrat"/>
              <a:cs typeface="Montserrat"/>
              <a:sym typeface="Montserrat"/>
            </a:endParaRPr>
          </a:p>
          <a:p>
            <a:pPr indent="0" lvl="0" marL="0" rtl="0" algn="l">
              <a:spcBef>
                <a:spcPts val="1200"/>
              </a:spcBef>
              <a:spcAft>
                <a:spcPts val="0"/>
              </a:spcAft>
              <a:buNone/>
            </a:pPr>
            <a:r>
              <a:rPr lang="en-GB" sz="1600">
                <a:solidFill>
                  <a:schemeClr val="accent4"/>
                </a:solidFill>
                <a:latin typeface="Montserrat"/>
                <a:ea typeface="Montserrat"/>
                <a:cs typeface="Montserrat"/>
                <a:sym typeface="Montserrat"/>
              </a:rPr>
              <a:t>Split a string on hyphens:</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4"/>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Write a program to split a given string on hyphens and display each substring</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Input: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	Str1 = “Emma-is-a-data-scientist”</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rPr lang="en-GB" sz="1600">
                <a:solidFill>
                  <a:schemeClr val="accent5"/>
                </a:solidFill>
                <a:latin typeface="Montserrat"/>
                <a:ea typeface="Montserrat"/>
                <a:cs typeface="Montserrat"/>
                <a:sym typeface="Montserrat"/>
              </a:rPr>
              <a:t>Output must have each sub-string on a new line</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accent5"/>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