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449" r:id="rId5"/>
    <p:sldId id="481" r:id="rId6"/>
    <p:sldId id="484" r:id="rId7"/>
    <p:sldId id="482" r:id="rId8"/>
    <p:sldId id="483" r:id="rId9"/>
    <p:sldId id="485" r:id="rId10"/>
    <p:sldId id="486" r:id="rId11"/>
    <p:sldId id="487" r:id="rId12"/>
    <p:sldId id="488" r:id="rId13"/>
    <p:sldId id="489" r:id="rId14"/>
    <p:sldId id="490" r:id="rId15"/>
    <p:sldId id="422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FF"/>
    <a:srgbClr val="D883FF"/>
    <a:srgbClr val="76D6FF"/>
    <a:srgbClr val="F5EFD7"/>
    <a:srgbClr val="941651"/>
    <a:srgbClr val="FF9300"/>
    <a:srgbClr val="FF2F92"/>
    <a:srgbClr val="FFFD78"/>
    <a:srgbClr val="EBEBEB"/>
    <a:srgbClr val="F5F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03" autoAdjust="0"/>
    <p:restoredTop sz="96405" autoAdjust="0"/>
  </p:normalViewPr>
  <p:slideViewPr>
    <p:cSldViewPr showGuides="1">
      <p:cViewPr varScale="1">
        <p:scale>
          <a:sx n="131" d="100"/>
          <a:sy n="131" d="100"/>
        </p:scale>
        <p:origin x="184" y="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57"/>
    </p:cViewPr>
  </p:sorterViewPr>
  <p:notesViewPr>
    <p:cSldViewPr showGuides="1">
      <p:cViewPr varScale="1">
        <p:scale>
          <a:sx n="65" d="100"/>
          <a:sy n="65" d="100"/>
        </p:scale>
        <p:origin x="2621" y="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355745-A264-4400-A8D3-B7B13596D9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02920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000" dirty="0"/>
              <a:t>Discover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53229-AFF8-43D8-8555-39F8D4DE91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60720" y="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D4046-5866-459D-BEB5-A0B0377E3E3F}" type="datetime1">
              <a:rPr lang="en-US" sz="1000" smtClean="0"/>
              <a:t>3/27/23</a:t>
            </a:fld>
            <a:endParaRPr lang="en-US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1810E-B09E-4D2E-B752-2E69698D7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8240"/>
            <a:ext cx="5029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2DB7E-9A28-4025-A128-4DF1E719C5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60720" y="877824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ABBE-7BE6-4E78-A3CA-A9F0C7AFCB23}" type="slidenum">
              <a:rPr lang="en-US" sz="1000" smtClean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81021419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8:06:28.6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721 31 24575,'-48'-7'0,"6"2"0,-37-4 0,21 4 0,15 3 0,12 0 0,12 2 0,4 1 0,-3 1 0,-3 2 0,-4 0 0,-2 1 0,1 1 0,0-1 0,5 1 0,-1 3 0,2 0 0,3 1 0,-1 2 0,3-1 0,-2 1 0,2 1 0,3-1 0,1-1 0,3 0 0,1 1 0,0 1 0,1 2 0,0-1 0,0-1 0,2-1 0,0-2 0,1 1 0,0 2 0,0 3 0,-1 1 0,0 1 0,0-1 0,1-3 0,1-4 0,1 0 0,1-1 0,0 1 0,1 4 0,2 4 0,1 4 0,1 4 0,0-2 0,0-2 0,-1-3 0,1-4 0,-1 0 0,2-1 0,0 0 0,3 0 0,3 0 0,0 0 0,1-2 0,1 1 0,0-1 0,1 0 0,5 1 0,2 1 0,2-1 0,-3-1 0,-5-3 0,-2-1 0,-1-1 0,2 1 0,0-2 0,0-2 0,2 1 0,-1 0 0,1 0 0,1 0 0,3-1 0,4 1 0,1 0 0,-3-1 0,-6-1 0,-6-2 0,4 0 0,14 2 0,11 0 0,4 0 0,-8 1 0,-17-2 0,-8-1 0,-3-1 0,2 0 0,6 0 0,3-1 0,-2 0 0,-3-1 0,-5 1 0,-4 0 0,1 0 0,1-1 0,1-1 0,3 1 0,-1-1 0,1 0 0,-2 0 0,0 0 0,0-2 0,1-1 0,1-2 0,0-3 0,-1 0 0,1-3 0,0-3 0,2-1 0,-2-1 0,-1 0 0,-3 1 0,-1 1 0,-3 3 0,0 0 0,-2 0 0,1-2 0,0-2 0,0 1 0,0 0 0,0 0 0,-1 2 0,0 0 0,-1 1 0,0-2 0,0-1 0,0 0 0,-1 2 0,-1-1 0,0 1 0,-1 1 0,1 1 0,0 1 0,0 2 0,-1-1 0,0-1 0,0 1 0,-1-1 0,0 1 0,1 2 0,-1 1 0,-1 0 0,0 0 0,1 0 0,0 1 0,-1-1 0,-1-1 0,-1 0 0,1 2 0,2 3 0,1 1 0,-4-3 0,-4-3 0,-2-2 0,0 0 0,4 2 0,5 5 0,1 1 0,-5-2 0,-4 0 0,-1 0 0,0 0 0,0 1 0,-3-1 0,-1-1 0,5 2 0,-3-4 0,-3-1 0,0-2 0,3 3 0,11 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60720" y="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86CA08A8-CD0A-4CED-A7DF-8FE5DAE0B145}" type="datetime1">
              <a:rPr lang="en-US" smtClean="0"/>
              <a:t>3/27/23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74520" y="365773"/>
            <a:ext cx="3108960" cy="174879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331720"/>
            <a:ext cx="5486400" cy="64465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60720" y="877824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78ADB214-F42C-4297-A187-8792AE2D2F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4219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90000"/>
      </a:lnSpc>
      <a:spcBef>
        <a:spcPts val="600"/>
      </a:spcBef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285750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•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460375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28650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801688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A11E68-5188-4260-8723-8CB45CDB5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6DC233-65A0-4163-AD2B-CE32D1206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AFDA0-E2F3-4591-9F09-05DD75D0D3D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CB1730B-F0FD-4857-ADC5-05FFCBB96A2D}" type="datetime1">
              <a:rPr lang="en-US" smtClean="0"/>
              <a:t>3/27/23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32E2F3-EA17-43B4-AC28-6B283A0AC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DF7B2BC4-5C91-40CB-8CB5-AF093FEB72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B0989266-BC35-43C1-8465-0D2F9AF02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56054-87F8-4EB2-B378-F48E87A60A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D73FA9E-13CA-4D34-8989-6ECB15E9C63C}" type="datetime1">
              <a:rPr lang="en-US" smtClean="0"/>
              <a:t>3/27/23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3FC0BF-CAE0-4B51-8F1E-9B5363F39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9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me Orange">
    <p:bg>
      <p:bgPr>
        <a:gradFill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riginal Pic" hidden="1">
            <a:extLst>
              <a:ext uri="{FF2B5EF4-FFF2-40B4-BE49-F238E27FC236}">
                <a16:creationId xmlns:a16="http://schemas.microsoft.com/office/drawing/2014/main" id="{6CCDEB53-AD79-49BA-A077-9D66AD93AC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Circle 1">
            <a:extLst>
              <a:ext uri="{FF2B5EF4-FFF2-40B4-BE49-F238E27FC236}">
                <a16:creationId xmlns:a16="http://schemas.microsoft.com/office/drawing/2014/main" id="{53C481EB-84E1-4D5D-87F9-1AB7BB9E52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6F50334D-7C16-4893-A7DD-3746BA1528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0" name="Circle 3">
            <a:extLst>
              <a:ext uri="{FF2B5EF4-FFF2-40B4-BE49-F238E27FC236}">
                <a16:creationId xmlns:a16="http://schemas.microsoft.com/office/drawing/2014/main" id="{2B370DA1-B697-485E-B1D2-4D5D368BD9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1" name="Circle 4">
            <a:extLst>
              <a:ext uri="{FF2B5EF4-FFF2-40B4-BE49-F238E27FC236}">
                <a16:creationId xmlns:a16="http://schemas.microsoft.com/office/drawing/2014/main" id="{FE719E70-B8E8-4260-A82F-9F21688C43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2" name="Circle 5">
            <a:extLst>
              <a:ext uri="{FF2B5EF4-FFF2-40B4-BE49-F238E27FC236}">
                <a16:creationId xmlns:a16="http://schemas.microsoft.com/office/drawing/2014/main" id="{06742F21-6CCC-43B6-9409-0D0EBFB67A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pic>
        <p:nvPicPr>
          <p:cNvPr id="8" name="Discover Logo" descr="A picture containing logo&#10;&#10;Description automatically generated">
            <a:extLst>
              <a:ext uri="{FF2B5EF4-FFF2-40B4-BE49-F238E27FC236}">
                <a16:creationId xmlns:a16="http://schemas.microsoft.com/office/drawing/2014/main" id="{3CACCECD-24A8-4B3C-A62D-2A6AE3C8DC4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169920" y="2941320"/>
            <a:ext cx="5852160" cy="9753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70974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25705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bk w/ GF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ircle 2">
            <a:extLst>
              <a:ext uri="{FF2B5EF4-FFF2-40B4-BE49-F238E27FC236}">
                <a16:creationId xmlns:a16="http://schemas.microsoft.com/office/drawing/2014/main" id="{42EB56E5-07A9-4583-B8A1-1388302DA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5959" b="41212"/>
          <a:stretch/>
        </p:blipFill>
        <p:spPr>
          <a:xfrm>
            <a:off x="10747359" y="5847445"/>
            <a:ext cx="1444641" cy="1010554"/>
          </a:xfrm>
          <a:prstGeom prst="rect">
            <a:avLst/>
          </a:prstGeom>
        </p:spPr>
      </p:pic>
      <p:pic>
        <p:nvPicPr>
          <p:cNvPr id="7" name="Circle 3">
            <a:extLst>
              <a:ext uri="{FF2B5EF4-FFF2-40B4-BE49-F238E27FC236}">
                <a16:creationId xmlns:a16="http://schemas.microsoft.com/office/drawing/2014/main" id="{2F5AA2EC-43FB-4E2B-BEE3-0A2B099AF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6316" b="4167"/>
          <a:stretch/>
        </p:blipFill>
        <p:spPr>
          <a:xfrm>
            <a:off x="11469680" y="5568540"/>
            <a:ext cx="722321" cy="1289459"/>
          </a:xfrm>
          <a:prstGeom prst="rect">
            <a:avLst/>
          </a:prstGeom>
        </p:spPr>
      </p:pic>
      <p:pic>
        <p:nvPicPr>
          <p:cNvPr id="8" name="Circle 4">
            <a:extLst>
              <a:ext uri="{FF2B5EF4-FFF2-40B4-BE49-F238E27FC236}">
                <a16:creationId xmlns:a16="http://schemas.microsoft.com/office/drawing/2014/main" id="{CC786D2F-7518-43F0-A5D3-E1681EA34B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529" t="37500"/>
          <a:stretch/>
        </p:blipFill>
        <p:spPr>
          <a:xfrm flipV="1">
            <a:off x="0" y="5568540"/>
            <a:ext cx="917485" cy="1289459"/>
          </a:xfrm>
          <a:prstGeom prst="rect">
            <a:avLst/>
          </a:prstGeom>
        </p:spPr>
      </p:pic>
      <p:pic>
        <p:nvPicPr>
          <p:cNvPr id="9" name="Circle 5">
            <a:extLst>
              <a:ext uri="{FF2B5EF4-FFF2-40B4-BE49-F238E27FC236}">
                <a16:creationId xmlns:a16="http://schemas.microsoft.com/office/drawing/2014/main" id="{CDAA2BE9-1770-4899-974D-CEF6F2513B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1509"/>
          <a:stretch/>
        </p:blipFill>
        <p:spPr>
          <a:xfrm flipV="1">
            <a:off x="0" y="6247939"/>
            <a:ext cx="1584960" cy="6100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8E5690D-501D-4139-AB31-D6FA14F9FC49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1" name="TopBar Shdw">
              <a:extLst>
                <a:ext uri="{FF2B5EF4-FFF2-40B4-BE49-F238E27FC236}">
                  <a16:creationId xmlns:a16="http://schemas.microsoft.com/office/drawing/2014/main" id="{A80601D5-86F0-4DD5-907A-027C24FEA3DE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range Fill">
              <a:extLst>
                <a:ext uri="{FF2B5EF4-FFF2-40B4-BE49-F238E27FC236}">
                  <a16:creationId xmlns:a16="http://schemas.microsoft.com/office/drawing/2014/main" id="{A2802A00-8783-4D5C-AE6D-90572BCA2CB6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dirty="0" err="1"/>
            </a:p>
          </p:txBody>
        </p:sp>
        <p:pic>
          <p:nvPicPr>
            <p:cNvPr id="13" name="Circle 1">
              <a:extLst>
                <a:ext uri="{FF2B5EF4-FFF2-40B4-BE49-F238E27FC236}">
                  <a16:creationId xmlns:a16="http://schemas.microsoft.com/office/drawing/2014/main" id="{EB3A1D82-A12B-4FCA-ADF1-95851DE6555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4" name="Circle 4">
              <a:extLst>
                <a:ext uri="{FF2B5EF4-FFF2-40B4-BE49-F238E27FC236}">
                  <a16:creationId xmlns:a16="http://schemas.microsoft.com/office/drawing/2014/main" id="{F03E68C1-571B-4E29-8C55-7A51F5C97CB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5" name="Circle 5">
              <a:extLst>
                <a:ext uri="{FF2B5EF4-FFF2-40B4-BE49-F238E27FC236}">
                  <a16:creationId xmlns:a16="http://schemas.microsoft.com/office/drawing/2014/main" id="{0DB5086E-FCB2-4515-945E-9A99E770D98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16" name="Picture 1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B92865FA-F5DD-4487-A0C8-85C9775DA5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368E362-171E-4A61-AADE-BA3EE91C1C0D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CF3331-BF7B-4B79-81FC-9EDA549F42E0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01085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Orange">
    <p:bg>
      <p:bgPr>
        <a:gradFill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5284E45D-D953-49CA-BD12-FBA407E748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3AD2EBC6-66D5-48D6-88F5-5753A1B241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2" name="Circle 3">
            <a:extLst>
              <a:ext uri="{FF2B5EF4-FFF2-40B4-BE49-F238E27FC236}">
                <a16:creationId xmlns:a16="http://schemas.microsoft.com/office/drawing/2014/main" id="{C4702A37-AE61-4516-8697-964512427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05BEEFCE-2527-4BF0-BF4D-9571D933D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8ABEB82D-FAC8-4E93-A810-F06E093D46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4360"/>
            <a:ext cx="9143682" cy="530352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BAFEE0-AFBA-479B-8F09-B77E2DF359F1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4DAB0C-3981-4807-A2C8-5978941437E9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CC8265-7C4C-4164-BE09-BEDD6EACFE7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BBCE4B-CFEB-4D59-8FFA-38451CEC993A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0D502-889B-467A-8181-E86CF1525D1F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8674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Navy">
    <p:bg>
      <p:bgPr>
        <a:gradFill>
          <a:gsLst>
            <a:gs pos="0">
              <a:schemeClr val="tx2">
                <a:lumMod val="75000"/>
                <a:lumOff val="25000"/>
              </a:schemeClr>
            </a:gs>
            <a:gs pos="80000">
              <a:schemeClr val="tx2">
                <a:lumMod val="90000"/>
                <a:lumOff val="1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A1C0BDF5-BCBB-48BF-988D-345ED2FE19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8" name="Circle 2">
            <a:extLst>
              <a:ext uri="{FF2B5EF4-FFF2-40B4-BE49-F238E27FC236}">
                <a16:creationId xmlns:a16="http://schemas.microsoft.com/office/drawing/2014/main" id="{005B2E41-F335-4EE4-B520-C793433F61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9" name="Circle 3">
            <a:extLst>
              <a:ext uri="{FF2B5EF4-FFF2-40B4-BE49-F238E27FC236}">
                <a16:creationId xmlns:a16="http://schemas.microsoft.com/office/drawing/2014/main" id="{73BFFC3A-E2B9-4DC4-A9EE-251FA7078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556E5C58-7A83-457B-9534-01C42A7B45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4705CFC6-B37C-402E-B8CF-587B843112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5"/>
            <a:ext cx="9143682" cy="530352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881DC4-4669-46C4-937B-091CFD39DC6C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7301BF-2C2B-49CB-B420-F3AAEE744A49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D024BA-0B33-4C8D-B1D6-A256A899EB6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B16A4FE-BFED-4BF0-A362-CD89F5B1610A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052B7-1AFF-49EB-9C72-FAF759BE1AB4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9202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Lt Gray">
    <p:bg>
      <p:bgPr>
        <a:gradFill>
          <a:gsLst>
            <a:gs pos="0">
              <a:schemeClr val="bg2">
                <a:lumMod val="60000"/>
                <a:lumOff val="40000"/>
              </a:schemeClr>
            </a:gs>
            <a:gs pos="80000">
              <a:schemeClr val="bg2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ircle 1">
            <a:extLst>
              <a:ext uri="{FF2B5EF4-FFF2-40B4-BE49-F238E27FC236}">
                <a16:creationId xmlns:a16="http://schemas.microsoft.com/office/drawing/2014/main" id="{B98CAB67-E615-4E14-8E78-45A5B29108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10" name="Circle 2">
            <a:extLst>
              <a:ext uri="{FF2B5EF4-FFF2-40B4-BE49-F238E27FC236}">
                <a16:creationId xmlns:a16="http://schemas.microsoft.com/office/drawing/2014/main" id="{31109005-C0E7-4BC0-BCFE-FF8E2EE311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1" name="Circle 3">
            <a:extLst>
              <a:ext uri="{FF2B5EF4-FFF2-40B4-BE49-F238E27FC236}">
                <a16:creationId xmlns:a16="http://schemas.microsoft.com/office/drawing/2014/main" id="{04F904A0-3302-48F7-9783-D6C722EC3D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FCAF61E9-8CCA-4A89-89D4-1F98EA2FBA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C2D17B5E-B975-434B-B75A-FA63D51C1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5"/>
            <a:ext cx="9143682" cy="530352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A75BC-C709-4260-8343-497B4DBF2DAE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10D65-3435-46DC-8A51-B8B474B953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675864-98A9-463C-AEF1-82626DF0E13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2F20136-60F9-4E95-B8B7-A6B391BEE859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3ADB97-822B-47E5-9E99-8AEA04FF8517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84025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Layout 1">
    <p:bg>
      <p:bgPr>
        <a:gradFill flip="none" rotWithShape="1"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EA02509E-3C4A-4046-A75B-DD212B64C1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CA678D74-D171-4BDA-B9E7-6D835B73D7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0" name="Circle 3">
            <a:extLst>
              <a:ext uri="{FF2B5EF4-FFF2-40B4-BE49-F238E27FC236}">
                <a16:creationId xmlns:a16="http://schemas.microsoft.com/office/drawing/2014/main" id="{D1405C83-6EEB-4BBC-BC38-1FDD5EC5AA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1" name="Circle 4">
            <a:extLst>
              <a:ext uri="{FF2B5EF4-FFF2-40B4-BE49-F238E27FC236}">
                <a16:creationId xmlns:a16="http://schemas.microsoft.com/office/drawing/2014/main" id="{32195EB7-285D-4FA3-9B55-CC8120CB12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2" name="Circle 5">
            <a:extLst>
              <a:ext uri="{FF2B5EF4-FFF2-40B4-BE49-F238E27FC236}">
                <a16:creationId xmlns:a16="http://schemas.microsoft.com/office/drawing/2014/main" id="{027F7991-A094-400F-A0A8-2D02D0F9CD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03B11A-9588-4325-A544-A554AF6025F5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42A9E1-B795-4572-B7B6-93A29AC704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31C68C-D280-44C1-AE74-4B169173A8F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3CA529-9053-48C2-B0C6-31AE875CBC9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169920" y="228600"/>
            <a:ext cx="5852160" cy="5852160"/>
          </a:xfrm>
          <a:prstGeom prst="ellipse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bg1"/>
            </a:solidFill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DD19EF-5E18-47CB-B301-FAEF1E90B643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CF8BE4-98D4-403C-8D8A-F56FAE4253E2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73845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ideo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593726"/>
            <a:ext cx="11521758" cy="2845116"/>
          </a:xfrm>
        </p:spPr>
        <p:txBody>
          <a:bodyPr anchor="b"/>
          <a:lstStyle>
            <a:lvl1pPr algn="ctr">
              <a:defRPr sz="4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" y="3566159"/>
            <a:ext cx="11521758" cy="297116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0587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Orange">
    <p:bg>
      <p:bgPr>
        <a:gradFill flip="none" rotWithShape="1"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EA02509E-3C4A-4046-A75B-DD212B64C1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CA678D74-D171-4BDA-B9E7-6D835B73D7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0" name="Circle 3">
            <a:extLst>
              <a:ext uri="{FF2B5EF4-FFF2-40B4-BE49-F238E27FC236}">
                <a16:creationId xmlns:a16="http://schemas.microsoft.com/office/drawing/2014/main" id="{D1405C83-6EEB-4BBC-BC38-1FDD5EC5AA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1" name="Circle 4">
            <a:extLst>
              <a:ext uri="{FF2B5EF4-FFF2-40B4-BE49-F238E27FC236}">
                <a16:creationId xmlns:a16="http://schemas.microsoft.com/office/drawing/2014/main" id="{32195EB7-285D-4FA3-9B55-CC8120CB12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2" name="Circle 5">
            <a:extLst>
              <a:ext uri="{FF2B5EF4-FFF2-40B4-BE49-F238E27FC236}">
                <a16:creationId xmlns:a16="http://schemas.microsoft.com/office/drawing/2014/main" id="{027F7991-A094-400F-A0A8-2D02D0F9CD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86840" y="3429000"/>
            <a:ext cx="9418320" cy="822960"/>
          </a:xfrm>
          <a:noFill/>
          <a:ln>
            <a:noFill/>
          </a:ln>
        </p:spPr>
        <p:txBody>
          <a:bodyPr lIns="182880" tIns="91440" rIns="91440" bIns="91440"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840" y="1828800"/>
            <a:ext cx="9418320" cy="1600200"/>
          </a:xfrm>
          <a:noFill/>
          <a:ln w="38100">
            <a:noFill/>
          </a:ln>
        </p:spPr>
        <p:txBody>
          <a:bodyPr lIns="182880" tIns="91440" rIns="91440" bIns="0" anchor="ctr" anchorCtr="0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03B11A-9588-4325-A544-A554AF6025F5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42A9E1-B795-4572-B7B6-93A29AC704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31C68C-D280-44C1-AE74-4B169173A8F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396C9D-CCBE-453D-B6D0-2F4EFCC8DFA3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20E7F3-427B-46B2-B58C-2521FA9D8FAA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235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Navy">
    <p:bg>
      <p:bgPr>
        <a:gradFill>
          <a:gsLst>
            <a:gs pos="0">
              <a:schemeClr val="tx2">
                <a:lumMod val="75000"/>
                <a:lumOff val="25000"/>
              </a:schemeClr>
            </a:gs>
            <a:gs pos="80000">
              <a:schemeClr val="tx2">
                <a:lumMod val="90000"/>
                <a:lumOff val="1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A1C0BDF5-BCBB-48BF-988D-345ED2FE19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8" name="Circle 2">
            <a:extLst>
              <a:ext uri="{FF2B5EF4-FFF2-40B4-BE49-F238E27FC236}">
                <a16:creationId xmlns:a16="http://schemas.microsoft.com/office/drawing/2014/main" id="{005B2E41-F335-4EE4-B520-C793433F61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9" name="Circle 3">
            <a:extLst>
              <a:ext uri="{FF2B5EF4-FFF2-40B4-BE49-F238E27FC236}">
                <a16:creationId xmlns:a16="http://schemas.microsoft.com/office/drawing/2014/main" id="{73BFFC3A-E2B9-4DC4-A9EE-251FA7078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556E5C58-7A83-457B-9534-01C42A7B45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4705CFC6-B37C-402E-B8CF-587B843112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E8F5C6C9-8BA7-45E3-B552-1AC12769B4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86840" y="3429000"/>
            <a:ext cx="9418320" cy="822960"/>
          </a:xfrm>
          <a:noFill/>
          <a:ln>
            <a:noFill/>
          </a:ln>
        </p:spPr>
        <p:txBody>
          <a:bodyPr lIns="182880" tIns="91440" rIns="91440" bIns="91440"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99528C5-3F89-4A06-91BA-E42F3EAA02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840" y="1828800"/>
            <a:ext cx="9418320" cy="1600200"/>
          </a:xfrm>
          <a:noFill/>
          <a:ln w="38100">
            <a:noFill/>
          </a:ln>
        </p:spPr>
        <p:txBody>
          <a:bodyPr lIns="182880" tIns="91440" rIns="91440" bIns="0" anchor="ctr" anchorCtr="0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A647E4-9598-4ED6-96DD-ECABB9D1837B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FE44A9-F567-41FE-93C5-BA8905A43431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C85AD2C-C956-44C5-8ABD-B2601760687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3D68C2C-70A6-4D53-BC2C-FCC0C1D874DD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E24B07-0F2B-4DF6-81ED-13FD4AA43A95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6285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t Gray">
    <p:bg>
      <p:bgPr>
        <a:gradFill>
          <a:gsLst>
            <a:gs pos="0">
              <a:schemeClr val="bg2">
                <a:lumMod val="60000"/>
                <a:lumOff val="40000"/>
              </a:schemeClr>
            </a:gs>
            <a:gs pos="80000">
              <a:schemeClr val="bg2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ircle 1">
            <a:extLst>
              <a:ext uri="{FF2B5EF4-FFF2-40B4-BE49-F238E27FC236}">
                <a16:creationId xmlns:a16="http://schemas.microsoft.com/office/drawing/2014/main" id="{B98CAB67-E615-4E14-8E78-45A5B29108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10" name="Circle 2">
            <a:extLst>
              <a:ext uri="{FF2B5EF4-FFF2-40B4-BE49-F238E27FC236}">
                <a16:creationId xmlns:a16="http://schemas.microsoft.com/office/drawing/2014/main" id="{31109005-C0E7-4BC0-BCFE-FF8E2EE311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1" name="Circle 3">
            <a:extLst>
              <a:ext uri="{FF2B5EF4-FFF2-40B4-BE49-F238E27FC236}">
                <a16:creationId xmlns:a16="http://schemas.microsoft.com/office/drawing/2014/main" id="{04F904A0-3302-48F7-9783-D6C722EC3D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FCAF61E9-8CCA-4A89-89D4-1F98EA2FBA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C2D17B5E-B975-434B-B75A-FA63D51C1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5A75BC-C709-4260-8343-497B4DBF2DAE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10D65-3435-46DC-8A51-B8B474B953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675864-98A9-463C-AEF1-82626DF0E13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515A5E1D-F3B6-4D30-BCCB-3E9E40A1FF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86840" y="3429000"/>
            <a:ext cx="9418320" cy="822960"/>
          </a:xfrm>
          <a:noFill/>
          <a:ln>
            <a:noFill/>
          </a:ln>
        </p:spPr>
        <p:txBody>
          <a:bodyPr lIns="182880" tIns="91440" rIns="91440" bIns="91440" anchor="ctr" anchorCtr="0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09B56FB-4877-4A0F-A971-6E8E44061D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840" y="1828800"/>
            <a:ext cx="9418320" cy="1600200"/>
          </a:xfrm>
          <a:noFill/>
          <a:ln w="38100">
            <a:noFill/>
          </a:ln>
        </p:spPr>
        <p:txBody>
          <a:bodyPr lIns="182880" tIns="91440" rIns="91440" bIns="0" anchor="ctr" anchorCtr="0"/>
          <a:lstStyle>
            <a:lvl1pPr algn="l"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784003-563E-44F2-AAB3-581DB31C6B45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2C04B-8D91-43C5-8566-E1F200A0404D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85887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2F1819-A38F-4D6D-8D79-FABCA937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A34FF-9CC6-4D9F-8CFA-9FF06975D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20213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950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 GF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2F1819-A38F-4D6D-8D79-FABCA937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A34FF-9CC6-4D9F-8CFA-9FF06975D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4" name="Circle 2">
            <a:extLst>
              <a:ext uri="{FF2B5EF4-FFF2-40B4-BE49-F238E27FC236}">
                <a16:creationId xmlns:a16="http://schemas.microsoft.com/office/drawing/2014/main" id="{9838DCE9-80DC-4253-869A-EE47503E14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5959" b="41212"/>
          <a:stretch/>
        </p:blipFill>
        <p:spPr>
          <a:xfrm>
            <a:off x="10747359" y="5847445"/>
            <a:ext cx="1444641" cy="1010554"/>
          </a:xfrm>
          <a:prstGeom prst="rect">
            <a:avLst/>
          </a:prstGeom>
        </p:spPr>
      </p:pic>
      <p:pic>
        <p:nvPicPr>
          <p:cNvPr id="5" name="Circle 3">
            <a:extLst>
              <a:ext uri="{FF2B5EF4-FFF2-40B4-BE49-F238E27FC236}">
                <a16:creationId xmlns:a16="http://schemas.microsoft.com/office/drawing/2014/main" id="{D79772C3-CF48-499B-B833-355FD3B77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6316" b="4167"/>
          <a:stretch/>
        </p:blipFill>
        <p:spPr>
          <a:xfrm>
            <a:off x="11469680" y="5568540"/>
            <a:ext cx="722321" cy="1289459"/>
          </a:xfrm>
          <a:prstGeom prst="rect">
            <a:avLst/>
          </a:prstGeom>
        </p:spPr>
      </p:pic>
      <p:pic>
        <p:nvPicPr>
          <p:cNvPr id="6" name="Circle 4">
            <a:extLst>
              <a:ext uri="{FF2B5EF4-FFF2-40B4-BE49-F238E27FC236}">
                <a16:creationId xmlns:a16="http://schemas.microsoft.com/office/drawing/2014/main" id="{D9A2211F-915C-44FB-9F20-85C650D9FA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529" t="37500"/>
          <a:stretch/>
        </p:blipFill>
        <p:spPr>
          <a:xfrm flipV="1">
            <a:off x="0" y="5568540"/>
            <a:ext cx="917485" cy="1289459"/>
          </a:xfrm>
          <a:prstGeom prst="rect">
            <a:avLst/>
          </a:prstGeom>
        </p:spPr>
      </p:pic>
      <p:pic>
        <p:nvPicPr>
          <p:cNvPr id="8" name="Circle 5">
            <a:extLst>
              <a:ext uri="{FF2B5EF4-FFF2-40B4-BE49-F238E27FC236}">
                <a16:creationId xmlns:a16="http://schemas.microsoft.com/office/drawing/2014/main" id="{3938E8CD-848A-471E-82EB-19F9219A46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1509"/>
          <a:stretch/>
        </p:blipFill>
        <p:spPr>
          <a:xfrm flipV="1">
            <a:off x="0" y="6247939"/>
            <a:ext cx="1584960" cy="61006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1260957-2E07-4E04-B5A7-D61D49199047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0" name="TopBar Shdw">
              <a:extLst>
                <a:ext uri="{FF2B5EF4-FFF2-40B4-BE49-F238E27FC236}">
                  <a16:creationId xmlns:a16="http://schemas.microsoft.com/office/drawing/2014/main" id="{51FBBD6C-D915-44F2-8AB9-A60DB745B778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range Fill">
              <a:extLst>
                <a:ext uri="{FF2B5EF4-FFF2-40B4-BE49-F238E27FC236}">
                  <a16:creationId xmlns:a16="http://schemas.microsoft.com/office/drawing/2014/main" id="{C081873E-97AA-4D38-8252-F772D543F596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dirty="0" err="1"/>
            </a:p>
          </p:txBody>
        </p:sp>
        <p:pic>
          <p:nvPicPr>
            <p:cNvPr id="12" name="Circle 1">
              <a:extLst>
                <a:ext uri="{FF2B5EF4-FFF2-40B4-BE49-F238E27FC236}">
                  <a16:creationId xmlns:a16="http://schemas.microsoft.com/office/drawing/2014/main" id="{8CC02D0B-5B4D-4F8B-9F73-3FD6DA4D7CA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3" name="Circle 4">
              <a:extLst>
                <a:ext uri="{FF2B5EF4-FFF2-40B4-BE49-F238E27FC236}">
                  <a16:creationId xmlns:a16="http://schemas.microsoft.com/office/drawing/2014/main" id="{14AB27CF-3E3D-4671-9C69-7F649E3C9CC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4" name="Circle 5">
              <a:extLst>
                <a:ext uri="{FF2B5EF4-FFF2-40B4-BE49-F238E27FC236}">
                  <a16:creationId xmlns:a16="http://schemas.microsoft.com/office/drawing/2014/main" id="{FB79D89B-7FAC-4756-BFE6-B0B5E1165D7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15" name="Picture 14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2A761ADB-1209-43E6-81C1-57C2A8FA52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544D526-1C68-43E0-91F6-1CBA80DF2632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57E81D-4EE8-408B-BED2-616B96FDFFD4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1609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  <p15:guide id="3" orient="horz" pos="864">
          <p15:clr>
            <a:srgbClr val="FBAE40"/>
          </p15:clr>
        </p15:guide>
        <p15:guide id="4" orient="horz" pos="950">
          <p15:clr>
            <a:srgbClr val="FBAE40"/>
          </p15:clr>
        </p15:guide>
        <p15:guide id="5" orient="horz" pos="253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750919-D9E6-4F04-BD5A-1538B553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D4417-1ECC-42B5-9CCB-C58DD22953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280" y="1508125"/>
            <a:ext cx="5669280" cy="50292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AC2BB9-72D5-4D98-8798-45A482F483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7440" y="1508125"/>
            <a:ext cx="5669280" cy="50292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0858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950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08A2D7-FE78-4D3B-8CCA-E796802C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71101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2534" userDrawn="1">
          <p15:clr>
            <a:srgbClr val="FBAE40"/>
          </p15:clr>
        </p15:guide>
        <p15:guide id="5" orient="horz" pos="95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w/ GF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08A2D7-FE78-4D3B-8CCA-E796802C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8" name="Circle 2">
            <a:extLst>
              <a:ext uri="{FF2B5EF4-FFF2-40B4-BE49-F238E27FC236}">
                <a16:creationId xmlns:a16="http://schemas.microsoft.com/office/drawing/2014/main" id="{052CBD35-9949-4E8B-8891-F0D178F94F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5959" b="41212"/>
          <a:stretch/>
        </p:blipFill>
        <p:spPr>
          <a:xfrm>
            <a:off x="10747359" y="5847445"/>
            <a:ext cx="1444641" cy="1010554"/>
          </a:xfrm>
          <a:prstGeom prst="rect">
            <a:avLst/>
          </a:prstGeom>
        </p:spPr>
      </p:pic>
      <p:pic>
        <p:nvPicPr>
          <p:cNvPr id="9" name="Circle 3">
            <a:extLst>
              <a:ext uri="{FF2B5EF4-FFF2-40B4-BE49-F238E27FC236}">
                <a16:creationId xmlns:a16="http://schemas.microsoft.com/office/drawing/2014/main" id="{A5991A19-83E8-4CA1-8A13-931EE3ABCA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6316" b="4167"/>
          <a:stretch/>
        </p:blipFill>
        <p:spPr>
          <a:xfrm>
            <a:off x="11469680" y="5568540"/>
            <a:ext cx="722321" cy="1289459"/>
          </a:xfrm>
          <a:prstGeom prst="rect">
            <a:avLst/>
          </a:prstGeom>
        </p:spPr>
      </p:pic>
      <p:pic>
        <p:nvPicPr>
          <p:cNvPr id="10" name="Circle 4">
            <a:extLst>
              <a:ext uri="{FF2B5EF4-FFF2-40B4-BE49-F238E27FC236}">
                <a16:creationId xmlns:a16="http://schemas.microsoft.com/office/drawing/2014/main" id="{03A950AF-6CBE-4C14-A6C0-7EB25D63AE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529" t="37500"/>
          <a:stretch/>
        </p:blipFill>
        <p:spPr>
          <a:xfrm flipV="1">
            <a:off x="0" y="5568540"/>
            <a:ext cx="917485" cy="1289459"/>
          </a:xfrm>
          <a:prstGeom prst="rect">
            <a:avLst/>
          </a:prstGeom>
        </p:spPr>
      </p:pic>
      <p:pic>
        <p:nvPicPr>
          <p:cNvPr id="11" name="Circle 5">
            <a:extLst>
              <a:ext uri="{FF2B5EF4-FFF2-40B4-BE49-F238E27FC236}">
                <a16:creationId xmlns:a16="http://schemas.microsoft.com/office/drawing/2014/main" id="{6DAD1E7C-B599-4702-B587-B223342710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1509"/>
          <a:stretch/>
        </p:blipFill>
        <p:spPr>
          <a:xfrm flipV="1">
            <a:off x="0" y="6247939"/>
            <a:ext cx="1584960" cy="61006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17E6436-F649-4D36-BBC1-E4268F5AEFF3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2" name="TopBar Shdw">
              <a:extLst>
                <a:ext uri="{FF2B5EF4-FFF2-40B4-BE49-F238E27FC236}">
                  <a16:creationId xmlns:a16="http://schemas.microsoft.com/office/drawing/2014/main" id="{7A99BF02-1D23-42F0-8C4C-0B08C756F65E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range Fill">
              <a:extLst>
                <a:ext uri="{FF2B5EF4-FFF2-40B4-BE49-F238E27FC236}">
                  <a16:creationId xmlns:a16="http://schemas.microsoft.com/office/drawing/2014/main" id="{A7198D69-D5C9-4B98-9D7C-FD39354E2E5B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dirty="0" err="1"/>
            </a:p>
          </p:txBody>
        </p:sp>
        <p:pic>
          <p:nvPicPr>
            <p:cNvPr id="14" name="Circle 1">
              <a:extLst>
                <a:ext uri="{FF2B5EF4-FFF2-40B4-BE49-F238E27FC236}">
                  <a16:creationId xmlns:a16="http://schemas.microsoft.com/office/drawing/2014/main" id="{38C80FF9-0732-4D65-8AA5-6E7FEF20674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5" name="Circle 4">
              <a:extLst>
                <a:ext uri="{FF2B5EF4-FFF2-40B4-BE49-F238E27FC236}">
                  <a16:creationId xmlns:a16="http://schemas.microsoft.com/office/drawing/2014/main" id="{DE4D07B0-0661-4D55-9AB5-E7DBF3E84B5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6" name="Circle 5">
              <a:extLst>
                <a:ext uri="{FF2B5EF4-FFF2-40B4-BE49-F238E27FC236}">
                  <a16:creationId xmlns:a16="http://schemas.microsoft.com/office/drawing/2014/main" id="{9B63577D-73EC-4105-A333-671F8BF8609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17" name="Picture 16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93761E26-B013-409B-B0A7-CDA35A5454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466D177-FEBA-40FB-9E0F-A77722670B30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FFEDA5-D5C7-49EB-8BEA-E1B46B8D00C1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29100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  <p15:guide id="3" orient="horz" pos="864">
          <p15:clr>
            <a:srgbClr val="FBAE40"/>
          </p15:clr>
        </p15:guide>
        <p15:guide id="4" orient="horz" pos="2534">
          <p15:clr>
            <a:srgbClr val="FBAE40"/>
          </p15:clr>
        </p15:guide>
        <p15:guide id="5" orient="horz" pos="95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62B53-8713-4B28-98BA-D9854E7E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594360"/>
            <a:ext cx="11521440" cy="777240"/>
          </a:xfrm>
          <a:prstGeom prst="rect">
            <a:avLst/>
          </a:prstGeom>
        </p:spPr>
        <p:txBody>
          <a:bodyPr vert="horz" lIns="0" tIns="91440" rIns="0" bIns="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C4829-2DFF-43FF-B59E-0E098CF57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0" y="1508760"/>
            <a:ext cx="1152144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CC12EAA-28F6-4585-A45D-5AA1B1B67D3C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1" name="TopBar Shdw">
              <a:extLst>
                <a:ext uri="{FF2B5EF4-FFF2-40B4-BE49-F238E27FC236}">
                  <a16:creationId xmlns:a16="http://schemas.microsoft.com/office/drawing/2014/main" id="{29917347-BE2D-4EF2-BE9B-4FF4D917E0A9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range Fill">
              <a:extLst>
                <a:ext uri="{FF2B5EF4-FFF2-40B4-BE49-F238E27FC236}">
                  <a16:creationId xmlns:a16="http://schemas.microsoft.com/office/drawing/2014/main" id="{843C5DE3-6CFD-4B34-93F6-3F68B2547E8C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dirty="0" err="1"/>
            </a:p>
          </p:txBody>
        </p:sp>
        <p:pic>
          <p:nvPicPr>
            <p:cNvPr id="9" name="Circle 1">
              <a:extLst>
                <a:ext uri="{FF2B5EF4-FFF2-40B4-BE49-F238E27FC236}">
                  <a16:creationId xmlns:a16="http://schemas.microsoft.com/office/drawing/2014/main" id="{F37F5A11-E1C8-416C-A37E-1D7B61987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2" name="Circle 4">
              <a:extLst>
                <a:ext uri="{FF2B5EF4-FFF2-40B4-BE49-F238E27FC236}">
                  <a16:creationId xmlns:a16="http://schemas.microsoft.com/office/drawing/2014/main" id="{99CABA19-C370-4A11-8719-964C611F774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3" name="Circle 5">
              <a:extLst>
                <a:ext uri="{FF2B5EF4-FFF2-40B4-BE49-F238E27FC236}">
                  <a16:creationId xmlns:a16="http://schemas.microsoft.com/office/drawing/2014/main" id="{56B724B5-A9E3-47ED-9CA1-FB9ADB61210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8" name="Picture 7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ED0A96DC-5088-4D19-A4F6-9B97881D40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880038D-1735-4900-B6DD-FD74A5EC0ADB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564F0-BC64-40E9-BFD8-67B6EC11E3D5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8"/>
    </p:custDataLst>
    <p:extLst>
      <p:ext uri="{BB962C8B-B14F-4D97-AF65-F5344CB8AC3E}">
        <p14:creationId xmlns:p14="http://schemas.microsoft.com/office/powerpoint/2010/main" val="231227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4" r:id="rId2"/>
    <p:sldLayoutId id="2147483705" r:id="rId3"/>
    <p:sldLayoutId id="2147483706" r:id="rId4"/>
    <p:sldLayoutId id="2147483650" r:id="rId5"/>
    <p:sldLayoutId id="2147483709" r:id="rId6"/>
    <p:sldLayoutId id="2147483652" r:id="rId7"/>
    <p:sldLayoutId id="2147483654" r:id="rId8"/>
    <p:sldLayoutId id="2147483707" r:id="rId9"/>
    <p:sldLayoutId id="2147483655" r:id="rId10"/>
    <p:sldLayoutId id="2147483708" r:id="rId11"/>
    <p:sldLayoutId id="2147483701" r:id="rId12"/>
    <p:sldLayoutId id="2147483702" r:id="rId13"/>
    <p:sldLayoutId id="2147483703" r:id="rId14"/>
    <p:sldLayoutId id="2147483710" r:id="rId15"/>
    <p:sldLayoutId id="2147483696" r:id="rId16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ts val="1200"/>
        </a:spcBef>
        <a:buNone/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2000"/>
        </a:spcBef>
        <a:buClr>
          <a:schemeClr val="accent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60375" indent="-230188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687388" indent="-228600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3838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141413" indent="-223838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118" userDrawn="1">
          <p15:clr>
            <a:srgbClr val="F26B43"/>
          </p15:clr>
        </p15:guide>
        <p15:guide id="4" orient="horz" pos="374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EFEB6632-4B56-4FC5-9829-CD9E3E49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3429000"/>
            <a:ext cx="10470198" cy="822960"/>
          </a:xfrm>
        </p:spPr>
        <p:txBody>
          <a:bodyPr/>
          <a:lstStyle/>
          <a:p>
            <a:r>
              <a:rPr lang="en-US" dirty="0"/>
              <a:t>Based on the </a:t>
            </a:r>
            <a:r>
              <a:rPr lang="en-US" dirty="0" err="1"/>
              <a:t>CleanCoders</a:t>
            </a:r>
            <a:r>
              <a:rPr lang="en-US" dirty="0"/>
              <a:t> videos by Uncle Bob Martin</a:t>
            </a:r>
          </a:p>
          <a:p>
            <a:r>
              <a:rPr lang="en-US" dirty="0"/>
              <a:t>Rupert Waldron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FCBC1DB-D101-4FCD-A707-97153C81B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828800"/>
            <a:ext cx="10470198" cy="1600200"/>
          </a:xfrm>
        </p:spPr>
        <p:txBody>
          <a:bodyPr/>
          <a:lstStyle/>
          <a:p>
            <a:r>
              <a:rPr lang="en-US" dirty="0"/>
              <a:t>34b – Clean Code – Iterator and Adapter Patterns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599158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49E6-7D84-5832-D300-E76E3182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Pattern – Table Lamp Challenge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6832B-3DC3-EBF5-CC44-E94D705D8BBC}"/>
              </a:ext>
            </a:extLst>
          </p:cNvPr>
          <p:cNvSpPr txBox="1"/>
          <p:nvPr/>
        </p:nvSpPr>
        <p:spPr>
          <a:xfrm>
            <a:off x="888142" y="1716946"/>
            <a:ext cx="5345450" cy="646331"/>
          </a:xfrm>
          <a:prstGeom prst="rect">
            <a:avLst/>
          </a:prstGeom>
          <a:solidFill>
            <a:srgbClr val="F5EFD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if the Light class already exists?</a:t>
            </a:r>
          </a:p>
          <a:p>
            <a:r>
              <a:rPr lang="en-GB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if the Light class is part of some 3</a:t>
            </a:r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 party library?</a:t>
            </a:r>
            <a:endParaRPr lang="en-GB" sz="1800" dirty="0">
              <a:solidFill>
                <a:srgbClr val="C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E55677-7965-D2F2-DDAB-57FDEF9C5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310260"/>
            <a:ext cx="3187395" cy="1262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152E0-15F6-F5A3-06A7-D3489B546577}"/>
              </a:ext>
            </a:extLst>
          </p:cNvPr>
          <p:cNvSpPr txBox="1"/>
          <p:nvPr/>
        </p:nvSpPr>
        <p:spPr>
          <a:xfrm>
            <a:off x="7320136" y="3140968"/>
            <a:ext cx="4104457" cy="646331"/>
          </a:xfrm>
          <a:prstGeom prst="rect">
            <a:avLst/>
          </a:prstGeom>
          <a:solidFill>
            <a:srgbClr val="76D6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18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LightAdapter</a:t>
            </a: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will implement the interface and wrap the Light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8889F-A044-D75E-9132-EE7BE2128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61" y="3327780"/>
            <a:ext cx="5543731" cy="24746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E58B67-BEC8-A590-9CA3-064261050E57}"/>
              </a:ext>
            </a:extLst>
          </p:cNvPr>
          <p:cNvSpPr/>
          <p:nvPr/>
        </p:nvSpPr>
        <p:spPr>
          <a:xfrm rot="21336061">
            <a:off x="3152561" y="3490428"/>
            <a:ext cx="1076623" cy="2731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11BD80-57AD-4C96-1940-3AC352B85E4E}"/>
              </a:ext>
            </a:extLst>
          </p:cNvPr>
          <p:cNvSpPr txBox="1"/>
          <p:nvPr/>
        </p:nvSpPr>
        <p:spPr>
          <a:xfrm>
            <a:off x="7104112" y="4355074"/>
            <a:ext cx="4104457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Neither the Button nor the Light know anything about the </a:t>
            </a:r>
            <a:r>
              <a:rPr lang="en-GB" sz="1800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LightAdapter</a:t>
            </a:r>
            <a:endParaRPr lang="en-GB" sz="180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5A4ED-460F-0D82-4308-C6B03C388B53}"/>
              </a:ext>
            </a:extLst>
          </p:cNvPr>
          <p:cNvSpPr txBox="1"/>
          <p:nvPr/>
        </p:nvSpPr>
        <p:spPr>
          <a:xfrm>
            <a:off x="6672064" y="5479215"/>
            <a:ext cx="4104457" cy="646331"/>
          </a:xfrm>
          <a:prstGeom prst="rect">
            <a:avLst/>
          </a:prstGeom>
          <a:solidFill>
            <a:srgbClr val="D883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18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LightAdapter</a:t>
            </a:r>
            <a:r>
              <a:rPr lang="en-GB" sz="18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can change Lights using the </a:t>
            </a:r>
            <a:r>
              <a:rPr lang="en-GB" sz="18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setLight</a:t>
            </a:r>
            <a:r>
              <a:rPr lang="en-GB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– lots of flexibility</a:t>
            </a:r>
            <a:endParaRPr lang="en-GB" sz="1800" dirty="0">
              <a:solidFill>
                <a:srgbClr val="FFFF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F4C4F0-B2AB-CF8B-6F02-13506D26659B}"/>
              </a:ext>
            </a:extLst>
          </p:cNvPr>
          <p:cNvSpPr txBox="1"/>
          <p:nvPr/>
        </p:nvSpPr>
        <p:spPr>
          <a:xfrm>
            <a:off x="498622" y="2871409"/>
            <a:ext cx="59262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 Form of the Adapter Pattern – need whole new object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2581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49E6-7D84-5832-D300-E76E3182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Pattern – Table Lamp Challenge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6832B-3DC3-EBF5-CC44-E94D705D8BBC}"/>
              </a:ext>
            </a:extLst>
          </p:cNvPr>
          <p:cNvSpPr txBox="1"/>
          <p:nvPr/>
        </p:nvSpPr>
        <p:spPr>
          <a:xfrm>
            <a:off x="595587" y="4832884"/>
            <a:ext cx="5345450" cy="6463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85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Simpler, but more rigid – you can’t change the type of light as you can with the Object form</a:t>
            </a:r>
            <a:endParaRPr lang="en-GB" sz="1800" dirty="0">
              <a:solidFill>
                <a:srgbClr val="FF85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E55677-7965-D2F2-DDAB-57FDEF9C5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310260"/>
            <a:ext cx="3187395" cy="12629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F4C4F0-B2AB-CF8B-6F02-13506D26659B}"/>
              </a:ext>
            </a:extLst>
          </p:cNvPr>
          <p:cNvSpPr txBox="1"/>
          <p:nvPr/>
        </p:nvSpPr>
        <p:spPr>
          <a:xfrm>
            <a:off x="552351" y="1603063"/>
            <a:ext cx="53454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Form of the Adapter Pattern – uses a derivative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64707A-F407-5429-47B5-2E1469732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7" y="2203858"/>
            <a:ext cx="4965700" cy="22606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E58B67-BEC8-A590-9CA3-064261050E57}"/>
              </a:ext>
            </a:extLst>
          </p:cNvPr>
          <p:cNvSpPr/>
          <p:nvPr/>
        </p:nvSpPr>
        <p:spPr>
          <a:xfrm rot="21336061">
            <a:off x="2691562" y="2522656"/>
            <a:ext cx="1057365" cy="180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46A06E2-69B6-8D4E-5611-ED07858A959A}"/>
                  </a:ext>
                </a:extLst>
              </p14:cNvPr>
              <p14:cNvContentPartPr/>
              <p14:nvPr/>
            </p14:nvContentPartPr>
            <p14:xfrm>
              <a:off x="3573216" y="3573016"/>
              <a:ext cx="362160" cy="297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46A06E2-69B6-8D4E-5611-ED07858A95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4216" y="3564376"/>
                <a:ext cx="379800" cy="3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14229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249108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49E6-7D84-5832-D300-E76E3182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Pattern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6832B-3DC3-EBF5-CC44-E94D705D8BBC}"/>
              </a:ext>
            </a:extLst>
          </p:cNvPr>
          <p:cNvSpPr txBox="1"/>
          <p:nvPr/>
        </p:nvSpPr>
        <p:spPr>
          <a:xfrm>
            <a:off x="479376" y="1371599"/>
            <a:ext cx="928903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a way to access the elements of an aggregation object sequentially without exposing its underlying representation.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64C7A-4793-9D99-79D4-9788A7495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780928"/>
            <a:ext cx="4559300" cy="28702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8A22C8-DB29-76ED-D091-8BE2DF2BE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2348880"/>
            <a:ext cx="5610392" cy="360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3959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49E6-7D84-5832-D300-E76E3182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Pattern – What’s wrong with loops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6832B-3DC3-EBF5-CC44-E94D705D8BBC}"/>
              </a:ext>
            </a:extLst>
          </p:cNvPr>
          <p:cNvSpPr txBox="1"/>
          <p:nvPr/>
        </p:nvSpPr>
        <p:spPr>
          <a:xfrm>
            <a:off x="1991544" y="1851646"/>
            <a:ext cx="5184576" cy="369332"/>
          </a:xfrm>
          <a:prstGeom prst="rect">
            <a:avLst/>
          </a:prstGeom>
          <a:solidFill>
            <a:srgbClr val="F5EFD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Iterate over 25 integers and square the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EB2BB-5566-7CF2-02EC-A417D92C1DC4}"/>
              </a:ext>
            </a:extLst>
          </p:cNvPr>
          <p:cNvSpPr txBox="1"/>
          <p:nvPr/>
        </p:nvSpPr>
        <p:spPr>
          <a:xfrm>
            <a:off x="767408" y="3070356"/>
            <a:ext cx="10018768" cy="176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1800" dirty="0">
                <a:solidFill>
                  <a:srgbClr val="EA6962"/>
                </a:solidFill>
                <a:effectLst/>
                <a:latin typeface="JetBrains Mono"/>
              </a:rPr>
              <a:t>public static void </a:t>
            </a:r>
            <a:r>
              <a:rPr lang="en-GB" sz="1800" dirty="0">
                <a:solidFill>
                  <a:srgbClr val="83A598"/>
                </a:solidFill>
                <a:effectLst/>
                <a:latin typeface="JetBrains Mono"/>
              </a:rPr>
              <a:t>main</a:t>
            </a: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(</a:t>
            </a:r>
            <a:r>
              <a:rPr lang="en-GB" sz="1800" dirty="0">
                <a:solidFill>
                  <a:srgbClr val="FABD2F"/>
                </a:solidFill>
                <a:effectLst/>
                <a:latin typeface="JetBrains Mono"/>
              </a:rPr>
              <a:t>String</a:t>
            </a: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[] </a:t>
            </a:r>
            <a:r>
              <a:rPr lang="en-GB" sz="1800" dirty="0" err="1">
                <a:solidFill>
                  <a:srgbClr val="D4BE98"/>
                </a:solidFill>
                <a:effectLst/>
                <a:latin typeface="JetBrains Mono"/>
              </a:rPr>
              <a:t>args</a:t>
            </a: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) </a:t>
            </a:r>
            <a:r>
              <a:rPr lang="en-GB" sz="1800" dirty="0">
                <a:solidFill>
                  <a:srgbClr val="54A857"/>
                </a:solidFill>
                <a:effectLst/>
                <a:latin typeface="JetBrains Mono"/>
              </a:rPr>
              <a:t>{</a:t>
            </a:r>
            <a:br>
              <a:rPr lang="en-GB" sz="1800" dirty="0">
                <a:solidFill>
                  <a:srgbClr val="54A857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54A857"/>
                </a:solidFill>
                <a:effectLst/>
                <a:latin typeface="JetBrains Mono"/>
              </a:rPr>
              <a:t>    </a:t>
            </a:r>
            <a:r>
              <a:rPr lang="en-GB" sz="1800" dirty="0">
                <a:solidFill>
                  <a:srgbClr val="EA6962"/>
                </a:solidFill>
                <a:effectLst/>
                <a:latin typeface="JetBrains Mono"/>
              </a:rPr>
              <a:t>for </a:t>
            </a: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(</a:t>
            </a:r>
            <a:r>
              <a:rPr lang="en-GB" sz="1800" dirty="0">
                <a:solidFill>
                  <a:srgbClr val="EA6962"/>
                </a:solidFill>
                <a:effectLst/>
                <a:latin typeface="JetBrains Mono"/>
              </a:rPr>
              <a:t>int </a:t>
            </a:r>
            <a:r>
              <a:rPr lang="en-GB" sz="1800" dirty="0" err="1">
                <a:solidFill>
                  <a:srgbClr val="D4BE98"/>
                </a:solidFill>
                <a:effectLst/>
                <a:latin typeface="JetBrains Mono"/>
              </a:rPr>
              <a:t>i</a:t>
            </a:r>
            <a:r>
              <a:rPr lang="en-GB" sz="1800" dirty="0">
                <a:solidFill>
                  <a:srgbClr val="D4BE98"/>
                </a:solidFill>
                <a:effectLst/>
                <a:latin typeface="JetBrains Mono"/>
              </a:rPr>
              <a:t> </a:t>
            </a: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= </a:t>
            </a:r>
            <a:r>
              <a:rPr lang="en-GB" sz="1800" dirty="0">
                <a:solidFill>
                  <a:srgbClr val="D3869B"/>
                </a:solidFill>
                <a:effectLst/>
                <a:latin typeface="JetBrains Mono"/>
              </a:rPr>
              <a:t>0</a:t>
            </a: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; </a:t>
            </a:r>
            <a:r>
              <a:rPr lang="en-GB" sz="1800" dirty="0" err="1">
                <a:solidFill>
                  <a:srgbClr val="D4BE98"/>
                </a:solidFill>
                <a:effectLst/>
                <a:latin typeface="JetBrains Mono"/>
              </a:rPr>
              <a:t>i</a:t>
            </a:r>
            <a:r>
              <a:rPr lang="en-GB" sz="1800" dirty="0">
                <a:solidFill>
                  <a:srgbClr val="D4BE98"/>
                </a:solidFill>
                <a:effectLst/>
                <a:latin typeface="JetBrains Mono"/>
              </a:rPr>
              <a:t> </a:t>
            </a: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&lt; </a:t>
            </a:r>
            <a:r>
              <a:rPr lang="en-GB" sz="1800" dirty="0">
                <a:solidFill>
                  <a:srgbClr val="D3869B"/>
                </a:solidFill>
                <a:effectLst/>
                <a:latin typeface="JetBrains Mono"/>
              </a:rPr>
              <a:t>25</a:t>
            </a: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; </a:t>
            </a:r>
            <a:r>
              <a:rPr lang="en-GB" sz="1800" dirty="0" err="1">
                <a:solidFill>
                  <a:srgbClr val="D4BE98"/>
                </a:solidFill>
                <a:effectLst/>
                <a:latin typeface="JetBrains Mono"/>
              </a:rPr>
              <a:t>i</a:t>
            </a: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++</a:t>
            </a: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) </a:t>
            </a:r>
            <a:r>
              <a:rPr lang="en-GB" sz="1800" dirty="0">
                <a:solidFill>
                  <a:srgbClr val="359FF4"/>
                </a:solidFill>
                <a:effectLst/>
                <a:latin typeface="JetBrains Mono"/>
              </a:rPr>
              <a:t>{ </a:t>
            </a:r>
            <a:r>
              <a:rPr lang="en-GB" sz="1800" i="1" dirty="0">
                <a:solidFill>
                  <a:srgbClr val="928374"/>
                </a:solidFill>
                <a:effectLst/>
                <a:latin typeface="JetBrains Mono"/>
              </a:rPr>
              <a:t>// the loop dominates the algorithm and determines the order of the numbers</a:t>
            </a:r>
            <a:br>
              <a:rPr lang="en-GB" sz="1800" i="1" dirty="0">
                <a:solidFill>
                  <a:srgbClr val="928374"/>
                </a:solidFill>
                <a:effectLst/>
                <a:latin typeface="JetBrains Mono"/>
              </a:rPr>
            </a:br>
            <a:r>
              <a:rPr lang="en-GB" sz="1800" i="1" dirty="0">
                <a:solidFill>
                  <a:srgbClr val="928374"/>
                </a:solidFill>
                <a:effectLst/>
                <a:latin typeface="JetBrains Mono"/>
              </a:rPr>
              <a:t>        </a:t>
            </a:r>
            <a:r>
              <a:rPr lang="en-GB" sz="1800" dirty="0" err="1">
                <a:solidFill>
                  <a:srgbClr val="FABD2F"/>
                </a:solidFill>
                <a:effectLst/>
                <a:latin typeface="JetBrains Mono"/>
              </a:rPr>
              <a:t>System</a:t>
            </a:r>
            <a:r>
              <a:rPr lang="en-GB" sz="1800" dirty="0" err="1">
                <a:solidFill>
                  <a:srgbClr val="EBDBB2"/>
                </a:solidFill>
                <a:effectLst/>
                <a:latin typeface="JetBrains Mono"/>
              </a:rPr>
              <a:t>.</a:t>
            </a:r>
            <a:r>
              <a:rPr lang="en-GB" sz="1800" i="1" dirty="0" err="1">
                <a:solidFill>
                  <a:srgbClr val="458588"/>
                </a:solidFill>
                <a:effectLst/>
                <a:latin typeface="JetBrains Mono"/>
              </a:rPr>
              <a:t>out</a:t>
            </a:r>
            <a:r>
              <a:rPr lang="en-GB" sz="1800" dirty="0" err="1">
                <a:solidFill>
                  <a:srgbClr val="EBDBB2"/>
                </a:solidFill>
                <a:effectLst/>
                <a:latin typeface="JetBrains Mono"/>
              </a:rPr>
              <a:t>.</a:t>
            </a:r>
            <a:r>
              <a:rPr lang="en-GB" sz="1800" dirty="0" err="1">
                <a:solidFill>
                  <a:srgbClr val="89B482"/>
                </a:solidFill>
                <a:effectLst/>
                <a:latin typeface="JetBrains Mono"/>
              </a:rPr>
              <a:t>println</a:t>
            </a:r>
            <a:r>
              <a:rPr lang="en-GB" sz="1800" dirty="0">
                <a:solidFill>
                  <a:srgbClr val="54A857"/>
                </a:solidFill>
                <a:effectLst/>
                <a:latin typeface="JetBrains Mono"/>
              </a:rPr>
              <a:t>(</a:t>
            </a:r>
            <a:r>
              <a:rPr lang="en-GB" sz="1800" dirty="0" err="1">
                <a:solidFill>
                  <a:srgbClr val="D4BE98"/>
                </a:solidFill>
                <a:effectLst/>
                <a:latin typeface="JetBrains Mono"/>
              </a:rPr>
              <a:t>i</a:t>
            </a:r>
            <a:r>
              <a:rPr lang="en-GB" sz="1800" dirty="0">
                <a:solidFill>
                  <a:srgbClr val="D4BE98"/>
                </a:solidFill>
                <a:effectLst/>
                <a:latin typeface="JetBrains Mono"/>
              </a:rPr>
              <a:t> </a:t>
            </a: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* </a:t>
            </a:r>
            <a:r>
              <a:rPr lang="en-GB" sz="1800" dirty="0" err="1">
                <a:solidFill>
                  <a:srgbClr val="D4BE98"/>
                </a:solidFill>
                <a:effectLst/>
                <a:latin typeface="JetBrains Mono"/>
              </a:rPr>
              <a:t>i</a:t>
            </a:r>
            <a:r>
              <a:rPr lang="en-GB" sz="1800" dirty="0">
                <a:solidFill>
                  <a:srgbClr val="54A857"/>
                </a:solidFill>
                <a:effectLst/>
                <a:latin typeface="JetBrains Mono"/>
              </a:rPr>
              <a:t>)</a:t>
            </a: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; </a:t>
            </a:r>
            <a:r>
              <a:rPr lang="en-GB" sz="1800" i="1" dirty="0">
                <a:solidFill>
                  <a:srgbClr val="928374"/>
                </a:solidFill>
                <a:effectLst/>
                <a:latin typeface="JetBrains Mono"/>
              </a:rPr>
              <a:t>// calculation is hidden within the loop</a:t>
            </a:r>
            <a:br>
              <a:rPr lang="en-GB" sz="1800" i="1" dirty="0">
                <a:solidFill>
                  <a:srgbClr val="928374"/>
                </a:solidFill>
                <a:effectLst/>
                <a:latin typeface="JetBrains Mono"/>
              </a:rPr>
            </a:br>
            <a:r>
              <a:rPr lang="en-GB" sz="1800" i="1" dirty="0">
                <a:solidFill>
                  <a:srgbClr val="928374"/>
                </a:solidFill>
                <a:effectLst/>
                <a:latin typeface="JetBrains Mono"/>
              </a:rPr>
              <a:t>    </a:t>
            </a:r>
            <a:r>
              <a:rPr lang="en-GB" sz="1800" dirty="0">
                <a:solidFill>
                  <a:srgbClr val="359FF4"/>
                </a:solidFill>
                <a:effectLst/>
                <a:latin typeface="JetBrains Mono"/>
              </a:rPr>
              <a:t>}</a:t>
            </a:r>
            <a:br>
              <a:rPr lang="en-GB" sz="1800" dirty="0">
                <a:solidFill>
                  <a:srgbClr val="359FF4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54A857"/>
                </a:solidFill>
                <a:effectLst/>
                <a:latin typeface="JetBrains Mono"/>
              </a:rPr>
              <a:t>}</a:t>
            </a:r>
            <a:endParaRPr lang="en-GB" sz="1800" dirty="0">
              <a:solidFill>
                <a:srgbClr val="D4BE98"/>
              </a:solidFill>
              <a:effectLst/>
              <a:latin typeface="JetBrains Mono"/>
            </a:endParaRPr>
          </a:p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0DF9AE-FC27-5FFF-25A1-1D7E87F6B17B}"/>
              </a:ext>
            </a:extLst>
          </p:cNvPr>
          <p:cNvSpPr txBox="1"/>
          <p:nvPr/>
        </p:nvSpPr>
        <p:spPr>
          <a:xfrm>
            <a:off x="1343472" y="5085184"/>
            <a:ext cx="5184576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5EFD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using an iterator we take the focus off the loop and on to the method of squaring</a:t>
            </a:r>
            <a:endParaRPr lang="en-GB" sz="1800" dirty="0">
              <a:solidFill>
                <a:srgbClr val="F5EFD7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34667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49E6-7D84-5832-D300-E76E3182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Pattern – Why create your 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6832B-3DC3-EBF5-CC44-E94D705D8BBC}"/>
              </a:ext>
            </a:extLst>
          </p:cNvPr>
          <p:cNvSpPr txBox="1"/>
          <p:nvPr/>
        </p:nvSpPr>
        <p:spPr>
          <a:xfrm>
            <a:off x="479376" y="1371599"/>
            <a:ext cx="871296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iterator enables you to take your data structure and provide elements in the order determined by you.  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08DEA-56A1-EB83-D1A4-E90BEC49CD32}"/>
              </a:ext>
            </a:extLst>
          </p:cNvPr>
          <p:cNvSpPr txBox="1"/>
          <p:nvPr/>
        </p:nvSpPr>
        <p:spPr>
          <a:xfrm>
            <a:off x="551384" y="2145387"/>
            <a:ext cx="993710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iterator can generate the values in a lazy manner… they are created only when they are needed</a:t>
            </a:r>
            <a:endParaRPr lang="en-GB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FE668-A037-F376-42AF-D9D469571DB2}"/>
              </a:ext>
            </a:extLst>
          </p:cNvPr>
          <p:cNvSpPr txBox="1"/>
          <p:nvPr/>
        </p:nvSpPr>
        <p:spPr>
          <a:xfrm>
            <a:off x="529302" y="3958122"/>
            <a:ext cx="4771563" cy="1855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1800" dirty="0">
                <a:solidFill>
                  <a:srgbClr val="EA6962"/>
                </a:solidFill>
                <a:effectLst/>
                <a:latin typeface="JetBrains Mono"/>
              </a:rPr>
              <a:t>class </a:t>
            </a:r>
            <a:r>
              <a:rPr lang="en-GB" sz="1800" dirty="0" err="1">
                <a:solidFill>
                  <a:srgbClr val="FABD2F"/>
                </a:solidFill>
                <a:effectLst/>
                <a:latin typeface="JetBrains Mono"/>
              </a:rPr>
              <a:t>GridIterator</a:t>
            </a:r>
            <a:r>
              <a:rPr lang="en-GB" sz="1800" dirty="0">
                <a:solidFill>
                  <a:srgbClr val="FABD2F"/>
                </a:solidFill>
                <a:effectLst/>
                <a:latin typeface="JetBrains Mono"/>
              </a:rPr>
              <a:t> </a:t>
            </a:r>
            <a:r>
              <a:rPr lang="en-GB" sz="1800" dirty="0">
                <a:solidFill>
                  <a:srgbClr val="EA6962"/>
                </a:solidFill>
                <a:effectLst/>
                <a:latin typeface="JetBrains Mono"/>
              </a:rPr>
              <a:t>implements </a:t>
            </a:r>
            <a:r>
              <a:rPr lang="en-GB" sz="1800" b="1" dirty="0" err="1">
                <a:solidFill>
                  <a:srgbClr val="FABD2F"/>
                </a:solidFill>
                <a:effectLst/>
                <a:latin typeface="JetBrains Mono"/>
              </a:rPr>
              <a:t>Iterable</a:t>
            </a: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&lt;</a:t>
            </a:r>
            <a:r>
              <a:rPr lang="en-GB" sz="1800" dirty="0">
                <a:solidFill>
                  <a:srgbClr val="FABD2F"/>
                </a:solidFill>
                <a:effectLst/>
                <a:latin typeface="JetBrains Mono"/>
              </a:rPr>
              <a:t>Integer</a:t>
            </a: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&gt; </a:t>
            </a: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{</a:t>
            </a:r>
            <a:endParaRPr lang="en-GB" sz="1800" dirty="0">
              <a:solidFill>
                <a:srgbClr val="D4BE98"/>
              </a:solidFill>
              <a:effectLst/>
              <a:latin typeface="JetBrains Mono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1800" dirty="0">
                <a:solidFill>
                  <a:srgbClr val="8EC07C"/>
                </a:solidFill>
                <a:effectLst/>
                <a:latin typeface="JetBrains Mono"/>
              </a:rPr>
              <a:t>@Override</a:t>
            </a:r>
            <a:br>
              <a:rPr lang="en-GB" sz="1800" dirty="0">
                <a:solidFill>
                  <a:srgbClr val="8EC07C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EA6962"/>
                </a:solidFill>
                <a:effectLst/>
                <a:latin typeface="JetBrains Mono"/>
              </a:rPr>
              <a:t>public </a:t>
            </a:r>
            <a:r>
              <a:rPr lang="en-GB" sz="1800" b="1" dirty="0">
                <a:solidFill>
                  <a:srgbClr val="FABD2F"/>
                </a:solidFill>
                <a:effectLst/>
                <a:latin typeface="JetBrains Mono"/>
              </a:rPr>
              <a:t>Iterator</a:t>
            </a: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&lt;</a:t>
            </a:r>
            <a:r>
              <a:rPr lang="en-GB" sz="1800" dirty="0">
                <a:solidFill>
                  <a:srgbClr val="FABD2F"/>
                </a:solidFill>
                <a:effectLst/>
                <a:latin typeface="JetBrains Mono"/>
              </a:rPr>
              <a:t>Integer</a:t>
            </a: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&gt; </a:t>
            </a:r>
            <a:r>
              <a:rPr lang="en-GB" sz="1800" dirty="0">
                <a:solidFill>
                  <a:srgbClr val="83A598"/>
                </a:solidFill>
                <a:effectLst/>
                <a:latin typeface="JetBrains Mono"/>
              </a:rPr>
              <a:t>iterator</a:t>
            </a: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() </a:t>
            </a:r>
            <a:r>
              <a:rPr lang="en-GB" sz="1800" dirty="0">
                <a:solidFill>
                  <a:srgbClr val="54A857"/>
                </a:solidFill>
                <a:effectLst/>
                <a:latin typeface="JetBrains Mono"/>
              </a:rPr>
              <a:t>{</a:t>
            </a:r>
            <a:endParaRPr lang="en-GB" sz="1800" dirty="0">
              <a:solidFill>
                <a:srgbClr val="D4BE98"/>
              </a:solidFill>
              <a:effectLst/>
              <a:latin typeface="JetBrains Mono"/>
            </a:endParaRPr>
          </a:p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tx2"/>
                </a:solidFill>
              </a:rPr>
              <a:t>….</a:t>
            </a:r>
          </a:p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4AF14-F251-7529-159F-8E099262B430}"/>
              </a:ext>
            </a:extLst>
          </p:cNvPr>
          <p:cNvSpPr txBox="1"/>
          <p:nvPr/>
        </p:nvSpPr>
        <p:spPr>
          <a:xfrm>
            <a:off x="5663952" y="3264187"/>
            <a:ext cx="5904656" cy="646331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the </a:t>
            </a:r>
            <a:r>
              <a:rPr lang="en-GB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 and override the iterator method. This returns an iterator.</a:t>
            </a:r>
            <a:endParaRPr lang="en-GB" sz="1800" dirty="0">
              <a:solidFill>
                <a:schemeClr val="accent3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7074E-D549-A8BC-3804-D9CB7D19FBD6}"/>
              </a:ext>
            </a:extLst>
          </p:cNvPr>
          <p:cNvSpPr txBox="1"/>
          <p:nvPr/>
        </p:nvSpPr>
        <p:spPr>
          <a:xfrm>
            <a:off x="6093666" y="4407306"/>
            <a:ext cx="5045227" cy="1271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1800" dirty="0">
                <a:solidFill>
                  <a:srgbClr val="EA6962"/>
                </a:solidFill>
                <a:effectLst/>
                <a:latin typeface="JetBrains Mono"/>
              </a:rPr>
              <a:t>while </a:t>
            </a: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(</a:t>
            </a:r>
            <a:r>
              <a:rPr lang="en-GB" sz="1800" dirty="0" err="1">
                <a:solidFill>
                  <a:srgbClr val="D4BE98"/>
                </a:solidFill>
                <a:effectLst/>
                <a:latin typeface="JetBrains Mono"/>
              </a:rPr>
              <a:t>iterator</a:t>
            </a:r>
            <a:r>
              <a:rPr lang="en-GB" sz="1800" dirty="0" err="1">
                <a:solidFill>
                  <a:srgbClr val="EBDBB2"/>
                </a:solidFill>
                <a:effectLst/>
                <a:latin typeface="JetBrains Mono"/>
              </a:rPr>
              <a:t>.</a:t>
            </a:r>
            <a:r>
              <a:rPr lang="en-GB" sz="1800" dirty="0" err="1">
                <a:solidFill>
                  <a:srgbClr val="89B482"/>
                </a:solidFill>
                <a:effectLst/>
                <a:latin typeface="JetBrains Mono"/>
              </a:rPr>
              <a:t>hasNext</a:t>
            </a: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()) </a:t>
            </a:r>
            <a:r>
              <a:rPr lang="en-GB" sz="1800" dirty="0">
                <a:solidFill>
                  <a:srgbClr val="359FF4"/>
                </a:solidFill>
                <a:effectLst/>
                <a:latin typeface="JetBrains Mono"/>
              </a:rPr>
              <a:t>{</a:t>
            </a:r>
            <a:br>
              <a:rPr lang="en-GB" sz="1800" dirty="0">
                <a:solidFill>
                  <a:srgbClr val="359FF4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359FF4"/>
                </a:solidFill>
                <a:effectLst/>
                <a:latin typeface="JetBrains Mono"/>
              </a:rPr>
              <a:t>    </a:t>
            </a:r>
            <a:r>
              <a:rPr lang="en-GB" sz="1800" dirty="0" err="1">
                <a:solidFill>
                  <a:srgbClr val="FABD2F"/>
                </a:solidFill>
                <a:effectLst/>
                <a:latin typeface="JetBrains Mono"/>
              </a:rPr>
              <a:t>System</a:t>
            </a:r>
            <a:r>
              <a:rPr lang="en-GB" sz="1800" dirty="0" err="1">
                <a:solidFill>
                  <a:srgbClr val="EBDBB2"/>
                </a:solidFill>
                <a:effectLst/>
                <a:latin typeface="JetBrains Mono"/>
              </a:rPr>
              <a:t>.</a:t>
            </a:r>
            <a:r>
              <a:rPr lang="en-GB" sz="1800" i="1" dirty="0" err="1">
                <a:solidFill>
                  <a:srgbClr val="458588"/>
                </a:solidFill>
                <a:effectLst/>
                <a:latin typeface="JetBrains Mono"/>
              </a:rPr>
              <a:t>out</a:t>
            </a:r>
            <a:r>
              <a:rPr lang="en-GB" sz="1800" dirty="0" err="1">
                <a:solidFill>
                  <a:srgbClr val="EBDBB2"/>
                </a:solidFill>
                <a:effectLst/>
                <a:latin typeface="JetBrains Mono"/>
              </a:rPr>
              <a:t>.</a:t>
            </a:r>
            <a:r>
              <a:rPr lang="en-GB" sz="1800" dirty="0" err="1">
                <a:solidFill>
                  <a:srgbClr val="89B482"/>
                </a:solidFill>
                <a:effectLst/>
                <a:latin typeface="JetBrains Mono"/>
              </a:rPr>
              <a:t>println</a:t>
            </a:r>
            <a:r>
              <a:rPr lang="en-GB" sz="1800" dirty="0">
                <a:solidFill>
                  <a:srgbClr val="54A857"/>
                </a:solidFill>
                <a:effectLst/>
                <a:latin typeface="JetBrains Mono"/>
              </a:rPr>
              <a:t>(</a:t>
            </a:r>
            <a:r>
              <a:rPr lang="en-GB" sz="1800" dirty="0">
                <a:solidFill>
                  <a:srgbClr val="A9B665"/>
                </a:solidFill>
                <a:effectLst/>
                <a:latin typeface="JetBrains Mono"/>
              </a:rPr>
              <a:t>"Iteration = " </a:t>
            </a: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+ </a:t>
            </a:r>
            <a:r>
              <a:rPr lang="en-GB" sz="1800" dirty="0" err="1">
                <a:solidFill>
                  <a:srgbClr val="D4BE98"/>
                </a:solidFill>
                <a:effectLst/>
                <a:latin typeface="JetBrains Mono"/>
              </a:rPr>
              <a:t>iterator</a:t>
            </a:r>
            <a:r>
              <a:rPr lang="en-GB" sz="1800" dirty="0" err="1">
                <a:solidFill>
                  <a:srgbClr val="EBDBB2"/>
                </a:solidFill>
                <a:effectLst/>
                <a:latin typeface="JetBrains Mono"/>
              </a:rPr>
              <a:t>.</a:t>
            </a:r>
            <a:r>
              <a:rPr lang="en-GB" sz="1800" dirty="0" err="1">
                <a:solidFill>
                  <a:srgbClr val="89B482"/>
                </a:solidFill>
                <a:effectLst/>
                <a:latin typeface="JetBrains Mono"/>
              </a:rPr>
              <a:t>next</a:t>
            </a: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()</a:t>
            </a:r>
            <a:r>
              <a:rPr lang="en-GB" sz="1800" dirty="0">
                <a:solidFill>
                  <a:srgbClr val="54A857"/>
                </a:solidFill>
                <a:effectLst/>
                <a:latin typeface="JetBrains Mono"/>
              </a:rPr>
              <a:t>)</a:t>
            </a: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;</a:t>
            </a:r>
            <a:b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359FF4"/>
                </a:solidFill>
                <a:effectLst/>
                <a:latin typeface="JetBrains Mono"/>
              </a:rPr>
              <a:t>}</a:t>
            </a:r>
            <a:endParaRPr lang="en-GB" sz="1800" dirty="0">
              <a:solidFill>
                <a:srgbClr val="D4BE98"/>
              </a:solidFill>
              <a:effectLst/>
              <a:latin typeface="JetBrains Mono"/>
            </a:endParaRPr>
          </a:p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36C01D-6469-46EE-4B08-F7AA04E40CEB}"/>
              </a:ext>
            </a:extLst>
          </p:cNvPr>
          <p:cNvSpPr txBox="1"/>
          <p:nvPr/>
        </p:nvSpPr>
        <p:spPr>
          <a:xfrm>
            <a:off x="5663952" y="5814015"/>
            <a:ext cx="5904656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 the </a:t>
            </a:r>
            <a:r>
              <a:rPr lang="en-GB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hasNext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and next() methods of the iterator and evaluate them like above</a:t>
            </a:r>
            <a:endParaRPr lang="en-GB" sz="1800" dirty="0">
              <a:solidFill>
                <a:schemeClr val="accent3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D08C58-73E9-D14D-012F-5CAE8E219CC9}"/>
              </a:ext>
            </a:extLst>
          </p:cNvPr>
          <p:cNvSpPr txBox="1"/>
          <p:nvPr/>
        </p:nvSpPr>
        <p:spPr>
          <a:xfrm>
            <a:off x="2423592" y="6137180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See the grid code</a:t>
            </a:r>
          </a:p>
        </p:txBody>
      </p:sp>
    </p:spTree>
    <p:extLst>
      <p:ext uri="{BB962C8B-B14F-4D97-AF65-F5344CB8AC3E}">
        <p14:creationId xmlns:p14="http://schemas.microsoft.com/office/powerpoint/2010/main" val="140352842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49E6-7D84-5832-D300-E76E3182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Pattern – Infinite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6832B-3DC3-EBF5-CC44-E94D705D8BBC}"/>
              </a:ext>
            </a:extLst>
          </p:cNvPr>
          <p:cNvSpPr txBox="1"/>
          <p:nvPr/>
        </p:nvSpPr>
        <p:spPr>
          <a:xfrm>
            <a:off x="479376" y="1371599"/>
            <a:ext cx="8712968" cy="646331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D78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don’t need the </a:t>
            </a:r>
            <a:r>
              <a:rPr lang="en-GB" dirty="0" err="1">
                <a:solidFill>
                  <a:srgbClr val="FFFD78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GB" dirty="0">
                <a:solidFill>
                  <a:srgbClr val="FFFD78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interface, just make your own. Lets create something that looks like a java stream….</a:t>
            </a:r>
            <a:endParaRPr lang="en-GB" sz="1800" dirty="0">
              <a:solidFill>
                <a:srgbClr val="FFFD78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D08C58-73E9-D14D-012F-5CAE8E219CC9}"/>
              </a:ext>
            </a:extLst>
          </p:cNvPr>
          <p:cNvSpPr txBox="1"/>
          <p:nvPr/>
        </p:nvSpPr>
        <p:spPr>
          <a:xfrm>
            <a:off x="2423592" y="6137180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See the Stream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2167B-60F3-6E7C-D75B-FE2093900DCD}"/>
              </a:ext>
            </a:extLst>
          </p:cNvPr>
          <p:cNvSpPr txBox="1"/>
          <p:nvPr/>
        </p:nvSpPr>
        <p:spPr>
          <a:xfrm>
            <a:off x="5447928" y="2443861"/>
            <a:ext cx="6099242" cy="3693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EA6962"/>
                </a:solidFill>
                <a:effectLst/>
                <a:latin typeface="JetBrains Mono"/>
              </a:rPr>
              <a:t>public class </a:t>
            </a:r>
            <a:r>
              <a:rPr lang="en-GB" sz="1800" dirty="0">
                <a:solidFill>
                  <a:srgbClr val="FABD2F"/>
                </a:solidFill>
                <a:effectLst/>
                <a:latin typeface="JetBrains Mono"/>
              </a:rPr>
              <a:t>Integers </a:t>
            </a:r>
            <a:r>
              <a:rPr lang="en-GB" sz="1800" dirty="0">
                <a:solidFill>
                  <a:srgbClr val="EA6962"/>
                </a:solidFill>
                <a:effectLst/>
                <a:latin typeface="JetBrains Mono"/>
              </a:rPr>
              <a:t>implements </a:t>
            </a:r>
            <a:r>
              <a:rPr lang="en-GB" sz="1800" b="1" dirty="0" err="1">
                <a:solidFill>
                  <a:srgbClr val="FABD2F"/>
                </a:solidFill>
                <a:effectLst/>
                <a:latin typeface="JetBrains Mono"/>
              </a:rPr>
              <a:t>RRIterator</a:t>
            </a: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&lt;</a:t>
            </a:r>
            <a:r>
              <a:rPr lang="en-GB" sz="1800" dirty="0">
                <a:solidFill>
                  <a:srgbClr val="FABD2F"/>
                </a:solidFill>
                <a:effectLst/>
                <a:latin typeface="JetBrains Mono"/>
              </a:rPr>
              <a:t>Integer</a:t>
            </a: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&gt; </a:t>
            </a: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{</a:t>
            </a:r>
            <a:b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    </a:t>
            </a:r>
            <a:r>
              <a:rPr lang="en-GB" sz="1800" dirty="0">
                <a:solidFill>
                  <a:srgbClr val="EA6962"/>
                </a:solidFill>
                <a:effectLst/>
                <a:latin typeface="JetBrains Mono"/>
              </a:rPr>
              <a:t>private int </a:t>
            </a:r>
            <a:r>
              <a:rPr lang="en-GB" sz="1800" dirty="0">
                <a:solidFill>
                  <a:srgbClr val="83A598"/>
                </a:solidFill>
                <a:effectLst/>
                <a:latin typeface="JetBrains Mono"/>
              </a:rPr>
              <a:t>value</a:t>
            </a: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;</a:t>
            </a:r>
            <a:b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    </a:t>
            </a:r>
            <a:r>
              <a:rPr lang="en-GB" sz="1800" dirty="0">
                <a:solidFill>
                  <a:srgbClr val="8EC07C"/>
                </a:solidFill>
                <a:effectLst/>
                <a:latin typeface="JetBrains Mono"/>
              </a:rPr>
              <a:t>@Override</a:t>
            </a:r>
            <a:br>
              <a:rPr lang="en-GB" sz="1800" dirty="0">
                <a:solidFill>
                  <a:srgbClr val="8EC07C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8EC07C"/>
                </a:solidFill>
                <a:effectLst/>
                <a:latin typeface="JetBrains Mono"/>
              </a:rPr>
              <a:t>    </a:t>
            </a:r>
            <a:r>
              <a:rPr lang="en-GB" sz="1800" dirty="0">
                <a:solidFill>
                  <a:srgbClr val="EA6962"/>
                </a:solidFill>
                <a:effectLst/>
                <a:latin typeface="JetBrains Mono"/>
              </a:rPr>
              <a:t>public boolean </a:t>
            </a:r>
            <a:r>
              <a:rPr lang="en-GB" sz="1800" dirty="0" err="1">
                <a:solidFill>
                  <a:srgbClr val="83A598"/>
                </a:solidFill>
                <a:effectLst/>
                <a:latin typeface="JetBrains Mono"/>
              </a:rPr>
              <a:t>hasNext</a:t>
            </a: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() </a:t>
            </a:r>
            <a:r>
              <a:rPr lang="en-GB" sz="1800" dirty="0">
                <a:solidFill>
                  <a:srgbClr val="54A857"/>
                </a:solidFill>
                <a:effectLst/>
                <a:latin typeface="JetBrains Mono"/>
              </a:rPr>
              <a:t>{</a:t>
            </a:r>
            <a:br>
              <a:rPr lang="en-GB" sz="1800" dirty="0">
                <a:solidFill>
                  <a:srgbClr val="54A857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54A857"/>
                </a:solidFill>
                <a:effectLst/>
                <a:latin typeface="JetBrains Mono"/>
              </a:rPr>
              <a:t>        </a:t>
            </a:r>
            <a:r>
              <a:rPr lang="en-GB" sz="1800" dirty="0">
                <a:solidFill>
                  <a:srgbClr val="EA6962"/>
                </a:solidFill>
                <a:effectLst/>
                <a:latin typeface="JetBrains Mono"/>
              </a:rPr>
              <a:t>return true</a:t>
            </a: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;</a:t>
            </a:r>
            <a:b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    </a:t>
            </a:r>
            <a:r>
              <a:rPr lang="en-GB" sz="1800" dirty="0">
                <a:solidFill>
                  <a:srgbClr val="54A857"/>
                </a:solidFill>
                <a:effectLst/>
                <a:latin typeface="JetBrains Mono"/>
              </a:rPr>
              <a:t>}</a:t>
            </a:r>
            <a:br>
              <a:rPr lang="en-GB" sz="1800" dirty="0">
                <a:solidFill>
                  <a:srgbClr val="54A857"/>
                </a:solidFill>
                <a:effectLst/>
                <a:latin typeface="JetBrains Mono"/>
              </a:rPr>
            </a:br>
            <a:br>
              <a:rPr lang="en-GB" sz="1800" dirty="0">
                <a:solidFill>
                  <a:srgbClr val="54A857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54A857"/>
                </a:solidFill>
                <a:effectLst/>
                <a:latin typeface="JetBrains Mono"/>
              </a:rPr>
              <a:t>    </a:t>
            </a:r>
            <a:r>
              <a:rPr lang="en-GB" sz="1800" dirty="0">
                <a:solidFill>
                  <a:srgbClr val="8EC07C"/>
                </a:solidFill>
                <a:effectLst/>
                <a:latin typeface="JetBrains Mono"/>
              </a:rPr>
              <a:t>@Override</a:t>
            </a:r>
            <a:br>
              <a:rPr lang="en-GB" sz="1800" dirty="0">
                <a:solidFill>
                  <a:srgbClr val="8EC07C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8EC07C"/>
                </a:solidFill>
                <a:effectLst/>
                <a:latin typeface="JetBrains Mono"/>
              </a:rPr>
              <a:t>    </a:t>
            </a:r>
            <a:r>
              <a:rPr lang="en-GB" sz="1800" dirty="0">
                <a:solidFill>
                  <a:srgbClr val="EA6962"/>
                </a:solidFill>
                <a:effectLst/>
                <a:latin typeface="JetBrains Mono"/>
              </a:rPr>
              <a:t>public </a:t>
            </a:r>
            <a:r>
              <a:rPr lang="en-GB" sz="1800" dirty="0">
                <a:solidFill>
                  <a:srgbClr val="FABD2F"/>
                </a:solidFill>
                <a:effectLst/>
                <a:latin typeface="JetBrains Mono"/>
              </a:rPr>
              <a:t>Integer </a:t>
            </a:r>
            <a:r>
              <a:rPr lang="en-GB" sz="1800" dirty="0">
                <a:solidFill>
                  <a:srgbClr val="83A598"/>
                </a:solidFill>
                <a:effectLst/>
                <a:latin typeface="JetBrains Mono"/>
              </a:rPr>
              <a:t>next</a:t>
            </a: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() </a:t>
            </a:r>
            <a:r>
              <a:rPr lang="en-GB" sz="1800" dirty="0">
                <a:solidFill>
                  <a:srgbClr val="54A857"/>
                </a:solidFill>
                <a:effectLst/>
                <a:latin typeface="JetBrains Mono"/>
              </a:rPr>
              <a:t>{</a:t>
            </a:r>
            <a:br>
              <a:rPr lang="en-GB" sz="1800" dirty="0">
                <a:solidFill>
                  <a:srgbClr val="54A857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54A857"/>
                </a:solidFill>
                <a:effectLst/>
                <a:latin typeface="JetBrains Mono"/>
              </a:rPr>
              <a:t>        </a:t>
            </a:r>
            <a:r>
              <a:rPr lang="en-GB" sz="1800" dirty="0" err="1">
                <a:solidFill>
                  <a:srgbClr val="FABD2F"/>
                </a:solidFill>
                <a:effectLst/>
                <a:latin typeface="JetBrains Mono"/>
              </a:rPr>
              <a:t>System</a:t>
            </a:r>
            <a:r>
              <a:rPr lang="en-GB" sz="1800" dirty="0" err="1">
                <a:solidFill>
                  <a:srgbClr val="EBDBB2"/>
                </a:solidFill>
                <a:effectLst/>
                <a:latin typeface="JetBrains Mono"/>
              </a:rPr>
              <a:t>.</a:t>
            </a:r>
            <a:r>
              <a:rPr lang="en-GB" sz="1800" i="1" dirty="0" err="1">
                <a:solidFill>
                  <a:srgbClr val="458588"/>
                </a:solidFill>
                <a:effectLst/>
                <a:latin typeface="JetBrains Mono"/>
              </a:rPr>
              <a:t>out</a:t>
            </a:r>
            <a:r>
              <a:rPr lang="en-GB" sz="1800" dirty="0" err="1">
                <a:solidFill>
                  <a:srgbClr val="EBDBB2"/>
                </a:solidFill>
                <a:effectLst/>
                <a:latin typeface="JetBrains Mono"/>
              </a:rPr>
              <a:t>.</a:t>
            </a:r>
            <a:r>
              <a:rPr lang="en-GB" sz="1800" dirty="0" err="1">
                <a:solidFill>
                  <a:srgbClr val="89B482"/>
                </a:solidFill>
                <a:effectLst/>
                <a:latin typeface="JetBrains Mono"/>
              </a:rPr>
              <a:t>println</a:t>
            </a: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(</a:t>
            </a:r>
            <a:r>
              <a:rPr lang="en-GB" sz="1800" dirty="0">
                <a:solidFill>
                  <a:srgbClr val="A9B665"/>
                </a:solidFill>
                <a:effectLst/>
                <a:latin typeface="JetBrains Mono"/>
              </a:rPr>
              <a:t>"Sending next value -&gt; " </a:t>
            </a: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+ </a:t>
            </a:r>
            <a:r>
              <a:rPr lang="en-GB" sz="1800" dirty="0">
                <a:solidFill>
                  <a:srgbClr val="83A598"/>
                </a:solidFill>
                <a:effectLst/>
                <a:latin typeface="JetBrains Mono"/>
              </a:rPr>
              <a:t>value</a:t>
            </a: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)</a:t>
            </a: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;</a:t>
            </a:r>
            <a:b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        </a:t>
            </a:r>
            <a:r>
              <a:rPr lang="en-GB" sz="1800" dirty="0">
                <a:solidFill>
                  <a:srgbClr val="EA6962"/>
                </a:solidFill>
                <a:effectLst/>
                <a:latin typeface="JetBrains Mono"/>
              </a:rPr>
              <a:t>return </a:t>
            </a:r>
            <a:r>
              <a:rPr lang="en-GB" sz="1800" dirty="0">
                <a:solidFill>
                  <a:srgbClr val="83A598"/>
                </a:solidFill>
                <a:effectLst/>
                <a:latin typeface="JetBrains Mono"/>
              </a:rPr>
              <a:t>value</a:t>
            </a: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++;</a:t>
            </a:r>
            <a:b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    </a:t>
            </a:r>
            <a:r>
              <a:rPr lang="en-GB" sz="1800" dirty="0">
                <a:solidFill>
                  <a:srgbClr val="54A857"/>
                </a:solidFill>
                <a:effectLst/>
                <a:latin typeface="JetBrains Mono"/>
              </a:rPr>
              <a:t>}</a:t>
            </a:r>
            <a:br>
              <a:rPr lang="en-GB" sz="1800" dirty="0">
                <a:solidFill>
                  <a:srgbClr val="54A857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}</a:t>
            </a:r>
            <a:endParaRPr lang="en-GB" sz="1800" dirty="0">
              <a:solidFill>
                <a:srgbClr val="D4BE98"/>
              </a:solidFill>
              <a:effectLst/>
              <a:latin typeface="JetBrains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2329E0-F8E8-F71E-C6B9-5BB3F4471230}"/>
              </a:ext>
            </a:extLst>
          </p:cNvPr>
          <p:cNvSpPr txBox="1"/>
          <p:nvPr/>
        </p:nvSpPr>
        <p:spPr>
          <a:xfrm>
            <a:off x="743324" y="2821057"/>
            <a:ext cx="3360535" cy="2019014"/>
          </a:xfrm>
          <a:prstGeom prst="rect">
            <a:avLst/>
          </a:prstGeom>
          <a:noFill/>
          <a:ln>
            <a:solidFill>
              <a:srgbClr val="FF2F9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1800" dirty="0" err="1">
                <a:solidFill>
                  <a:srgbClr val="FABD2F"/>
                </a:solidFill>
                <a:effectLst/>
                <a:latin typeface="JetBrains Mono"/>
              </a:rPr>
              <a:t>RRStream</a:t>
            </a:r>
            <a:r>
              <a:rPr lang="en-GB" sz="1800" dirty="0" err="1">
                <a:solidFill>
                  <a:srgbClr val="EBDBB2"/>
                </a:solidFill>
                <a:effectLst/>
                <a:latin typeface="JetBrains Mono"/>
              </a:rPr>
              <a:t>.</a:t>
            </a:r>
            <a:r>
              <a:rPr lang="en-GB" sz="1800" i="1" dirty="0" err="1">
                <a:solidFill>
                  <a:srgbClr val="D4BE98"/>
                </a:solidFill>
                <a:effectLst/>
                <a:latin typeface="JetBrains Mono"/>
              </a:rPr>
              <a:t>of</a:t>
            </a: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(</a:t>
            </a:r>
            <a:r>
              <a:rPr lang="en-GB" sz="1800" dirty="0" err="1">
                <a:solidFill>
                  <a:srgbClr val="D4BE98"/>
                </a:solidFill>
                <a:effectLst/>
                <a:latin typeface="JetBrains Mono"/>
              </a:rPr>
              <a:t>ints</a:t>
            </a: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)</a:t>
            </a:r>
            <a:b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        </a:t>
            </a: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.</a:t>
            </a:r>
            <a:r>
              <a:rPr lang="en-GB" sz="1800" dirty="0">
                <a:solidFill>
                  <a:srgbClr val="89B482"/>
                </a:solidFill>
                <a:effectLst/>
                <a:latin typeface="JetBrains Mono"/>
              </a:rPr>
              <a:t>map</a:t>
            </a: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(</a:t>
            </a:r>
            <a:r>
              <a:rPr lang="en-GB" sz="1800" dirty="0">
                <a:solidFill>
                  <a:srgbClr val="D4BE98"/>
                </a:solidFill>
                <a:effectLst/>
                <a:latin typeface="JetBrains Mono"/>
              </a:rPr>
              <a:t>x -&gt; x </a:t>
            </a: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* </a:t>
            </a:r>
            <a:r>
              <a:rPr lang="en-GB" sz="1800" dirty="0">
                <a:solidFill>
                  <a:srgbClr val="D4BE98"/>
                </a:solidFill>
                <a:effectLst/>
                <a:latin typeface="JetBrains Mono"/>
              </a:rPr>
              <a:t>x</a:t>
            </a: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)</a:t>
            </a:r>
            <a:b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        </a:t>
            </a: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.</a:t>
            </a:r>
            <a:r>
              <a:rPr lang="en-GB" sz="1800" dirty="0">
                <a:solidFill>
                  <a:srgbClr val="89B482"/>
                </a:solidFill>
                <a:effectLst/>
                <a:latin typeface="JetBrains Mono"/>
              </a:rPr>
              <a:t>filter</a:t>
            </a: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(</a:t>
            </a:r>
            <a:r>
              <a:rPr lang="en-GB" sz="1800" dirty="0">
                <a:solidFill>
                  <a:srgbClr val="D4BE98"/>
                </a:solidFill>
                <a:effectLst/>
                <a:latin typeface="JetBrains Mono"/>
              </a:rPr>
              <a:t>x -&gt; x </a:t>
            </a: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% </a:t>
            </a:r>
            <a:r>
              <a:rPr lang="en-GB" sz="1800" dirty="0">
                <a:solidFill>
                  <a:srgbClr val="D3869B"/>
                </a:solidFill>
                <a:effectLst/>
                <a:latin typeface="JetBrains Mono"/>
              </a:rPr>
              <a:t>2 </a:t>
            </a: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== </a:t>
            </a:r>
            <a:r>
              <a:rPr lang="en-GB" sz="1800" dirty="0">
                <a:solidFill>
                  <a:srgbClr val="D3869B"/>
                </a:solidFill>
                <a:effectLst/>
                <a:latin typeface="JetBrains Mono"/>
              </a:rPr>
              <a:t>0</a:t>
            </a: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)</a:t>
            </a:r>
            <a:b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        </a:t>
            </a: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.</a:t>
            </a:r>
            <a:r>
              <a:rPr lang="en-GB" sz="1800" dirty="0">
                <a:solidFill>
                  <a:srgbClr val="89B482"/>
                </a:solidFill>
                <a:effectLst/>
                <a:latin typeface="JetBrains Mono"/>
              </a:rPr>
              <a:t>map</a:t>
            </a: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(</a:t>
            </a:r>
            <a:r>
              <a:rPr lang="en-GB" sz="1800" dirty="0">
                <a:solidFill>
                  <a:srgbClr val="D4BE98"/>
                </a:solidFill>
                <a:effectLst/>
                <a:latin typeface="JetBrains Mono"/>
              </a:rPr>
              <a:t>x -&gt; </a:t>
            </a: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-</a:t>
            </a:r>
            <a:r>
              <a:rPr lang="en-GB" sz="1800" dirty="0">
                <a:solidFill>
                  <a:srgbClr val="D4BE98"/>
                </a:solidFill>
                <a:effectLst/>
                <a:latin typeface="JetBrains Mono"/>
              </a:rPr>
              <a:t>x</a:t>
            </a: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)</a:t>
            </a:r>
            <a:b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        </a:t>
            </a: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.</a:t>
            </a:r>
            <a:r>
              <a:rPr lang="en-GB" sz="1800" dirty="0">
                <a:solidFill>
                  <a:srgbClr val="89B482"/>
                </a:solidFill>
                <a:effectLst/>
                <a:latin typeface="JetBrains Mono"/>
              </a:rPr>
              <a:t>limit</a:t>
            </a: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(</a:t>
            </a:r>
            <a:r>
              <a:rPr lang="en-GB" sz="1800" dirty="0">
                <a:solidFill>
                  <a:srgbClr val="D3869B"/>
                </a:solidFill>
                <a:effectLst/>
                <a:latin typeface="JetBrains Mono"/>
              </a:rPr>
              <a:t>25</a:t>
            </a: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)</a:t>
            </a:r>
            <a:b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        </a:t>
            </a: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.</a:t>
            </a:r>
            <a:r>
              <a:rPr lang="en-GB" sz="1800" dirty="0">
                <a:solidFill>
                  <a:srgbClr val="89B482"/>
                </a:solidFill>
                <a:effectLst/>
                <a:latin typeface="JetBrains Mono"/>
              </a:rPr>
              <a:t>forEach</a:t>
            </a: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(</a:t>
            </a:r>
            <a:r>
              <a:rPr lang="en-GB" sz="1800" dirty="0" err="1">
                <a:solidFill>
                  <a:srgbClr val="FABD2F"/>
                </a:solidFill>
                <a:effectLst/>
                <a:latin typeface="JetBrains Mono"/>
              </a:rPr>
              <a:t>System</a:t>
            </a:r>
            <a:r>
              <a:rPr lang="en-GB" sz="1800" dirty="0" err="1">
                <a:solidFill>
                  <a:srgbClr val="EBDBB2"/>
                </a:solidFill>
                <a:effectLst/>
                <a:latin typeface="JetBrains Mono"/>
              </a:rPr>
              <a:t>.</a:t>
            </a:r>
            <a:r>
              <a:rPr lang="en-GB" sz="1800" i="1" dirty="0" err="1">
                <a:solidFill>
                  <a:srgbClr val="458588"/>
                </a:solidFill>
                <a:effectLst/>
                <a:latin typeface="JetBrains Mono"/>
              </a:rPr>
              <a:t>out</a:t>
            </a:r>
            <a:r>
              <a:rPr lang="en-GB" sz="1800" dirty="0">
                <a:solidFill>
                  <a:srgbClr val="D4BE98"/>
                </a:solidFill>
                <a:effectLst/>
                <a:latin typeface="JetBrains Mono"/>
              </a:rPr>
              <a:t>::</a:t>
            </a:r>
            <a:r>
              <a:rPr lang="en-GB" sz="1800" dirty="0" err="1">
                <a:solidFill>
                  <a:srgbClr val="89B482"/>
                </a:solidFill>
                <a:effectLst/>
                <a:latin typeface="JetBrains Mono"/>
              </a:rPr>
              <a:t>println</a:t>
            </a:r>
            <a:r>
              <a:rPr lang="en-GB" sz="1800" dirty="0">
                <a:solidFill>
                  <a:srgbClr val="F8E1AA"/>
                </a:solidFill>
                <a:effectLst/>
                <a:latin typeface="JetBrains Mono"/>
              </a:rPr>
              <a:t>)</a:t>
            </a:r>
            <a:r>
              <a:rPr lang="en-GB" sz="1800" dirty="0">
                <a:solidFill>
                  <a:srgbClr val="EBDBB2"/>
                </a:solidFill>
                <a:effectLst/>
                <a:latin typeface="JetBrains Mono"/>
              </a:rPr>
              <a:t>;</a:t>
            </a:r>
            <a:endParaRPr lang="en-GB" sz="1800" dirty="0">
              <a:solidFill>
                <a:srgbClr val="D4BE98"/>
              </a:solidFill>
              <a:effectLst/>
              <a:latin typeface="JetBrains Mono"/>
            </a:endParaRPr>
          </a:p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4936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49E6-7D84-5832-D300-E76E3182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6832B-3DC3-EBF5-CC44-E94D705D8BBC}"/>
              </a:ext>
            </a:extLst>
          </p:cNvPr>
          <p:cNvSpPr txBox="1"/>
          <p:nvPr/>
        </p:nvSpPr>
        <p:spPr>
          <a:xfrm>
            <a:off x="333004" y="1361870"/>
            <a:ext cx="8712968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D78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 the interface of a class into another interface the clients expect. Adapter lets classes work together that couldn’t otherwise because of incompatible interfaces </a:t>
            </a:r>
            <a:endParaRPr lang="en-GB" sz="1800" dirty="0">
              <a:solidFill>
                <a:srgbClr val="FFFD78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dapter design pattern">
            <a:extLst>
              <a:ext uri="{FF2B5EF4-FFF2-40B4-BE49-F238E27FC236}">
                <a16:creationId xmlns:a16="http://schemas.microsoft.com/office/drawing/2014/main" id="{D36A6EF9-3206-7CC9-EDF8-03BFC9B6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348881"/>
            <a:ext cx="5040560" cy="315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599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49E6-7D84-5832-D300-E76E3182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Pattern – Table Lamp Challenge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E55677-7965-D2F2-DDAB-57FDEF9C5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487" y="2184909"/>
            <a:ext cx="4711700" cy="1866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61AC09-855A-DEFD-86B4-42613E49D7F1}"/>
              </a:ext>
            </a:extLst>
          </p:cNvPr>
          <p:cNvSpPr txBox="1"/>
          <p:nvPr/>
        </p:nvSpPr>
        <p:spPr>
          <a:xfrm>
            <a:off x="911424" y="4785926"/>
            <a:ext cx="3927889" cy="92333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D78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Software/System can sense the state of the button. The software can control the state of the light</a:t>
            </a:r>
            <a:endParaRPr lang="en-GB" sz="1800" dirty="0">
              <a:solidFill>
                <a:srgbClr val="FFFD78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309DE-2875-B75C-FB59-6A23123DCD53}"/>
              </a:ext>
            </a:extLst>
          </p:cNvPr>
          <p:cNvSpPr txBox="1"/>
          <p:nvPr/>
        </p:nvSpPr>
        <p:spPr>
          <a:xfrm>
            <a:off x="6672064" y="5449206"/>
            <a:ext cx="3927889" cy="646331"/>
          </a:xfrm>
          <a:prstGeom prst="rect">
            <a:avLst/>
          </a:prstGeom>
          <a:solidFill>
            <a:srgbClr val="94165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D78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a that turns the light on when you push the button</a:t>
            </a:r>
            <a:endParaRPr lang="en-GB" sz="1800" dirty="0">
              <a:solidFill>
                <a:srgbClr val="FFFD78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3118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49E6-7D84-5832-D300-E76E3182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Pattern – Table Lamp Challenge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6832B-3DC3-EBF5-CC44-E94D705D8BBC}"/>
              </a:ext>
            </a:extLst>
          </p:cNvPr>
          <p:cNvSpPr txBox="1"/>
          <p:nvPr/>
        </p:nvSpPr>
        <p:spPr>
          <a:xfrm>
            <a:off x="1039163" y="2003591"/>
            <a:ext cx="4104457" cy="369332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D78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SOLID Principles does this violate?</a:t>
            </a:r>
            <a:endParaRPr lang="en-GB" sz="1800" dirty="0">
              <a:solidFill>
                <a:srgbClr val="FFFD78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E55677-7965-D2F2-DDAB-57FDEF9C5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1556792"/>
            <a:ext cx="3187395" cy="12629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E770DF-2401-0861-0709-6E837D962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42" y="2584450"/>
            <a:ext cx="4432300" cy="1689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152E0-15F6-F5A3-06A7-D3489B546577}"/>
              </a:ext>
            </a:extLst>
          </p:cNvPr>
          <p:cNvSpPr txBox="1"/>
          <p:nvPr/>
        </p:nvSpPr>
        <p:spPr>
          <a:xfrm>
            <a:off x="3503712" y="4609237"/>
            <a:ext cx="4104457" cy="17543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violates: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SRP – Button should only know about the button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OCP – Buttons can control more things than just lights.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– Light is a concrete class.</a:t>
            </a:r>
          </a:p>
        </p:txBody>
      </p:sp>
    </p:spTree>
    <p:extLst>
      <p:ext uri="{BB962C8B-B14F-4D97-AF65-F5344CB8AC3E}">
        <p14:creationId xmlns:p14="http://schemas.microsoft.com/office/powerpoint/2010/main" val="13274302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49E6-7D84-5832-D300-E76E3182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Pattern – Table Lamp Challenge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6832B-3DC3-EBF5-CC44-E94D705D8BBC}"/>
              </a:ext>
            </a:extLst>
          </p:cNvPr>
          <p:cNvSpPr txBox="1"/>
          <p:nvPr/>
        </p:nvSpPr>
        <p:spPr>
          <a:xfrm>
            <a:off x="1003119" y="1338817"/>
            <a:ext cx="3328645" cy="369332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D78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Solve this using an interface!!!</a:t>
            </a:r>
            <a:endParaRPr lang="en-GB" sz="1800" dirty="0">
              <a:solidFill>
                <a:srgbClr val="FFFD78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E55677-7965-D2F2-DDAB-57FDEF9C5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310260"/>
            <a:ext cx="3187395" cy="1262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152E0-15F6-F5A3-06A7-D3489B546577}"/>
              </a:ext>
            </a:extLst>
          </p:cNvPr>
          <p:cNvSpPr txBox="1"/>
          <p:nvPr/>
        </p:nvSpPr>
        <p:spPr>
          <a:xfrm>
            <a:off x="7320136" y="3140968"/>
            <a:ext cx="4104457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relationship between the interface and its client is much stronger than the relationship between the interface and its implementation.</a:t>
            </a:r>
          </a:p>
          <a:p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Interfaces are named by the services they offer to their clients.</a:t>
            </a:r>
          </a:p>
          <a:p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Downside of above is an OCP violation, because if the light class already exists then we would have to modify it to implement the Switchable interface.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8A448C-FAC6-4950-664A-7476F3087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53" y="1907328"/>
            <a:ext cx="5969000" cy="28194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E58B67-BEC8-A590-9CA3-064261050E57}"/>
              </a:ext>
            </a:extLst>
          </p:cNvPr>
          <p:cNvSpPr/>
          <p:nvPr/>
        </p:nvSpPr>
        <p:spPr>
          <a:xfrm rot="21336061">
            <a:off x="4151784" y="2213150"/>
            <a:ext cx="1224136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93831044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DFS" val="k4TfZQJh"/>
  <p:tag name="ARTICULATE_SLIDE_COUNT" val="23"/>
  <p:tag name="ARTICULATE_PROJECT_OPEN" val="0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FS">
  <a:themeElements>
    <a:clrScheme name="Custom 33">
      <a:dk1>
        <a:srgbClr val="000000"/>
      </a:dk1>
      <a:lt1>
        <a:sysClr val="window" lastClr="FFFFFF"/>
      </a:lt1>
      <a:dk2>
        <a:srgbClr val="232241"/>
      </a:dk2>
      <a:lt2>
        <a:srgbClr val="C7C8CF"/>
      </a:lt2>
      <a:accent1>
        <a:srgbClr val="FCB116"/>
      </a:accent1>
      <a:accent2>
        <a:srgbClr val="EC6B29"/>
      </a:accent2>
      <a:accent3>
        <a:srgbClr val="9191A0"/>
      </a:accent3>
      <a:accent4>
        <a:srgbClr val="25B680"/>
      </a:accent4>
      <a:accent5>
        <a:srgbClr val="00A5E0"/>
      </a:accent5>
      <a:accent6>
        <a:srgbClr val="5B5A71"/>
      </a:accent6>
      <a:hlink>
        <a:srgbClr val="00A5E0"/>
      </a:hlink>
      <a:folHlink>
        <a:srgbClr val="5B5A71"/>
      </a:folHlink>
    </a:clrScheme>
    <a:fontScheme name="Custom 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spcBef>
            <a:spcPts val="1200"/>
          </a:spcBef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200"/>
          </a:spcBef>
          <a:defRPr sz="20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scover Template" id="{ED19F476-CD5F-8C4E-9F8C-C509FFE511F9}" vid="{88A40036-3A69-984C-8C67-1BAF72EFEA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F82FE1962BF246BB3FD51399502091" ma:contentTypeVersion="4" ma:contentTypeDescription="Create a new document." ma:contentTypeScope="" ma:versionID="a8c673c98f8b2fb74a666da82b1c2089">
  <xsd:schema xmlns:xsd="http://www.w3.org/2001/XMLSchema" xmlns:xs="http://www.w3.org/2001/XMLSchema" xmlns:p="http://schemas.microsoft.com/office/2006/metadata/properties" xmlns:ns2="87a905cf-b897-4a15-b4dd-a8e6e281c28b" xmlns:ns3="846e726d-930d-4acb-bd80-f2077a598691" targetNamespace="http://schemas.microsoft.com/office/2006/metadata/properties" ma:root="true" ma:fieldsID="5fda6c7244f85a62871e6aeadce43f09" ns2:_="" ns3:_="">
    <xsd:import namespace="87a905cf-b897-4a15-b4dd-a8e6e281c28b"/>
    <xsd:import namespace="846e726d-930d-4acb-bd80-f2077a5986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a905cf-b897-4a15-b4dd-a8e6e281c2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6e726d-930d-4acb-bd80-f2077a59869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6e726d-930d-4acb-bd80-f2077a598691">
      <UserInfo>
        <DisplayName>Rohit Rahim</DisplayName>
        <AccountId>76190</AccountId>
        <AccountType/>
      </UserInfo>
      <UserInfo>
        <DisplayName>Leo Zhang</DisplayName>
        <AccountId>76198</AccountId>
        <AccountType/>
      </UserInfo>
      <UserInfo>
        <DisplayName>Ebony Cherry</DisplayName>
        <AccountId>76895</AccountId>
        <AccountType/>
      </UserInfo>
      <UserInfo>
        <DisplayName>Joan Castro</DisplayName>
        <AccountId>76253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7F4FCAA-B58A-4119-AACD-7D2BC6BC45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E2D35C-61C5-4F1E-A268-B370BE9071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a905cf-b897-4a15-b4dd-a8e6e281c28b"/>
    <ds:schemaRef ds:uri="846e726d-930d-4acb-bd80-f2077a5986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26828B-8021-40B0-BE6F-5F8BAA7A8160}">
  <ds:schemaRefs>
    <ds:schemaRef ds:uri="http://schemas.microsoft.com/office/2006/metadata/properties"/>
    <ds:schemaRef ds:uri="http://schemas.microsoft.com/office/infopath/2007/PartnerControls"/>
    <ds:schemaRef ds:uri="846e726d-930d-4acb-bd80-f2077a5986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DFS</Template>
  <TotalTime>65581</TotalTime>
  <Words>719</Words>
  <Application>Microsoft Macintosh PowerPoint</Application>
  <PresentationFormat>Widescreen</PresentationFormat>
  <Paragraphs>56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JetBrains Mono</vt:lpstr>
      <vt:lpstr>Symbol</vt:lpstr>
      <vt:lpstr>DFS</vt:lpstr>
      <vt:lpstr>34b – Clean Code – Iterator and Adapter Patterns</vt:lpstr>
      <vt:lpstr>Iterator Pattern</vt:lpstr>
      <vt:lpstr>Iterator Pattern – What’s wrong with loops</vt:lpstr>
      <vt:lpstr>Iterator Pattern – Why create your own</vt:lpstr>
      <vt:lpstr>Iterator Pattern – Infinite values</vt:lpstr>
      <vt:lpstr>Adapter Pattern</vt:lpstr>
      <vt:lpstr>Adapter Pattern – Table Lamp Challenge</vt:lpstr>
      <vt:lpstr>Adapter Pattern – Table Lamp Challenge</vt:lpstr>
      <vt:lpstr>Adapter Pattern – Table Lamp Challenge</vt:lpstr>
      <vt:lpstr>Adapter Pattern – Table Lamp Challenge</vt:lpstr>
      <vt:lpstr>Adapter Pattern – Table Lamp Challenge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Orange</dc:title>
  <dc:creator>Rupert Waldron</dc:creator>
  <cp:lastModifiedBy>Rupert Waldron</cp:lastModifiedBy>
  <cp:revision>117</cp:revision>
  <dcterms:created xsi:type="dcterms:W3CDTF">2022-08-24T15:23:13Z</dcterms:created>
  <dcterms:modified xsi:type="dcterms:W3CDTF">2023-03-28T18:56:29Z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D6DB954F-EBBA-4914-8ADB-B211F7966D93</vt:lpwstr>
  </property>
  <property fmtid="{D5CDD505-2E9C-101B-9397-08002B2CF9AE}" pid="3" name="ArticulatePath">
    <vt:lpwstr>16X9 Corporate PowerPoint Template Oct 2020_v1</vt:lpwstr>
  </property>
  <property fmtid="{D5CDD505-2E9C-101B-9397-08002B2CF9AE}" pid="4" name="ContentTypeId">
    <vt:lpwstr>0x01010039F82FE1962BF246BB3FD51399502091</vt:lpwstr>
  </property>
</Properties>
</file>