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449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22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  <a:srgbClr val="D883FF"/>
    <a:srgbClr val="941651"/>
    <a:srgbClr val="FF85FF"/>
    <a:srgbClr val="FF2F92"/>
    <a:srgbClr val="FF9300"/>
    <a:srgbClr val="FFFD78"/>
    <a:srgbClr val="F5EFD7"/>
    <a:srgbClr val="F5F8E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6405" autoAdjust="0"/>
  </p:normalViewPr>
  <p:slideViewPr>
    <p:cSldViewPr showGuides="1">
      <p:cViewPr varScale="1">
        <p:scale>
          <a:sx n="109" d="100"/>
          <a:sy n="109" d="100"/>
        </p:scale>
        <p:origin x="216" y="6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57"/>
    </p:cViewPr>
  </p:sorterViewPr>
  <p:notesViewPr>
    <p:cSldViewPr showGuides="1">
      <p:cViewPr varScale="1">
        <p:scale>
          <a:sx n="65" d="100"/>
          <a:sy n="65" d="100"/>
        </p:scale>
        <p:origin x="2621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355745-A264-4400-A8D3-B7B13596D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 dirty="0"/>
              <a:t>Discover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3229-AFF8-43D8-8555-39F8D4DE91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D4046-5866-459D-BEB5-A0B0377E3E3F}" type="datetime1">
              <a:rPr lang="en-US" sz="1000" smtClean="0"/>
              <a:t>2/19/23</a:t>
            </a:fld>
            <a:endParaRPr lang="en-US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1810E-B09E-4D2E-B752-2E69698D7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824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DB7E-9A28-4025-A128-4DF1E719C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ABBE-7BE6-4E78-A3CA-A9F0C7AFCB23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1021419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86CA08A8-CD0A-4CED-A7DF-8FE5DAE0B145}" type="datetime1">
              <a:rPr lang="en-US" smtClean="0"/>
              <a:t>2/19/23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74520" y="365773"/>
            <a:ext cx="3108960" cy="174879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331720"/>
            <a:ext cx="5486400" cy="6446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78ADB214-F42C-4297-A187-8792AE2D2F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21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90000"/>
      </a:lnSpc>
      <a:spcBef>
        <a:spcPts val="600"/>
      </a:spcBef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857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60375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86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01688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11E68-5188-4260-8723-8CB45CDB5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DC233-65A0-4163-AD2B-CE32D1206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AFDA0-E2F3-4591-9F09-05DD75D0D3D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B1730B-F0FD-4857-ADC5-05FFCBB96A2D}" type="datetime1">
              <a:rPr lang="en-US" smtClean="0"/>
              <a:t>2/19/23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32E2F3-EA17-43B4-AC28-6B283A0AC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DF7B2BC4-5C91-40CB-8CB5-AF093FEB7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B0989266-BC35-43C1-8465-0D2F9AF02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56054-87F8-4EB2-B378-F48E87A60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D73FA9E-13CA-4D34-8989-6ECB15E9C63C}" type="datetime1">
              <a:rPr lang="en-US" smtClean="0"/>
              <a:t>2/19/23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FC0BF-CAE0-4B51-8F1E-9B5363F39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9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iginal Pic" hidden="1">
            <a:extLst>
              <a:ext uri="{FF2B5EF4-FFF2-40B4-BE49-F238E27FC236}">
                <a16:creationId xmlns:a16="http://schemas.microsoft.com/office/drawing/2014/main" id="{6CCDEB53-AD79-49BA-A077-9D66AD93AC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Circle 1">
            <a:extLst>
              <a:ext uri="{FF2B5EF4-FFF2-40B4-BE49-F238E27FC236}">
                <a16:creationId xmlns:a16="http://schemas.microsoft.com/office/drawing/2014/main" id="{53C481EB-84E1-4D5D-87F9-1AB7BB9E52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6F50334D-7C16-4893-A7DD-3746BA15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2B370DA1-B697-485E-B1D2-4D5D368BD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FE719E70-B8E8-4260-A82F-9F21688C4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6742F21-6CCC-43B6-9409-0D0EBFB67A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pic>
        <p:nvPicPr>
          <p:cNvPr id="8" name="Discover Logo" descr="A picture containing logo&#10;&#10;Description automatically generated">
            <a:extLst>
              <a:ext uri="{FF2B5EF4-FFF2-40B4-BE49-F238E27FC236}">
                <a16:creationId xmlns:a16="http://schemas.microsoft.com/office/drawing/2014/main" id="{3CACCECD-24A8-4B3C-A62D-2A6AE3C8DC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169920" y="2941320"/>
            <a:ext cx="5852160" cy="975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097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25705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bk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ircle 2">
            <a:extLst>
              <a:ext uri="{FF2B5EF4-FFF2-40B4-BE49-F238E27FC236}">
                <a16:creationId xmlns:a16="http://schemas.microsoft.com/office/drawing/2014/main" id="{42EB56E5-07A9-4583-B8A1-1388302DA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7" name="Circle 3">
            <a:extLst>
              <a:ext uri="{FF2B5EF4-FFF2-40B4-BE49-F238E27FC236}">
                <a16:creationId xmlns:a16="http://schemas.microsoft.com/office/drawing/2014/main" id="{2F5AA2EC-43FB-4E2B-BEE3-0A2B099AF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8" name="Circle 4">
            <a:extLst>
              <a:ext uri="{FF2B5EF4-FFF2-40B4-BE49-F238E27FC236}">
                <a16:creationId xmlns:a16="http://schemas.microsoft.com/office/drawing/2014/main" id="{CC786D2F-7518-43F0-A5D3-E1681EA34B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9" name="Circle 5">
            <a:extLst>
              <a:ext uri="{FF2B5EF4-FFF2-40B4-BE49-F238E27FC236}">
                <a16:creationId xmlns:a16="http://schemas.microsoft.com/office/drawing/2014/main" id="{CDAA2BE9-1770-4899-974D-CEF6F2513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E5690D-501D-4139-AB31-D6FA14F9FC49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A80601D5-86F0-4DD5-907A-027C24FEA3D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range Fill">
              <a:extLst>
                <a:ext uri="{FF2B5EF4-FFF2-40B4-BE49-F238E27FC236}">
                  <a16:creationId xmlns:a16="http://schemas.microsoft.com/office/drawing/2014/main" id="{A2802A00-8783-4D5C-AE6D-90572BCA2CB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3" name="Circle 1">
              <a:extLst>
                <a:ext uri="{FF2B5EF4-FFF2-40B4-BE49-F238E27FC236}">
                  <a16:creationId xmlns:a16="http://schemas.microsoft.com/office/drawing/2014/main" id="{EB3A1D82-A12B-4FCA-ADF1-95851DE655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4" name="Circle 4">
              <a:extLst>
                <a:ext uri="{FF2B5EF4-FFF2-40B4-BE49-F238E27FC236}">
                  <a16:creationId xmlns:a16="http://schemas.microsoft.com/office/drawing/2014/main" id="{F03E68C1-571B-4E29-8C55-7A51F5C97CB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5" name="Circle 5">
              <a:extLst>
                <a:ext uri="{FF2B5EF4-FFF2-40B4-BE49-F238E27FC236}">
                  <a16:creationId xmlns:a16="http://schemas.microsoft.com/office/drawing/2014/main" id="{0DB5086E-FCB2-4515-945E-9A99E770D98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6" name="Picture 1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B92865FA-F5DD-4487-A0C8-85C9775DA5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68E362-171E-4A61-AADE-BA3EE91C1C0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F3331-BF7B-4B79-81FC-9EDA549F42E0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1085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5284E45D-D953-49CA-BD12-FBA407E748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3AD2EBC6-66D5-48D6-88F5-5753A1B241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2" name="Circle 3">
            <a:extLst>
              <a:ext uri="{FF2B5EF4-FFF2-40B4-BE49-F238E27FC236}">
                <a16:creationId xmlns:a16="http://schemas.microsoft.com/office/drawing/2014/main" id="{C4702A37-AE61-4516-8697-964512427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05BEEFCE-2527-4BF0-BF4D-9571D933D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8ABEB82D-FAC8-4E93-A810-F06E093D46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4360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AFEE0-AFBA-479B-8F09-B77E2DF359F1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DAB0C-3981-4807-A2C8-5978941437E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CC8265-7C4C-4164-BE09-BEDD6EACFE7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BBCE4B-CFEB-4D59-8FFA-38451CEC993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0D502-889B-467A-8181-E86CF1525D1F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8674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81DC4-4669-46C4-937B-091CFD39DC6C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301BF-2C2B-49CB-B420-F3AAEE744A4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D024BA-0B33-4C8D-B1D6-A256A899EB6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16A4FE-BFED-4BF0-A362-CD89F5B1610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052B7-1AFF-49EB-9C72-FAF759BE1AB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920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F20136-60F9-4E95-B8B7-A6B391BEE859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ADB97-822B-47E5-9E99-8AEA04FF8517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4025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Layout 1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3CA529-9053-48C2-B0C6-31AE875CBC9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169920" y="228600"/>
            <a:ext cx="5852160" cy="58521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D19EF-5E18-47CB-B301-FAEF1E90B64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CF8BE4-98D4-403C-8D8A-F56FAE4253E2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3845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de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593726"/>
            <a:ext cx="11521758" cy="2845116"/>
          </a:xfrm>
        </p:spPr>
        <p:txBody>
          <a:bodyPr anchor="b"/>
          <a:lstStyle>
            <a:lvl1pPr algn="ctr">
              <a:defRPr sz="4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566159"/>
            <a:ext cx="11521758" cy="297116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058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Orange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396C9D-CCBE-453D-B6D0-2F4EFCC8DFA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0E7F3-427B-46B2-B58C-2521FA9D8FAA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235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8F5C6C9-8BA7-45E3-B552-1AC12769B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99528C5-3F89-4A06-91BA-E42F3EAA02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A647E4-9598-4ED6-96DD-ECABB9D1837B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E44A9-F567-41FE-93C5-BA8905A43431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85AD2C-C956-44C5-8ABD-B260176068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D68C2C-70A6-4D53-BC2C-FCC0C1D874D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24B07-0F2B-4DF6-81ED-13FD4AA43A9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628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15A5E1D-F3B6-4D30-BCCB-3E9E40A1F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09B56FB-4877-4A0F-A971-6E8E44061D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84003-563E-44F2-AAB3-581DB31C6B45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2C04B-8D91-43C5-8566-E1F200A0404D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5887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021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4" name="Circle 2">
            <a:extLst>
              <a:ext uri="{FF2B5EF4-FFF2-40B4-BE49-F238E27FC236}">
                <a16:creationId xmlns:a16="http://schemas.microsoft.com/office/drawing/2014/main" id="{9838DCE9-80DC-4253-869A-EE47503E14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5" name="Circle 3">
            <a:extLst>
              <a:ext uri="{FF2B5EF4-FFF2-40B4-BE49-F238E27FC236}">
                <a16:creationId xmlns:a16="http://schemas.microsoft.com/office/drawing/2014/main" id="{D79772C3-CF48-499B-B833-355FD3B77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6" name="Circle 4">
            <a:extLst>
              <a:ext uri="{FF2B5EF4-FFF2-40B4-BE49-F238E27FC236}">
                <a16:creationId xmlns:a16="http://schemas.microsoft.com/office/drawing/2014/main" id="{D9A2211F-915C-44FB-9F20-85C650D9FA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8" name="Circle 5">
            <a:extLst>
              <a:ext uri="{FF2B5EF4-FFF2-40B4-BE49-F238E27FC236}">
                <a16:creationId xmlns:a16="http://schemas.microsoft.com/office/drawing/2014/main" id="{3938E8CD-848A-471E-82EB-19F9219A4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1260957-2E07-4E04-B5A7-D61D49199047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0" name="TopBar Shdw">
              <a:extLst>
                <a:ext uri="{FF2B5EF4-FFF2-40B4-BE49-F238E27FC236}">
                  <a16:creationId xmlns:a16="http://schemas.microsoft.com/office/drawing/2014/main" id="{51FBBD6C-D915-44F2-8AB9-A60DB745B778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range Fill">
              <a:extLst>
                <a:ext uri="{FF2B5EF4-FFF2-40B4-BE49-F238E27FC236}">
                  <a16:creationId xmlns:a16="http://schemas.microsoft.com/office/drawing/2014/main" id="{C081873E-97AA-4D38-8252-F772D543F59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2" name="Circle 1">
              <a:extLst>
                <a:ext uri="{FF2B5EF4-FFF2-40B4-BE49-F238E27FC236}">
                  <a16:creationId xmlns:a16="http://schemas.microsoft.com/office/drawing/2014/main" id="{8CC02D0B-5B4D-4F8B-9F73-3FD6DA4D7CA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3" name="Circle 4">
              <a:extLst>
                <a:ext uri="{FF2B5EF4-FFF2-40B4-BE49-F238E27FC236}">
                  <a16:creationId xmlns:a16="http://schemas.microsoft.com/office/drawing/2014/main" id="{14AB27CF-3E3D-4671-9C69-7F649E3C9CC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4" name="Circle 5">
              <a:extLst>
                <a:ext uri="{FF2B5EF4-FFF2-40B4-BE49-F238E27FC236}">
                  <a16:creationId xmlns:a16="http://schemas.microsoft.com/office/drawing/2014/main" id="{FB79D89B-7FAC-4756-BFE6-B0B5E1165D7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5" name="Picture 1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2A761ADB-1209-43E6-81C1-57C2A8FA52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44D526-1C68-43E0-91F6-1CBA80DF2632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7E81D-4EE8-408B-BED2-616B96FDFFD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160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950">
          <p15:clr>
            <a:srgbClr val="FBAE40"/>
          </p15:clr>
        </p15:guide>
        <p15:guide id="5" orient="horz" pos="25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750919-D9E6-4F04-BD5A-1538B55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D4417-1ECC-42B5-9CCB-C58DD2295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AC2BB9-72D5-4D98-8798-45A482F48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744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858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1101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2534" userDrawn="1">
          <p15:clr>
            <a:srgbClr val="FBAE40"/>
          </p15:clr>
        </p15:guide>
        <p15:guide id="5" orient="horz" pos="9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8" name="Circle 2">
            <a:extLst>
              <a:ext uri="{FF2B5EF4-FFF2-40B4-BE49-F238E27FC236}">
                <a16:creationId xmlns:a16="http://schemas.microsoft.com/office/drawing/2014/main" id="{052CBD35-9949-4E8B-8891-F0D178F94F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A5991A19-83E8-4CA1-8A13-931EE3ABCA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10" name="Circle 4">
            <a:extLst>
              <a:ext uri="{FF2B5EF4-FFF2-40B4-BE49-F238E27FC236}">
                <a16:creationId xmlns:a16="http://schemas.microsoft.com/office/drawing/2014/main" id="{03A950AF-6CBE-4C14-A6C0-7EB25D63AE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11" name="Circle 5">
            <a:extLst>
              <a:ext uri="{FF2B5EF4-FFF2-40B4-BE49-F238E27FC236}">
                <a16:creationId xmlns:a16="http://schemas.microsoft.com/office/drawing/2014/main" id="{6DAD1E7C-B599-4702-B587-B223342710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17E6436-F649-4D36-BBC1-E4268F5AEFF3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2" name="TopBar Shdw">
              <a:extLst>
                <a:ext uri="{FF2B5EF4-FFF2-40B4-BE49-F238E27FC236}">
                  <a16:creationId xmlns:a16="http://schemas.microsoft.com/office/drawing/2014/main" id="{7A99BF02-1D23-42F0-8C4C-0B08C756F65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range Fill">
              <a:extLst>
                <a:ext uri="{FF2B5EF4-FFF2-40B4-BE49-F238E27FC236}">
                  <a16:creationId xmlns:a16="http://schemas.microsoft.com/office/drawing/2014/main" id="{A7198D69-D5C9-4B98-9D7C-FD39354E2E5B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4" name="Circle 1">
              <a:extLst>
                <a:ext uri="{FF2B5EF4-FFF2-40B4-BE49-F238E27FC236}">
                  <a16:creationId xmlns:a16="http://schemas.microsoft.com/office/drawing/2014/main" id="{38C80FF9-0732-4D65-8AA5-6E7FEF20674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5" name="Circle 4">
              <a:extLst>
                <a:ext uri="{FF2B5EF4-FFF2-40B4-BE49-F238E27FC236}">
                  <a16:creationId xmlns:a16="http://schemas.microsoft.com/office/drawing/2014/main" id="{DE4D07B0-0661-4D55-9AB5-E7DBF3E84B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6" name="Circle 5">
              <a:extLst>
                <a:ext uri="{FF2B5EF4-FFF2-40B4-BE49-F238E27FC236}">
                  <a16:creationId xmlns:a16="http://schemas.microsoft.com/office/drawing/2014/main" id="{9B63577D-73EC-4105-A333-671F8BF8609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7" name="Picture 1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3761E26-B013-409B-B0A7-CDA35A5454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466D177-FEBA-40FB-9E0F-A77722670B30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FEDA5-D5C7-49EB-8BEA-E1B46B8D00C1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29100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2534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62B53-8713-4B28-98BA-D9854E7E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4829-2DFF-43FF-B59E-0E098CF5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508760"/>
            <a:ext cx="1152144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C12EAA-28F6-4585-A45D-5AA1B1B67D3C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29917347-BE2D-4EF2-BE9B-4FF4D917E0A9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range Fill">
              <a:extLst>
                <a:ext uri="{FF2B5EF4-FFF2-40B4-BE49-F238E27FC236}">
                  <a16:creationId xmlns:a16="http://schemas.microsoft.com/office/drawing/2014/main" id="{843C5DE3-6CFD-4B34-93F6-3F68B2547E8C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9" name="Circle 1">
              <a:extLst>
                <a:ext uri="{FF2B5EF4-FFF2-40B4-BE49-F238E27FC236}">
                  <a16:creationId xmlns:a16="http://schemas.microsoft.com/office/drawing/2014/main" id="{F37F5A11-E1C8-416C-A37E-1D7B61987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2" name="Circle 4">
              <a:extLst>
                <a:ext uri="{FF2B5EF4-FFF2-40B4-BE49-F238E27FC236}">
                  <a16:creationId xmlns:a16="http://schemas.microsoft.com/office/drawing/2014/main" id="{99CABA19-C370-4A11-8719-964C611F77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3" name="Circle 5">
              <a:extLst>
                <a:ext uri="{FF2B5EF4-FFF2-40B4-BE49-F238E27FC236}">
                  <a16:creationId xmlns:a16="http://schemas.microsoft.com/office/drawing/2014/main" id="{56B724B5-A9E3-47ED-9CA1-FB9ADB6121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8" name="Picture 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D0A96DC-5088-4D19-A4F6-9B97881D40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880038D-1735-4900-B6DD-FD74A5EC0ADB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564F0-BC64-40E9-BFD8-67B6EC11E3D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8"/>
    </p:custDataLst>
    <p:extLst>
      <p:ext uri="{BB962C8B-B14F-4D97-AF65-F5344CB8AC3E}">
        <p14:creationId xmlns:p14="http://schemas.microsoft.com/office/powerpoint/2010/main" val="231227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05" r:id="rId3"/>
    <p:sldLayoutId id="2147483706" r:id="rId4"/>
    <p:sldLayoutId id="2147483650" r:id="rId5"/>
    <p:sldLayoutId id="2147483709" r:id="rId6"/>
    <p:sldLayoutId id="2147483652" r:id="rId7"/>
    <p:sldLayoutId id="2147483654" r:id="rId8"/>
    <p:sldLayoutId id="2147483707" r:id="rId9"/>
    <p:sldLayoutId id="2147483655" r:id="rId10"/>
    <p:sldLayoutId id="2147483708" r:id="rId11"/>
    <p:sldLayoutId id="2147483701" r:id="rId12"/>
    <p:sldLayoutId id="2147483702" r:id="rId13"/>
    <p:sldLayoutId id="2147483703" r:id="rId14"/>
    <p:sldLayoutId id="2147483710" r:id="rId15"/>
    <p:sldLayoutId id="2147483696" r:id="rId16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ts val="120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20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60375" indent="-23018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141413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118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EFEB6632-4B56-4FC5-9829-CD9E3E49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429000"/>
            <a:ext cx="10470198" cy="822960"/>
          </a:xfrm>
        </p:spPr>
        <p:txBody>
          <a:bodyPr/>
          <a:lstStyle/>
          <a:p>
            <a:r>
              <a:rPr lang="en-US" dirty="0"/>
              <a:t>Based on the </a:t>
            </a:r>
            <a:r>
              <a:rPr lang="en-US" dirty="0" err="1"/>
              <a:t>CleanCoders</a:t>
            </a:r>
            <a:r>
              <a:rPr lang="en-US" dirty="0"/>
              <a:t> videos by Uncle Bob Martin</a:t>
            </a:r>
          </a:p>
          <a:p>
            <a:r>
              <a:rPr lang="en-US" dirty="0"/>
              <a:t>Rupert Waldron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FCBC1DB-D101-4FCD-A707-97153C81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828800"/>
            <a:ext cx="10470198" cy="1600200"/>
          </a:xfrm>
        </p:spPr>
        <p:txBody>
          <a:bodyPr/>
          <a:lstStyle/>
          <a:p>
            <a:r>
              <a:rPr lang="en-US" dirty="0"/>
              <a:t>32a – Clean Code – Singleton and </a:t>
            </a:r>
            <a:r>
              <a:rPr lang="en-US" dirty="0" err="1"/>
              <a:t>Monostate</a:t>
            </a:r>
            <a:r>
              <a:rPr lang="en-US" dirty="0"/>
              <a:t> Patterns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9915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Monostate</a:t>
            </a:r>
            <a:r>
              <a:rPr lang="en-US" dirty="0"/>
              <a:t>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A64A-A70B-BA23-9821-C25BA23AFE2A}"/>
              </a:ext>
            </a:extLst>
          </p:cNvPr>
          <p:cNvSpPr txBox="1"/>
          <p:nvPr/>
        </p:nvSpPr>
        <p:spPr>
          <a:xfrm>
            <a:off x="1847528" y="1382551"/>
            <a:ext cx="6097424" cy="646331"/>
          </a:xfrm>
          <a:prstGeom prst="rect">
            <a:avLst/>
          </a:prstGeom>
          <a:solidFill>
            <a:srgbClr val="FF7E79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Singleton pattern is great when you only want one of an instance like a ServiceRegistry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EF021-5EF5-18DD-D08E-56CC2E0B76D4}"/>
              </a:ext>
            </a:extLst>
          </p:cNvPr>
          <p:cNvSpPr txBox="1"/>
          <p:nvPr/>
        </p:nvSpPr>
        <p:spPr>
          <a:xfrm>
            <a:off x="767408" y="2375131"/>
            <a:ext cx="760058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000" dirty="0" err="1">
                <a:solidFill>
                  <a:srgbClr val="94165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Monostate</a:t>
            </a:r>
            <a:r>
              <a:rPr lang="en-GB" sz="2000" dirty="0">
                <a:solidFill>
                  <a:srgbClr val="94165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Pattern is good if you only want one of an instance but you don’t want anyone else to know it is only one instance.</a:t>
            </a:r>
            <a:endParaRPr lang="en-US" sz="2000" dirty="0">
              <a:solidFill>
                <a:srgbClr val="9416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433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Monostate</a:t>
            </a:r>
            <a:r>
              <a:rPr lang="en-US" dirty="0"/>
              <a:t>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A64A-A70B-BA23-9821-C25BA23AFE2A}"/>
              </a:ext>
            </a:extLst>
          </p:cNvPr>
          <p:cNvSpPr txBox="1"/>
          <p:nvPr/>
        </p:nvSpPr>
        <p:spPr>
          <a:xfrm>
            <a:off x="876672" y="1628800"/>
            <a:ext cx="3649152" cy="1200329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Monostate</a:t>
            </a: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pattern uses a public constructor so you can create many instances, but all the variables are held in a static map – see the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2F5B6-BA59-1317-A4FF-548097C4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1196752"/>
            <a:ext cx="5867400" cy="5435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762B5F-DC15-1542-865A-CAE14F22CCD1}"/>
              </a:ext>
            </a:extLst>
          </p:cNvPr>
          <p:cNvCxnSpPr>
            <a:cxnSpLocks/>
          </p:cNvCxnSpPr>
          <p:nvPr/>
        </p:nvCxnSpPr>
        <p:spPr>
          <a:xfrm flipV="1">
            <a:off x="4525824" y="1973992"/>
            <a:ext cx="2866320" cy="44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3104E6-9CAD-12C2-7677-D382E821BBA7}"/>
              </a:ext>
            </a:extLst>
          </p:cNvPr>
          <p:cNvSpPr txBox="1"/>
          <p:nvPr/>
        </p:nvSpPr>
        <p:spPr>
          <a:xfrm>
            <a:off x="876672" y="3326290"/>
            <a:ext cx="3649152" cy="1200329"/>
          </a:xfrm>
          <a:prstGeom prst="rect">
            <a:avLst/>
          </a:prstGeom>
          <a:solidFill>
            <a:srgbClr val="FF2F92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state remains after all the instances have been destroyed – ready for the next instance to be created</a:t>
            </a:r>
            <a:endParaRPr lang="en-GB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B1BF2-6868-9A8C-9A41-B1337EFF57F9}"/>
              </a:ext>
            </a:extLst>
          </p:cNvPr>
          <p:cNvSpPr txBox="1"/>
          <p:nvPr/>
        </p:nvSpPr>
        <p:spPr>
          <a:xfrm>
            <a:off x="876672" y="4869160"/>
            <a:ext cx="3649152" cy="1200329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5EFD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also create derivatives of the </a:t>
            </a:r>
            <a:r>
              <a:rPr lang="en-GB" dirty="0" err="1">
                <a:solidFill>
                  <a:srgbClr val="F5EFD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monostate</a:t>
            </a:r>
            <a:r>
              <a:rPr lang="en-GB" dirty="0">
                <a:solidFill>
                  <a:srgbClr val="F5EFD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and have different policies for controlling the same information.</a:t>
            </a:r>
            <a:endParaRPr lang="en-GB" sz="1800" dirty="0">
              <a:solidFill>
                <a:srgbClr val="F5EFD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06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249108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A64A-A70B-BA23-9821-C25BA23AFE2A}"/>
              </a:ext>
            </a:extLst>
          </p:cNvPr>
          <p:cNvSpPr txBox="1"/>
          <p:nvPr/>
        </p:nvSpPr>
        <p:spPr>
          <a:xfrm>
            <a:off x="1871513" y="1323163"/>
            <a:ext cx="6097424" cy="646331"/>
          </a:xfrm>
          <a:prstGeom prst="rect">
            <a:avLst/>
          </a:prstGeom>
          <a:solidFill>
            <a:srgbClr val="FF7E79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Singleton pattern is great when you only want one of an instance like a ServiceRegistry</a:t>
            </a:r>
            <a:endParaRPr lang="en-US" dirty="0">
              <a:solidFill>
                <a:srgbClr val="94165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A001E-8AE3-F081-663D-ED6F98B7DC85}"/>
              </a:ext>
            </a:extLst>
          </p:cNvPr>
          <p:cNvSpPr txBox="1"/>
          <p:nvPr/>
        </p:nvSpPr>
        <p:spPr>
          <a:xfrm>
            <a:off x="2855640" y="2100403"/>
            <a:ext cx="4464496" cy="369332"/>
          </a:xfrm>
          <a:prstGeom prst="rect">
            <a:avLst/>
          </a:prstGeom>
          <a:solidFill>
            <a:srgbClr val="FF85FF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FD7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 just want one, only create one… easy</a:t>
            </a:r>
            <a:endParaRPr lang="en-US" dirty="0">
              <a:solidFill>
                <a:srgbClr val="FFFD7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978E3-2AAC-9504-DA26-7CC9360AA34F}"/>
              </a:ext>
            </a:extLst>
          </p:cNvPr>
          <p:cNvSpPr txBox="1"/>
          <p:nvPr/>
        </p:nvSpPr>
        <p:spPr>
          <a:xfrm>
            <a:off x="695400" y="2924944"/>
            <a:ext cx="10657184" cy="646331"/>
          </a:xfrm>
          <a:prstGeom prst="rect">
            <a:avLst/>
          </a:prstGeom>
          <a:solidFill>
            <a:srgbClr val="76D6FF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about other programmers… what about if you have written a public API, what is to stop other developers creating more than one instance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297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A64A-A70B-BA23-9821-C25BA23AFE2A}"/>
              </a:ext>
            </a:extLst>
          </p:cNvPr>
          <p:cNvSpPr txBox="1"/>
          <p:nvPr/>
        </p:nvSpPr>
        <p:spPr>
          <a:xfrm>
            <a:off x="479376" y="5182727"/>
            <a:ext cx="6097424" cy="369332"/>
          </a:xfrm>
          <a:prstGeom prst="rect">
            <a:avLst/>
          </a:prstGeom>
          <a:solidFill>
            <a:srgbClr val="FF7E79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GB" sz="1800" dirty="0" err="1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StaticSingleton</a:t>
            </a:r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is only called once because it is static</a:t>
            </a:r>
            <a:endParaRPr lang="en-US" dirty="0">
              <a:solidFill>
                <a:srgbClr val="94165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39CB6B-F3C8-4C5D-986C-151E02CF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34" y="1713546"/>
            <a:ext cx="9741339" cy="312723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A21352-3880-8C13-4C44-5A5E1D569297}"/>
              </a:ext>
            </a:extLst>
          </p:cNvPr>
          <p:cNvCxnSpPr/>
          <p:nvPr/>
        </p:nvCxnSpPr>
        <p:spPr>
          <a:xfrm flipV="1">
            <a:off x="1559496" y="3429000"/>
            <a:ext cx="2232248" cy="175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FD77ED-E57A-12D3-4435-8BF0FD9A41DC}"/>
              </a:ext>
            </a:extLst>
          </p:cNvPr>
          <p:cNvSpPr txBox="1"/>
          <p:nvPr/>
        </p:nvSpPr>
        <p:spPr>
          <a:xfrm>
            <a:off x="8040216" y="5144454"/>
            <a:ext cx="2664296" cy="1477328"/>
          </a:xfrm>
          <a:prstGeom prst="rect">
            <a:avLst/>
          </a:prstGeom>
          <a:solidFill>
            <a:srgbClr val="76D6FF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941651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StaticSingleton.</a:t>
            </a:r>
            <a:r>
              <a:rPr lang="en-GB" sz="1800" dirty="0" err="1">
                <a:solidFill>
                  <a:srgbClr val="94165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GB" sz="1800" dirty="0">
                <a:solidFill>
                  <a:srgbClr val="94165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static so belongs to the class rather than the instance – only gets created once</a:t>
            </a:r>
            <a:endParaRPr lang="en-US" dirty="0">
              <a:solidFill>
                <a:srgbClr val="94165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C2A956-8363-5478-3D94-C25E5BA223CE}"/>
              </a:ext>
            </a:extLst>
          </p:cNvPr>
          <p:cNvSpPr txBox="1"/>
          <p:nvPr/>
        </p:nvSpPr>
        <p:spPr>
          <a:xfrm>
            <a:off x="4389565" y="963009"/>
            <a:ext cx="571300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 the constructor is private so you can’t instantiate the class under normal circumstances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484BEF-FBF5-F223-79BD-AAB6F4913E8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15480" y="1286175"/>
            <a:ext cx="2974085" cy="163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140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89A3B0-06B3-D32C-F597-E78ADC463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594360"/>
            <a:ext cx="4104456" cy="6164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Singleton - Broken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A64A-A70B-BA23-9821-C25BA23AFE2A}"/>
              </a:ext>
            </a:extLst>
          </p:cNvPr>
          <p:cNvSpPr txBox="1"/>
          <p:nvPr/>
        </p:nvSpPr>
        <p:spPr>
          <a:xfrm>
            <a:off x="214600" y="1376866"/>
            <a:ext cx="609742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 depends upon S2.K and S2 depends upon S1.K – which order should they get initialized in?</a:t>
            </a:r>
            <a:endParaRPr lang="en-US" dirty="0">
              <a:solidFill>
                <a:srgbClr val="94165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A21352-3880-8C13-4C44-5A5E1D56929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12024" y="1700032"/>
            <a:ext cx="3168352" cy="6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FD77ED-E57A-12D3-4435-8BF0FD9A41DC}"/>
              </a:ext>
            </a:extLst>
          </p:cNvPr>
          <p:cNvSpPr txBox="1"/>
          <p:nvPr/>
        </p:nvSpPr>
        <p:spPr>
          <a:xfrm>
            <a:off x="974173" y="2543327"/>
            <a:ext cx="2664296" cy="923330"/>
          </a:xfrm>
          <a:prstGeom prst="rect">
            <a:avLst/>
          </a:prstGeom>
          <a:solidFill>
            <a:srgbClr val="76D6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41651"/>
                </a:solidFill>
              </a:rPr>
              <a:t>No correct order of initialization. Hence the failure.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3E004A-EA44-415B-5740-A3A9A8D434C9}"/>
              </a:ext>
            </a:extLst>
          </p:cNvPr>
          <p:cNvCxnSpPr>
            <a:cxnSpLocks/>
          </p:cNvCxnSpPr>
          <p:nvPr/>
        </p:nvCxnSpPr>
        <p:spPr>
          <a:xfrm>
            <a:off x="6240016" y="1713350"/>
            <a:ext cx="3384376" cy="221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58D2A9-95BC-61D9-B88D-53E044857BF5}"/>
              </a:ext>
            </a:extLst>
          </p:cNvPr>
          <p:cNvSpPr txBox="1"/>
          <p:nvPr/>
        </p:nvSpPr>
        <p:spPr>
          <a:xfrm>
            <a:off x="3143672" y="3986787"/>
            <a:ext cx="2664296" cy="923330"/>
          </a:xfrm>
          <a:prstGeom prst="rect">
            <a:avLst/>
          </a:prstGeom>
          <a:solidFill>
            <a:srgbClr val="FF2F9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compiler warnings or helpful advice from </a:t>
            </a:r>
            <a:r>
              <a:rPr lang="en-US" dirty="0" err="1">
                <a:solidFill>
                  <a:schemeClr val="bg1"/>
                </a:solidFill>
              </a:rPr>
              <a:t>Intellij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404B5-0ED6-820B-99C0-1EEAF59C5B54}"/>
              </a:ext>
            </a:extLst>
          </p:cNvPr>
          <p:cNvSpPr txBox="1"/>
          <p:nvPr/>
        </p:nvSpPr>
        <p:spPr>
          <a:xfrm>
            <a:off x="947388" y="5229200"/>
            <a:ext cx="2664296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the same for the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singleton</a:t>
            </a:r>
          </a:p>
        </p:txBody>
      </p:sp>
    </p:spTree>
    <p:extLst>
      <p:ext uri="{BB962C8B-B14F-4D97-AF65-F5344CB8AC3E}">
        <p14:creationId xmlns:p14="http://schemas.microsoft.com/office/powerpoint/2010/main" val="18661211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5B66DC-4730-DA77-3FEE-129F4526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602" y="791203"/>
            <a:ext cx="4432300" cy="406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Singleton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A64A-A70B-BA23-9821-C25BA23AFE2A}"/>
              </a:ext>
            </a:extLst>
          </p:cNvPr>
          <p:cNvSpPr txBox="1"/>
          <p:nvPr/>
        </p:nvSpPr>
        <p:spPr>
          <a:xfrm>
            <a:off x="191344" y="3802721"/>
            <a:ext cx="6097424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instance is initialized only when it is called. Subsequent calls to </a:t>
            </a:r>
            <a:r>
              <a:rPr lang="en-GB" sz="1800" dirty="0" err="1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will just return the same instance.</a:t>
            </a:r>
            <a:endParaRPr lang="en-US" dirty="0">
              <a:solidFill>
                <a:srgbClr val="94165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A21352-3880-8C13-4C44-5A5E1D569297}"/>
              </a:ext>
            </a:extLst>
          </p:cNvPr>
          <p:cNvCxnSpPr>
            <a:cxnSpLocks/>
          </p:cNvCxnSpPr>
          <p:nvPr/>
        </p:nvCxnSpPr>
        <p:spPr>
          <a:xfrm flipV="1">
            <a:off x="5512551" y="1539382"/>
            <a:ext cx="2167625" cy="2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FD77ED-E57A-12D3-4435-8BF0FD9A41DC}"/>
              </a:ext>
            </a:extLst>
          </p:cNvPr>
          <p:cNvSpPr txBox="1"/>
          <p:nvPr/>
        </p:nvSpPr>
        <p:spPr>
          <a:xfrm>
            <a:off x="2546293" y="2500037"/>
            <a:ext cx="2664296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The constructor is still private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3E004A-EA44-415B-5740-A3A9A8D434C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288768" y="3829817"/>
            <a:ext cx="1400618" cy="29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58D2A9-95BC-61D9-B88D-53E044857BF5}"/>
              </a:ext>
            </a:extLst>
          </p:cNvPr>
          <p:cNvSpPr txBox="1"/>
          <p:nvPr/>
        </p:nvSpPr>
        <p:spPr>
          <a:xfrm>
            <a:off x="2848255" y="1461692"/>
            <a:ext cx="2664296" cy="646331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Instance variable is now private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F23164-D2CB-9ECA-E227-9621DA09D13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210589" y="2823203"/>
            <a:ext cx="2469587" cy="2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067C9C-6C4E-C2A3-EC62-7D87CB34A877}"/>
              </a:ext>
            </a:extLst>
          </p:cNvPr>
          <p:cNvSpPr txBox="1"/>
          <p:nvPr/>
        </p:nvSpPr>
        <p:spPr>
          <a:xfrm>
            <a:off x="555215" y="4927520"/>
            <a:ext cx="6097424" cy="646331"/>
          </a:xfrm>
          <a:prstGeom prst="rect">
            <a:avLst/>
          </a:prstGeom>
          <a:solidFill>
            <a:srgbClr val="76D6FF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fixes the problem of the static singleton… but what about threads?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804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Singleton and Threads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8D2A9-95BC-61D9-B88D-53E044857BF5}"/>
              </a:ext>
            </a:extLst>
          </p:cNvPr>
          <p:cNvSpPr txBox="1"/>
          <p:nvPr/>
        </p:nvSpPr>
        <p:spPr>
          <a:xfrm>
            <a:off x="939631" y="1407474"/>
            <a:ext cx="2664296" cy="1477328"/>
          </a:xfrm>
          <a:prstGeom prst="rect">
            <a:avLst/>
          </a:prstGeom>
          <a:solidFill>
            <a:srgbClr val="76D6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 at the test – 2 instances are created when 2 or threads request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getInstance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at the same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260BD-E18A-B145-0AF0-2E74BA72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982980"/>
            <a:ext cx="5245100" cy="562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1773DB-C764-EB2B-26F1-0762E3A6C7B7}"/>
              </a:ext>
            </a:extLst>
          </p:cNvPr>
          <p:cNvSpPr txBox="1"/>
          <p:nvPr/>
        </p:nvSpPr>
        <p:spPr>
          <a:xfrm>
            <a:off x="191344" y="3802721"/>
            <a:ext cx="6097424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the </a:t>
            </a:r>
            <a:r>
              <a:rPr lang="en-GB" sz="1800" dirty="0" err="1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synchronized so only one thread can enter at a time.</a:t>
            </a:r>
            <a:endParaRPr lang="en-US" dirty="0">
              <a:solidFill>
                <a:srgbClr val="94165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968F7B-2C0C-4504-207E-E8C77208BDB6}"/>
              </a:ext>
            </a:extLst>
          </p:cNvPr>
          <p:cNvCxnSpPr>
            <a:cxnSpLocks/>
          </p:cNvCxnSpPr>
          <p:nvPr/>
        </p:nvCxnSpPr>
        <p:spPr>
          <a:xfrm>
            <a:off x="4655840" y="3861048"/>
            <a:ext cx="3312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283689-02BC-28A9-F485-035D2DADA1B6}"/>
              </a:ext>
            </a:extLst>
          </p:cNvPr>
          <p:cNvSpPr txBox="1"/>
          <p:nvPr/>
        </p:nvSpPr>
        <p:spPr>
          <a:xfrm>
            <a:off x="191344" y="5127360"/>
            <a:ext cx="4680520" cy="646331"/>
          </a:xfrm>
          <a:prstGeom prst="rect">
            <a:avLst/>
          </a:prstGeom>
          <a:solidFill>
            <a:srgbClr val="FF85FF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how fas</a:t>
            </a:r>
            <a:r>
              <a:rPr lang="en-GB" dirty="0">
                <a:solidFill>
                  <a:srgbClr val="94165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is it… look at the test</a:t>
            </a:r>
          </a:p>
          <a:p>
            <a:r>
              <a:rPr lang="en-GB" dirty="0">
                <a:solidFill>
                  <a:srgbClr val="94165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257ms vs 3ms for 10_000_000 iterations.</a:t>
            </a:r>
            <a:endParaRPr lang="en-US" dirty="0">
              <a:solidFill>
                <a:srgbClr val="9416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102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Singleton double check 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8D2A9-95BC-61D9-B88D-53E044857BF5}"/>
              </a:ext>
            </a:extLst>
          </p:cNvPr>
          <p:cNvSpPr txBox="1"/>
          <p:nvPr/>
        </p:nvSpPr>
        <p:spPr>
          <a:xfrm>
            <a:off x="1055440" y="1726742"/>
            <a:ext cx="37162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if the lock is taken before synchronizing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773DB-C764-EB2B-26F1-0762E3A6C7B7}"/>
              </a:ext>
            </a:extLst>
          </p:cNvPr>
          <p:cNvSpPr txBox="1"/>
          <p:nvPr/>
        </p:nvSpPr>
        <p:spPr>
          <a:xfrm>
            <a:off x="191344" y="4137837"/>
            <a:ext cx="5688632" cy="1200329"/>
          </a:xfrm>
          <a:prstGeom prst="rect">
            <a:avLst/>
          </a:prstGeom>
          <a:solidFill>
            <a:srgbClr val="941651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But… there is a tiny problem…</a:t>
            </a:r>
            <a:br>
              <a:rPr lang="en-GB" sz="18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Java the compile is allowed to reorder the write assignments is it could actually perform step 2 before step 1. Leading to instance pointing to uninitialized memory.</a:t>
            </a:r>
            <a:endParaRPr lang="en-US" dirty="0">
              <a:solidFill>
                <a:srgbClr val="94165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968F7B-2C0C-4504-207E-E8C77208BDB6}"/>
              </a:ext>
            </a:extLst>
          </p:cNvPr>
          <p:cNvCxnSpPr>
            <a:cxnSpLocks/>
          </p:cNvCxnSpPr>
          <p:nvPr/>
        </p:nvCxnSpPr>
        <p:spPr>
          <a:xfrm>
            <a:off x="4439816" y="2204864"/>
            <a:ext cx="2520280" cy="192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283689-02BC-28A9-F485-035D2DADA1B6}"/>
              </a:ext>
            </a:extLst>
          </p:cNvPr>
          <p:cNvSpPr txBox="1"/>
          <p:nvPr/>
        </p:nvSpPr>
        <p:spPr>
          <a:xfrm>
            <a:off x="343327" y="2848185"/>
            <a:ext cx="46805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how fas</a:t>
            </a:r>
            <a:r>
              <a:rPr lang="en-GB" dirty="0">
                <a:solidFill>
                  <a:srgbClr val="94165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is it… look at the test</a:t>
            </a:r>
          </a:p>
          <a:p>
            <a:r>
              <a:rPr lang="en-GB" dirty="0">
                <a:solidFill>
                  <a:srgbClr val="94165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6ms vs 257ms for 10_000_000 iterations.</a:t>
            </a:r>
            <a:endParaRPr lang="en-US" dirty="0">
              <a:solidFill>
                <a:srgbClr val="94165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BCFC9A-8630-4FC0-0D9E-B47B6C47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1268760"/>
            <a:ext cx="4394200" cy="4864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E85CF9-3FDF-492A-F8F8-18244D7EC6B7}"/>
              </a:ext>
            </a:extLst>
          </p:cNvPr>
          <p:cNvSpPr txBox="1"/>
          <p:nvPr/>
        </p:nvSpPr>
        <p:spPr>
          <a:xfrm>
            <a:off x="9480376" y="285976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FFFF00"/>
                </a:solidFill>
              </a:rPr>
              <a:t>Step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BF7EDB-3C0C-924C-187F-2A7539A62E62}"/>
              </a:ext>
            </a:extLst>
          </p:cNvPr>
          <p:cNvSpPr txBox="1"/>
          <p:nvPr/>
        </p:nvSpPr>
        <p:spPr>
          <a:xfrm>
            <a:off x="9017749" y="492569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FFFF00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1774099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693824-31EF-A010-A0C7-8ECC38CF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487" y="1241986"/>
            <a:ext cx="5778500" cy="5016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Singleton double check Lock - Volatile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8D2A9-95BC-61D9-B88D-53E044857BF5}"/>
              </a:ext>
            </a:extLst>
          </p:cNvPr>
          <p:cNvSpPr txBox="1"/>
          <p:nvPr/>
        </p:nvSpPr>
        <p:spPr>
          <a:xfrm>
            <a:off x="1055440" y="1726742"/>
            <a:ext cx="3716210" cy="1354217"/>
          </a:xfrm>
          <a:prstGeom prst="rect">
            <a:avLst/>
          </a:prstGeom>
          <a:solidFill>
            <a:srgbClr val="D883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volatile keyword to stop the compiler from re-ordering the assignment statements</a:t>
            </a:r>
          </a:p>
          <a:p>
            <a:r>
              <a:rPr lang="en-US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Volatile makes any data changes visible to all threads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968F7B-2C0C-4504-207E-E8C77208BDB6}"/>
              </a:ext>
            </a:extLst>
          </p:cNvPr>
          <p:cNvCxnSpPr>
            <a:cxnSpLocks/>
          </p:cNvCxnSpPr>
          <p:nvPr/>
        </p:nvCxnSpPr>
        <p:spPr>
          <a:xfrm flipV="1">
            <a:off x="4439816" y="1794207"/>
            <a:ext cx="3504108" cy="41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2803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which Singleton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D732B-1F79-F20B-7FF5-25673F590E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API: Just create 1</a:t>
            </a:r>
          </a:p>
          <a:p>
            <a:r>
              <a:rPr lang="en-US" dirty="0"/>
              <a:t>API but no cycles: static initializer</a:t>
            </a:r>
          </a:p>
          <a:p>
            <a:r>
              <a:rPr lang="en-US" dirty="0"/>
              <a:t>API + Cycles: Dynamic singleton</a:t>
            </a:r>
          </a:p>
          <a:p>
            <a:r>
              <a:rPr lang="en-US" dirty="0"/>
              <a:t>API + Cycles + Threads : Lock</a:t>
            </a:r>
          </a:p>
          <a:p>
            <a:r>
              <a:rPr lang="en-US" dirty="0"/>
              <a:t>API + Cycles + Threads + Time critical: Double checked lock of volatile variable.</a:t>
            </a:r>
          </a:p>
        </p:txBody>
      </p:sp>
    </p:spTree>
    <p:extLst>
      <p:ext uri="{BB962C8B-B14F-4D97-AF65-F5344CB8AC3E}">
        <p14:creationId xmlns:p14="http://schemas.microsoft.com/office/powerpoint/2010/main" val="225226126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FS" val="k4TfZQJh"/>
  <p:tag name="ARTICULATE_SLIDE_COUNT" val="23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FS">
  <a:themeElements>
    <a:clrScheme name="Custom 33">
      <a:dk1>
        <a:srgbClr val="000000"/>
      </a:dk1>
      <a:lt1>
        <a:sysClr val="window" lastClr="FFFFFF"/>
      </a:lt1>
      <a:dk2>
        <a:srgbClr val="232241"/>
      </a:dk2>
      <a:lt2>
        <a:srgbClr val="C7C8CF"/>
      </a:lt2>
      <a:accent1>
        <a:srgbClr val="FCB116"/>
      </a:accent1>
      <a:accent2>
        <a:srgbClr val="EC6B29"/>
      </a:accent2>
      <a:accent3>
        <a:srgbClr val="9191A0"/>
      </a:accent3>
      <a:accent4>
        <a:srgbClr val="25B680"/>
      </a:accent4>
      <a:accent5>
        <a:srgbClr val="00A5E0"/>
      </a:accent5>
      <a:accent6>
        <a:srgbClr val="5B5A71"/>
      </a:accent6>
      <a:hlink>
        <a:srgbClr val="00A5E0"/>
      </a:hlink>
      <a:folHlink>
        <a:srgbClr val="5B5A71"/>
      </a:folHlink>
    </a:clrScheme>
    <a:fontScheme name="Custom 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spcBef>
            <a:spcPts val="12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200"/>
          </a:spcBef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scover Template" id="{ED19F476-CD5F-8C4E-9F8C-C509FFE511F9}" vid="{88A40036-3A69-984C-8C67-1BAF72EFE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F82FE1962BF246BB3FD51399502091" ma:contentTypeVersion="4" ma:contentTypeDescription="Create a new document." ma:contentTypeScope="" ma:versionID="a8c673c98f8b2fb74a666da82b1c2089">
  <xsd:schema xmlns:xsd="http://www.w3.org/2001/XMLSchema" xmlns:xs="http://www.w3.org/2001/XMLSchema" xmlns:p="http://schemas.microsoft.com/office/2006/metadata/properties" xmlns:ns2="87a905cf-b897-4a15-b4dd-a8e6e281c28b" xmlns:ns3="846e726d-930d-4acb-bd80-f2077a598691" targetNamespace="http://schemas.microsoft.com/office/2006/metadata/properties" ma:root="true" ma:fieldsID="5fda6c7244f85a62871e6aeadce43f09" ns2:_="" ns3:_="">
    <xsd:import namespace="87a905cf-b897-4a15-b4dd-a8e6e281c28b"/>
    <xsd:import namespace="846e726d-930d-4acb-bd80-f2077a5986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a905cf-b897-4a15-b4dd-a8e6e281c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e726d-930d-4acb-bd80-f2077a5986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6e726d-930d-4acb-bd80-f2077a598691">
      <UserInfo>
        <DisplayName>Rohit Rahim</DisplayName>
        <AccountId>76190</AccountId>
        <AccountType/>
      </UserInfo>
      <UserInfo>
        <DisplayName>Leo Zhang</DisplayName>
        <AccountId>76198</AccountId>
        <AccountType/>
      </UserInfo>
      <UserInfo>
        <DisplayName>Ebony Cherry</DisplayName>
        <AccountId>76895</AccountId>
        <AccountType/>
      </UserInfo>
      <UserInfo>
        <DisplayName>Joan Castro</DisplayName>
        <AccountId>76253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0E2D35C-61C5-4F1E-A268-B370BE907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a905cf-b897-4a15-b4dd-a8e6e281c28b"/>
    <ds:schemaRef ds:uri="846e726d-930d-4acb-bd80-f2077a5986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F4FCAA-B58A-4119-AACD-7D2BC6BC45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26828B-8021-40B0-BE6F-5F8BAA7A8160}">
  <ds:schemaRefs>
    <ds:schemaRef ds:uri="http://schemas.microsoft.com/office/2006/metadata/properties"/>
    <ds:schemaRef ds:uri="http://schemas.microsoft.com/office/infopath/2007/PartnerControls"/>
    <ds:schemaRef ds:uri="846e726d-930d-4acb-bd80-f2077a5986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DFS</Template>
  <TotalTime>51540</TotalTime>
  <Words>544</Words>
  <Application>Microsoft Macintosh PowerPoint</Application>
  <PresentationFormat>Widescreen</PresentationFormat>
  <Paragraphs>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DFS</vt:lpstr>
      <vt:lpstr>32a – Clean Code – Singleton and Monostate Patterns</vt:lpstr>
      <vt:lpstr>Singleton Pattern</vt:lpstr>
      <vt:lpstr>Static Singleton</vt:lpstr>
      <vt:lpstr>Static Singleton - Broken</vt:lpstr>
      <vt:lpstr>Dynamic Singleton</vt:lpstr>
      <vt:lpstr>Dynamic Singleton and Threads</vt:lpstr>
      <vt:lpstr>Dynamic Singleton double check Lock</vt:lpstr>
      <vt:lpstr>Dynamic Singleton double check Lock - Volatile</vt:lpstr>
      <vt:lpstr>When to use which Singleton Method</vt:lpstr>
      <vt:lpstr>Monostate Pattern</vt:lpstr>
      <vt:lpstr>Monostate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Orange</dc:title>
  <dc:creator>Rupert Waldron</dc:creator>
  <cp:lastModifiedBy>Rupert Waldron</cp:lastModifiedBy>
  <cp:revision>102</cp:revision>
  <dcterms:created xsi:type="dcterms:W3CDTF">2022-08-24T15:23:13Z</dcterms:created>
  <dcterms:modified xsi:type="dcterms:W3CDTF">2023-02-19T11:10:16Z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D6DB954F-EBBA-4914-8ADB-B211F7966D93</vt:lpwstr>
  </property>
  <property fmtid="{D5CDD505-2E9C-101B-9397-08002B2CF9AE}" pid="3" name="ArticulatePath">
    <vt:lpwstr>16X9 Corporate PowerPoint Template Oct 2020_v1</vt:lpwstr>
  </property>
  <property fmtid="{D5CDD505-2E9C-101B-9397-08002B2CF9AE}" pid="4" name="ContentTypeId">
    <vt:lpwstr>0x01010039F82FE1962BF246BB3FD51399502091</vt:lpwstr>
  </property>
</Properties>
</file>