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49" r:id="rId5"/>
    <p:sldId id="450" r:id="rId6"/>
    <p:sldId id="452" r:id="rId7"/>
    <p:sldId id="456" r:id="rId8"/>
    <p:sldId id="451" r:id="rId9"/>
    <p:sldId id="457" r:id="rId10"/>
    <p:sldId id="453" r:id="rId11"/>
    <p:sldId id="458" r:id="rId12"/>
    <p:sldId id="459" r:id="rId13"/>
    <p:sldId id="460" r:id="rId14"/>
    <p:sldId id="461" r:id="rId15"/>
    <p:sldId id="462" r:id="rId16"/>
    <p:sldId id="422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79"/>
    <a:srgbClr val="011893"/>
    <a:srgbClr val="FF85FF"/>
    <a:srgbClr val="797979"/>
    <a:srgbClr val="48ED00"/>
    <a:srgbClr val="DCDCE0"/>
    <a:srgbClr val="75E8E6"/>
    <a:srgbClr val="CFCFD5"/>
    <a:srgbClr val="D883FF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3" autoAdjust="0"/>
    <p:restoredTop sz="96405" autoAdjust="0"/>
  </p:normalViewPr>
  <p:slideViewPr>
    <p:cSldViewPr showGuides="1">
      <p:cViewPr varScale="1">
        <p:scale>
          <a:sx n="142" d="100"/>
          <a:sy n="142" d="100"/>
        </p:scale>
        <p:origin x="4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9/18/22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9/18/22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9/18/22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3FA9E-13CA-4D34-8989-6ECB15E9C63C}" type="datetime1">
              <a:rPr lang="en-US" smtClean="0"/>
              <a:t>9/18/22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www.pepedocs.com/img/cleancode-5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www.pepedocs.com/img/cleancode-6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www.pepedocs.com/img/cleancode-7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www.pepedocs.com/img/cleancode-8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29000"/>
            <a:ext cx="10470198" cy="822960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CleanCoders</a:t>
            </a:r>
            <a:r>
              <a:rPr lang="en-US" dirty="0"/>
              <a:t> videos by Uncle Bob Martin</a:t>
            </a:r>
          </a:p>
          <a:p>
            <a:r>
              <a:rPr lang="en-US" dirty="0"/>
              <a:t>Rupert Waldron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28800"/>
            <a:ext cx="10470198" cy="1600200"/>
          </a:xfrm>
        </p:spPr>
        <p:txBody>
          <a:bodyPr/>
          <a:lstStyle/>
          <a:p>
            <a:r>
              <a:rPr lang="en-US" dirty="0"/>
              <a:t>4 – Clean Code – Function 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DD20-B5D0-7757-E6B2-CF1B38E0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Mid-Function Returns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76556-1453-43B4-80F8-A20E13DE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556792"/>
            <a:ext cx="5472608" cy="16004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This is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GB" sz="1400" dirty="0">
                <a:effectLst/>
              </a:rPr>
              <a:t>private int calculateAge10YearsAgo(int </a:t>
            </a:r>
            <a:r>
              <a:rPr lang="en-GB" sz="1400" dirty="0" err="1">
                <a:effectLst/>
              </a:rPr>
              <a:t>currentAge</a:t>
            </a:r>
            <a:r>
              <a:rPr lang="en-GB" sz="1400" dirty="0">
                <a:effectLst/>
              </a:rPr>
              <a:t>) {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if (</a:t>
            </a:r>
            <a:r>
              <a:rPr lang="en-GB" sz="1400" dirty="0" err="1">
                <a:effectLst/>
              </a:rPr>
              <a:t>currentAge</a:t>
            </a:r>
            <a:r>
              <a:rPr lang="en-GB" sz="1400" dirty="0">
                <a:effectLst/>
              </a:rPr>
              <a:t> &lt; 10)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return 0; </a:t>
            </a:r>
            <a:r>
              <a:rPr lang="en-GB" sz="1400" i="1" dirty="0">
                <a:effectLst/>
              </a:rPr>
              <a:t>// early returns are fine when they are easy to read</a:t>
            </a:r>
            <a:br>
              <a:rPr lang="en-GB" sz="1400" i="1" dirty="0">
                <a:effectLst/>
              </a:rPr>
            </a:br>
            <a:br>
              <a:rPr lang="en-GB" sz="1400" i="1" dirty="0">
                <a:effectLst/>
              </a:rPr>
            </a:br>
            <a:r>
              <a:rPr lang="en-GB" sz="1400" i="1" dirty="0">
                <a:effectLst/>
              </a:rPr>
              <a:t>    </a:t>
            </a:r>
            <a:r>
              <a:rPr lang="en-GB" sz="1400" dirty="0">
                <a:effectLst/>
              </a:rPr>
              <a:t>return </a:t>
            </a:r>
            <a:r>
              <a:rPr lang="en-GB" sz="1400" dirty="0" err="1">
                <a:effectLst/>
              </a:rPr>
              <a:t>currentAge</a:t>
            </a:r>
            <a:r>
              <a:rPr lang="en-GB" sz="1400" dirty="0">
                <a:effectLst/>
              </a:rPr>
              <a:t> - 10;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95068A-1B10-CF9F-055E-E89C047C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688" y="1556792"/>
            <a:ext cx="547260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400" dirty="0">
                <a:solidFill>
                  <a:srgbClr val="FFFF00"/>
                </a:solidFill>
                <a:highlight>
                  <a:srgbClr val="800080"/>
                </a:highlight>
              </a:rPr>
              <a:t>Avoid breaks in loops especially, Labelled breaks.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GB" sz="1400" dirty="0">
                <a:effectLst/>
              </a:rPr>
              <a:t>private int </a:t>
            </a:r>
            <a:r>
              <a:rPr lang="en-GB" sz="1400" dirty="0" err="1">
                <a:effectLst/>
              </a:rPr>
              <a:t>getMonthNumber</a:t>
            </a:r>
            <a:r>
              <a:rPr lang="en-GB" sz="1400" dirty="0">
                <a:effectLst/>
              </a:rPr>
              <a:t>(String month) {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int result = 0;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for (int </a:t>
            </a:r>
            <a:r>
              <a:rPr lang="en-GB" sz="1400" dirty="0" err="1">
                <a:effectLst/>
              </a:rPr>
              <a:t>i</a:t>
            </a:r>
            <a:r>
              <a:rPr lang="en-GB" sz="1400" dirty="0">
                <a:effectLst/>
              </a:rPr>
              <a:t> = 0; </a:t>
            </a:r>
            <a:r>
              <a:rPr lang="en-GB" sz="1400" dirty="0" err="1">
                <a:effectLst/>
              </a:rPr>
              <a:t>i</a:t>
            </a:r>
            <a:r>
              <a:rPr lang="en-GB" sz="1400" dirty="0">
                <a:effectLst/>
              </a:rPr>
              <a:t> &lt; </a:t>
            </a:r>
            <a:r>
              <a:rPr lang="en-GB" sz="1400" dirty="0" err="1">
                <a:effectLst/>
              </a:rPr>
              <a:t>Months.getMonthNames</a:t>
            </a:r>
            <a:r>
              <a:rPr lang="en-GB" sz="1400" dirty="0">
                <a:effectLst/>
              </a:rPr>
              <a:t>().length; </a:t>
            </a:r>
            <a:r>
              <a:rPr lang="en-GB" sz="1400" dirty="0" err="1">
                <a:effectLst/>
              </a:rPr>
              <a:t>i</a:t>
            </a:r>
            <a:r>
              <a:rPr lang="en-GB" sz="1400" dirty="0">
                <a:effectLst/>
              </a:rPr>
              <a:t>++) {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if (</a:t>
            </a:r>
            <a:r>
              <a:rPr lang="en-GB" sz="1400" dirty="0" err="1">
                <a:effectLst/>
              </a:rPr>
              <a:t>month.</a:t>
            </a:r>
            <a:r>
              <a:rPr lang="en-GB" sz="1400" dirty="0" err="1"/>
              <a:t>equals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Months.getMonthNamesShortened</a:t>
            </a:r>
            <a:r>
              <a:rPr lang="en-GB" sz="1400" dirty="0">
                <a:effectLst/>
              </a:rPr>
              <a:t>()[</a:t>
            </a:r>
            <a:r>
              <a:rPr lang="en-GB" sz="1400" dirty="0" err="1">
                <a:effectLst/>
              </a:rPr>
              <a:t>i</a:t>
            </a:r>
            <a:r>
              <a:rPr lang="en-GB" sz="1400" dirty="0">
                <a:effectLst/>
              </a:rPr>
              <a:t>])) {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    result = </a:t>
            </a:r>
            <a:r>
              <a:rPr lang="en-GB" sz="1400" dirty="0" err="1">
                <a:effectLst/>
              </a:rPr>
              <a:t>i</a:t>
            </a:r>
            <a:r>
              <a:rPr lang="en-GB" sz="1400" dirty="0">
                <a:effectLst/>
              </a:rPr>
              <a:t>;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    </a:t>
            </a:r>
            <a:r>
              <a:rPr lang="en-GB" sz="1400" dirty="0">
                <a:effectLst/>
                <a:highlight>
                  <a:srgbClr val="FF0000"/>
                </a:highlight>
              </a:rPr>
              <a:t>break;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}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if (</a:t>
            </a:r>
            <a:r>
              <a:rPr lang="en-GB" sz="1400" dirty="0" err="1">
                <a:effectLst/>
              </a:rPr>
              <a:t>month.</a:t>
            </a:r>
            <a:r>
              <a:rPr lang="en-GB" sz="1400" dirty="0" err="1"/>
              <a:t>equals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Months.getMonthNames</a:t>
            </a:r>
            <a:r>
              <a:rPr lang="en-GB" sz="1400" dirty="0">
                <a:effectLst/>
              </a:rPr>
              <a:t>()[</a:t>
            </a:r>
            <a:r>
              <a:rPr lang="en-GB" sz="1400" dirty="0" err="1">
                <a:effectLst/>
              </a:rPr>
              <a:t>i</a:t>
            </a:r>
            <a:r>
              <a:rPr lang="en-GB" sz="1400" dirty="0">
                <a:effectLst/>
              </a:rPr>
              <a:t>])) {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    result = </a:t>
            </a:r>
            <a:r>
              <a:rPr lang="en-GB" sz="1400" dirty="0" err="1">
                <a:effectLst/>
              </a:rPr>
              <a:t>i</a:t>
            </a:r>
            <a:r>
              <a:rPr lang="en-GB" sz="1400" dirty="0">
                <a:effectLst/>
              </a:rPr>
              <a:t>;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    </a:t>
            </a:r>
            <a:r>
              <a:rPr lang="en-GB" sz="1400" dirty="0">
                <a:effectLst/>
                <a:highlight>
                  <a:srgbClr val="FF0000"/>
                </a:highlight>
              </a:rPr>
              <a:t>break;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    }</a:t>
            </a:r>
            <a:br>
              <a:rPr lang="en-GB" sz="1400" dirty="0">
                <a:effectLst/>
              </a:rPr>
            </a:b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}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    return result;</a:t>
            </a:r>
            <a:br>
              <a:rPr lang="en-GB" sz="1400" dirty="0">
                <a:effectLst/>
              </a:rPr>
            </a:br>
            <a:r>
              <a:rPr lang="en-GB" sz="1400" dirty="0">
                <a:effectLst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highlight>
                <a:srgbClr val="800080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17FEC1-5580-91B9-13B9-AED97DB0D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4004484"/>
            <a:ext cx="5211081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If you keep your functions as small as they should be it is much easier to avoid these pitfalls.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65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DD20-B5D0-7757-E6B2-CF1B38E0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17FEC1-5580-91B9-13B9-AED97DB0D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2" y="1484784"/>
            <a:ext cx="5211081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Error handling is important, but if it obscures logic, it is wrong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– Michael Feathers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EB6390-EB78-1F8A-C0BC-DB6A949A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32" y="2204864"/>
            <a:ext cx="521108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 Not use Checked Exceptions – Derive all your exceptions from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RuntimeException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2C76C-5DD1-A1D8-AA7D-B0B8829C6DF3}"/>
              </a:ext>
            </a:extLst>
          </p:cNvPr>
          <p:cNvSpPr txBox="1"/>
          <p:nvPr/>
        </p:nvSpPr>
        <p:spPr>
          <a:xfrm>
            <a:off x="6384032" y="981075"/>
            <a:ext cx="4762574" cy="3213187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The checked exception experiment in Java has failed. It failed in C++, C# didn’t even bother.</a:t>
            </a:r>
          </a:p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</a:rPr>
              <a:t>So what’s the problem:</a:t>
            </a:r>
          </a:p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Checked exceptions cause a reverse dependency up the hierarchy.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ighlight>
                  <a:srgbClr val="800080"/>
                </a:highlight>
              </a:rPr>
              <a:t>If a sub-module throws a checked exception this will have to be dealt with up the hierarchy.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ighlight>
                  <a:srgbClr val="000080"/>
                </a:highlight>
              </a:rPr>
              <a:t>The higher up modules will need to be recompiled and redeployed - Violate independent deployability.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ighlight>
                  <a:srgbClr val="800000"/>
                </a:highlight>
              </a:rPr>
              <a:t>It violates the Open Close Principle.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ighlight>
                  <a:srgbClr val="00FF00"/>
                </a:highlight>
              </a:rPr>
              <a:t>Plus it is a pain in the butt.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CFF9BA7-87F2-402A-2D5F-4F1DD1759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2924944"/>
            <a:ext cx="521108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 Not messages is exceptions, let the name, context and scope do the work for you.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rgbClr val="79797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E1E2C-063B-630D-F9C7-6D3B0D85F2FB}"/>
              </a:ext>
            </a:extLst>
          </p:cNvPr>
          <p:cNvSpPr txBox="1"/>
          <p:nvPr/>
        </p:nvSpPr>
        <p:spPr>
          <a:xfrm>
            <a:off x="839416" y="3501097"/>
            <a:ext cx="450096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E5786E"/>
                </a:solidFill>
                <a:effectLst/>
              </a:rPr>
              <a:t>private int 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getMonthNumber</a:t>
            </a:r>
            <a:r>
              <a:rPr lang="en-GB" sz="900" dirty="0">
                <a:solidFill>
                  <a:srgbClr val="F8E1AA"/>
                </a:solidFill>
                <a:effectLst/>
              </a:rPr>
              <a:t>(</a:t>
            </a:r>
            <a:r>
              <a:rPr lang="en-GB" sz="900" dirty="0">
                <a:solidFill>
                  <a:srgbClr val="E7D041"/>
                </a:solidFill>
                <a:effectLst/>
              </a:rPr>
              <a:t>String </a:t>
            </a:r>
            <a:r>
              <a:rPr lang="en-GB" sz="900" dirty="0">
                <a:solidFill>
                  <a:srgbClr val="83A598"/>
                </a:solidFill>
                <a:effectLst/>
              </a:rPr>
              <a:t>month</a:t>
            </a:r>
            <a:r>
              <a:rPr lang="en-GB" sz="900" dirty="0">
                <a:solidFill>
                  <a:srgbClr val="F8E1AA"/>
                </a:solidFill>
                <a:effectLst/>
              </a:rPr>
              <a:t>) </a:t>
            </a:r>
            <a:r>
              <a:rPr lang="en-GB" sz="900" dirty="0">
                <a:solidFill>
                  <a:srgbClr val="F7A9A5"/>
                </a:solidFill>
                <a:effectLst/>
              </a:rPr>
              <a:t>{</a:t>
            </a:r>
            <a:br>
              <a:rPr lang="en-GB" sz="900" dirty="0">
                <a:solidFill>
                  <a:srgbClr val="F7A9A5"/>
                </a:solidFill>
                <a:effectLst/>
              </a:rPr>
            </a:br>
            <a:r>
              <a:rPr lang="en-GB" sz="900" dirty="0">
                <a:solidFill>
                  <a:srgbClr val="F7A9A5"/>
                </a:solidFill>
                <a:effectLst/>
              </a:rPr>
              <a:t>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int </a:t>
            </a:r>
            <a:r>
              <a:rPr lang="en-GB" sz="900" dirty="0">
                <a:solidFill>
                  <a:srgbClr val="9FE7E0"/>
                </a:solidFill>
                <a:effectLst/>
              </a:rPr>
              <a:t>result </a:t>
            </a:r>
            <a:r>
              <a:rPr lang="en-GB" sz="900" dirty="0">
                <a:solidFill>
                  <a:srgbClr val="EBDBB2"/>
                </a:solidFill>
                <a:effectLst/>
              </a:rPr>
              <a:t>= </a:t>
            </a:r>
            <a:r>
              <a:rPr lang="en-GB" sz="900" dirty="0">
                <a:solidFill>
                  <a:srgbClr val="EA7D9A"/>
                </a:solidFill>
                <a:effectLst/>
              </a:rPr>
              <a:t>0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for </a:t>
            </a:r>
            <a:r>
              <a:rPr lang="en-GB" sz="900" dirty="0">
                <a:solidFill>
                  <a:srgbClr val="F8E1AA"/>
                </a:solidFill>
                <a:effectLst/>
              </a:rPr>
              <a:t>(</a:t>
            </a:r>
            <a:r>
              <a:rPr lang="en-GB" sz="900" dirty="0">
                <a:solidFill>
                  <a:srgbClr val="E5786E"/>
                </a:solidFill>
                <a:effectLst/>
              </a:rPr>
              <a:t>int </a:t>
            </a:r>
            <a:r>
              <a:rPr lang="en-GB" sz="900" dirty="0" err="1">
                <a:solidFill>
                  <a:srgbClr val="9FE7E0"/>
                </a:solidFill>
                <a:effectLst/>
              </a:rPr>
              <a:t>i</a:t>
            </a:r>
            <a:r>
              <a:rPr lang="en-GB" sz="900" dirty="0">
                <a:solidFill>
                  <a:srgbClr val="9FE7E0"/>
                </a:solidFill>
                <a:effectLst/>
              </a:rPr>
              <a:t> </a:t>
            </a:r>
            <a:r>
              <a:rPr lang="en-GB" sz="900" dirty="0">
                <a:solidFill>
                  <a:srgbClr val="EBDBB2"/>
                </a:solidFill>
                <a:effectLst/>
              </a:rPr>
              <a:t>= </a:t>
            </a:r>
            <a:r>
              <a:rPr lang="en-GB" sz="900" dirty="0">
                <a:solidFill>
                  <a:srgbClr val="EA7D9A"/>
                </a:solidFill>
                <a:effectLst/>
              </a:rPr>
              <a:t>0</a:t>
            </a:r>
            <a:r>
              <a:rPr lang="en-GB" sz="900" dirty="0">
                <a:solidFill>
                  <a:srgbClr val="EBDBB2"/>
                </a:solidFill>
                <a:effectLst/>
              </a:rPr>
              <a:t>; </a:t>
            </a:r>
            <a:r>
              <a:rPr lang="en-GB" sz="900" dirty="0" err="1">
                <a:solidFill>
                  <a:srgbClr val="9FE7E0"/>
                </a:solidFill>
                <a:effectLst/>
              </a:rPr>
              <a:t>i</a:t>
            </a:r>
            <a:r>
              <a:rPr lang="en-GB" sz="900" dirty="0">
                <a:solidFill>
                  <a:srgbClr val="9FE7E0"/>
                </a:solidFill>
                <a:effectLst/>
              </a:rPr>
              <a:t> </a:t>
            </a:r>
            <a:r>
              <a:rPr lang="en-GB" sz="900" dirty="0">
                <a:solidFill>
                  <a:srgbClr val="EBDBB2"/>
                </a:solidFill>
                <a:effectLst/>
              </a:rPr>
              <a:t>&lt; </a:t>
            </a:r>
            <a:r>
              <a:rPr lang="en-GB" sz="900" dirty="0" err="1">
                <a:solidFill>
                  <a:srgbClr val="E7D041"/>
                </a:solidFill>
                <a:effectLst/>
              </a:rPr>
              <a:t>Months</a:t>
            </a:r>
            <a:r>
              <a:rPr lang="en-GB" sz="900" dirty="0" err="1">
                <a:solidFill>
                  <a:srgbClr val="EBDBB2"/>
                </a:solidFill>
                <a:effectLst/>
              </a:rPr>
              <a:t>.</a:t>
            </a:r>
            <a:r>
              <a:rPr lang="en-GB" sz="900" dirty="0" err="1">
                <a:solidFill>
                  <a:srgbClr val="B8BB26"/>
                </a:solidFill>
                <a:effectLst/>
              </a:rPr>
              <a:t>getMonthNames</a:t>
            </a:r>
            <a:r>
              <a:rPr lang="en-GB" sz="900" dirty="0">
                <a:solidFill>
                  <a:srgbClr val="F8E1AA"/>
                </a:solidFill>
                <a:effectLst/>
              </a:rPr>
              <a:t>()</a:t>
            </a:r>
            <a:r>
              <a:rPr lang="en-GB" sz="900" dirty="0">
                <a:solidFill>
                  <a:srgbClr val="EBDBB2"/>
                </a:solidFill>
                <a:effectLst/>
              </a:rPr>
              <a:t>.</a:t>
            </a:r>
            <a:r>
              <a:rPr lang="en-GB" sz="900" dirty="0">
                <a:solidFill>
                  <a:srgbClr val="83A598"/>
                </a:solidFill>
                <a:effectLst/>
              </a:rPr>
              <a:t>length</a:t>
            </a:r>
            <a:r>
              <a:rPr lang="en-GB" sz="900" dirty="0">
                <a:solidFill>
                  <a:srgbClr val="EBDBB2"/>
                </a:solidFill>
                <a:effectLst/>
              </a:rPr>
              <a:t>; </a:t>
            </a:r>
            <a:r>
              <a:rPr lang="en-GB" sz="900" dirty="0" err="1">
                <a:solidFill>
                  <a:srgbClr val="9FE7E0"/>
                </a:solidFill>
                <a:effectLst/>
              </a:rPr>
              <a:t>i</a:t>
            </a:r>
            <a:r>
              <a:rPr lang="en-GB" sz="900" dirty="0">
                <a:solidFill>
                  <a:srgbClr val="EBDBB2"/>
                </a:solidFill>
                <a:effectLst/>
              </a:rPr>
              <a:t>++</a:t>
            </a:r>
            <a:r>
              <a:rPr lang="en-GB" sz="900" dirty="0">
                <a:solidFill>
                  <a:srgbClr val="F8E1AA"/>
                </a:solidFill>
                <a:effectLst/>
              </a:rPr>
              <a:t>) </a:t>
            </a:r>
            <a:r>
              <a:rPr lang="en-GB" sz="900" dirty="0">
                <a:solidFill>
                  <a:srgbClr val="BBB5F4"/>
                </a:solidFill>
                <a:effectLst/>
              </a:rPr>
              <a:t>{</a:t>
            </a:r>
            <a:br>
              <a:rPr lang="en-GB" sz="900" dirty="0">
                <a:solidFill>
                  <a:srgbClr val="BBB5F4"/>
                </a:solidFill>
                <a:effectLst/>
              </a:rPr>
            </a:br>
            <a:r>
              <a:rPr lang="en-GB" sz="900" dirty="0">
                <a:solidFill>
                  <a:srgbClr val="BBB5F4"/>
                </a:solidFill>
                <a:effectLst/>
              </a:rPr>
              <a:t>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if </a:t>
            </a:r>
            <a:r>
              <a:rPr lang="en-GB" sz="900" dirty="0">
                <a:solidFill>
                  <a:srgbClr val="F7A9A5"/>
                </a:solidFill>
                <a:effectLst/>
              </a:rPr>
              <a:t>(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month</a:t>
            </a:r>
            <a:r>
              <a:rPr lang="en-GB" sz="900" dirty="0" err="1">
                <a:solidFill>
                  <a:srgbClr val="EBDBB2"/>
                </a:solidFill>
                <a:effectLst/>
              </a:rPr>
              <a:t>.</a:t>
            </a:r>
            <a:r>
              <a:rPr lang="en-GB" sz="900" dirty="0" err="1"/>
              <a:t>equals</a:t>
            </a:r>
            <a:r>
              <a:rPr lang="en-GB" sz="900" dirty="0">
                <a:solidFill>
                  <a:srgbClr val="BBB5F4"/>
                </a:solidFill>
                <a:effectLst/>
              </a:rPr>
              <a:t>(</a:t>
            </a:r>
            <a:r>
              <a:rPr lang="en-GB" sz="900" dirty="0" err="1">
                <a:solidFill>
                  <a:srgbClr val="E7D041"/>
                </a:solidFill>
                <a:effectLst/>
              </a:rPr>
              <a:t>Months</a:t>
            </a:r>
            <a:r>
              <a:rPr lang="en-GB" sz="900" dirty="0" err="1">
                <a:solidFill>
                  <a:srgbClr val="EBDBB2"/>
                </a:solidFill>
                <a:effectLst/>
              </a:rPr>
              <a:t>.</a:t>
            </a:r>
            <a:r>
              <a:rPr lang="en-GB" sz="900" dirty="0" err="1">
                <a:solidFill>
                  <a:srgbClr val="B8BB26"/>
                </a:solidFill>
                <a:effectLst/>
              </a:rPr>
              <a:t>getMonthNamesShortened</a:t>
            </a:r>
            <a:r>
              <a:rPr lang="en-GB" sz="900" dirty="0">
                <a:solidFill>
                  <a:srgbClr val="F8E1AA"/>
                </a:solidFill>
                <a:effectLst/>
              </a:rPr>
              <a:t>()[</a:t>
            </a:r>
            <a:r>
              <a:rPr lang="en-GB" sz="900" dirty="0" err="1">
                <a:solidFill>
                  <a:srgbClr val="9FE7E0"/>
                </a:solidFill>
                <a:effectLst/>
              </a:rPr>
              <a:t>i</a:t>
            </a:r>
            <a:r>
              <a:rPr lang="en-GB" sz="900" dirty="0">
                <a:solidFill>
                  <a:srgbClr val="F8E1AA"/>
                </a:solidFill>
                <a:effectLst/>
              </a:rPr>
              <a:t>]</a:t>
            </a:r>
            <a:r>
              <a:rPr lang="en-GB" sz="900" dirty="0">
                <a:solidFill>
                  <a:srgbClr val="BBB5F4"/>
                </a:solidFill>
                <a:effectLst/>
              </a:rPr>
              <a:t>)</a:t>
            </a:r>
            <a:r>
              <a:rPr lang="en-GB" sz="900" dirty="0">
                <a:solidFill>
                  <a:srgbClr val="F7A9A5"/>
                </a:solidFill>
                <a:effectLst/>
              </a:rPr>
              <a:t>) </a:t>
            </a:r>
            <a:r>
              <a:rPr lang="en-GB" sz="900" dirty="0">
                <a:solidFill>
                  <a:srgbClr val="F9F09D"/>
                </a:solidFill>
                <a:effectLst/>
              </a:rPr>
              <a:t>{</a:t>
            </a:r>
            <a:br>
              <a:rPr lang="en-GB" sz="900" dirty="0">
                <a:solidFill>
                  <a:srgbClr val="F9F09D"/>
                </a:solidFill>
                <a:effectLst/>
              </a:rPr>
            </a:br>
            <a:r>
              <a:rPr lang="en-GB" sz="900" dirty="0">
                <a:solidFill>
                  <a:srgbClr val="F9F09D"/>
                </a:solidFill>
                <a:effectLst/>
              </a:rPr>
              <a:t>            </a:t>
            </a:r>
            <a:r>
              <a:rPr lang="en-GB" sz="900" dirty="0">
                <a:solidFill>
                  <a:srgbClr val="9FE7E0"/>
                </a:solidFill>
                <a:effectLst/>
              </a:rPr>
              <a:t>result </a:t>
            </a:r>
            <a:r>
              <a:rPr lang="en-GB" sz="900" dirty="0">
                <a:solidFill>
                  <a:srgbClr val="EBDBB2"/>
                </a:solidFill>
                <a:effectLst/>
              </a:rPr>
              <a:t>= </a:t>
            </a:r>
            <a:r>
              <a:rPr lang="en-GB" sz="900" dirty="0" err="1">
                <a:solidFill>
                  <a:srgbClr val="9FE7E0"/>
                </a:solidFill>
                <a:effectLst/>
              </a:rPr>
              <a:t>i</a:t>
            </a:r>
            <a:r>
              <a:rPr lang="en-GB" sz="900" dirty="0">
                <a:solidFill>
                  <a:srgbClr val="9FE7E0"/>
                </a:solidFill>
                <a:effectLst/>
              </a:rPr>
              <a:t> </a:t>
            </a:r>
            <a:r>
              <a:rPr lang="en-GB" sz="900" dirty="0">
                <a:solidFill>
                  <a:srgbClr val="EBDBB2"/>
                </a:solidFill>
                <a:effectLst/>
              </a:rPr>
              <a:t>+ </a:t>
            </a:r>
            <a:r>
              <a:rPr lang="en-GB" sz="900" dirty="0">
                <a:solidFill>
                  <a:srgbClr val="EA7D9A"/>
                </a:solidFill>
                <a:effectLst/>
              </a:rPr>
              <a:t>1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break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    </a:t>
            </a:r>
            <a:r>
              <a:rPr lang="en-GB" sz="900" dirty="0">
                <a:solidFill>
                  <a:srgbClr val="F9F09D"/>
                </a:solidFill>
                <a:effectLst/>
              </a:rPr>
              <a:t>}</a:t>
            </a:r>
            <a:br>
              <a:rPr lang="en-GB" sz="900" dirty="0">
                <a:solidFill>
                  <a:srgbClr val="F9F09D"/>
                </a:solidFill>
                <a:effectLst/>
              </a:rPr>
            </a:br>
            <a:r>
              <a:rPr lang="en-GB" sz="900" dirty="0">
                <a:solidFill>
                  <a:srgbClr val="F9F09D"/>
                </a:solidFill>
                <a:effectLst/>
              </a:rPr>
              <a:t>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if </a:t>
            </a:r>
            <a:r>
              <a:rPr lang="en-GB" sz="900" dirty="0">
                <a:solidFill>
                  <a:srgbClr val="F7A9A5"/>
                </a:solidFill>
                <a:effectLst/>
              </a:rPr>
              <a:t>(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month</a:t>
            </a:r>
            <a:r>
              <a:rPr lang="en-GB" sz="900" dirty="0" err="1">
                <a:solidFill>
                  <a:srgbClr val="EBDBB2"/>
                </a:solidFill>
                <a:effectLst/>
              </a:rPr>
              <a:t>.</a:t>
            </a:r>
            <a:r>
              <a:rPr lang="en-GB" sz="900" dirty="0" err="1"/>
              <a:t>equals</a:t>
            </a:r>
            <a:r>
              <a:rPr lang="en-GB" sz="900" dirty="0">
                <a:solidFill>
                  <a:srgbClr val="BBB5F4"/>
                </a:solidFill>
                <a:effectLst/>
              </a:rPr>
              <a:t>(</a:t>
            </a:r>
            <a:r>
              <a:rPr lang="en-GB" sz="900" dirty="0" err="1">
                <a:solidFill>
                  <a:srgbClr val="E7D041"/>
                </a:solidFill>
                <a:effectLst/>
              </a:rPr>
              <a:t>Months</a:t>
            </a:r>
            <a:r>
              <a:rPr lang="en-GB" sz="900" dirty="0" err="1">
                <a:solidFill>
                  <a:srgbClr val="EBDBB2"/>
                </a:solidFill>
                <a:effectLst/>
              </a:rPr>
              <a:t>.</a:t>
            </a:r>
            <a:r>
              <a:rPr lang="en-GB" sz="900" dirty="0" err="1">
                <a:solidFill>
                  <a:srgbClr val="B8BB26"/>
                </a:solidFill>
                <a:effectLst/>
              </a:rPr>
              <a:t>getMonthNames</a:t>
            </a:r>
            <a:r>
              <a:rPr lang="en-GB" sz="900" dirty="0">
                <a:solidFill>
                  <a:srgbClr val="F8E1AA"/>
                </a:solidFill>
                <a:effectLst/>
              </a:rPr>
              <a:t>()[</a:t>
            </a:r>
            <a:r>
              <a:rPr lang="en-GB" sz="900" dirty="0" err="1">
                <a:solidFill>
                  <a:srgbClr val="9FE7E0"/>
                </a:solidFill>
                <a:effectLst/>
              </a:rPr>
              <a:t>i</a:t>
            </a:r>
            <a:r>
              <a:rPr lang="en-GB" sz="900" dirty="0">
                <a:solidFill>
                  <a:srgbClr val="F8E1AA"/>
                </a:solidFill>
                <a:effectLst/>
              </a:rPr>
              <a:t>]</a:t>
            </a:r>
            <a:r>
              <a:rPr lang="en-GB" sz="900" dirty="0">
                <a:solidFill>
                  <a:srgbClr val="BBB5F4"/>
                </a:solidFill>
                <a:effectLst/>
              </a:rPr>
              <a:t>)</a:t>
            </a:r>
            <a:r>
              <a:rPr lang="en-GB" sz="900" dirty="0">
                <a:solidFill>
                  <a:srgbClr val="F7A9A5"/>
                </a:solidFill>
                <a:effectLst/>
              </a:rPr>
              <a:t>) </a:t>
            </a:r>
            <a:r>
              <a:rPr lang="en-GB" sz="900" dirty="0">
                <a:solidFill>
                  <a:srgbClr val="F9F09D"/>
                </a:solidFill>
                <a:effectLst/>
              </a:rPr>
              <a:t>{</a:t>
            </a:r>
            <a:br>
              <a:rPr lang="en-GB" sz="900" dirty="0">
                <a:solidFill>
                  <a:srgbClr val="F9F09D"/>
                </a:solidFill>
                <a:effectLst/>
              </a:rPr>
            </a:br>
            <a:r>
              <a:rPr lang="en-GB" sz="900" dirty="0">
                <a:solidFill>
                  <a:srgbClr val="F9F09D"/>
                </a:solidFill>
                <a:effectLst/>
              </a:rPr>
              <a:t>            </a:t>
            </a:r>
            <a:r>
              <a:rPr lang="en-GB" sz="900" dirty="0">
                <a:solidFill>
                  <a:srgbClr val="9FE7E0"/>
                </a:solidFill>
                <a:effectLst/>
              </a:rPr>
              <a:t>result </a:t>
            </a:r>
            <a:r>
              <a:rPr lang="en-GB" sz="900" dirty="0">
                <a:solidFill>
                  <a:srgbClr val="EBDBB2"/>
                </a:solidFill>
                <a:effectLst/>
              </a:rPr>
              <a:t>= </a:t>
            </a:r>
            <a:r>
              <a:rPr lang="en-GB" sz="900" dirty="0" err="1">
                <a:solidFill>
                  <a:srgbClr val="9FE7E0"/>
                </a:solidFill>
                <a:effectLst/>
              </a:rPr>
              <a:t>i</a:t>
            </a:r>
            <a:r>
              <a:rPr lang="en-GB" sz="900" dirty="0">
                <a:solidFill>
                  <a:srgbClr val="9FE7E0"/>
                </a:solidFill>
                <a:effectLst/>
              </a:rPr>
              <a:t> </a:t>
            </a:r>
            <a:r>
              <a:rPr lang="en-GB" sz="900" dirty="0">
                <a:solidFill>
                  <a:srgbClr val="EBDBB2"/>
                </a:solidFill>
                <a:effectLst/>
              </a:rPr>
              <a:t>+ </a:t>
            </a:r>
            <a:r>
              <a:rPr lang="en-GB" sz="900" dirty="0">
                <a:solidFill>
                  <a:srgbClr val="EA7D9A"/>
                </a:solidFill>
                <a:effectLst/>
              </a:rPr>
              <a:t>1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break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    </a:t>
            </a:r>
            <a:r>
              <a:rPr lang="en-GB" sz="900" dirty="0">
                <a:solidFill>
                  <a:srgbClr val="F9F09D"/>
                </a:solidFill>
                <a:effectLst/>
              </a:rPr>
              <a:t>}</a:t>
            </a:r>
            <a:br>
              <a:rPr lang="en-GB" sz="900" dirty="0">
                <a:solidFill>
                  <a:srgbClr val="F9F09D"/>
                </a:solidFill>
                <a:effectLst/>
              </a:rPr>
            </a:br>
            <a:br>
              <a:rPr lang="en-GB" sz="900" dirty="0">
                <a:solidFill>
                  <a:srgbClr val="F9F09D"/>
                </a:solidFill>
                <a:effectLst/>
              </a:rPr>
            </a:br>
            <a:r>
              <a:rPr lang="en-GB" sz="900" dirty="0">
                <a:solidFill>
                  <a:srgbClr val="F9F09D"/>
                </a:solidFill>
                <a:effectLst/>
              </a:rPr>
              <a:t>    </a:t>
            </a:r>
            <a:r>
              <a:rPr lang="en-GB" sz="900" dirty="0">
                <a:solidFill>
                  <a:srgbClr val="BBB5F4"/>
                </a:solidFill>
                <a:effectLst/>
              </a:rPr>
              <a:t>}</a:t>
            </a:r>
            <a:br>
              <a:rPr lang="en-GB" sz="900" dirty="0">
                <a:solidFill>
                  <a:srgbClr val="BBB5F4"/>
                </a:solidFill>
                <a:effectLst/>
              </a:rPr>
            </a:br>
            <a:br>
              <a:rPr lang="en-GB" sz="900" dirty="0">
                <a:solidFill>
                  <a:srgbClr val="BBB5F4"/>
                </a:solidFill>
                <a:effectLst/>
              </a:rPr>
            </a:br>
            <a:r>
              <a:rPr lang="en-GB" sz="900" dirty="0">
                <a:solidFill>
                  <a:srgbClr val="BBB5F4"/>
                </a:solidFill>
                <a:effectLst/>
              </a:rPr>
              <a:t>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if </a:t>
            </a:r>
            <a:r>
              <a:rPr lang="en-GB" sz="900" dirty="0">
                <a:solidFill>
                  <a:srgbClr val="F8E1AA"/>
                </a:solidFill>
                <a:effectLst/>
              </a:rPr>
              <a:t>(</a:t>
            </a:r>
            <a:r>
              <a:rPr lang="en-GB" sz="900" dirty="0">
                <a:solidFill>
                  <a:srgbClr val="9FE7E0"/>
                </a:solidFill>
                <a:effectLst/>
              </a:rPr>
              <a:t>result </a:t>
            </a:r>
            <a:r>
              <a:rPr lang="en-GB" sz="900" dirty="0">
                <a:solidFill>
                  <a:srgbClr val="EBDBB2"/>
                </a:solidFill>
                <a:effectLst/>
              </a:rPr>
              <a:t>== </a:t>
            </a:r>
            <a:r>
              <a:rPr lang="en-GB" sz="900" dirty="0">
                <a:solidFill>
                  <a:srgbClr val="EA7D9A"/>
                </a:solidFill>
                <a:effectLst/>
              </a:rPr>
              <a:t>0</a:t>
            </a:r>
            <a:r>
              <a:rPr lang="en-GB" sz="900" dirty="0">
                <a:solidFill>
                  <a:srgbClr val="F8E1AA"/>
                </a:solidFill>
                <a:effectLst/>
              </a:rPr>
              <a:t>)</a:t>
            </a:r>
            <a:br>
              <a:rPr lang="en-GB" sz="900" dirty="0">
                <a:solidFill>
                  <a:srgbClr val="F8E1AA"/>
                </a:solidFill>
                <a:effectLst/>
              </a:rPr>
            </a:br>
            <a:r>
              <a:rPr lang="en-GB" sz="900" dirty="0">
                <a:solidFill>
                  <a:srgbClr val="F8E1AA"/>
                </a:solidFill>
                <a:effectLst/>
              </a:rPr>
              <a:t>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throw new </a:t>
            </a:r>
            <a:r>
              <a:rPr lang="en-GB" sz="900" dirty="0" err="1">
                <a:solidFill>
                  <a:srgbClr val="B8BB26"/>
                </a:solidFill>
                <a:effectLst/>
              </a:rPr>
              <a:t>InvalidMonthNameException</a:t>
            </a:r>
            <a:r>
              <a:rPr lang="en-GB" sz="900" dirty="0">
                <a:solidFill>
                  <a:srgbClr val="F8E1AA"/>
                </a:solidFill>
                <a:effectLst/>
              </a:rPr>
              <a:t>()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return </a:t>
            </a:r>
            <a:r>
              <a:rPr lang="en-GB" sz="900" dirty="0">
                <a:solidFill>
                  <a:srgbClr val="9FE7E0"/>
                </a:solidFill>
                <a:effectLst/>
              </a:rPr>
              <a:t>result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F7A9A5"/>
                </a:solidFill>
                <a:effectLst/>
              </a:rPr>
              <a:t>}</a:t>
            </a:r>
            <a:br>
              <a:rPr lang="en-GB" sz="900" dirty="0">
                <a:solidFill>
                  <a:srgbClr val="F7A9A5"/>
                </a:solidFill>
                <a:effectLst/>
              </a:rPr>
            </a:br>
            <a:br>
              <a:rPr lang="en-GB" sz="900" dirty="0">
                <a:solidFill>
                  <a:srgbClr val="F7A9A5"/>
                </a:solidFill>
                <a:effectLst/>
              </a:rPr>
            </a:br>
            <a:r>
              <a:rPr lang="en-GB" sz="900" dirty="0">
                <a:solidFill>
                  <a:srgbClr val="E5786E"/>
                </a:solidFill>
                <a:effectLst/>
                <a:highlight>
                  <a:srgbClr val="800000"/>
                </a:highlight>
              </a:rPr>
              <a:t>public class </a:t>
            </a:r>
            <a:r>
              <a:rPr lang="en-GB" sz="900" dirty="0" err="1">
                <a:solidFill>
                  <a:srgbClr val="E7D041"/>
                </a:solidFill>
                <a:effectLst/>
                <a:highlight>
                  <a:srgbClr val="800000"/>
                </a:highlight>
              </a:rPr>
              <a:t>InvalidMonthNameException</a:t>
            </a:r>
            <a:r>
              <a:rPr lang="en-GB" sz="900" dirty="0">
                <a:solidFill>
                  <a:srgbClr val="E7D041"/>
                </a:solidFill>
                <a:effectLst/>
                <a:highlight>
                  <a:srgbClr val="800000"/>
                </a:highlight>
              </a:rPr>
              <a:t> </a:t>
            </a:r>
            <a:r>
              <a:rPr lang="en-GB" sz="900" dirty="0">
                <a:solidFill>
                  <a:srgbClr val="E5786E"/>
                </a:solidFill>
                <a:effectLst/>
                <a:highlight>
                  <a:srgbClr val="800000"/>
                </a:highlight>
              </a:rPr>
              <a:t>extends </a:t>
            </a:r>
            <a:r>
              <a:rPr lang="en-GB" sz="900" dirty="0" err="1">
                <a:solidFill>
                  <a:srgbClr val="E7D041"/>
                </a:solidFill>
                <a:effectLst/>
                <a:highlight>
                  <a:srgbClr val="800000"/>
                </a:highlight>
              </a:rPr>
              <a:t>RuntimeException</a:t>
            </a:r>
            <a:r>
              <a:rPr lang="en-GB" sz="900" dirty="0">
                <a:solidFill>
                  <a:srgbClr val="E7D041"/>
                </a:solidFill>
                <a:effectLst/>
                <a:highlight>
                  <a:srgbClr val="800000"/>
                </a:highlight>
              </a:rPr>
              <a:t> </a:t>
            </a:r>
            <a:r>
              <a:rPr lang="en-GB" sz="900" dirty="0">
                <a:solidFill>
                  <a:srgbClr val="F8E1AA"/>
                </a:solidFill>
                <a:effectLst/>
                <a:highlight>
                  <a:srgbClr val="800000"/>
                </a:highlight>
              </a:rPr>
              <a:t>{}</a:t>
            </a:r>
            <a:endParaRPr lang="en-US" sz="9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4945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DD20-B5D0-7757-E6B2-CF1B38E0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EB6390-EB78-1F8A-C0BC-DB6A949A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1371600"/>
            <a:ext cx="5211081" cy="1600438"/>
          </a:xfrm>
          <a:prstGeom prst="rect">
            <a:avLst/>
          </a:prstGeom>
          <a:solidFill>
            <a:srgbClr val="FFD57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Try catch block guidelines: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If the word ”try” appears in a function it must be the first word in that function after any variable declarations.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</a:rPr>
              <a:t>The body of the try block must contain a single function call</a:t>
            </a:r>
            <a:r>
              <a:rPr lang="en-US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</a:rPr>
              <a:t>The catch and final</a:t>
            </a:r>
            <a:r>
              <a:rPr lang="en-US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ly blocks are the very last things in the function. Nothing follows them.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A9631E-80C4-4B99-DA83-1B5613E9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3487668"/>
            <a:ext cx="5211081" cy="523220"/>
          </a:xfrm>
          <a:prstGeom prst="rect">
            <a:avLst/>
          </a:prstGeom>
          <a:solidFill>
            <a:srgbClr val="01189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FFD57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Remember functions are supposed to do one thing. Handling errors is one thing.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rgbClr val="FFD57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8D64A-C55D-D7E0-2B5F-7D0C82367658}"/>
              </a:ext>
            </a:extLst>
          </p:cNvPr>
          <p:cNvSpPr txBox="1"/>
          <p:nvPr/>
        </p:nvSpPr>
        <p:spPr>
          <a:xfrm>
            <a:off x="5653540" y="2146504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5786E"/>
                </a:solidFill>
                <a:effectLst/>
              </a:rPr>
              <a:t>private </a:t>
            </a:r>
            <a:r>
              <a:rPr lang="en-GB" dirty="0">
                <a:solidFill>
                  <a:srgbClr val="E7D041"/>
                </a:solidFill>
                <a:effectLst/>
              </a:rPr>
              <a:t>Integer </a:t>
            </a:r>
            <a:r>
              <a:rPr lang="en-GB" dirty="0" err="1">
                <a:solidFill>
                  <a:srgbClr val="83A598"/>
                </a:solidFill>
                <a:effectLst/>
              </a:rPr>
              <a:t>safeMonthNumberFetcher</a:t>
            </a:r>
            <a:r>
              <a:rPr lang="en-GB" dirty="0">
                <a:solidFill>
                  <a:srgbClr val="F8E1AA"/>
                </a:solidFill>
                <a:effectLst/>
              </a:rPr>
              <a:t>(</a:t>
            </a:r>
            <a:r>
              <a:rPr lang="en-GB" dirty="0">
                <a:solidFill>
                  <a:srgbClr val="E7D041"/>
                </a:solidFill>
                <a:effectLst/>
              </a:rPr>
              <a:t>String </a:t>
            </a:r>
            <a:r>
              <a:rPr lang="en-GB" dirty="0">
                <a:solidFill>
                  <a:srgbClr val="83A598"/>
                </a:solidFill>
                <a:effectLst/>
              </a:rPr>
              <a:t>month</a:t>
            </a:r>
            <a:r>
              <a:rPr lang="en-GB" dirty="0">
                <a:solidFill>
                  <a:srgbClr val="F8E1AA"/>
                </a:solidFill>
                <a:effectLst/>
              </a:rPr>
              <a:t>) </a:t>
            </a:r>
            <a:r>
              <a:rPr lang="en-GB" dirty="0">
                <a:solidFill>
                  <a:srgbClr val="F7A9A5"/>
                </a:solidFill>
                <a:effectLst/>
              </a:rPr>
              <a:t>{</a:t>
            </a:r>
            <a:br>
              <a:rPr lang="en-GB" dirty="0">
                <a:solidFill>
                  <a:srgbClr val="F7A9A5"/>
                </a:solidFill>
                <a:effectLst/>
              </a:rPr>
            </a:br>
            <a:r>
              <a:rPr lang="en-GB" dirty="0">
                <a:solidFill>
                  <a:srgbClr val="F7A9A5"/>
                </a:solidFill>
                <a:effectLst/>
              </a:rPr>
              <a:t>    </a:t>
            </a:r>
            <a:r>
              <a:rPr lang="en-GB" dirty="0">
                <a:solidFill>
                  <a:srgbClr val="E5786E"/>
                </a:solidFill>
                <a:effectLst/>
              </a:rPr>
              <a:t>try </a:t>
            </a:r>
            <a:r>
              <a:rPr lang="en-GB" dirty="0">
                <a:solidFill>
                  <a:srgbClr val="BBB5F4"/>
                </a:solidFill>
                <a:effectLst/>
              </a:rPr>
              <a:t>{</a:t>
            </a:r>
            <a:br>
              <a:rPr lang="en-GB" dirty="0">
                <a:solidFill>
                  <a:srgbClr val="BBB5F4"/>
                </a:solidFill>
                <a:effectLst/>
              </a:rPr>
            </a:br>
            <a:r>
              <a:rPr lang="en-GB" dirty="0">
                <a:solidFill>
                  <a:srgbClr val="BBB5F4"/>
                </a:solidFill>
                <a:effectLst/>
              </a:rPr>
              <a:t>        </a:t>
            </a:r>
            <a:r>
              <a:rPr lang="en-GB" dirty="0">
                <a:solidFill>
                  <a:srgbClr val="E5786E"/>
                </a:solidFill>
                <a:effectLst/>
              </a:rPr>
              <a:t>return </a:t>
            </a:r>
            <a:r>
              <a:rPr lang="en-GB" dirty="0" err="1"/>
              <a:t>getMonthNumber</a:t>
            </a:r>
            <a:r>
              <a:rPr lang="en-GB" dirty="0">
                <a:solidFill>
                  <a:srgbClr val="F8E1AA"/>
                </a:solidFill>
                <a:effectLst/>
              </a:rPr>
              <a:t>(</a:t>
            </a:r>
            <a:r>
              <a:rPr lang="en-GB" dirty="0">
                <a:solidFill>
                  <a:srgbClr val="83A598"/>
                </a:solidFill>
                <a:effectLst/>
              </a:rPr>
              <a:t>month</a:t>
            </a:r>
            <a:r>
              <a:rPr lang="en-GB" dirty="0">
                <a:solidFill>
                  <a:srgbClr val="F8E1AA"/>
                </a:solidFill>
                <a:effectLst/>
              </a:rPr>
              <a:t>)</a:t>
            </a:r>
            <a:r>
              <a:rPr lang="en-GB" dirty="0">
                <a:solidFill>
                  <a:srgbClr val="EBDBB2"/>
                </a:solidFill>
                <a:effectLst/>
              </a:rPr>
              <a:t>;</a:t>
            </a:r>
            <a:br>
              <a:rPr lang="en-GB" dirty="0">
                <a:solidFill>
                  <a:srgbClr val="EBDBB2"/>
                </a:solidFill>
                <a:effectLst/>
              </a:rPr>
            </a:br>
            <a:r>
              <a:rPr lang="en-GB" dirty="0">
                <a:solidFill>
                  <a:srgbClr val="EBDBB2"/>
                </a:solidFill>
                <a:effectLst/>
              </a:rPr>
              <a:t>    </a:t>
            </a:r>
            <a:r>
              <a:rPr lang="en-GB" dirty="0">
                <a:solidFill>
                  <a:srgbClr val="BBB5F4"/>
                </a:solidFill>
                <a:effectLst/>
              </a:rPr>
              <a:t>} </a:t>
            </a:r>
            <a:r>
              <a:rPr lang="en-GB" dirty="0">
                <a:solidFill>
                  <a:srgbClr val="E5786E"/>
                </a:solidFill>
                <a:effectLst/>
              </a:rPr>
              <a:t>catch </a:t>
            </a:r>
            <a:r>
              <a:rPr lang="en-GB" dirty="0">
                <a:solidFill>
                  <a:srgbClr val="F8E1AA"/>
                </a:solidFill>
                <a:effectLst/>
              </a:rPr>
              <a:t>(</a:t>
            </a:r>
            <a:r>
              <a:rPr lang="en-GB" dirty="0" err="1">
                <a:solidFill>
                  <a:srgbClr val="E7D041"/>
                </a:solidFill>
                <a:effectLst/>
              </a:rPr>
              <a:t>InvalidMonthNameException</a:t>
            </a:r>
            <a:r>
              <a:rPr lang="en-GB" dirty="0">
                <a:solidFill>
                  <a:srgbClr val="E7D041"/>
                </a:solidFill>
                <a:effectLst/>
              </a:rPr>
              <a:t> </a:t>
            </a:r>
            <a:r>
              <a:rPr lang="en-GB" dirty="0" err="1">
                <a:solidFill>
                  <a:srgbClr val="83A598"/>
                </a:solidFill>
                <a:effectLst/>
              </a:rPr>
              <a:t>ivmne</a:t>
            </a:r>
            <a:r>
              <a:rPr lang="en-GB" dirty="0">
                <a:solidFill>
                  <a:srgbClr val="F8E1AA"/>
                </a:solidFill>
                <a:effectLst/>
              </a:rPr>
              <a:t>)</a:t>
            </a:r>
            <a:r>
              <a:rPr lang="en-GB" dirty="0">
                <a:solidFill>
                  <a:srgbClr val="BBB5F4"/>
                </a:solidFill>
                <a:effectLst/>
              </a:rPr>
              <a:t>{</a:t>
            </a:r>
            <a:br>
              <a:rPr lang="en-GB" dirty="0">
                <a:solidFill>
                  <a:srgbClr val="BBB5F4"/>
                </a:solidFill>
                <a:effectLst/>
              </a:rPr>
            </a:br>
            <a:r>
              <a:rPr lang="en-GB" dirty="0">
                <a:solidFill>
                  <a:srgbClr val="BBB5F4"/>
                </a:solidFill>
                <a:effectLst/>
              </a:rPr>
              <a:t>        </a:t>
            </a:r>
            <a:r>
              <a:rPr lang="en-GB" dirty="0">
                <a:solidFill>
                  <a:srgbClr val="E7D041"/>
                </a:solidFill>
                <a:effectLst/>
              </a:rPr>
              <a:t>System</a:t>
            </a:r>
            <a:r>
              <a:rPr lang="en-GB" dirty="0">
                <a:solidFill>
                  <a:srgbClr val="EBDBB2"/>
                </a:solidFill>
                <a:effectLst/>
              </a:rPr>
              <a:t>.</a:t>
            </a:r>
            <a:r>
              <a:rPr lang="en-GB" dirty="0">
                <a:solidFill>
                  <a:srgbClr val="83A598"/>
                </a:solidFill>
                <a:effectLst/>
              </a:rPr>
              <a:t>out</a:t>
            </a:r>
            <a:r>
              <a:rPr lang="en-GB" dirty="0">
                <a:solidFill>
                  <a:srgbClr val="EBDBB2"/>
                </a:solidFill>
                <a:effectLst/>
              </a:rPr>
              <a:t>.</a:t>
            </a:r>
            <a:r>
              <a:rPr lang="en-GB" dirty="0"/>
              <a:t>println</a:t>
            </a:r>
            <a:r>
              <a:rPr lang="en-GB" dirty="0">
                <a:solidFill>
                  <a:srgbClr val="F7A9A5"/>
                </a:solidFill>
                <a:effectLst/>
              </a:rPr>
              <a:t>(</a:t>
            </a:r>
            <a:r>
              <a:rPr lang="en-GB" dirty="0">
                <a:solidFill>
                  <a:srgbClr val="B8BB26"/>
                </a:solidFill>
                <a:effectLst/>
              </a:rPr>
              <a:t>"Invalid month name"</a:t>
            </a:r>
            <a:r>
              <a:rPr lang="en-GB" dirty="0">
                <a:solidFill>
                  <a:srgbClr val="F7A9A5"/>
                </a:solidFill>
                <a:effectLst/>
              </a:rPr>
              <a:t>)</a:t>
            </a:r>
            <a:r>
              <a:rPr lang="en-GB" dirty="0">
                <a:solidFill>
                  <a:srgbClr val="EBDBB2"/>
                </a:solidFill>
                <a:effectLst/>
              </a:rPr>
              <a:t>;</a:t>
            </a:r>
            <a:br>
              <a:rPr lang="en-GB" dirty="0">
                <a:solidFill>
                  <a:srgbClr val="EBDBB2"/>
                </a:solidFill>
                <a:effectLst/>
              </a:rPr>
            </a:br>
            <a:r>
              <a:rPr lang="en-GB" dirty="0">
                <a:solidFill>
                  <a:srgbClr val="EBDBB2"/>
                </a:solidFill>
                <a:effectLst/>
              </a:rPr>
              <a:t>        </a:t>
            </a:r>
            <a:r>
              <a:rPr lang="en-GB" dirty="0">
                <a:solidFill>
                  <a:srgbClr val="E5786E"/>
                </a:solidFill>
                <a:effectLst/>
              </a:rPr>
              <a:t>return null</a:t>
            </a:r>
            <a:r>
              <a:rPr lang="en-GB" dirty="0">
                <a:solidFill>
                  <a:srgbClr val="EBDBB2"/>
                </a:solidFill>
                <a:effectLst/>
              </a:rPr>
              <a:t>;</a:t>
            </a:r>
            <a:br>
              <a:rPr lang="en-GB" dirty="0">
                <a:solidFill>
                  <a:srgbClr val="EBDBB2"/>
                </a:solidFill>
                <a:effectLst/>
              </a:rPr>
            </a:br>
            <a:r>
              <a:rPr lang="en-GB" dirty="0">
                <a:solidFill>
                  <a:srgbClr val="EBDBB2"/>
                </a:solidFill>
                <a:effectLst/>
              </a:rPr>
              <a:t>    </a:t>
            </a:r>
            <a:r>
              <a:rPr lang="en-GB" dirty="0">
                <a:solidFill>
                  <a:srgbClr val="BBB5F4"/>
                </a:solidFill>
                <a:effectLst/>
              </a:rPr>
              <a:t>}</a:t>
            </a:r>
            <a:br>
              <a:rPr lang="en-GB" dirty="0">
                <a:solidFill>
                  <a:srgbClr val="BBB5F4"/>
                </a:solidFill>
                <a:effectLst/>
              </a:rPr>
            </a:br>
            <a:r>
              <a:rPr lang="en-GB" dirty="0">
                <a:solidFill>
                  <a:srgbClr val="F7A9A5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09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30C-ECCE-82EC-6401-21386213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arguments should a function have?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9C4BC-C24F-D0B9-F9E2-2B00011B4000}"/>
              </a:ext>
            </a:extLst>
          </p:cNvPr>
          <p:cNvSpPr txBox="1"/>
          <p:nvPr/>
        </p:nvSpPr>
        <p:spPr>
          <a:xfrm>
            <a:off x="3431704" y="1359607"/>
            <a:ext cx="64808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The best functions should have zero arguments, three is normally too many – difficult to remember the order.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A9E1-2CA4-FC03-55B5-D2118287D35C}"/>
              </a:ext>
            </a:extLst>
          </p:cNvPr>
          <p:cNvSpPr txBox="1"/>
          <p:nvPr/>
        </p:nvSpPr>
        <p:spPr>
          <a:xfrm>
            <a:off x="1540945" y="2138442"/>
            <a:ext cx="86410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same reasoning applies to constructors – can use setters and builders instead.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FDD064-6633-D46C-C424-94F580B1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2734272"/>
            <a:ext cx="1140384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Try to avoid passing Booleans to functions create separate functions, when you pass a Boolean you are saying that your function has two paths or does two things, one for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 case and another for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 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FA6FA-DCDA-294B-A060-97ADBB07BA7C}"/>
              </a:ext>
            </a:extLst>
          </p:cNvPr>
          <p:cNvSpPr txBox="1"/>
          <p:nvPr/>
        </p:nvSpPr>
        <p:spPr>
          <a:xfrm>
            <a:off x="4727848" y="3429000"/>
            <a:ext cx="6096000" cy="92333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FF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No output arguments if possible in functions use ONLY the return value to pass data out of a function. This will cause your reader to do a double take.</a:t>
            </a:r>
            <a:r>
              <a:rPr lang="en-GB" dirty="0">
                <a:solidFill>
                  <a:srgbClr val="FFFF00"/>
                </a:solidFill>
                <a:effectLst/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9E2D8D6-6E72-BE5A-FA25-ADCD6E26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62" y="4523838"/>
            <a:ext cx="10175776" cy="738664"/>
          </a:xfrm>
          <a:prstGeom prst="rect">
            <a:avLst/>
          </a:prstGeom>
          <a:solidFill>
            <a:srgbClr val="DCDCE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 functions that can take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expects one of these invalid values because we are saying the function handles two possible states, one for the null case and one for the non-null case, write to functions one that takes no arguments (for null case) and one that takes one single argument (for non-null case)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76743-37D4-F61E-2DD6-3B295462DB43}"/>
              </a:ext>
            </a:extLst>
          </p:cNvPr>
          <p:cNvSpPr txBox="1"/>
          <p:nvPr/>
        </p:nvSpPr>
        <p:spPr>
          <a:xfrm>
            <a:off x="511019" y="5486400"/>
            <a:ext cx="11052370" cy="923330"/>
          </a:xfrm>
          <a:prstGeom prst="rect">
            <a:avLst/>
          </a:prstGeom>
          <a:solidFill>
            <a:srgbClr val="FFD579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Try to avoid defensive programming, checking for null/None checks and error code checks, try to write code that prevents you from passing null/None values – Protect your code with a good suit of tests.</a:t>
            </a:r>
          </a:p>
          <a:p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</a:rPr>
              <a:t>Public 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</a:rPr>
              <a:t>apis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</a:rPr>
              <a:t> do need good checking.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754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30C-ECCE-82EC-6401-21386213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down method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FC84D4D-852E-FD5A-C1CE-5FAA9974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1772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1" descr="The Stepdown Rule">
            <a:extLst>
              <a:ext uri="{FF2B5EF4-FFF2-40B4-BE49-F238E27FC236}">
                <a16:creationId xmlns:a16="http://schemas.microsoft.com/office/drawing/2014/main" id="{7A984D59-DBAD-1E46-49D0-C77CE30F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72816"/>
            <a:ext cx="48895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772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30C-ECCE-82EC-6401-21386213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– </a:t>
            </a:r>
            <a:r>
              <a:rPr lang="en-US" dirty="0">
                <a:highlight>
                  <a:srgbClr val="FFFF00"/>
                </a:highlight>
              </a:rPr>
              <a:t>Allows Independent Deployability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C8A9C-A412-D170-9958-5B79C7FC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72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4" descr="Invert source code dependency">
            <a:extLst>
              <a:ext uri="{FF2B5EF4-FFF2-40B4-BE49-F238E27FC236}">
                <a16:creationId xmlns:a16="http://schemas.microsoft.com/office/drawing/2014/main" id="{ED77E5C0-72FA-4EEA-6967-9CC771B4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2" y="1509896"/>
            <a:ext cx="57277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6C1F869-CBAC-3710-2CA6-FB3FC7DB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480485"/>
            <a:ext cx="5211081" cy="73866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Module A calls module B. If Module B changes this will force a recompile of module A. So they are coupled and can’t be deployed separately.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1028DD-C31C-04AC-7743-9BE3F2E6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4201218"/>
            <a:ext cx="5211081" cy="738664"/>
          </a:xfrm>
          <a:prstGeom prst="rect">
            <a:avLst/>
          </a:prstGeom>
          <a:solidFill>
            <a:srgbClr val="FFD57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We can invert the dependency by adding an Interface which Module A depends upon. The source code dependency is now inverted.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352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30C-ECCE-82EC-6401-21386213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– Fan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C8A9C-A412-D170-9958-5B79C7FC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72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C1F869-CBAC-3710-2CA6-FB3FC7DB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480485"/>
            <a:ext cx="547260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Fan-out: the switch statement in dependent on all the downstream modules. If there is a change in one of those modules the App wil</a:t>
            </a:r>
            <a:r>
              <a:rPr lang="en-US" altLang="en-US" sz="1400" dirty="0">
                <a:solidFill>
                  <a:srgbClr val="212529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l need to be recompiled and redeployed.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1028DD-C31C-04AC-7743-9BE3F2E6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2457183"/>
            <a:ext cx="521108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Switch statements create a web of dependencies. What options do we have?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5A26B1-DC21-1063-615A-D9AFC19E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85" y="15567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 descr="Switch statement dependency">
            <a:extLst>
              <a:ext uri="{FF2B5EF4-FFF2-40B4-BE49-F238E27FC236}">
                <a16:creationId xmlns:a16="http://schemas.microsoft.com/office/drawing/2014/main" id="{91B34279-B29F-159A-6856-0B293A08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5" y="1556792"/>
            <a:ext cx="57277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12D61D9-5893-FFC5-82B4-2A0DD357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5" y="3175783"/>
            <a:ext cx="5211081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83F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1) Create a base class with derivatives to invert the flow – replace the argument of the switch with a abstract base class – then call a method on the derivatives – see example.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D883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81DB3F6-E8AF-6AB8-C606-657383B0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5" y="4083844"/>
            <a:ext cx="5211081" cy="30777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2) Switches are ok in factories…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EF15A35-2BD2-33CB-ED9F-9A88C071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842" y="5039598"/>
            <a:ext cx="5211081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Long chains of if-else have the same problem of switch statements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386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30C-ECCE-82EC-6401-21386213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static void </a:t>
            </a:r>
            <a:r>
              <a:rPr lang="en-US" dirty="0">
                <a:highlight>
                  <a:srgbClr val="FFFF00"/>
                </a:highlight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C8A9C-A412-D170-9958-5B79C7FC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72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C1F869-CBAC-3710-2CA6-FB3FC7DB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955" y="1644598"/>
            <a:ext cx="5472608" cy="954107"/>
          </a:xfrm>
          <a:prstGeom prst="rect">
            <a:avLst/>
          </a:prstGeom>
          <a:solidFill>
            <a:srgbClr val="CFCFD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The main partition should have concrete classes with dependencies all pointing towards the application, there should be no dependencies pointing the other way – main is a plugin to the application.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1028DD-C31C-04AC-7743-9BE3F2E6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6" y="2729697"/>
            <a:ext cx="5211081" cy="9541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Switch statements can reside quite happily in the main partition because the dependencies will go in one direction – main() is an independently deployable plugin and can be deployed separately.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5A26B1-DC21-1063-615A-D9AFC19E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85" y="15567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2D61D9-5893-FFC5-82B4-2A0DD357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09" y="4844070"/>
            <a:ext cx="521108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85F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The structure of the program should be core and plugins – all the arrows should point inwards towards the core. The core should no nothing about the plugins.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85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81DB3F6-E8AF-6AB8-C606-657383B0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718" y="4002327"/>
            <a:ext cx="5211081" cy="5232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The goal of partitioning is independent deployability… Also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Times New Roman" panose="02020603050405020304" pitchFamily="18" charset="0"/>
              </a:rPr>
              <a:t>independent developability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A09F22-3EC1-BF0B-3E9F-BA44237B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59" y="17552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2" descr="App &amp; Main partitions">
            <a:extLst>
              <a:ext uri="{FF2B5EF4-FFF2-40B4-BE49-F238E27FC236}">
                <a16:creationId xmlns:a16="http://schemas.microsoft.com/office/drawing/2014/main" id="{E6475444-FE53-7CBA-FE80-72EB7EE1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9" y="1755278"/>
            <a:ext cx="4292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568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DF3D-F703-A410-5AF8-8CA1318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 – set / get … new / delete – source of problems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2A5787-D0BF-0B69-7D08-46C1F23B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1341349"/>
            <a:ext cx="5472608" cy="954107"/>
          </a:xfrm>
          <a:prstGeom prst="rect">
            <a:avLst/>
          </a:prstGeom>
          <a:solidFill>
            <a:srgbClr val="CFCFD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Times New Roman" panose="02020603050405020304" pitchFamily="18" charset="0"/>
              </a:rPr>
              <a:t>Functional 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Don’t use assignment operators.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400" dirty="0">
                <a:solidFill>
                  <a:srgbClr val="212529"/>
                </a:solidFill>
                <a:latin typeface="Open Sans" panose="020B0606030504020204" pitchFamily="34" charset="0"/>
              </a:rPr>
              <a:t>No side affects.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Same input</a:t>
            </a:r>
            <a:r>
              <a:rPr lang="en-US" altLang="en-US" sz="1400" dirty="0">
                <a:solidFill>
                  <a:srgbClr val="212529"/>
                </a:solidFill>
                <a:latin typeface="Open Sans" panose="020B0606030504020204" pitchFamily="34" charset="0"/>
              </a:rPr>
              <a:t>, same output.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35E3A-1FBF-E90F-5333-14C7CD488E5E}"/>
              </a:ext>
            </a:extLst>
          </p:cNvPr>
          <p:cNvSpPr txBox="1"/>
          <p:nvPr/>
        </p:nvSpPr>
        <p:spPr>
          <a:xfrm>
            <a:off x="6960096" y="1371600"/>
            <a:ext cx="297599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/>
              <a:t>public void </a:t>
            </a:r>
            <a:r>
              <a:rPr lang="en-US" sz="900" dirty="0" err="1"/>
              <a:t>takePaymentFromClient</a:t>
            </a:r>
            <a:r>
              <a:rPr lang="en-US" sz="900" dirty="0"/>
              <a:t>(float payment) {</a:t>
            </a:r>
            <a:br>
              <a:rPr lang="en-US" sz="900" dirty="0"/>
            </a:br>
            <a:r>
              <a:rPr lang="en-US" sz="900" dirty="0"/>
              <a:t>    </a:t>
            </a:r>
            <a:r>
              <a:rPr lang="en-US" sz="900" dirty="0" err="1">
                <a:highlight>
                  <a:srgbClr val="FF0000"/>
                </a:highlight>
              </a:rPr>
              <a:t>hasClient</a:t>
            </a:r>
            <a:r>
              <a:rPr lang="en-US" sz="900" dirty="0">
                <a:highlight>
                  <a:srgbClr val="FF0000"/>
                </a:highlight>
              </a:rPr>
              <a:t> = true;</a:t>
            </a:r>
            <a:br>
              <a:rPr lang="en-US" sz="900" dirty="0"/>
            </a:br>
            <a:r>
              <a:rPr lang="en-US" sz="900" dirty="0"/>
              <a:t>    if (</a:t>
            </a:r>
            <a:r>
              <a:rPr lang="en-US" sz="900" dirty="0" err="1"/>
              <a:t>isHappyWithPayment</a:t>
            </a:r>
            <a:r>
              <a:rPr lang="en-US" sz="900" dirty="0"/>
              <a:t>(payment)) {</a:t>
            </a:r>
            <a:br>
              <a:rPr lang="en-US" sz="900" dirty="0"/>
            </a:br>
            <a:r>
              <a:rPr lang="en-US" sz="900" dirty="0"/>
              <a:t>        </a:t>
            </a:r>
            <a:r>
              <a:rPr lang="en-US" sz="900" dirty="0" err="1">
                <a:highlight>
                  <a:srgbClr val="FF0000"/>
                </a:highlight>
              </a:rPr>
              <a:t>hasCrossedPalmWithSilver</a:t>
            </a:r>
            <a:r>
              <a:rPr lang="en-US" sz="900" dirty="0">
                <a:highlight>
                  <a:srgbClr val="FF0000"/>
                </a:highlight>
              </a:rPr>
              <a:t> = true;</a:t>
            </a:r>
            <a:br>
              <a:rPr lang="en-US" sz="900" dirty="0">
                <a:highlight>
                  <a:srgbClr val="FF0000"/>
                </a:highlight>
              </a:rPr>
            </a:br>
            <a:r>
              <a:rPr lang="en-US" sz="900" dirty="0"/>
              <a:t>    }</a:t>
            </a:r>
            <a:br>
              <a:rPr lang="en-US" sz="900" dirty="0"/>
            </a:br>
            <a:r>
              <a:rPr lang="en-US" sz="900" dirty="0"/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4B8FE2D-A340-9FBC-43CF-52AF49C9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0" y="2519225"/>
            <a:ext cx="547260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D57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Side effect functions come in pairs (get / set) – and normally need to be invoked in the correct order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D579"/>
                </a:solidFill>
                <a:effectLst/>
                <a:highlight>
                  <a:srgbClr val="FF00FF"/>
                </a:highlight>
                <a:latin typeface="Open Sans" panose="020B0606030504020204" pitchFamily="34" charset="0"/>
                <a:ea typeface="Times New Roman" panose="02020603050405020304" pitchFamily="18" charset="0"/>
              </a:rPr>
              <a:t>Tem</a:t>
            </a:r>
            <a:r>
              <a:rPr lang="en-US" altLang="en-US" sz="1400" dirty="0">
                <a:solidFill>
                  <a:srgbClr val="FFD579"/>
                </a:solidFill>
                <a:highlight>
                  <a:srgbClr val="FF00FF"/>
                </a:highlight>
                <a:latin typeface="Open Sans" panose="020B0606030504020204" pitchFamily="34" charset="0"/>
                <a:ea typeface="Times New Roman" panose="02020603050405020304" pitchFamily="18" charset="0"/>
              </a:rPr>
              <a:t>poral Coupling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D579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0EE06-567F-CAB9-8B67-E807C1CDF76E}"/>
              </a:ext>
            </a:extLst>
          </p:cNvPr>
          <p:cNvSpPr txBox="1"/>
          <p:nvPr/>
        </p:nvSpPr>
        <p:spPr>
          <a:xfrm>
            <a:off x="6384032" y="3308872"/>
            <a:ext cx="4157816" cy="14773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public static void main(String[] </a:t>
            </a:r>
            <a:r>
              <a:rPr lang="en-US" sz="900" dirty="0" err="1">
                <a:solidFill>
                  <a:srgbClr val="C00000"/>
                </a:solidFill>
              </a:rPr>
              <a:t>args</a:t>
            </a:r>
            <a:r>
              <a:rPr lang="en-US" sz="900" dirty="0">
                <a:solidFill>
                  <a:srgbClr val="C00000"/>
                </a:solidFill>
              </a:rPr>
              <a:t>) {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    </a:t>
            </a:r>
            <a:r>
              <a:rPr lang="en-US" sz="900" dirty="0" err="1">
                <a:solidFill>
                  <a:srgbClr val="C00000"/>
                </a:solidFill>
              </a:rPr>
              <a:t>FortuneTellerDeCoupled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err="1">
                <a:solidFill>
                  <a:srgbClr val="C00000"/>
                </a:solidFill>
              </a:rPr>
              <a:t>fortuneTeller</a:t>
            </a:r>
            <a:r>
              <a:rPr lang="en-US" sz="900" dirty="0">
                <a:solidFill>
                  <a:srgbClr val="C00000"/>
                </a:solidFill>
              </a:rPr>
              <a:t> = new </a:t>
            </a:r>
            <a:r>
              <a:rPr lang="en-US" sz="900" dirty="0" err="1">
                <a:solidFill>
                  <a:srgbClr val="C00000"/>
                </a:solidFill>
              </a:rPr>
              <a:t>FortuneTellerDeCoupled</a:t>
            </a:r>
            <a:r>
              <a:rPr lang="en-US" sz="900" dirty="0">
                <a:solidFill>
                  <a:srgbClr val="C00000"/>
                </a:solidFill>
              </a:rPr>
              <a:t>();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    Random r = new Random();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    </a:t>
            </a:r>
            <a:r>
              <a:rPr lang="en-US" sz="900" dirty="0" err="1">
                <a:solidFill>
                  <a:srgbClr val="C00000"/>
                </a:solidFill>
              </a:rPr>
              <a:t>IntStream.rangeClosed</a:t>
            </a:r>
            <a:r>
              <a:rPr lang="en-US" sz="900" dirty="0">
                <a:solidFill>
                  <a:srgbClr val="C00000"/>
                </a:solidFill>
              </a:rPr>
              <a:t>(1, 10)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            .forEach(</a:t>
            </a:r>
            <a:r>
              <a:rPr lang="en-US" sz="900" dirty="0" err="1">
                <a:solidFill>
                  <a:srgbClr val="C00000"/>
                </a:solidFill>
              </a:rPr>
              <a:t>i</a:t>
            </a:r>
            <a:r>
              <a:rPr lang="en-US" sz="900" dirty="0">
                <a:solidFill>
                  <a:srgbClr val="C00000"/>
                </a:solidFill>
              </a:rPr>
              <a:t> -&gt; {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                float payment = </a:t>
            </a:r>
            <a:r>
              <a:rPr lang="en-US" sz="900" dirty="0" err="1">
                <a:solidFill>
                  <a:srgbClr val="C00000"/>
                </a:solidFill>
              </a:rPr>
              <a:t>r.nextFloat</a:t>
            </a:r>
            <a:r>
              <a:rPr lang="en-US" sz="900" dirty="0">
                <a:solidFill>
                  <a:srgbClr val="C00000"/>
                </a:solidFill>
              </a:rPr>
              <a:t>() * 20F;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                </a:t>
            </a:r>
            <a:r>
              <a:rPr lang="en-US" sz="900" dirty="0" err="1">
                <a:solidFill>
                  <a:srgbClr val="C00000"/>
                </a:solidFill>
              </a:rPr>
              <a:t>System.out.println</a:t>
            </a:r>
            <a:r>
              <a:rPr lang="en-US" sz="900" dirty="0">
                <a:solidFill>
                  <a:srgbClr val="C00000"/>
                </a:solidFill>
              </a:rPr>
              <a:t>(payment);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                </a:t>
            </a:r>
            <a:r>
              <a:rPr lang="en-US" sz="900" dirty="0" err="1">
                <a:solidFill>
                  <a:srgbClr val="C00000"/>
                </a:solidFill>
                <a:highlight>
                  <a:srgbClr val="FFFF00"/>
                </a:highlight>
              </a:rPr>
              <a:t>System.out.println</a:t>
            </a:r>
            <a:r>
              <a:rPr lang="en-US" sz="900" dirty="0">
                <a:solidFill>
                  <a:srgbClr val="C00000"/>
                </a:solidFill>
                <a:highlight>
                  <a:srgbClr val="FFFF00"/>
                </a:highlight>
              </a:rPr>
              <a:t>(</a:t>
            </a:r>
            <a:r>
              <a:rPr lang="en-US" sz="900" dirty="0" err="1">
                <a:solidFill>
                  <a:srgbClr val="C00000"/>
                </a:solidFill>
                <a:highlight>
                  <a:srgbClr val="FFFF00"/>
                </a:highlight>
              </a:rPr>
              <a:t>fortuneTeller.welcomeClient</a:t>
            </a:r>
            <a:r>
              <a:rPr lang="en-US" sz="900" dirty="0">
                <a:solidFill>
                  <a:srgbClr val="C00000"/>
                </a:solidFill>
                <a:highlight>
                  <a:srgbClr val="FFFF00"/>
                </a:highlight>
              </a:rPr>
              <a:t>(payment));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            });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5006A-77BD-BA3E-021D-F94D6CF07CE4}"/>
              </a:ext>
            </a:extLst>
          </p:cNvPr>
          <p:cNvSpPr txBox="1"/>
          <p:nvPr/>
        </p:nvSpPr>
        <p:spPr>
          <a:xfrm>
            <a:off x="623392" y="3248959"/>
            <a:ext cx="4157816" cy="161582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public static void main(String[] args) {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FortuneTeller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fortuneTeller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= new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FortuneTeller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();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Random r = new Random();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IntStream.rangeClosed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(1, 10)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        .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forEach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(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i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-&gt; 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{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            float payment =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r.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nextFloat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() * 20F;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           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System.out.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println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(payment);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               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fortuneTeller.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takePaymentFromClient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(payment);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               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System.out.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println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fortuneTeller.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tellFortune</a:t>
            </a: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());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        });</a:t>
            </a:r>
            <a:b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</a:br>
            <a:r>
              <a:rPr lang="en-GB" sz="9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}</a:t>
            </a:r>
            <a:endParaRPr lang="en-US" sz="9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7230A4B-75C5-5BA3-3A4E-09414274F2FB}"/>
              </a:ext>
            </a:extLst>
          </p:cNvPr>
          <p:cNvSpPr/>
          <p:nvPr/>
        </p:nvSpPr>
        <p:spPr>
          <a:xfrm>
            <a:off x="4734443" y="3750767"/>
            <a:ext cx="1715016" cy="4310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Remove Temporal Coupling</a:t>
            </a:r>
          </a:p>
        </p:txBody>
      </p:sp>
    </p:spTree>
    <p:extLst>
      <p:ext uri="{BB962C8B-B14F-4D97-AF65-F5344CB8AC3E}">
        <p14:creationId xmlns:p14="http://schemas.microsoft.com/office/powerpoint/2010/main" val="22860048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DF3D-F703-A410-5AF8-8CA1318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 – CQRS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63E372-089D-ED79-766B-5D582E1F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80" y="1772816"/>
            <a:ext cx="5472608" cy="1384995"/>
          </a:xfrm>
          <a:prstGeom prst="rect">
            <a:avLst/>
          </a:prstGeom>
          <a:solidFill>
            <a:srgbClr val="CFCFD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Reduce Side Effects using CQRS – Command Query Separation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4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FF"/>
                </a:highlight>
                <a:latin typeface="Open Sans" panose="020B0606030504020204" pitchFamily="34" charset="0"/>
              </a:rPr>
              <a:t>Functions that change state shouldn’t return values – should expect side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400" dirty="0">
                <a:solidFill>
                  <a:srgbClr val="FFFF00"/>
                </a:solidFill>
                <a:highlight>
                  <a:srgbClr val="000080"/>
                </a:highlight>
                <a:latin typeface="Open Sans" panose="020B0606030504020204" pitchFamily="34" charset="0"/>
              </a:rPr>
              <a:t>Functions that return values shouldn’t change state – should NOT expect side effects.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highlight>
                <a:srgbClr val="000080"/>
              </a:highlight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EB1BF-0C62-CA5C-85F4-20D93A4F887F}"/>
              </a:ext>
            </a:extLst>
          </p:cNvPr>
          <p:cNvSpPr txBox="1"/>
          <p:nvPr/>
        </p:nvSpPr>
        <p:spPr>
          <a:xfrm>
            <a:off x="5087888" y="3262819"/>
            <a:ext cx="6096000" cy="3000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E5786E"/>
                </a:solidFill>
                <a:effectLst/>
              </a:rPr>
              <a:t>public class </a:t>
            </a:r>
            <a:r>
              <a:rPr lang="en-GB" sz="900" dirty="0">
                <a:solidFill>
                  <a:srgbClr val="E7D041"/>
                </a:solidFill>
                <a:effectLst/>
              </a:rPr>
              <a:t>Authorise </a:t>
            </a:r>
            <a:r>
              <a:rPr lang="en-GB" sz="900" dirty="0">
                <a:solidFill>
                  <a:srgbClr val="F8E1AA"/>
                </a:solidFill>
                <a:effectLst/>
              </a:rPr>
              <a:t>{</a:t>
            </a:r>
            <a:br>
              <a:rPr lang="en-GB" sz="900" dirty="0">
                <a:solidFill>
                  <a:srgbClr val="F8E1AA"/>
                </a:solidFill>
                <a:effectLst/>
              </a:rPr>
            </a:br>
            <a:br>
              <a:rPr lang="en-GB" sz="900" dirty="0">
                <a:solidFill>
                  <a:srgbClr val="F8E1AA"/>
                </a:solidFill>
                <a:effectLst/>
              </a:rPr>
            </a:br>
            <a:r>
              <a:rPr lang="en-GB" sz="900" dirty="0">
                <a:solidFill>
                  <a:srgbClr val="F8E1AA"/>
                </a:solidFill>
                <a:effectLst/>
              </a:rPr>
              <a:t>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private </a:t>
            </a:r>
            <a:r>
              <a:rPr lang="en-GB" sz="900" dirty="0">
                <a:solidFill>
                  <a:srgbClr val="A58BB4"/>
                </a:solidFill>
                <a:effectLst/>
              </a:rPr>
              <a:t>List</a:t>
            </a:r>
            <a:r>
              <a:rPr lang="en-GB" sz="900" dirty="0">
                <a:solidFill>
                  <a:srgbClr val="EBDBB2"/>
                </a:solidFill>
                <a:effectLst/>
              </a:rPr>
              <a:t>&lt;</a:t>
            </a:r>
            <a:r>
              <a:rPr lang="en-GB" sz="900" dirty="0">
                <a:solidFill>
                  <a:srgbClr val="E7D041"/>
                </a:solidFill>
                <a:effectLst/>
              </a:rPr>
              <a:t>String</a:t>
            </a:r>
            <a:r>
              <a:rPr lang="en-GB" sz="900" dirty="0">
                <a:solidFill>
                  <a:srgbClr val="EBDBB2"/>
                </a:solidFill>
                <a:effectLst/>
              </a:rPr>
              <a:t>&gt; 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authorisedUsers</a:t>
            </a:r>
            <a:r>
              <a:rPr lang="en-GB" sz="900" dirty="0">
                <a:solidFill>
                  <a:srgbClr val="83A598"/>
                </a:solidFill>
                <a:effectLst/>
              </a:rPr>
              <a:t> </a:t>
            </a:r>
            <a:r>
              <a:rPr lang="en-GB" sz="900" dirty="0">
                <a:solidFill>
                  <a:srgbClr val="EBDBB2"/>
                </a:solidFill>
                <a:effectLst/>
              </a:rPr>
              <a:t>= </a:t>
            </a:r>
            <a:r>
              <a:rPr lang="en-GB" sz="900" dirty="0" err="1">
                <a:solidFill>
                  <a:srgbClr val="A58BB4"/>
                </a:solidFill>
                <a:effectLst/>
              </a:rPr>
              <a:t>List</a:t>
            </a:r>
            <a:r>
              <a:rPr lang="en-GB" sz="900" dirty="0" err="1">
                <a:solidFill>
                  <a:srgbClr val="EBDBB2"/>
                </a:solidFill>
                <a:effectLst/>
              </a:rPr>
              <a:t>.</a:t>
            </a:r>
            <a:r>
              <a:rPr lang="en-GB" sz="900" dirty="0" err="1">
                <a:solidFill>
                  <a:srgbClr val="B8BB26"/>
                </a:solidFill>
                <a:effectLst/>
              </a:rPr>
              <a:t>of</a:t>
            </a:r>
            <a:r>
              <a:rPr lang="en-GB" sz="900" dirty="0">
                <a:solidFill>
                  <a:srgbClr val="F8E1AA"/>
                </a:solidFill>
                <a:effectLst/>
              </a:rPr>
              <a:t>(</a:t>
            </a:r>
            <a:r>
              <a:rPr lang="en-GB" sz="900" dirty="0">
                <a:solidFill>
                  <a:srgbClr val="B8BB26"/>
                </a:solidFill>
                <a:effectLst/>
              </a:rPr>
              <a:t>"Rupert"</a:t>
            </a:r>
            <a:r>
              <a:rPr lang="en-GB" sz="900" dirty="0">
                <a:solidFill>
                  <a:srgbClr val="F8E1AA"/>
                </a:solidFill>
                <a:effectLst/>
              </a:rPr>
              <a:t>)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private </a:t>
            </a:r>
            <a:r>
              <a:rPr lang="en-GB" sz="900" dirty="0">
                <a:solidFill>
                  <a:srgbClr val="E7D041"/>
                </a:solidFill>
                <a:effectLst/>
              </a:rPr>
              <a:t>String 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authoriseUser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br>
              <a:rPr lang="en-GB" sz="900" dirty="0">
                <a:solidFill>
                  <a:srgbClr val="EBDBB2"/>
                </a:solidFill>
                <a:effectLst/>
              </a:rPr>
            </a:b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public void 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authoriseUserGood</a:t>
            </a:r>
            <a:r>
              <a:rPr lang="en-GB" sz="900" dirty="0">
                <a:solidFill>
                  <a:srgbClr val="F8E1AA"/>
                </a:solidFill>
                <a:effectLst/>
              </a:rPr>
              <a:t>(</a:t>
            </a:r>
            <a:r>
              <a:rPr lang="en-GB" sz="900" dirty="0">
                <a:solidFill>
                  <a:srgbClr val="E7D041"/>
                </a:solidFill>
                <a:effectLst/>
              </a:rPr>
              <a:t>String </a:t>
            </a:r>
            <a:r>
              <a:rPr lang="en-GB" sz="900" dirty="0">
                <a:solidFill>
                  <a:srgbClr val="83A598"/>
                </a:solidFill>
                <a:effectLst/>
              </a:rPr>
              <a:t>user</a:t>
            </a:r>
            <a:r>
              <a:rPr lang="en-GB" sz="900" dirty="0">
                <a:solidFill>
                  <a:srgbClr val="F8E1AA"/>
                </a:solidFill>
                <a:effectLst/>
              </a:rPr>
              <a:t>) </a:t>
            </a:r>
            <a:r>
              <a:rPr lang="en-GB" sz="900" dirty="0">
                <a:solidFill>
                  <a:srgbClr val="E5786E"/>
                </a:solidFill>
                <a:effectLst/>
              </a:rPr>
              <a:t>throws </a:t>
            </a:r>
            <a:r>
              <a:rPr lang="en-GB" sz="900" dirty="0" err="1">
                <a:solidFill>
                  <a:srgbClr val="E7D041"/>
                </a:solidFill>
                <a:effectLst/>
              </a:rPr>
              <a:t>IllegalAccessException</a:t>
            </a:r>
            <a:r>
              <a:rPr lang="en-GB" sz="900" dirty="0">
                <a:solidFill>
                  <a:srgbClr val="E7D041"/>
                </a:solidFill>
                <a:effectLst/>
              </a:rPr>
              <a:t> </a:t>
            </a:r>
            <a:r>
              <a:rPr lang="en-GB" sz="900" dirty="0">
                <a:solidFill>
                  <a:srgbClr val="E9A4F2"/>
                </a:solidFill>
                <a:effectLst/>
              </a:rPr>
              <a:t>{</a:t>
            </a:r>
            <a:br>
              <a:rPr lang="en-GB" sz="900" dirty="0">
                <a:solidFill>
                  <a:srgbClr val="E9A4F2"/>
                </a:solidFill>
                <a:effectLst/>
              </a:rPr>
            </a:br>
            <a:r>
              <a:rPr lang="en-GB" sz="900" dirty="0">
                <a:solidFill>
                  <a:srgbClr val="E9A4F2"/>
                </a:solidFill>
                <a:effectLst/>
              </a:rPr>
              <a:t>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if </a:t>
            </a:r>
            <a:r>
              <a:rPr lang="en-GB" sz="900" dirty="0">
                <a:solidFill>
                  <a:srgbClr val="F8E1AA"/>
                </a:solidFill>
                <a:effectLst/>
              </a:rPr>
              <a:t>(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authoriseUser</a:t>
            </a:r>
            <a:r>
              <a:rPr lang="en-GB" sz="900" dirty="0" err="1">
                <a:solidFill>
                  <a:srgbClr val="EBDBB2"/>
                </a:solidFill>
                <a:effectLst/>
              </a:rPr>
              <a:t>.</a:t>
            </a:r>
            <a:r>
              <a:rPr lang="en-GB" sz="900" dirty="0" err="1"/>
              <a:t>contains</a:t>
            </a:r>
            <a:r>
              <a:rPr lang="en-GB" sz="900" dirty="0">
                <a:solidFill>
                  <a:srgbClr val="E9A4F2"/>
                </a:solidFill>
                <a:effectLst/>
              </a:rPr>
              <a:t>(</a:t>
            </a:r>
            <a:r>
              <a:rPr lang="en-GB" sz="900" dirty="0">
                <a:solidFill>
                  <a:srgbClr val="83A598"/>
                </a:solidFill>
                <a:effectLst/>
              </a:rPr>
              <a:t>user</a:t>
            </a:r>
            <a:r>
              <a:rPr lang="en-GB" sz="900" dirty="0">
                <a:solidFill>
                  <a:srgbClr val="E9A4F2"/>
                </a:solidFill>
                <a:effectLst/>
              </a:rPr>
              <a:t>)</a:t>
            </a:r>
            <a:r>
              <a:rPr lang="en-GB" sz="900" dirty="0">
                <a:solidFill>
                  <a:srgbClr val="F8E1AA"/>
                </a:solidFill>
                <a:effectLst/>
              </a:rPr>
              <a:t>)</a:t>
            </a:r>
            <a:br>
              <a:rPr lang="en-GB" sz="900" dirty="0">
                <a:solidFill>
                  <a:srgbClr val="F8E1AA"/>
                </a:solidFill>
                <a:effectLst/>
              </a:rPr>
            </a:br>
            <a:r>
              <a:rPr lang="en-GB" sz="900" dirty="0">
                <a:solidFill>
                  <a:srgbClr val="F8E1AA"/>
                </a:solidFill>
                <a:effectLst/>
              </a:rPr>
              <a:t>            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authoriseUser</a:t>
            </a:r>
            <a:r>
              <a:rPr lang="en-GB" sz="900" dirty="0">
                <a:solidFill>
                  <a:srgbClr val="83A598"/>
                </a:solidFill>
                <a:effectLst/>
              </a:rPr>
              <a:t> </a:t>
            </a:r>
            <a:r>
              <a:rPr lang="en-GB" sz="900" dirty="0">
                <a:solidFill>
                  <a:srgbClr val="EBDBB2"/>
                </a:solidFill>
                <a:effectLst/>
              </a:rPr>
              <a:t>= </a:t>
            </a:r>
            <a:r>
              <a:rPr lang="en-GB" sz="900" dirty="0">
                <a:solidFill>
                  <a:srgbClr val="83A598"/>
                </a:solidFill>
                <a:effectLst/>
              </a:rPr>
              <a:t>user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else</a:t>
            </a:r>
            <a:br>
              <a:rPr lang="en-GB" sz="900" dirty="0">
                <a:solidFill>
                  <a:srgbClr val="E5786E"/>
                </a:solidFill>
                <a:effectLst/>
              </a:rPr>
            </a:br>
            <a:r>
              <a:rPr lang="en-GB" sz="900" dirty="0">
                <a:solidFill>
                  <a:srgbClr val="E5786E"/>
                </a:solidFill>
                <a:effectLst/>
              </a:rPr>
              <a:t>            throw new </a:t>
            </a:r>
            <a:r>
              <a:rPr lang="en-GB" sz="900" dirty="0" err="1">
                <a:solidFill>
                  <a:srgbClr val="B8BB26"/>
                </a:solidFill>
                <a:effectLst/>
              </a:rPr>
              <a:t>IllegalAccessException</a:t>
            </a:r>
            <a:r>
              <a:rPr lang="en-GB" sz="900" dirty="0">
                <a:solidFill>
                  <a:srgbClr val="E9A4F2"/>
                </a:solidFill>
                <a:effectLst/>
              </a:rPr>
              <a:t>(</a:t>
            </a:r>
            <a:r>
              <a:rPr lang="en-GB" sz="900" dirty="0">
                <a:solidFill>
                  <a:srgbClr val="B8BB26"/>
                </a:solidFill>
                <a:effectLst/>
              </a:rPr>
              <a:t>"User isn't authorised"</a:t>
            </a:r>
            <a:r>
              <a:rPr lang="en-GB" sz="900" dirty="0">
                <a:solidFill>
                  <a:srgbClr val="E9A4F2"/>
                </a:solidFill>
                <a:effectLst/>
              </a:rPr>
              <a:t>)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</a:t>
            </a:r>
            <a:r>
              <a:rPr lang="en-GB" sz="900" dirty="0">
                <a:solidFill>
                  <a:srgbClr val="E9A4F2"/>
                </a:solidFill>
                <a:effectLst/>
              </a:rPr>
              <a:t>}</a:t>
            </a:r>
            <a:br>
              <a:rPr lang="en-GB" sz="900" dirty="0">
                <a:solidFill>
                  <a:srgbClr val="E9A4F2"/>
                </a:solidFill>
                <a:effectLst/>
              </a:rPr>
            </a:br>
            <a:br>
              <a:rPr lang="en-GB" sz="900" dirty="0">
                <a:solidFill>
                  <a:srgbClr val="E9A4F2"/>
                </a:solidFill>
                <a:effectLst/>
              </a:rPr>
            </a:br>
            <a:r>
              <a:rPr lang="en-GB" sz="900" dirty="0">
                <a:solidFill>
                  <a:srgbClr val="E9A4F2"/>
                </a:solidFill>
                <a:effectLst/>
              </a:rPr>
              <a:t>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public boolean 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authoriseUserBad</a:t>
            </a:r>
            <a:r>
              <a:rPr lang="en-GB" sz="900" dirty="0">
                <a:solidFill>
                  <a:srgbClr val="F8E1AA"/>
                </a:solidFill>
                <a:effectLst/>
              </a:rPr>
              <a:t>(</a:t>
            </a:r>
            <a:r>
              <a:rPr lang="en-GB" sz="900" dirty="0">
                <a:solidFill>
                  <a:srgbClr val="E7D041"/>
                </a:solidFill>
                <a:effectLst/>
              </a:rPr>
              <a:t>String </a:t>
            </a:r>
            <a:r>
              <a:rPr lang="en-GB" sz="900" dirty="0">
                <a:solidFill>
                  <a:srgbClr val="83A598"/>
                </a:solidFill>
                <a:effectLst/>
              </a:rPr>
              <a:t>user</a:t>
            </a:r>
            <a:r>
              <a:rPr lang="en-GB" sz="900" dirty="0">
                <a:solidFill>
                  <a:srgbClr val="F8E1AA"/>
                </a:solidFill>
                <a:effectLst/>
              </a:rPr>
              <a:t>) </a:t>
            </a:r>
            <a:r>
              <a:rPr lang="en-GB" sz="900" dirty="0">
                <a:solidFill>
                  <a:srgbClr val="E9A4F2"/>
                </a:solidFill>
                <a:effectLst/>
              </a:rPr>
              <a:t>{</a:t>
            </a:r>
            <a:br>
              <a:rPr lang="en-GB" sz="900" dirty="0">
                <a:solidFill>
                  <a:srgbClr val="E9A4F2"/>
                </a:solidFill>
                <a:effectLst/>
              </a:rPr>
            </a:br>
            <a:r>
              <a:rPr lang="en-GB" sz="900" dirty="0">
                <a:solidFill>
                  <a:srgbClr val="E9A4F2"/>
                </a:solidFill>
                <a:effectLst/>
              </a:rPr>
              <a:t>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if </a:t>
            </a:r>
            <a:r>
              <a:rPr lang="en-GB" sz="900" dirty="0">
                <a:solidFill>
                  <a:srgbClr val="F8E1AA"/>
                </a:solidFill>
                <a:effectLst/>
              </a:rPr>
              <a:t>(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authoriseUser</a:t>
            </a:r>
            <a:r>
              <a:rPr lang="en-GB" sz="900" dirty="0" err="1">
                <a:solidFill>
                  <a:srgbClr val="EBDBB2"/>
                </a:solidFill>
                <a:effectLst/>
              </a:rPr>
              <a:t>.</a:t>
            </a:r>
            <a:r>
              <a:rPr lang="en-GB" sz="900" dirty="0" err="1"/>
              <a:t>contains</a:t>
            </a:r>
            <a:r>
              <a:rPr lang="en-GB" sz="900" dirty="0">
                <a:solidFill>
                  <a:srgbClr val="E9A4F2"/>
                </a:solidFill>
                <a:effectLst/>
              </a:rPr>
              <a:t>(</a:t>
            </a:r>
            <a:r>
              <a:rPr lang="en-GB" sz="900" dirty="0">
                <a:solidFill>
                  <a:srgbClr val="83A598"/>
                </a:solidFill>
                <a:effectLst/>
              </a:rPr>
              <a:t>user</a:t>
            </a:r>
            <a:r>
              <a:rPr lang="en-GB" sz="900" dirty="0">
                <a:solidFill>
                  <a:srgbClr val="E9A4F2"/>
                </a:solidFill>
                <a:effectLst/>
              </a:rPr>
              <a:t>)</a:t>
            </a:r>
            <a:r>
              <a:rPr lang="en-GB" sz="900" dirty="0">
                <a:solidFill>
                  <a:srgbClr val="F8E1AA"/>
                </a:solidFill>
                <a:effectLst/>
              </a:rPr>
              <a:t>) </a:t>
            </a:r>
            <a:r>
              <a:rPr lang="en-GB" sz="900" dirty="0">
                <a:solidFill>
                  <a:srgbClr val="EFBDF9"/>
                </a:solidFill>
                <a:effectLst/>
              </a:rPr>
              <a:t>{</a:t>
            </a:r>
            <a:br>
              <a:rPr lang="en-GB" sz="900" dirty="0">
                <a:solidFill>
                  <a:srgbClr val="EFBDF9"/>
                </a:solidFill>
                <a:effectLst/>
              </a:rPr>
            </a:br>
            <a:r>
              <a:rPr lang="en-GB" sz="900" dirty="0">
                <a:solidFill>
                  <a:srgbClr val="EFBDF9"/>
                </a:solidFill>
                <a:effectLst/>
              </a:rPr>
              <a:t>            </a:t>
            </a:r>
            <a:r>
              <a:rPr lang="en-GB" sz="900" dirty="0" err="1">
                <a:solidFill>
                  <a:srgbClr val="83A598"/>
                </a:solidFill>
                <a:effectLst/>
              </a:rPr>
              <a:t>authoriseUser</a:t>
            </a:r>
            <a:r>
              <a:rPr lang="en-GB" sz="900" dirty="0">
                <a:solidFill>
                  <a:srgbClr val="83A598"/>
                </a:solidFill>
                <a:effectLst/>
              </a:rPr>
              <a:t> </a:t>
            </a:r>
            <a:r>
              <a:rPr lang="en-GB" sz="900" dirty="0">
                <a:solidFill>
                  <a:srgbClr val="EBDBB2"/>
                </a:solidFill>
                <a:effectLst/>
              </a:rPr>
              <a:t>= </a:t>
            </a:r>
            <a:r>
              <a:rPr lang="en-GB" sz="900" dirty="0">
                <a:solidFill>
                  <a:srgbClr val="83A598"/>
                </a:solidFill>
                <a:effectLst/>
              </a:rPr>
              <a:t>user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return true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    </a:t>
            </a:r>
            <a:r>
              <a:rPr lang="en-GB" sz="900" dirty="0">
                <a:solidFill>
                  <a:srgbClr val="EFBDF9"/>
                </a:solidFill>
                <a:effectLst/>
              </a:rPr>
              <a:t>}</a:t>
            </a:r>
            <a:br>
              <a:rPr lang="en-GB" sz="900" dirty="0">
                <a:solidFill>
                  <a:srgbClr val="EFBDF9"/>
                </a:solidFill>
                <a:effectLst/>
              </a:rPr>
            </a:br>
            <a:r>
              <a:rPr lang="en-GB" sz="900" dirty="0">
                <a:solidFill>
                  <a:srgbClr val="EFBDF9"/>
                </a:solidFill>
                <a:effectLst/>
              </a:rPr>
              <a:t>        </a:t>
            </a:r>
            <a:r>
              <a:rPr lang="en-GB" sz="900" dirty="0">
                <a:solidFill>
                  <a:srgbClr val="E5786E"/>
                </a:solidFill>
                <a:effectLst/>
              </a:rPr>
              <a:t>return false</a:t>
            </a:r>
            <a:r>
              <a:rPr lang="en-GB" sz="900" dirty="0">
                <a:solidFill>
                  <a:srgbClr val="EBDBB2"/>
                </a:solidFill>
                <a:effectLst/>
              </a:rPr>
              <a:t>;</a:t>
            </a:r>
            <a:br>
              <a:rPr lang="en-GB" sz="900" dirty="0">
                <a:solidFill>
                  <a:srgbClr val="EBDBB2"/>
                </a:solidFill>
                <a:effectLst/>
              </a:rPr>
            </a:br>
            <a:r>
              <a:rPr lang="en-GB" sz="900" dirty="0">
                <a:solidFill>
                  <a:srgbClr val="EBDBB2"/>
                </a:solidFill>
                <a:effectLst/>
              </a:rPr>
              <a:t>    </a:t>
            </a:r>
            <a:r>
              <a:rPr lang="en-GB" sz="900" dirty="0">
                <a:solidFill>
                  <a:srgbClr val="E9A4F2"/>
                </a:solidFill>
                <a:effectLst/>
              </a:rPr>
              <a:t>}</a:t>
            </a:r>
            <a:br>
              <a:rPr lang="en-GB" sz="900" dirty="0">
                <a:solidFill>
                  <a:srgbClr val="E9A4F2"/>
                </a:solidFill>
                <a:effectLst/>
              </a:rPr>
            </a:br>
            <a:r>
              <a:rPr lang="en-GB" sz="900" dirty="0">
                <a:solidFill>
                  <a:srgbClr val="F8E1AA"/>
                </a:solidFill>
                <a:effectLst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361743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DF3D-F703-A410-5AF8-8CA1318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Don’t Ask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63E372-089D-ED79-766B-5D582E1F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628800"/>
            <a:ext cx="5472608" cy="5232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Don’t ask an object for information and make decisions for the object – breaks encapsulation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EF0874-962E-F543-5DB8-D7AD9BB2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2220789"/>
            <a:ext cx="5472608" cy="523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Tell an object to do something using - it then uses its internal state.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This will reduce the number of query functions.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D5A8C-15C0-0D10-B062-91E4A09EA049}"/>
              </a:ext>
            </a:extLst>
          </p:cNvPr>
          <p:cNvSpPr txBox="1"/>
          <p:nvPr/>
        </p:nvSpPr>
        <p:spPr>
          <a:xfrm>
            <a:off x="7464152" y="610136"/>
            <a:ext cx="3240360" cy="62478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48ED00"/>
                </a:solidFill>
                <a:effectLst/>
              </a:rPr>
              <a:t>public class TrainWreck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public static void main(String[] args)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    X x = new X();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    x.</a:t>
            </a:r>
            <a:r>
              <a:rPr lang="en-GB" sz="1000" dirty="0">
                <a:solidFill>
                  <a:srgbClr val="48ED00"/>
                </a:solidFill>
              </a:rPr>
              <a:t>getY</a:t>
            </a:r>
            <a:r>
              <a:rPr lang="en-GB" sz="1000" dirty="0">
                <a:solidFill>
                  <a:srgbClr val="48ED00"/>
                </a:solidFill>
                <a:effectLst/>
              </a:rPr>
              <a:t>().</a:t>
            </a:r>
            <a:r>
              <a:rPr lang="en-GB" sz="1000" dirty="0">
                <a:solidFill>
                  <a:srgbClr val="48ED00"/>
                </a:solidFill>
              </a:rPr>
              <a:t>getZ</a:t>
            </a:r>
            <a:r>
              <a:rPr lang="en-GB" sz="1000" dirty="0">
                <a:solidFill>
                  <a:srgbClr val="48ED00"/>
                </a:solidFill>
                <a:effectLst/>
              </a:rPr>
              <a:t>().</a:t>
            </a:r>
            <a:r>
              <a:rPr lang="en-GB" sz="1000" dirty="0">
                <a:solidFill>
                  <a:srgbClr val="48ED00"/>
                </a:solidFill>
              </a:rPr>
              <a:t>doSomething</a:t>
            </a:r>
            <a:r>
              <a:rPr lang="en-GB" sz="1000" dirty="0">
                <a:solidFill>
                  <a:srgbClr val="48ED00"/>
                </a:solidFill>
                <a:effectLst/>
              </a:rPr>
              <a:t>(); </a:t>
            </a:r>
            <a:r>
              <a:rPr lang="en-GB" sz="1000" i="1" dirty="0">
                <a:solidFill>
                  <a:srgbClr val="48ED00"/>
                </a:solidFill>
                <a:effectLst/>
              </a:rPr>
              <a:t>// don't do this</a:t>
            </a:r>
            <a:br>
              <a:rPr lang="en-GB" sz="1000" i="1" dirty="0">
                <a:solidFill>
                  <a:srgbClr val="48ED00"/>
                </a:solidFill>
                <a:effectLst/>
              </a:rPr>
            </a:br>
            <a:r>
              <a:rPr lang="en-GB" sz="1000" i="1" dirty="0">
                <a:solidFill>
                  <a:srgbClr val="48ED00"/>
                </a:solidFill>
                <a:effectLst/>
              </a:rPr>
              <a:t>        </a:t>
            </a:r>
            <a:r>
              <a:rPr lang="en-GB" sz="1000" dirty="0">
                <a:solidFill>
                  <a:srgbClr val="48ED00"/>
                </a:solidFill>
                <a:effectLst/>
              </a:rPr>
              <a:t>x.</a:t>
            </a:r>
            <a:r>
              <a:rPr lang="en-GB" sz="1000" dirty="0">
                <a:solidFill>
                  <a:srgbClr val="48ED00"/>
                </a:solidFill>
              </a:rPr>
              <a:t>doSomething</a:t>
            </a:r>
            <a:r>
              <a:rPr lang="en-GB" sz="1000" dirty="0">
                <a:solidFill>
                  <a:srgbClr val="48ED00"/>
                </a:solidFill>
                <a:effectLst/>
              </a:rPr>
              <a:t>(); </a:t>
            </a:r>
            <a:r>
              <a:rPr lang="en-GB" sz="1000" i="1" dirty="0">
                <a:solidFill>
                  <a:srgbClr val="48ED00"/>
                </a:solidFill>
                <a:effectLst/>
              </a:rPr>
              <a:t>// do this instead</a:t>
            </a:r>
            <a:br>
              <a:rPr lang="en-GB" sz="1000" i="1" dirty="0">
                <a:solidFill>
                  <a:srgbClr val="48ED00"/>
                </a:solidFill>
                <a:effectLst/>
              </a:rPr>
            </a:br>
            <a:r>
              <a:rPr lang="en-GB" sz="1000" i="1" dirty="0">
                <a:solidFill>
                  <a:srgbClr val="48ED00"/>
                </a:solidFill>
                <a:effectLst/>
              </a:rPr>
              <a:t>    </a:t>
            </a:r>
            <a:r>
              <a:rPr lang="en-GB" sz="1000" dirty="0">
                <a:solidFill>
                  <a:srgbClr val="48ED00"/>
                </a:solidFill>
                <a:effectLst/>
              </a:rPr>
              <a:t>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class X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private Y y = new Y();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public Y getY()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    return y;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public void doSomething()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    y.</a:t>
            </a:r>
            <a:r>
              <a:rPr lang="en-GB" sz="1000" dirty="0">
                <a:solidFill>
                  <a:srgbClr val="48ED00"/>
                </a:solidFill>
              </a:rPr>
              <a:t>doSomething</a:t>
            </a:r>
            <a:r>
              <a:rPr lang="en-GB" sz="1000" dirty="0">
                <a:solidFill>
                  <a:srgbClr val="48ED00"/>
                </a:solidFill>
                <a:effectLst/>
              </a:rPr>
              <a:t>();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class Y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private Z z = new Z();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public Z getZ()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    return z;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public void doSomething()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    z.</a:t>
            </a:r>
            <a:r>
              <a:rPr lang="en-GB" sz="1000" dirty="0">
                <a:solidFill>
                  <a:srgbClr val="48ED00"/>
                </a:solidFill>
              </a:rPr>
              <a:t>doSomething</a:t>
            </a:r>
            <a:r>
              <a:rPr lang="en-GB" sz="1000" dirty="0">
                <a:solidFill>
                  <a:srgbClr val="48ED00"/>
                </a:solidFill>
                <a:effectLst/>
              </a:rPr>
              <a:t>();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class Z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public void doSomething() {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    System.out.</a:t>
            </a:r>
            <a:r>
              <a:rPr lang="en-GB" sz="1000" dirty="0">
                <a:solidFill>
                  <a:srgbClr val="48ED00"/>
                </a:solidFill>
              </a:rPr>
              <a:t>println</a:t>
            </a:r>
            <a:r>
              <a:rPr lang="en-GB" sz="1000" dirty="0">
                <a:solidFill>
                  <a:srgbClr val="48ED00"/>
                </a:solidFill>
                <a:effectLst/>
              </a:rPr>
              <a:t>("Something");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    }</a:t>
            </a:r>
            <a:br>
              <a:rPr lang="en-GB" sz="1000" dirty="0">
                <a:solidFill>
                  <a:srgbClr val="48ED00"/>
                </a:solidFill>
                <a:effectLst/>
              </a:rPr>
            </a:br>
            <a:r>
              <a:rPr lang="en-GB" sz="1000" dirty="0">
                <a:solidFill>
                  <a:srgbClr val="48ED00"/>
                </a:solidFill>
                <a:effectLst/>
              </a:rPr>
              <a:t>}</a:t>
            </a:r>
            <a:endParaRPr lang="en-US" sz="1000" dirty="0">
              <a:solidFill>
                <a:srgbClr val="48ED0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F8B1C1-651D-AE7B-7CF5-64EA2722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2951946"/>
            <a:ext cx="5472608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 don’t want our functions to have access to too much knowledge by winding their way through the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 just want to tell the neighbouring object what we want done.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4B0F047-0089-71B0-E984-B46EFD57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4113990"/>
            <a:ext cx="5472608" cy="20313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Law of Demeter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400" dirty="0">
                <a:solidFill>
                  <a:srgbClr val="FFFF00"/>
                </a:solidFill>
              </a:rPr>
              <a:t>You may call methods of objects that are: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Passed as arguments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1400" dirty="0">
                <a:solidFill>
                  <a:srgbClr val="FFFF00"/>
                </a:solidFill>
              </a:rPr>
              <a:t>Created locally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1400" dirty="0">
                <a:solidFill>
                  <a:srgbClr val="FFFF00"/>
                </a:solidFill>
              </a:rPr>
              <a:t>Instance Variables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Globals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400" dirty="0">
              <a:solidFill>
                <a:srgbClr val="FFFF0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You may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NOT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call methods on objects that are: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1400" dirty="0">
                <a:solidFill>
                  <a:srgbClr val="FFFF00"/>
                </a:solidFill>
              </a:rPr>
              <a:t>Returned from a previous method call.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371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scover Template" id="{ED19F476-CD5F-8C4E-9F8C-C509FFE511F9}" vid="{88A40036-3A69-984C-8C67-1BAF72E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26828B-8021-40B0-BE6F-5F8BAA7A8160}">
  <ds:schemaRefs>
    <ds:schemaRef ds:uri="http://schemas.microsoft.com/office/2006/metadata/properties"/>
    <ds:schemaRef ds:uri="http://schemas.microsoft.com/office/infopath/2007/PartnerControls"/>
    <ds:schemaRef ds:uri="846e726d-930d-4acb-bd80-f2077a598691"/>
  </ds:schemaRefs>
</ds:datastoreItem>
</file>

<file path=customXml/itemProps2.xml><?xml version="1.0" encoding="utf-8"?>
<ds:datastoreItem xmlns:ds="http://schemas.openxmlformats.org/officeDocument/2006/customXml" ds:itemID="{70E2D35C-61C5-4F1E-A268-B370BE907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DFS</Template>
  <TotalTime>4698</TotalTime>
  <Words>1821</Words>
  <Application>Microsoft Macintosh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Menlo</vt:lpstr>
      <vt:lpstr>Open Sans</vt:lpstr>
      <vt:lpstr>DFS</vt:lpstr>
      <vt:lpstr>4 – Clean Code – Function Structure</vt:lpstr>
      <vt:lpstr>How many arguments should a function have?</vt:lpstr>
      <vt:lpstr>Step down method</vt:lpstr>
      <vt:lpstr>Dependency Inversion – Allows Independent Deployability</vt:lpstr>
      <vt:lpstr>Switch Statements – Fan out</vt:lpstr>
      <vt:lpstr>public static void main(String[] args)</vt:lpstr>
      <vt:lpstr>Side Effects – set / get … new / delete – source of problems</vt:lpstr>
      <vt:lpstr>Side Effects – CQRS</vt:lpstr>
      <vt:lpstr>Tell Don’t Ask</vt:lpstr>
      <vt:lpstr>Mid-Function Returns</vt:lpstr>
      <vt:lpstr>Error Handling</vt:lpstr>
      <vt:lpstr>Try-catch blocks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Orange</dc:title>
  <dc:creator>Rupert Waldron</dc:creator>
  <cp:lastModifiedBy>Rupert Waldron</cp:lastModifiedBy>
  <cp:revision>24</cp:revision>
  <dcterms:created xsi:type="dcterms:W3CDTF">2022-08-24T15:23:13Z</dcterms:created>
  <dcterms:modified xsi:type="dcterms:W3CDTF">2022-09-18T12:27:10Z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