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449" r:id="rId5"/>
    <p:sldId id="451" r:id="rId6"/>
    <p:sldId id="463" r:id="rId7"/>
    <p:sldId id="452" r:id="rId8"/>
    <p:sldId id="465" r:id="rId9"/>
    <p:sldId id="466" r:id="rId10"/>
    <p:sldId id="467" r:id="rId11"/>
    <p:sldId id="468" r:id="rId12"/>
    <p:sldId id="422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FF85FF"/>
    <a:srgbClr val="FFFD78"/>
    <a:srgbClr val="941651"/>
    <a:srgbClr val="8EFA00"/>
    <a:srgbClr val="FF7E79"/>
    <a:srgbClr val="76D6FF"/>
    <a:srgbClr val="D883FF"/>
    <a:srgbClr val="FF93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678" autoAdjust="0"/>
    <p:restoredTop sz="96405" autoAdjust="0"/>
  </p:normalViewPr>
  <p:slideViewPr>
    <p:cSldViewPr showGuides="1">
      <p:cViewPr varScale="1">
        <p:scale>
          <a:sx n="119" d="100"/>
          <a:sy n="119" d="100"/>
        </p:scale>
        <p:origin x="216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57"/>
    </p:cViewPr>
  </p:sorterViewPr>
  <p:notesViewPr>
    <p:cSldViewPr showGuides="1">
      <p:cViewPr varScale="1">
        <p:scale>
          <a:sx n="65" d="100"/>
          <a:sy n="65" d="100"/>
        </p:scale>
        <p:origin x="2621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355745-A264-4400-A8D3-B7B13596D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dirty="0"/>
              <a:t>Discover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3229-AFF8-43D8-8555-39F8D4DE91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D4046-5866-459D-BEB5-A0B0377E3E3F}" type="datetime1">
              <a:rPr lang="en-US" sz="1000" smtClean="0"/>
              <a:t>1/28/23</a:t>
            </a:fld>
            <a:endParaRPr lang="en-US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810E-B09E-4D2E-B752-2E69698D7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824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DB7E-9A28-4025-A128-4DF1E719C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ABBE-7BE6-4E78-A3CA-A9F0C7AFCB23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02141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86CA08A8-CD0A-4CED-A7DF-8FE5DAE0B145}" type="datetime1">
              <a:rPr lang="en-US" smtClean="0"/>
              <a:t>1/28/23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4520" y="365773"/>
            <a:ext cx="3108960" cy="17487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331720"/>
            <a:ext cx="5486400" cy="6446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78ADB214-F42C-4297-A187-8792AE2D2F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2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90000"/>
      </a:lnSpc>
      <a:spcBef>
        <a:spcPts val="600"/>
      </a:spcBef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857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60375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01688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11E68-5188-4260-8723-8CB45CDB5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DC233-65A0-4163-AD2B-CE32D1206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AFDA0-E2F3-4591-9F09-05DD75D0D3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B1730B-F0FD-4857-ADC5-05FFCBB96A2D}" type="datetime1">
              <a:rPr lang="en-US" smtClean="0"/>
              <a:t>1/28/23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2E2F3-EA17-43B4-AC28-6B283A0AC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DF7B2BC4-5C91-40CB-8CB5-AF093FEB7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B0989266-BC35-43C1-8465-0D2F9AF02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6054-87F8-4EB2-B378-F48E87A60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D73FA9E-13CA-4D34-8989-6ECB15E9C63C}" type="datetime1">
              <a:rPr lang="en-US" smtClean="0"/>
              <a:t>1/28/23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FC0BF-CAE0-4B51-8F1E-9B5363F39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iginal Pic" hidden="1">
            <a:extLst>
              <a:ext uri="{FF2B5EF4-FFF2-40B4-BE49-F238E27FC236}">
                <a16:creationId xmlns:a16="http://schemas.microsoft.com/office/drawing/2014/main" id="{6CCDEB53-AD79-49BA-A077-9D66AD93AC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ircle 1">
            <a:extLst>
              <a:ext uri="{FF2B5EF4-FFF2-40B4-BE49-F238E27FC236}">
                <a16:creationId xmlns:a16="http://schemas.microsoft.com/office/drawing/2014/main" id="{53C481EB-84E1-4D5D-87F9-1AB7BB9E52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6F50334D-7C16-4893-A7DD-3746BA15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2B370DA1-B697-485E-B1D2-4D5D368BD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FE719E70-B8E8-4260-A82F-9F21688C4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6742F21-6CCC-43B6-9409-0D0EBFB67A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pic>
        <p:nvPicPr>
          <p:cNvPr id="8" name="Discover Logo" descr="A picture containing logo&#10;&#10;Description automatically generated">
            <a:extLst>
              <a:ext uri="{FF2B5EF4-FFF2-40B4-BE49-F238E27FC236}">
                <a16:creationId xmlns:a16="http://schemas.microsoft.com/office/drawing/2014/main" id="{3CACCECD-24A8-4B3C-A62D-2A6AE3C8DC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69920" y="2941320"/>
            <a:ext cx="5852160" cy="975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097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25705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bk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ircle 2">
            <a:extLst>
              <a:ext uri="{FF2B5EF4-FFF2-40B4-BE49-F238E27FC236}">
                <a16:creationId xmlns:a16="http://schemas.microsoft.com/office/drawing/2014/main" id="{42EB56E5-07A9-4583-B8A1-1388302DA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7" name="Circle 3">
            <a:extLst>
              <a:ext uri="{FF2B5EF4-FFF2-40B4-BE49-F238E27FC236}">
                <a16:creationId xmlns:a16="http://schemas.microsoft.com/office/drawing/2014/main" id="{2F5AA2EC-43FB-4E2B-BEE3-0A2B099AF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8" name="Circle 4">
            <a:extLst>
              <a:ext uri="{FF2B5EF4-FFF2-40B4-BE49-F238E27FC236}">
                <a16:creationId xmlns:a16="http://schemas.microsoft.com/office/drawing/2014/main" id="{CC786D2F-7518-43F0-A5D3-E1681EA34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9" name="Circle 5">
            <a:extLst>
              <a:ext uri="{FF2B5EF4-FFF2-40B4-BE49-F238E27FC236}">
                <a16:creationId xmlns:a16="http://schemas.microsoft.com/office/drawing/2014/main" id="{CDAA2BE9-1770-4899-974D-CEF6F2513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E5690D-501D-4139-AB31-D6FA14F9FC49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A80601D5-86F0-4DD5-907A-027C24FEA3D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range Fill">
              <a:extLst>
                <a:ext uri="{FF2B5EF4-FFF2-40B4-BE49-F238E27FC236}">
                  <a16:creationId xmlns:a16="http://schemas.microsoft.com/office/drawing/2014/main" id="{A2802A00-8783-4D5C-AE6D-90572BCA2CB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3" name="Circle 1">
              <a:extLst>
                <a:ext uri="{FF2B5EF4-FFF2-40B4-BE49-F238E27FC236}">
                  <a16:creationId xmlns:a16="http://schemas.microsoft.com/office/drawing/2014/main" id="{EB3A1D82-A12B-4FCA-ADF1-95851DE655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4" name="Circle 4">
              <a:extLst>
                <a:ext uri="{FF2B5EF4-FFF2-40B4-BE49-F238E27FC236}">
                  <a16:creationId xmlns:a16="http://schemas.microsoft.com/office/drawing/2014/main" id="{F03E68C1-571B-4E29-8C55-7A51F5C97CB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5" name="Circle 5">
              <a:extLst>
                <a:ext uri="{FF2B5EF4-FFF2-40B4-BE49-F238E27FC236}">
                  <a16:creationId xmlns:a16="http://schemas.microsoft.com/office/drawing/2014/main" id="{0DB5086E-FCB2-4515-945E-9A99E770D9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6" name="Picture 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B92865FA-F5DD-4487-A0C8-85C9775DA5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68E362-171E-4A61-AADE-BA3EE91C1C0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F3331-BF7B-4B79-81FC-9EDA549F42E0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1085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5284E45D-D953-49CA-BD12-FBA407E748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3AD2EBC6-66D5-48D6-88F5-5753A1B24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2" name="Circle 3">
            <a:extLst>
              <a:ext uri="{FF2B5EF4-FFF2-40B4-BE49-F238E27FC236}">
                <a16:creationId xmlns:a16="http://schemas.microsoft.com/office/drawing/2014/main" id="{C4702A37-AE61-4516-8697-964512427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05BEEFCE-2527-4BF0-BF4D-9571D933D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8ABEB82D-FAC8-4E93-A810-F06E093D4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4360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FEE0-AFBA-479B-8F09-B77E2DF359F1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DAB0C-3981-4807-A2C8-5978941437E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C8265-7C4C-4164-BE09-BEDD6EACFE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BBCE4B-CFEB-4D59-8FFA-38451CEC993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0D502-889B-467A-8181-E86CF1525D1F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867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81DC4-4669-46C4-937B-091CFD39DC6C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301BF-2C2B-49CB-B420-F3AAEE744A4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D024BA-0B33-4C8D-B1D6-A256A899EB6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16A4FE-BFED-4BF0-A362-CD89F5B1610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052B7-1AFF-49EB-9C72-FAF759BE1AB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920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F20136-60F9-4E95-B8B7-A6B391BEE859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ADB97-822B-47E5-9E99-8AEA04FF8517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4025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Layout 1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3CA529-9053-48C2-B0C6-31AE875CBC9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169920" y="228600"/>
            <a:ext cx="5852160" cy="58521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D19EF-5E18-47CB-B301-FAEF1E90B64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F8BE4-98D4-403C-8D8A-F56FAE4253E2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384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de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593726"/>
            <a:ext cx="11521758" cy="2845116"/>
          </a:xfrm>
        </p:spPr>
        <p:txBody>
          <a:bodyPr anchor="b"/>
          <a:lstStyle>
            <a:lvl1pPr algn="ctr">
              <a:defRPr sz="4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566159"/>
            <a:ext cx="11521758" cy="297116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058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Orange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396C9D-CCBE-453D-B6D0-2F4EFCC8DFA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0E7F3-427B-46B2-B58C-2521FA9D8FAA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235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8F5C6C9-8BA7-45E3-B552-1AC12769B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99528C5-3F89-4A06-91BA-E42F3EAA02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A647E4-9598-4ED6-96DD-ECABB9D1837B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E44A9-F567-41FE-93C5-BA8905A43431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85AD2C-C956-44C5-8ABD-B260176068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D68C2C-70A6-4D53-BC2C-FCC0C1D874D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24B07-0F2B-4DF6-81ED-13FD4AA43A9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628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15A5E1D-F3B6-4D30-BCCB-3E9E40A1F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09B56FB-4877-4A0F-A971-6E8E44061D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84003-563E-44F2-AAB3-581DB31C6B45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2C04B-8D91-43C5-8566-E1F200A0404D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588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21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4" name="Circle 2">
            <a:extLst>
              <a:ext uri="{FF2B5EF4-FFF2-40B4-BE49-F238E27FC236}">
                <a16:creationId xmlns:a16="http://schemas.microsoft.com/office/drawing/2014/main" id="{9838DCE9-80DC-4253-869A-EE47503E14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5" name="Circle 3">
            <a:extLst>
              <a:ext uri="{FF2B5EF4-FFF2-40B4-BE49-F238E27FC236}">
                <a16:creationId xmlns:a16="http://schemas.microsoft.com/office/drawing/2014/main" id="{D79772C3-CF48-499B-B833-355FD3B77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6" name="Circle 4">
            <a:extLst>
              <a:ext uri="{FF2B5EF4-FFF2-40B4-BE49-F238E27FC236}">
                <a16:creationId xmlns:a16="http://schemas.microsoft.com/office/drawing/2014/main" id="{D9A2211F-915C-44FB-9F20-85C650D9FA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8" name="Circle 5">
            <a:extLst>
              <a:ext uri="{FF2B5EF4-FFF2-40B4-BE49-F238E27FC236}">
                <a16:creationId xmlns:a16="http://schemas.microsoft.com/office/drawing/2014/main" id="{3938E8CD-848A-471E-82EB-19F9219A4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1260957-2E07-4E04-B5A7-D61D49199047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0" name="TopBar Shdw">
              <a:extLst>
                <a:ext uri="{FF2B5EF4-FFF2-40B4-BE49-F238E27FC236}">
                  <a16:creationId xmlns:a16="http://schemas.microsoft.com/office/drawing/2014/main" id="{51FBBD6C-D915-44F2-8AB9-A60DB745B778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range Fill">
              <a:extLst>
                <a:ext uri="{FF2B5EF4-FFF2-40B4-BE49-F238E27FC236}">
                  <a16:creationId xmlns:a16="http://schemas.microsoft.com/office/drawing/2014/main" id="{C081873E-97AA-4D38-8252-F772D543F59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2" name="Circle 1">
              <a:extLst>
                <a:ext uri="{FF2B5EF4-FFF2-40B4-BE49-F238E27FC236}">
                  <a16:creationId xmlns:a16="http://schemas.microsoft.com/office/drawing/2014/main" id="{8CC02D0B-5B4D-4F8B-9F73-3FD6DA4D7C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3" name="Circle 4">
              <a:extLst>
                <a:ext uri="{FF2B5EF4-FFF2-40B4-BE49-F238E27FC236}">
                  <a16:creationId xmlns:a16="http://schemas.microsoft.com/office/drawing/2014/main" id="{14AB27CF-3E3D-4671-9C69-7F649E3C9CC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4" name="Circle 5">
              <a:extLst>
                <a:ext uri="{FF2B5EF4-FFF2-40B4-BE49-F238E27FC236}">
                  <a16:creationId xmlns:a16="http://schemas.microsoft.com/office/drawing/2014/main" id="{FB79D89B-7FAC-4756-BFE6-B0B5E1165D7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5" name="Picture 1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A761ADB-1209-43E6-81C1-57C2A8FA52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44D526-1C68-43E0-91F6-1CBA80DF2632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7E81D-4EE8-408B-BED2-616B96FDFFD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16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950">
          <p15:clr>
            <a:srgbClr val="FBAE40"/>
          </p15:clr>
        </p15:guide>
        <p15:guide id="5" orient="horz" pos="25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750919-D9E6-4F04-BD5A-1538B55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4417-1ECC-42B5-9CCB-C58DD2295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AC2BB9-72D5-4D98-8798-45A482F48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44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85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1101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2534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8" name="Circle 2">
            <a:extLst>
              <a:ext uri="{FF2B5EF4-FFF2-40B4-BE49-F238E27FC236}">
                <a16:creationId xmlns:a16="http://schemas.microsoft.com/office/drawing/2014/main" id="{052CBD35-9949-4E8B-8891-F0D178F94F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A5991A19-83E8-4CA1-8A13-931EE3ABCA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10" name="Circle 4">
            <a:extLst>
              <a:ext uri="{FF2B5EF4-FFF2-40B4-BE49-F238E27FC236}">
                <a16:creationId xmlns:a16="http://schemas.microsoft.com/office/drawing/2014/main" id="{03A950AF-6CBE-4C14-A6C0-7EB25D63A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11" name="Circle 5">
            <a:extLst>
              <a:ext uri="{FF2B5EF4-FFF2-40B4-BE49-F238E27FC236}">
                <a16:creationId xmlns:a16="http://schemas.microsoft.com/office/drawing/2014/main" id="{6DAD1E7C-B599-4702-B587-B22334271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17E6436-F649-4D36-BBC1-E4268F5AEFF3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2" name="TopBar Shdw">
              <a:extLst>
                <a:ext uri="{FF2B5EF4-FFF2-40B4-BE49-F238E27FC236}">
                  <a16:creationId xmlns:a16="http://schemas.microsoft.com/office/drawing/2014/main" id="{7A99BF02-1D23-42F0-8C4C-0B08C756F65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range Fill">
              <a:extLst>
                <a:ext uri="{FF2B5EF4-FFF2-40B4-BE49-F238E27FC236}">
                  <a16:creationId xmlns:a16="http://schemas.microsoft.com/office/drawing/2014/main" id="{A7198D69-D5C9-4B98-9D7C-FD39354E2E5B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4" name="Circle 1">
              <a:extLst>
                <a:ext uri="{FF2B5EF4-FFF2-40B4-BE49-F238E27FC236}">
                  <a16:creationId xmlns:a16="http://schemas.microsoft.com/office/drawing/2014/main" id="{38C80FF9-0732-4D65-8AA5-6E7FEF20674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5" name="Circle 4">
              <a:extLst>
                <a:ext uri="{FF2B5EF4-FFF2-40B4-BE49-F238E27FC236}">
                  <a16:creationId xmlns:a16="http://schemas.microsoft.com/office/drawing/2014/main" id="{DE4D07B0-0661-4D55-9AB5-E7DBF3E84B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6" name="Circle 5">
              <a:extLst>
                <a:ext uri="{FF2B5EF4-FFF2-40B4-BE49-F238E27FC236}">
                  <a16:creationId xmlns:a16="http://schemas.microsoft.com/office/drawing/2014/main" id="{9B63577D-73EC-4105-A333-671F8BF860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7" name="Picture 1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3761E26-B013-409B-B0A7-CDA35A5454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66D177-FEBA-40FB-9E0F-A77722670B30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FEDA5-D5C7-49EB-8BEA-E1B46B8D00C1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91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2534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62B53-8713-4B28-98BA-D9854E7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4829-2DFF-43FF-B59E-0E098CF5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508760"/>
            <a:ext cx="115214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C12EAA-28F6-4585-A45D-5AA1B1B67D3C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29917347-BE2D-4EF2-BE9B-4FF4D917E0A9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range Fill">
              <a:extLst>
                <a:ext uri="{FF2B5EF4-FFF2-40B4-BE49-F238E27FC236}">
                  <a16:creationId xmlns:a16="http://schemas.microsoft.com/office/drawing/2014/main" id="{843C5DE3-6CFD-4B34-93F6-3F68B2547E8C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9" name="Circle 1">
              <a:extLst>
                <a:ext uri="{FF2B5EF4-FFF2-40B4-BE49-F238E27FC236}">
                  <a16:creationId xmlns:a16="http://schemas.microsoft.com/office/drawing/2014/main" id="{F37F5A11-E1C8-416C-A37E-1D7B61987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2" name="Circle 4">
              <a:extLst>
                <a:ext uri="{FF2B5EF4-FFF2-40B4-BE49-F238E27FC236}">
                  <a16:creationId xmlns:a16="http://schemas.microsoft.com/office/drawing/2014/main" id="{99CABA19-C370-4A11-8719-964C611F77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3" name="Circle 5">
              <a:extLst>
                <a:ext uri="{FF2B5EF4-FFF2-40B4-BE49-F238E27FC236}">
                  <a16:creationId xmlns:a16="http://schemas.microsoft.com/office/drawing/2014/main" id="{56B724B5-A9E3-47ED-9CA1-FB9ADB6121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8" name="Picture 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D0A96DC-5088-4D19-A4F6-9B97881D40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880038D-1735-4900-B6DD-FD74A5EC0ADB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564F0-BC64-40E9-BFD8-67B6EC11E3D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8"/>
    </p:custDataLst>
    <p:extLst>
      <p:ext uri="{BB962C8B-B14F-4D97-AF65-F5344CB8AC3E}">
        <p14:creationId xmlns:p14="http://schemas.microsoft.com/office/powerpoint/2010/main" val="23122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05" r:id="rId3"/>
    <p:sldLayoutId id="2147483706" r:id="rId4"/>
    <p:sldLayoutId id="2147483650" r:id="rId5"/>
    <p:sldLayoutId id="2147483709" r:id="rId6"/>
    <p:sldLayoutId id="2147483652" r:id="rId7"/>
    <p:sldLayoutId id="2147483654" r:id="rId8"/>
    <p:sldLayoutId id="2147483707" r:id="rId9"/>
    <p:sldLayoutId id="2147483655" r:id="rId10"/>
    <p:sldLayoutId id="2147483708" r:id="rId11"/>
    <p:sldLayoutId id="2147483701" r:id="rId12"/>
    <p:sldLayoutId id="2147483702" r:id="rId13"/>
    <p:sldLayoutId id="2147483703" r:id="rId14"/>
    <p:sldLayoutId id="2147483710" r:id="rId15"/>
    <p:sldLayoutId id="2147483696" r:id="rId16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ts val="120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2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141413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118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EFEB6632-4B56-4FC5-9829-CD9E3E49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429000"/>
            <a:ext cx="10470198" cy="822960"/>
          </a:xfrm>
        </p:spPr>
        <p:txBody>
          <a:bodyPr/>
          <a:lstStyle/>
          <a:p>
            <a:r>
              <a:rPr lang="en-US" dirty="0"/>
              <a:t>Based on the </a:t>
            </a:r>
            <a:r>
              <a:rPr lang="en-US" dirty="0" err="1"/>
              <a:t>CleanCoders</a:t>
            </a:r>
            <a:r>
              <a:rPr lang="en-US" dirty="0"/>
              <a:t> videos by Uncle Bob Martin</a:t>
            </a:r>
          </a:p>
          <a:p>
            <a:r>
              <a:rPr lang="en-US" dirty="0"/>
              <a:t>Rupert Waldron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FCBC1DB-D101-4FCD-A707-97153C81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828800"/>
            <a:ext cx="10470198" cy="1600200"/>
          </a:xfrm>
        </p:spPr>
        <p:txBody>
          <a:bodyPr/>
          <a:lstStyle/>
          <a:p>
            <a:r>
              <a:rPr lang="en-US" dirty="0"/>
              <a:t>29 – Clean Code – Design Patterns – SMC Parser and Builder Pattern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9915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Compiler (SMC) - Parser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12EB0-7BFB-4A8F-B651-9E26141F3657}"/>
              </a:ext>
            </a:extLst>
          </p:cNvPr>
          <p:cNvSpPr txBox="1"/>
          <p:nvPr/>
        </p:nvSpPr>
        <p:spPr>
          <a:xfrm>
            <a:off x="1991544" y="1317012"/>
            <a:ext cx="7367723" cy="313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Here we aim to generate our state machine for the turnstile from our state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3303E-F00A-F7AA-F5B8-023A2A2FA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835150"/>
            <a:ext cx="9022592" cy="43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655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Compiler (SMC) - Parser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12EB0-7BFB-4A8F-B651-9E26141F3657}"/>
              </a:ext>
            </a:extLst>
          </p:cNvPr>
          <p:cNvSpPr txBox="1"/>
          <p:nvPr/>
        </p:nvSpPr>
        <p:spPr>
          <a:xfrm>
            <a:off x="1136576" y="1261864"/>
            <a:ext cx="901346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FFFD7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we have the specification, we can create a formal spec using Backus-Naur Form – BNF.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3303E-F00A-F7AA-F5B8-023A2A2FA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835150"/>
            <a:ext cx="9022592" cy="433015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B9576A-068F-9015-204D-5F805C74D71D}"/>
              </a:ext>
            </a:extLst>
          </p:cNvPr>
          <p:cNvCxnSpPr/>
          <p:nvPr/>
        </p:nvCxnSpPr>
        <p:spPr>
          <a:xfrm>
            <a:off x="3791744" y="2564904"/>
            <a:ext cx="4032448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B1B1E4-C74B-2EC2-E7EC-BD2F80BC8F4F}"/>
              </a:ext>
            </a:extLst>
          </p:cNvPr>
          <p:cNvCxnSpPr>
            <a:cxnSpLocks/>
          </p:cNvCxnSpPr>
          <p:nvPr/>
        </p:nvCxnSpPr>
        <p:spPr>
          <a:xfrm>
            <a:off x="3791744" y="2243058"/>
            <a:ext cx="2016224" cy="90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564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2C47-449D-EABA-343B-F0FB9926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Backus–</a:t>
            </a:r>
            <a:r>
              <a:rPr lang="en-US" dirty="0" err="1"/>
              <a:t>Naur</a:t>
            </a:r>
            <a:r>
              <a:rPr lang="en-US" dirty="0"/>
              <a:t> form (BNF)</a:t>
            </a:r>
            <a:br>
              <a:rPr lang="en-US" dirty="0"/>
            </a:b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4A40F-FA50-3CEC-3EB8-165BEE3042E9}"/>
              </a:ext>
            </a:extLst>
          </p:cNvPr>
          <p:cNvSpPr txBox="1"/>
          <p:nvPr/>
        </p:nvSpPr>
        <p:spPr>
          <a:xfrm>
            <a:off x="335280" y="1186934"/>
            <a:ext cx="94660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FF2F92"/>
                </a:solidFill>
              </a:rPr>
              <a:t>Backus-Naur form is a </a:t>
            </a:r>
            <a:r>
              <a:rPr lang="en-US" sz="2000" dirty="0" err="1">
                <a:solidFill>
                  <a:srgbClr val="FF2F92"/>
                </a:solidFill>
              </a:rPr>
              <a:t>metasyntax</a:t>
            </a:r>
            <a:r>
              <a:rPr lang="en-US" sz="2000" dirty="0">
                <a:solidFill>
                  <a:srgbClr val="FF2F92"/>
                </a:solidFill>
              </a:rPr>
              <a:t> often used to describe the syntax of languages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81D657-94F5-DC15-BA8A-B12381481403}"/>
              </a:ext>
            </a:extLst>
          </p:cNvPr>
          <p:cNvGrpSpPr/>
          <p:nvPr/>
        </p:nvGrpSpPr>
        <p:grpSpPr>
          <a:xfrm>
            <a:off x="171762" y="1652257"/>
            <a:ext cx="4896544" cy="3970318"/>
            <a:chOff x="3784242" y="1637799"/>
            <a:chExt cx="4896544" cy="39703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919E83-63CB-E866-E18B-86F6350024B4}"/>
                </a:ext>
              </a:extLst>
            </p:cNvPr>
            <p:cNvSpPr txBox="1"/>
            <p:nvPr/>
          </p:nvSpPr>
          <p:spPr>
            <a:xfrm>
              <a:off x="3784242" y="1637799"/>
              <a:ext cx="4896544" cy="39703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en-GB" sz="1800" i="1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OneCoin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Actions: Turnstile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FSM: </a:t>
              </a:r>
              <a:r>
                <a:rPr lang="en-GB" sz="1800" i="1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OneCoinTurnstile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Initial: Locked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Locked	   {</a:t>
              </a:r>
            </a:p>
            <a:p>
              <a:r>
                <a:rPr lang="en-GB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Coin	Unlocked	</a:t>
              </a:r>
              <a:r>
                <a:rPr lang="en-GB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{</a:t>
              </a:r>
              <a:r>
                <a:rPr lang="en-GB" sz="1800" i="1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alarmOff</a:t>
              </a:r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unlock}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GB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Pass	Locked	 </a:t>
              </a:r>
              <a:r>
                <a:rPr lang="en-GB" sz="1800" i="1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alarmOn</a:t>
              </a:r>
              <a:endParaRPr lang="en-GB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Unlocked  {</a:t>
              </a:r>
            </a:p>
            <a:p>
              <a:r>
                <a:rPr lang="en-GB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Coin	Unlocked	 thankyou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	Unlocked  Pass	Locked	 lock</a:t>
              </a:r>
            </a:p>
            <a:p>
              <a:r>
                <a:rPr lang="en-GB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B9EEE27D-37BB-3EB3-03A9-C6B869C509A6}"/>
                </a:ext>
              </a:extLst>
            </p:cNvPr>
            <p:cNvSpPr/>
            <p:nvPr/>
          </p:nvSpPr>
          <p:spPr>
            <a:xfrm>
              <a:off x="6056288" y="1725554"/>
              <a:ext cx="288032" cy="1224136"/>
            </a:xfrm>
            <a:prstGeom prst="righ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B7E12E-6F4F-6731-D11D-D9A107C72C5A}"/>
                </a:ext>
              </a:extLst>
            </p:cNvPr>
            <p:cNvSpPr txBox="1"/>
            <p:nvPr/>
          </p:nvSpPr>
          <p:spPr>
            <a:xfrm>
              <a:off x="6358069" y="2152956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2000" dirty="0">
                  <a:solidFill>
                    <a:srgbClr val="00B0F0"/>
                  </a:solidFill>
                </a:rPr>
                <a:t>Headers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F425053-BFEB-D4F4-A1BD-743A1128EFE5}"/>
              </a:ext>
            </a:extLst>
          </p:cNvPr>
          <p:cNvSpPr txBox="1"/>
          <p:nvPr/>
        </p:nvSpPr>
        <p:spPr>
          <a:xfrm>
            <a:off x="5879976" y="1943707"/>
            <a:ext cx="4176880" cy="2819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2F92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FSM::=&lt;Header&gt;*&lt;Logic&gt;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&lt;Header&gt;  ::= &lt;Name&gt; “:” &lt;Name&gt;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&lt;Logic&gt; ::= “{“ &lt;Transition&gt;* “}”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&lt;Transition&gt; ::= &lt;State&gt;  “{“ &lt;State-Spec&gt; “}” 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&lt;State&gt; ::= &lt;Name&gt;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&lt;State-Spec&gt; ::= &lt;Event&gt; ” ” &lt;State&gt; ” ” &lt;Action&gt;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&lt;Event&gt; ::= &lt;Name&gt;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&lt;Action&gt; ::= &lt;Name&gt; | “{“ &lt;Name&gt; “ ” &lt;Action&gt; “}”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&lt;Name&gt; ::= \w+</a:t>
            </a:r>
          </a:p>
        </p:txBody>
      </p:sp>
    </p:spTree>
    <p:extLst>
      <p:ext uri="{BB962C8B-B14F-4D97-AF65-F5344CB8AC3E}">
        <p14:creationId xmlns:p14="http://schemas.microsoft.com/office/powerpoint/2010/main" val="14264370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58B1-47AA-A9C8-1504-9D99C058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– Parsing our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B0F67-04D5-7837-690C-05F67BF8E2F7}"/>
              </a:ext>
            </a:extLst>
          </p:cNvPr>
          <p:cNvSpPr txBox="1"/>
          <p:nvPr/>
        </p:nvSpPr>
        <p:spPr>
          <a:xfrm>
            <a:off x="367625" y="2636912"/>
            <a:ext cx="931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Create the </a:t>
            </a:r>
            <a:r>
              <a:rPr lang="en-US" sz="2000" dirty="0" err="1">
                <a:solidFill>
                  <a:schemeClr val="tx2"/>
                </a:solidFill>
              </a:rPr>
              <a:t>Lexer</a:t>
            </a:r>
            <a:r>
              <a:rPr lang="en-US" sz="2000" dirty="0">
                <a:solidFill>
                  <a:schemeClr val="tx2"/>
                </a:solidFill>
              </a:rPr>
              <a:t> and then parse the structure string to create the data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1E23-43CE-69A1-F6BA-185A84BC003F}"/>
              </a:ext>
            </a:extLst>
          </p:cNvPr>
          <p:cNvSpPr txBox="1"/>
          <p:nvPr/>
        </p:nvSpPr>
        <p:spPr>
          <a:xfrm>
            <a:off x="479376" y="1531558"/>
            <a:ext cx="100091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Any system that can be represented in BNF can be parsed with a finite state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04B5-AE19-6270-8B36-257551A9391C}"/>
              </a:ext>
            </a:extLst>
          </p:cNvPr>
          <p:cNvSpPr txBox="1"/>
          <p:nvPr/>
        </p:nvSpPr>
        <p:spPr>
          <a:xfrm>
            <a:off x="1127448" y="2018614"/>
            <a:ext cx="855715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you can implement a parser by implementing the right finite state machine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F10E68-F013-65B3-6B5C-86C0FB40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3115559"/>
            <a:ext cx="4677368" cy="36267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65922C-230D-E891-9094-2AFC57C9648B}"/>
              </a:ext>
            </a:extLst>
          </p:cNvPr>
          <p:cNvSpPr txBox="1"/>
          <p:nvPr/>
        </p:nvSpPr>
        <p:spPr>
          <a:xfrm>
            <a:off x="7536160" y="5661248"/>
            <a:ext cx="3744416" cy="5355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The Data structures don’t know anything about the </a:t>
            </a:r>
            <a:r>
              <a:rPr lang="en-US" sz="1600" dirty="0" err="1">
                <a:solidFill>
                  <a:schemeClr val="tx2"/>
                </a:solidFill>
              </a:rPr>
              <a:t>Lexer</a:t>
            </a:r>
            <a:r>
              <a:rPr lang="en-US" sz="1600" dirty="0">
                <a:solidFill>
                  <a:schemeClr val="tx2"/>
                </a:solidFill>
              </a:rPr>
              <a:t> or the Parser</a:t>
            </a:r>
          </a:p>
        </p:txBody>
      </p:sp>
    </p:spTree>
    <p:extLst>
      <p:ext uri="{BB962C8B-B14F-4D97-AF65-F5344CB8AC3E}">
        <p14:creationId xmlns:p14="http://schemas.microsoft.com/office/powerpoint/2010/main" val="36397415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1823-2CCD-933C-747E-2879AA5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4273F-E93B-7C1E-631C-3D9E3747A0F7}"/>
              </a:ext>
            </a:extLst>
          </p:cNvPr>
          <p:cNvSpPr txBox="1"/>
          <p:nvPr/>
        </p:nvSpPr>
        <p:spPr>
          <a:xfrm>
            <a:off x="767408" y="1484784"/>
            <a:ext cx="9217024" cy="535531"/>
          </a:xfrm>
          <a:prstGeom prst="rect">
            <a:avLst/>
          </a:prstGeom>
          <a:solidFill>
            <a:srgbClr val="FF85FF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bg1"/>
                </a:solidFill>
              </a:rPr>
              <a:t>The builder pattern separates the construction of a complex object from its representation so that the same construction process can create different representations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5509DF-8458-3805-92C5-0EFDB38B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133499"/>
            <a:ext cx="9525000" cy="3263900"/>
          </a:xfrm>
          <a:prstGeom prst="rect">
            <a:avLst/>
          </a:prstGeom>
          <a:noFill/>
          <a:ln>
            <a:solidFill>
              <a:srgbClr val="FF2F9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9177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FDB2-D46F-0EDB-246E-20F9695C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builder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70238-2A5B-AD89-024B-3085F9AE4CD5}"/>
              </a:ext>
            </a:extLst>
          </p:cNvPr>
          <p:cNvSpPr txBox="1"/>
          <p:nvPr/>
        </p:nvSpPr>
        <p:spPr>
          <a:xfrm>
            <a:off x="839416" y="1361942"/>
            <a:ext cx="3526149" cy="5355312"/>
          </a:xfrm>
          <a:prstGeom prst="rect">
            <a:avLst/>
          </a:prstGeom>
          <a:noFill/>
          <a:ln>
            <a:solidFill>
              <a:srgbClr val="FF2F92"/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class </a:t>
            </a:r>
            <a:r>
              <a:rPr lang="en-GB" sz="9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Monkey 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private </a:t>
            </a:r>
            <a:r>
              <a:rPr lang="en-GB" sz="9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9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private int </a:t>
            </a:r>
            <a:r>
              <a:rPr lang="en-GB" sz="9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private </a:t>
            </a:r>
            <a:r>
              <a:rPr lang="en-GB" sz="900" dirty="0">
                <a:solidFill>
                  <a:srgbClr val="94AE57"/>
                </a:solidFill>
                <a:effectLst/>
                <a:latin typeface="Menlo" panose="020B0609030804020204" pitchFamily="49" charset="0"/>
              </a:rPr>
              <a:t>Food </a:t>
            </a:r>
            <a:r>
              <a:rPr lang="en-GB" sz="9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food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b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i="1" dirty="0">
                <a:solidFill>
                  <a:srgbClr val="969896"/>
                </a:solidFill>
                <a:effectLst/>
                <a:latin typeface="Menlo" panose="020B0609030804020204" pitchFamily="49" charset="0"/>
              </a:rPr>
              <a:t>// private constructor</a:t>
            </a:r>
            <a:br>
              <a:rPr lang="en-GB" sz="900" i="1" dirty="0">
                <a:solidFill>
                  <a:srgbClr val="969896"/>
                </a:solidFill>
                <a:effectLst/>
                <a:latin typeface="Menlo" panose="020B0609030804020204" pitchFamily="49" charset="0"/>
              </a:rPr>
            </a:br>
            <a:r>
              <a:rPr lang="en-GB" sz="900" i="1" dirty="0">
                <a:solidFill>
                  <a:srgbClr val="96989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private 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Monkey() {}</a:t>
            </a:r>
            <a:b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b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static </a:t>
            </a:r>
            <a:r>
              <a:rPr lang="en-GB" sz="9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MonkeyBuilder</a:t>
            </a:r>
            <a:r>
              <a:rPr lang="en-GB" sz="9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dirty="0">
                <a:solidFill>
                  <a:srgbClr val="81A2BE"/>
                </a:solidFill>
                <a:effectLst/>
                <a:latin typeface="Menlo" panose="020B0609030804020204" pitchFamily="49" charset="0"/>
              </a:rPr>
              <a:t>builder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9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return new </a:t>
            </a:r>
            <a:r>
              <a:rPr lang="en-GB" sz="90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MonkeyBuilder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b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5E8287"/>
                </a:solidFill>
                <a:effectLst/>
                <a:latin typeface="Menlo" panose="020B0609030804020204" pitchFamily="49" charset="0"/>
              </a:rPr>
              <a:t>@Override</a:t>
            </a:r>
            <a:br>
              <a:rPr lang="en-GB" sz="900" dirty="0">
                <a:solidFill>
                  <a:srgbClr val="5E8287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5E8287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9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900" dirty="0" err="1">
                <a:solidFill>
                  <a:srgbClr val="81A2BE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9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GB" sz="9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"Monkey{"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+</a:t>
            </a:r>
            <a:b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9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"name='"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+ </a:t>
            </a:r>
            <a:r>
              <a:rPr lang="en-GB" sz="9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name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+ </a:t>
            </a:r>
            <a:r>
              <a:rPr lang="en-GB" sz="9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9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\'</a:t>
            </a:r>
            <a:r>
              <a:rPr lang="en-GB" sz="9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'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+</a:t>
            </a:r>
            <a:b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9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", age="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+ </a:t>
            </a:r>
            <a:r>
              <a:rPr lang="en-GB" sz="9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age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+</a:t>
            </a:r>
            <a:b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9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", food="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+ </a:t>
            </a:r>
            <a:r>
              <a:rPr lang="en-GB" sz="9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food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+</a:t>
            </a:r>
            <a:b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9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'}'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b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static class </a:t>
            </a:r>
            <a:r>
              <a:rPr lang="en-GB" sz="9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MonkeyBuilder</a:t>
            </a:r>
            <a:r>
              <a:rPr lang="en-GB" sz="9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{}</a:t>
            </a:r>
          </a:p>
          <a:p>
            <a:b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900" dirty="0" err="1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GB" sz="9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dirty="0">
                <a:solidFill>
                  <a:srgbClr val="94AE57"/>
                </a:solidFill>
                <a:effectLst/>
                <a:latin typeface="Menlo" panose="020B0609030804020204" pitchFamily="49" charset="0"/>
              </a:rPr>
              <a:t>Food </a:t>
            </a: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900" b="1" i="1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BANANNA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,</a:t>
            </a:r>
            <a:b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900" b="1" i="1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APPLE</a:t>
            </a:r>
            <a:br>
              <a:rPr lang="en-GB" sz="900" b="1" i="1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</a:br>
            <a:r>
              <a:rPr lang="en-GB" sz="900" b="1" i="1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b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static void </a:t>
            </a:r>
            <a:r>
              <a:rPr lang="en-GB" sz="900" dirty="0">
                <a:solidFill>
                  <a:srgbClr val="81A2B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9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9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Monkey 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monkey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9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Monkey</a:t>
            </a:r>
            <a:r>
              <a:rPr lang="en-GB" sz="9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i="1" dirty="0" err="1">
                <a:solidFill>
                  <a:srgbClr val="CC6666"/>
                </a:solidFill>
                <a:effectLst/>
                <a:latin typeface="Menlo" panose="020B0609030804020204" pitchFamily="49" charset="0"/>
              </a:rPr>
              <a:t>builder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</a:t>
            </a:r>
            <a:b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age(</a:t>
            </a:r>
            <a:r>
              <a:rPr lang="en-GB" sz="90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name(</a:t>
            </a:r>
            <a:r>
              <a:rPr lang="en-GB" sz="9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"Coco"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food(</a:t>
            </a:r>
            <a:r>
              <a:rPr lang="en-GB" sz="900" dirty="0" err="1">
                <a:solidFill>
                  <a:srgbClr val="94AE57"/>
                </a:solidFill>
                <a:effectLst/>
                <a:latin typeface="Menlo" panose="020B0609030804020204" pitchFamily="49" charset="0"/>
              </a:rPr>
              <a:t>Food</a:t>
            </a:r>
            <a:r>
              <a:rPr lang="en-GB" sz="9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1" i="1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APPLE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build()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9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GB" sz="9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b="1" i="1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GB" sz="9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90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"Monkey -&gt; " 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+ </a:t>
            </a: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monkey)</a:t>
            </a: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9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9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BC7EB-029D-5263-6D33-4D027F826DF9}"/>
              </a:ext>
            </a:extLst>
          </p:cNvPr>
          <p:cNvSpPr txBox="1"/>
          <p:nvPr/>
        </p:nvSpPr>
        <p:spPr>
          <a:xfrm>
            <a:off x="6456042" y="1373571"/>
            <a:ext cx="3744416" cy="4401205"/>
          </a:xfrm>
          <a:prstGeom prst="rect">
            <a:avLst/>
          </a:prstGeom>
          <a:noFill/>
          <a:ln>
            <a:solidFill>
              <a:srgbClr val="FF2F92"/>
            </a:solidFill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static class </a:t>
            </a:r>
            <a:r>
              <a:rPr lang="en-GB" sz="10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MonkeyBuilder</a:t>
            </a:r>
            <a:r>
              <a:rPr lang="en-GB" sz="10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0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private </a:t>
            </a:r>
            <a:r>
              <a:rPr lang="en-GB" sz="10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private int 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private </a:t>
            </a:r>
            <a:r>
              <a:rPr lang="en-GB" sz="1000" dirty="0">
                <a:solidFill>
                  <a:srgbClr val="94AE57"/>
                </a:solidFill>
                <a:effectLst/>
                <a:latin typeface="Menlo" panose="020B0609030804020204" pitchFamily="49" charset="0"/>
              </a:rPr>
              <a:t>Food 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food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0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MonkeyBuilder</a:t>
            </a:r>
            <a:r>
              <a:rPr lang="en-GB" sz="10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dirty="0">
                <a:solidFill>
                  <a:srgbClr val="81A2B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00" dirty="0" err="1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return this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b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0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MonkeyBuilder</a:t>
            </a:r>
            <a:r>
              <a:rPr lang="en-GB" sz="10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dirty="0">
                <a:solidFill>
                  <a:srgbClr val="81A2B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00" dirty="0" err="1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return this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b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0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MonkeyBuilder</a:t>
            </a:r>
            <a:r>
              <a:rPr lang="en-GB" sz="10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dirty="0">
                <a:solidFill>
                  <a:srgbClr val="81A2BE"/>
                </a:solidFill>
                <a:effectLst/>
                <a:latin typeface="Menlo" panose="020B0609030804020204" pitchFamily="49" charset="0"/>
              </a:rPr>
              <a:t>food</a:t>
            </a:r>
            <a:r>
              <a:rPr lang="en-GB" sz="10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dirty="0">
                <a:solidFill>
                  <a:srgbClr val="94AE57"/>
                </a:solidFill>
                <a:effectLst/>
                <a:latin typeface="Menlo" panose="020B0609030804020204" pitchFamily="49" charset="0"/>
              </a:rPr>
              <a:t>Food 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food</a:t>
            </a:r>
            <a:r>
              <a:rPr lang="en-GB" sz="10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00" dirty="0" err="1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food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food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return this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b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0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Monkey </a:t>
            </a:r>
            <a:r>
              <a:rPr lang="en-GB" sz="1000" dirty="0">
                <a:solidFill>
                  <a:srgbClr val="81A2BE"/>
                </a:solidFill>
                <a:effectLst/>
                <a:latin typeface="Menlo" panose="020B0609030804020204" pitchFamily="49" charset="0"/>
              </a:rPr>
              <a:t>build</a:t>
            </a:r>
            <a:r>
              <a:rPr lang="en-GB" sz="10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Monkey </a:t>
            </a:r>
            <a:r>
              <a:rPr lang="en-GB" sz="10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monkey 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new </a:t>
            </a:r>
            <a:r>
              <a:rPr lang="en-GB" sz="10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Monkey()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0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monkey</a:t>
            </a:r>
            <a:r>
              <a:rPr lang="en-GB" sz="10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000" dirty="0" err="1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0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monkey</a:t>
            </a:r>
            <a:r>
              <a:rPr lang="en-GB" sz="10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000" dirty="0" err="1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0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monkey</a:t>
            </a:r>
            <a:r>
              <a:rPr lang="en-GB" sz="10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food</a:t>
            </a:r>
            <a:r>
              <a:rPr lang="en-GB" sz="10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000" dirty="0" err="1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food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GB" sz="10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monkey</a:t>
            </a: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0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0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00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D5A0066-DE90-61CA-4388-2CCDAA50B0B5}"/>
              </a:ext>
            </a:extLst>
          </p:cNvPr>
          <p:cNvSpPr/>
          <p:nvPr/>
        </p:nvSpPr>
        <p:spPr>
          <a:xfrm rot="3485134">
            <a:off x="5033785" y="2206021"/>
            <a:ext cx="288032" cy="273630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1459530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2B28-399B-B183-B2E2-3C2DFEC4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Builder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91408-170F-B592-FE74-9E94F03F0615}"/>
              </a:ext>
            </a:extLst>
          </p:cNvPr>
          <p:cNvSpPr txBox="1"/>
          <p:nvPr/>
        </p:nvSpPr>
        <p:spPr>
          <a:xfrm>
            <a:off x="1919536" y="1364555"/>
            <a:ext cx="6306535" cy="4789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14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class </a:t>
            </a:r>
            <a:r>
              <a:rPr lang="en-GB" sz="14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TestBuilder</a:t>
            </a:r>
            <a:r>
              <a:rPr lang="en-GB" sz="14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static void </a:t>
            </a:r>
            <a:r>
              <a:rPr lang="en-GB" sz="1400" dirty="0">
                <a:solidFill>
                  <a:srgbClr val="81A2B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4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4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Customer 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bob 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4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i="1" dirty="0" err="1">
                <a:solidFill>
                  <a:srgbClr val="CC6666"/>
                </a:solidFill>
                <a:effectLst/>
                <a:latin typeface="Menlo" panose="020B0609030804020204" pitchFamily="49" charset="0"/>
              </a:rPr>
              <a:t>builderOf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"bob"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"smith"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withAddress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"7 </a:t>
            </a:r>
            <a:r>
              <a:rPr lang="en-GB" sz="1400" dirty="0" err="1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Beachamp</a:t>
            </a:r>
            <a:r>
              <a:rPr lang="en-GB" sz="14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 Road"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withAge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68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withPhoneNumber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"7049653"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withSex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4AE57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1" i="1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MALE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build()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1" i="1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(bob)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Patient </a:t>
            </a:r>
            <a:r>
              <a:rPr lang="en-GB" sz="140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sam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4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Patient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i="1" dirty="0" err="1">
                <a:solidFill>
                  <a:srgbClr val="CC6666"/>
                </a:solidFill>
                <a:effectLst/>
                <a:latin typeface="Menlo" panose="020B0609030804020204" pitchFamily="49" charset="0"/>
              </a:rPr>
              <a:t>builderOf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"Sam"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"Waldron"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with(</a:t>
            </a:r>
            <a:r>
              <a:rPr lang="en-GB" sz="14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builder 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-&gt; </a:t>
            </a:r>
            <a:r>
              <a:rPr lang="en-GB" sz="14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4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                </a:t>
            </a:r>
            <a:r>
              <a:rPr lang="en-GB" sz="14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builder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4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40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33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            </a:t>
            </a:r>
            <a:r>
              <a:rPr lang="en-GB" sz="14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builder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-GB" sz="14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4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”59 Barns Lane"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            </a:t>
            </a:r>
            <a:r>
              <a:rPr lang="en-GB" sz="14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builder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phoneNumber</a:t>
            </a:r>
            <a:r>
              <a:rPr lang="en-GB" sz="14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400" dirty="0">
                <a:solidFill>
                  <a:srgbClr val="B5BD68"/>
                </a:solidFill>
                <a:effectLst/>
                <a:latin typeface="Menlo" panose="020B0609030804020204" pitchFamily="49" charset="0"/>
              </a:rPr>
              <a:t>"0118996722"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            </a:t>
            </a:r>
            <a:r>
              <a:rPr lang="en-GB" sz="14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builder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en-GB" sz="14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4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Patient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4AE57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1" i="1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-GB" sz="14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build()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1" i="1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GB" sz="14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sam</a:t>
            </a: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4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0A6D5-D22F-CFD7-CF1E-D62540447A22}"/>
              </a:ext>
            </a:extLst>
          </p:cNvPr>
          <p:cNvSpPr txBox="1"/>
          <p:nvPr/>
        </p:nvSpPr>
        <p:spPr>
          <a:xfrm>
            <a:off x="7743823" y="2141795"/>
            <a:ext cx="252864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Traditional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D1EC1-7630-8003-4AC2-1C692148E2E3}"/>
              </a:ext>
            </a:extLst>
          </p:cNvPr>
          <p:cNvSpPr txBox="1"/>
          <p:nvPr/>
        </p:nvSpPr>
        <p:spPr>
          <a:xfrm>
            <a:off x="8328248" y="4077072"/>
            <a:ext cx="297870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Using Java8 Consumers</a:t>
            </a:r>
          </a:p>
        </p:txBody>
      </p:sp>
    </p:spTree>
    <p:extLst>
      <p:ext uri="{BB962C8B-B14F-4D97-AF65-F5344CB8AC3E}">
        <p14:creationId xmlns:p14="http://schemas.microsoft.com/office/powerpoint/2010/main" val="9673176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2491086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FS" val="k4TfZQJh"/>
  <p:tag name="ARTICULATE_SLIDE_COUNT" val="23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FS">
  <a:themeElements>
    <a:clrScheme name="Custom 33">
      <a:dk1>
        <a:srgbClr val="000000"/>
      </a:dk1>
      <a:lt1>
        <a:sysClr val="window" lastClr="FFFFFF"/>
      </a:lt1>
      <a:dk2>
        <a:srgbClr val="232241"/>
      </a:dk2>
      <a:lt2>
        <a:srgbClr val="C7C8CF"/>
      </a:lt2>
      <a:accent1>
        <a:srgbClr val="FCB116"/>
      </a:accent1>
      <a:accent2>
        <a:srgbClr val="EC6B29"/>
      </a:accent2>
      <a:accent3>
        <a:srgbClr val="9191A0"/>
      </a:accent3>
      <a:accent4>
        <a:srgbClr val="25B680"/>
      </a:accent4>
      <a:accent5>
        <a:srgbClr val="00A5E0"/>
      </a:accent5>
      <a:accent6>
        <a:srgbClr val="5B5A71"/>
      </a:accent6>
      <a:hlink>
        <a:srgbClr val="00A5E0"/>
      </a:hlink>
      <a:folHlink>
        <a:srgbClr val="5B5A71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200"/>
          </a:spcBef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scover Template" id="{ED19F476-CD5F-8C4E-9F8C-C509FFE511F9}" vid="{88A40036-3A69-984C-8C67-1BAF72EFE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82FE1962BF246BB3FD51399502091" ma:contentTypeVersion="4" ma:contentTypeDescription="Create a new document." ma:contentTypeScope="" ma:versionID="a8c673c98f8b2fb74a666da82b1c2089">
  <xsd:schema xmlns:xsd="http://www.w3.org/2001/XMLSchema" xmlns:xs="http://www.w3.org/2001/XMLSchema" xmlns:p="http://schemas.microsoft.com/office/2006/metadata/properties" xmlns:ns2="87a905cf-b897-4a15-b4dd-a8e6e281c28b" xmlns:ns3="846e726d-930d-4acb-bd80-f2077a598691" targetNamespace="http://schemas.microsoft.com/office/2006/metadata/properties" ma:root="true" ma:fieldsID="5fda6c7244f85a62871e6aeadce43f09" ns2:_="" ns3:_="">
    <xsd:import namespace="87a905cf-b897-4a15-b4dd-a8e6e281c28b"/>
    <xsd:import namespace="846e726d-930d-4acb-bd80-f2077a5986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905cf-b897-4a15-b4dd-a8e6e281c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e726d-930d-4acb-bd80-f2077a5986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6e726d-930d-4acb-bd80-f2077a598691">
      <UserInfo>
        <DisplayName>Rohit Rahim</DisplayName>
        <AccountId>76190</AccountId>
        <AccountType/>
      </UserInfo>
      <UserInfo>
        <DisplayName>Leo Zhang</DisplayName>
        <AccountId>76198</AccountId>
        <AccountType/>
      </UserInfo>
      <UserInfo>
        <DisplayName>Ebony Cherry</DisplayName>
        <AccountId>76895</AccountId>
        <AccountType/>
      </UserInfo>
      <UserInfo>
        <DisplayName>Joan Castro</DisplayName>
        <AccountId>76253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0E2D35C-61C5-4F1E-A268-B370BE907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a905cf-b897-4a15-b4dd-a8e6e281c28b"/>
    <ds:schemaRef ds:uri="846e726d-930d-4acb-bd80-f2077a5986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F4FCAA-B58A-4119-AACD-7D2BC6BC45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26828B-8021-40B0-BE6F-5F8BAA7A8160}">
  <ds:schemaRefs>
    <ds:schemaRef ds:uri="http://schemas.microsoft.com/office/2006/metadata/properties"/>
    <ds:schemaRef ds:uri="http://schemas.microsoft.com/office/infopath/2007/PartnerControls"/>
    <ds:schemaRef ds:uri="846e726d-930d-4acb-bd80-f2077a5986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DFS</Template>
  <TotalTime>42343</TotalTime>
  <Words>866</Words>
  <Application>Microsoft Macintosh PowerPoint</Application>
  <PresentationFormat>Widescreen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Menlo</vt:lpstr>
      <vt:lpstr>DFS</vt:lpstr>
      <vt:lpstr>29 – Clean Code – Design Patterns – SMC Parser and Builder Pattern</vt:lpstr>
      <vt:lpstr>State Machine Compiler (SMC) - Parser</vt:lpstr>
      <vt:lpstr>State Machine Compiler (SMC) - Parser</vt:lpstr>
      <vt:lpstr>Backus–Naur form (BNF) </vt:lpstr>
      <vt:lpstr>Lexical Analysis – Parsing our structure</vt:lpstr>
      <vt:lpstr>The Builder Pattern</vt:lpstr>
      <vt:lpstr>Basic builder pattern</vt:lpstr>
      <vt:lpstr>Functional Builder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Orange</dc:title>
  <dc:creator>Rupert Waldron</dc:creator>
  <cp:lastModifiedBy>Rupert Waldron</cp:lastModifiedBy>
  <cp:revision>89</cp:revision>
  <dcterms:created xsi:type="dcterms:W3CDTF">2022-08-24T15:23:13Z</dcterms:created>
  <dcterms:modified xsi:type="dcterms:W3CDTF">2023-02-01T13:17:18Z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D6DB954F-EBBA-4914-8ADB-B211F7966D93</vt:lpwstr>
  </property>
  <property fmtid="{D5CDD505-2E9C-101B-9397-08002B2CF9AE}" pid="3" name="ArticulatePath">
    <vt:lpwstr>16X9 Corporate PowerPoint Template Oct 2020_v1</vt:lpwstr>
  </property>
  <property fmtid="{D5CDD505-2E9C-101B-9397-08002B2CF9AE}" pid="4" name="ContentTypeId">
    <vt:lpwstr>0x01010039F82FE1962BF246BB3FD51399502091</vt:lpwstr>
  </property>
</Properties>
</file>