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753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54440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2590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71774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04317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63094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0154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6370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878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1358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4996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4364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161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6311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424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4816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9116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9736348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BE66-56AB-A37F-C495-654CFCC28273}"/>
              </a:ext>
            </a:extLst>
          </p:cNvPr>
          <p:cNvSpPr>
            <a:spLocks noGrp="1"/>
          </p:cNvSpPr>
          <p:nvPr>
            <p:ph type="ctrTitle"/>
          </p:nvPr>
        </p:nvSpPr>
        <p:spPr>
          <a:xfrm>
            <a:off x="1154955" y="1557821"/>
            <a:ext cx="8825658" cy="3329581"/>
          </a:xfrm>
        </p:spPr>
        <p:txBody>
          <a:bodyPr/>
          <a:lstStyle/>
          <a:p>
            <a:pPr algn="ctr"/>
            <a:r>
              <a:rPr lang="en-IN" i="1"/>
              <a:t> and it’s applications</a:t>
            </a:r>
            <a:endParaRPr lang="en-US" i="1"/>
          </a:p>
        </p:txBody>
      </p:sp>
      <p:sp>
        <p:nvSpPr>
          <p:cNvPr id="3" name="Subtitle 2">
            <a:extLst>
              <a:ext uri="{FF2B5EF4-FFF2-40B4-BE49-F238E27FC236}">
                <a16:creationId xmlns:a16="http://schemas.microsoft.com/office/drawing/2014/main" id="{EF8A0156-826C-6F83-865E-5DF3E555D6EE}"/>
              </a:ext>
            </a:extLst>
          </p:cNvPr>
          <p:cNvSpPr>
            <a:spLocks noGrp="1"/>
          </p:cNvSpPr>
          <p:nvPr>
            <p:ph type="subTitle" idx="1"/>
          </p:nvPr>
        </p:nvSpPr>
        <p:spPr>
          <a:xfrm>
            <a:off x="1154955" y="1794577"/>
            <a:ext cx="8825658" cy="861420"/>
          </a:xfrm>
        </p:spPr>
        <p:txBody>
          <a:bodyPr>
            <a:normAutofit fontScale="92500" lnSpcReduction="20000"/>
          </a:bodyPr>
          <a:lstStyle/>
          <a:p>
            <a:pPr algn="ctr"/>
            <a:r>
              <a:rPr lang="en-IN" sz="6600" i="1">
                <a:solidFill>
                  <a:schemeClr val="tx2"/>
                </a:solidFill>
              </a:rPr>
              <a:t>Python </a:t>
            </a:r>
            <a:endParaRPr lang="en-US" sz="6600" i="1">
              <a:solidFill>
                <a:schemeClr val="tx2"/>
              </a:solidFill>
            </a:endParaRPr>
          </a:p>
        </p:txBody>
      </p:sp>
    </p:spTree>
    <p:extLst>
      <p:ext uri="{BB962C8B-B14F-4D97-AF65-F5344CB8AC3E}">
        <p14:creationId xmlns:p14="http://schemas.microsoft.com/office/powerpoint/2010/main" val="419433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74D9-13C5-F764-09E3-A9C1050B5DB1}"/>
              </a:ext>
            </a:extLst>
          </p:cNvPr>
          <p:cNvSpPr>
            <a:spLocks noGrp="1"/>
          </p:cNvSpPr>
          <p:nvPr>
            <p:ph type="title"/>
          </p:nvPr>
        </p:nvSpPr>
        <p:spPr/>
        <p:txBody>
          <a:bodyPr/>
          <a:lstStyle/>
          <a:p>
            <a:r>
              <a:rPr lang="en-IN" dirty="0"/>
              <a:t>Presentation made by:-</a:t>
            </a:r>
            <a:endParaRPr lang="en-US" dirty="0"/>
          </a:p>
        </p:txBody>
      </p:sp>
      <p:sp>
        <p:nvSpPr>
          <p:cNvPr id="3" name="Content Placeholder 2">
            <a:extLst>
              <a:ext uri="{FF2B5EF4-FFF2-40B4-BE49-F238E27FC236}">
                <a16:creationId xmlns:a16="http://schemas.microsoft.com/office/drawing/2014/main" id="{9679B08E-C49E-6362-3FF2-FCAB5E63B1FF}"/>
              </a:ext>
            </a:extLst>
          </p:cNvPr>
          <p:cNvSpPr>
            <a:spLocks noGrp="1"/>
          </p:cNvSpPr>
          <p:nvPr>
            <p:ph idx="1"/>
          </p:nvPr>
        </p:nvSpPr>
        <p:spPr/>
        <p:txBody>
          <a:bodyPr>
            <a:normAutofit/>
          </a:bodyPr>
          <a:lstStyle/>
          <a:p>
            <a:pPr marL="457200" lvl="1" indent="0">
              <a:buNone/>
            </a:pPr>
            <a:r>
              <a:rPr lang="en-IN" sz="5200" dirty="0"/>
              <a:t>Somya Pratap Singh</a:t>
            </a:r>
          </a:p>
          <a:p>
            <a:pPr marL="457200" lvl="1" indent="0">
              <a:buNone/>
            </a:pPr>
            <a:r>
              <a:rPr lang="en-IN" sz="5200" dirty="0"/>
              <a:t>Class:- 12</a:t>
            </a:r>
            <a:r>
              <a:rPr lang="en-IN" sz="5200" baseline="30000" dirty="0"/>
              <a:t>th</a:t>
            </a:r>
            <a:r>
              <a:rPr lang="en-IN" sz="5200" dirty="0"/>
              <a:t> Science</a:t>
            </a:r>
            <a:endParaRPr lang="en-US" sz="5200" dirty="0"/>
          </a:p>
        </p:txBody>
      </p:sp>
    </p:spTree>
    <p:extLst>
      <p:ext uri="{BB962C8B-B14F-4D97-AF65-F5344CB8AC3E}">
        <p14:creationId xmlns:p14="http://schemas.microsoft.com/office/powerpoint/2010/main" val="416757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79E3-1E08-7286-9168-0E143397FCB8}"/>
              </a:ext>
            </a:extLst>
          </p:cNvPr>
          <p:cNvSpPr>
            <a:spLocks noGrp="1"/>
          </p:cNvSpPr>
          <p:nvPr>
            <p:ph type="title"/>
          </p:nvPr>
        </p:nvSpPr>
        <p:spPr>
          <a:xfrm>
            <a:off x="-1161336" y="403412"/>
            <a:ext cx="11022449" cy="1494098"/>
          </a:xfrm>
        </p:spPr>
        <p:txBody>
          <a:bodyPr>
            <a:normAutofit/>
          </a:bodyPr>
          <a:lstStyle/>
          <a:p>
            <a:pPr algn="ctr"/>
            <a:r>
              <a:rPr lang="en-IN" sz="5400" i="1">
                <a:solidFill>
                  <a:schemeClr val="tx2">
                    <a:lumMod val="90000"/>
                  </a:schemeClr>
                </a:solidFill>
              </a:rPr>
              <a:t>What is python?</a:t>
            </a:r>
            <a:endParaRPr lang="en-US" sz="5400" i="1">
              <a:solidFill>
                <a:schemeClr val="tx2">
                  <a:lumMod val="90000"/>
                </a:schemeClr>
              </a:solidFill>
            </a:endParaRPr>
          </a:p>
        </p:txBody>
      </p:sp>
      <p:sp>
        <p:nvSpPr>
          <p:cNvPr id="3" name="Content Placeholder 2">
            <a:extLst>
              <a:ext uri="{FF2B5EF4-FFF2-40B4-BE49-F238E27FC236}">
                <a16:creationId xmlns:a16="http://schemas.microsoft.com/office/drawing/2014/main" id="{467CC79C-9AFF-6082-D9BA-2BEFF190D3D2}"/>
              </a:ext>
            </a:extLst>
          </p:cNvPr>
          <p:cNvSpPr>
            <a:spLocks noGrp="1"/>
          </p:cNvSpPr>
          <p:nvPr>
            <p:ph idx="1"/>
          </p:nvPr>
        </p:nvSpPr>
        <p:spPr>
          <a:xfrm>
            <a:off x="751375" y="2052116"/>
            <a:ext cx="7796540" cy="3997828"/>
          </a:xfrm>
        </p:spPr>
        <p:txBody>
          <a:bodyPr>
            <a:normAutofit fontScale="92500" lnSpcReduction="10000"/>
          </a:bodyPr>
          <a:lstStyle/>
          <a:p>
            <a:r>
              <a:rPr lang="en-IN" sz="3600" b="0" i="0">
                <a:solidFill>
                  <a:srgbClr val="BDC1C6"/>
                </a:solidFill>
                <a:effectLst/>
                <a:latin typeface="Roboto" panose="02000000000000000000" pitchFamily="2" charset="0"/>
              </a:rPr>
              <a:t>Python is </a:t>
            </a:r>
            <a:r>
              <a:rPr lang="en-IN" sz="3600" b="1" i="0">
                <a:solidFill>
                  <a:srgbClr val="BDC1C6"/>
                </a:solidFill>
                <a:effectLst/>
                <a:latin typeface="Roboto" panose="02000000000000000000" pitchFamily="2" charset="0"/>
              </a:rPr>
              <a:t>a computer programming language often used to build websites and software, automate tasks, and conduct data analysis</a:t>
            </a:r>
            <a:r>
              <a:rPr lang="en-IN" sz="3600" b="0" i="0">
                <a:solidFill>
                  <a:srgbClr val="BDC1C6"/>
                </a:solidFill>
                <a:effectLst/>
                <a:latin typeface="Roboto" panose="02000000000000000000" pitchFamily="2" charset="0"/>
              </a:rPr>
              <a:t>. Python is a general-purpose language, meaning it can be used to create a variety of different programs and isn't specialized for any specific problems.</a:t>
            </a:r>
            <a:endParaRPr lang="en-US" sz="4000" i="1">
              <a:solidFill>
                <a:schemeClr val="accent2"/>
              </a:solidFill>
            </a:endParaRPr>
          </a:p>
        </p:txBody>
      </p:sp>
      <p:pic>
        <p:nvPicPr>
          <p:cNvPr id="4" name="Picture 4">
            <a:extLst>
              <a:ext uri="{FF2B5EF4-FFF2-40B4-BE49-F238E27FC236}">
                <a16:creationId xmlns:a16="http://schemas.microsoft.com/office/drawing/2014/main" id="{E8ECBFA6-B721-55F3-9883-C157223C72F9}"/>
              </a:ext>
            </a:extLst>
          </p:cNvPr>
          <p:cNvPicPr>
            <a:picLocks noChangeAspect="1"/>
          </p:cNvPicPr>
          <p:nvPr/>
        </p:nvPicPr>
        <p:blipFill>
          <a:blip r:embed="rId2"/>
          <a:stretch>
            <a:fillRect/>
          </a:stretch>
        </p:blipFill>
        <p:spPr>
          <a:xfrm>
            <a:off x="9209070" y="2391405"/>
            <a:ext cx="2231555" cy="1343942"/>
          </a:xfrm>
          <a:prstGeom prst="rect">
            <a:avLst/>
          </a:prstGeom>
        </p:spPr>
      </p:pic>
    </p:spTree>
    <p:extLst>
      <p:ext uri="{BB962C8B-B14F-4D97-AF65-F5344CB8AC3E}">
        <p14:creationId xmlns:p14="http://schemas.microsoft.com/office/powerpoint/2010/main" val="415801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9361-D3F9-6DB5-1D5F-F30BD0A5D0A6}"/>
              </a:ext>
            </a:extLst>
          </p:cNvPr>
          <p:cNvSpPr>
            <a:spLocks noGrp="1"/>
          </p:cNvSpPr>
          <p:nvPr>
            <p:ph type="title"/>
          </p:nvPr>
        </p:nvSpPr>
        <p:spPr>
          <a:xfrm>
            <a:off x="2128106" y="709329"/>
            <a:ext cx="7958331" cy="1077229"/>
          </a:xfrm>
        </p:spPr>
        <p:txBody>
          <a:bodyPr>
            <a:normAutofit/>
          </a:bodyPr>
          <a:lstStyle/>
          <a:p>
            <a:pPr algn="ctr"/>
            <a:r>
              <a:rPr lang="en-IN" sz="4800" i="1">
                <a:solidFill>
                  <a:schemeClr val="tx2"/>
                </a:solidFill>
              </a:rPr>
              <a:t>Applications</a:t>
            </a:r>
            <a:endParaRPr lang="en-US" sz="4800" i="1">
              <a:solidFill>
                <a:schemeClr val="tx2"/>
              </a:solidFill>
            </a:endParaRPr>
          </a:p>
        </p:txBody>
      </p:sp>
      <p:sp>
        <p:nvSpPr>
          <p:cNvPr id="3" name="Content Placeholder 2">
            <a:extLst>
              <a:ext uri="{FF2B5EF4-FFF2-40B4-BE49-F238E27FC236}">
                <a16:creationId xmlns:a16="http://schemas.microsoft.com/office/drawing/2014/main" id="{68BFEA1C-A710-452D-AEA8-275E81683A90}"/>
              </a:ext>
            </a:extLst>
          </p:cNvPr>
          <p:cNvSpPr>
            <a:spLocks noGrp="1"/>
          </p:cNvSpPr>
          <p:nvPr>
            <p:ph idx="1"/>
          </p:nvPr>
        </p:nvSpPr>
        <p:spPr>
          <a:xfrm>
            <a:off x="1005708" y="1773497"/>
            <a:ext cx="7796540" cy="4375174"/>
          </a:xfrm>
        </p:spPr>
        <p:txBody>
          <a:bodyPr>
            <a:normAutofit fontScale="55000" lnSpcReduction="20000"/>
          </a:bodyPr>
          <a:lstStyle/>
          <a:p>
            <a:pPr marL="0" indent="0">
              <a:buNone/>
            </a:pPr>
            <a:r>
              <a:rPr lang="en-IN" sz="3600" b="1" dirty="0">
                <a:solidFill>
                  <a:schemeClr val="tx2"/>
                </a:solidFill>
              </a:rPr>
              <a:t>Web applications </a:t>
            </a:r>
          </a:p>
          <a:p>
            <a:pPr marL="0" indent="0">
              <a:buNone/>
            </a:pPr>
            <a:endParaRPr lang="en-IN" sz="3600" b="1" dirty="0"/>
          </a:p>
          <a:p>
            <a:pPr marL="0" indent="0">
              <a:buNone/>
            </a:pPr>
            <a:r>
              <a:rPr lang="en-IN" sz="3600" dirty="0">
                <a:solidFill>
                  <a:schemeClr val="tx2"/>
                </a:solidFill>
              </a:rPr>
              <a:t>We can use Python to develop web applications. It provides libraries to handle internet protocols such as HTML and XML, JSON, Email processing, request, beautifulSoup, Feedparser, etc. One of Python web-framework named Django is used on Instagram. Python provides many useful frameworks, and these are given below:
Django and Pyramid framework(Use for heavy applications)
Flask and Bottle (Micro-framework)
Plone and Django CMS (Advance Content management</a:t>
            </a:r>
            <a:r>
              <a:rPr lang="en-IN" sz="3600" u="sng" dirty="0">
                <a:solidFill>
                  <a:schemeClr val="tx2"/>
                </a:solidFill>
              </a:rPr>
              <a:t>) </a:t>
            </a:r>
            <a:endParaRPr lang="en-US" sz="3600" u="sng" dirty="0">
              <a:solidFill>
                <a:schemeClr val="tx2"/>
              </a:solidFill>
            </a:endParaRPr>
          </a:p>
        </p:txBody>
      </p:sp>
      <p:pic>
        <p:nvPicPr>
          <p:cNvPr id="5" name="Picture 5">
            <a:extLst>
              <a:ext uri="{FF2B5EF4-FFF2-40B4-BE49-F238E27FC236}">
                <a16:creationId xmlns:a16="http://schemas.microsoft.com/office/drawing/2014/main" id="{2441A0F8-14AE-2B16-9F5D-FD115FE66CB1}"/>
              </a:ext>
            </a:extLst>
          </p:cNvPr>
          <p:cNvPicPr>
            <a:picLocks noChangeAspect="1"/>
          </p:cNvPicPr>
          <p:nvPr/>
        </p:nvPicPr>
        <p:blipFill>
          <a:blip r:embed="rId2"/>
          <a:stretch>
            <a:fillRect/>
          </a:stretch>
        </p:blipFill>
        <p:spPr>
          <a:xfrm>
            <a:off x="9206979" y="2668608"/>
            <a:ext cx="1758915" cy="760392"/>
          </a:xfrm>
          <a:prstGeom prst="rect">
            <a:avLst/>
          </a:prstGeom>
        </p:spPr>
      </p:pic>
      <p:pic>
        <p:nvPicPr>
          <p:cNvPr id="6" name="Picture 6">
            <a:extLst>
              <a:ext uri="{FF2B5EF4-FFF2-40B4-BE49-F238E27FC236}">
                <a16:creationId xmlns:a16="http://schemas.microsoft.com/office/drawing/2014/main" id="{C1914BFB-D405-FF64-0FE7-7F248C84A317}"/>
              </a:ext>
            </a:extLst>
          </p:cNvPr>
          <p:cNvPicPr>
            <a:picLocks noChangeAspect="1"/>
          </p:cNvPicPr>
          <p:nvPr/>
        </p:nvPicPr>
        <p:blipFill>
          <a:blip r:embed="rId3"/>
          <a:stretch>
            <a:fillRect/>
          </a:stretch>
        </p:blipFill>
        <p:spPr>
          <a:xfrm>
            <a:off x="9206979" y="4410081"/>
            <a:ext cx="1490901" cy="833952"/>
          </a:xfrm>
          <a:prstGeom prst="rect">
            <a:avLst/>
          </a:prstGeom>
        </p:spPr>
      </p:pic>
    </p:spTree>
    <p:extLst>
      <p:ext uri="{BB962C8B-B14F-4D97-AF65-F5344CB8AC3E}">
        <p14:creationId xmlns:p14="http://schemas.microsoft.com/office/powerpoint/2010/main" val="362517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CC58-E2A9-EAA3-604F-D968A4988D60}"/>
              </a:ext>
            </a:extLst>
          </p:cNvPr>
          <p:cNvSpPr>
            <a:spLocks noGrp="1"/>
          </p:cNvSpPr>
          <p:nvPr>
            <p:ph type="title"/>
          </p:nvPr>
        </p:nvSpPr>
        <p:spPr>
          <a:xfrm>
            <a:off x="1597416" y="632598"/>
            <a:ext cx="7958331" cy="1077229"/>
          </a:xfrm>
        </p:spPr>
        <p:txBody>
          <a:bodyPr>
            <a:normAutofit/>
          </a:bodyPr>
          <a:lstStyle/>
          <a:p>
            <a:pPr algn="ctr"/>
            <a:r>
              <a:rPr lang="en-IN" sz="4800" i="1" dirty="0">
                <a:solidFill>
                  <a:schemeClr val="tx2"/>
                </a:solidFill>
              </a:rPr>
              <a:t>Desktop GUI Applications </a:t>
            </a:r>
            <a:endParaRPr lang="en-US" sz="4800" i="1" dirty="0">
              <a:solidFill>
                <a:schemeClr val="tx2"/>
              </a:solidFill>
            </a:endParaRPr>
          </a:p>
        </p:txBody>
      </p:sp>
      <p:sp>
        <p:nvSpPr>
          <p:cNvPr id="9" name="Content Placeholder 2">
            <a:extLst>
              <a:ext uri="{FF2B5EF4-FFF2-40B4-BE49-F238E27FC236}">
                <a16:creationId xmlns:a16="http://schemas.microsoft.com/office/drawing/2014/main" id="{F6181D78-C6A2-27C9-DBA6-A88A61E9A4F2}"/>
              </a:ext>
            </a:extLst>
          </p:cNvPr>
          <p:cNvSpPr txBox="1">
            <a:spLocks/>
          </p:cNvSpPr>
          <p:nvPr/>
        </p:nvSpPr>
        <p:spPr>
          <a:xfrm>
            <a:off x="1294422" y="2227574"/>
            <a:ext cx="7796540" cy="3997828"/>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endParaRPr lang="en-IN" sz="2400" dirty="0">
              <a:solidFill>
                <a:schemeClr val="accent6"/>
              </a:solidFill>
              <a:latin typeface="verdana" panose="020B0604030504040204" pitchFamily="34" charset="0"/>
            </a:endParaRPr>
          </a:p>
          <a:p>
            <a:endParaRPr lang="en-IN" sz="2800" dirty="0">
              <a:solidFill>
                <a:schemeClr val="accent6"/>
              </a:solidFill>
              <a:latin typeface="verdana" panose="020B0604030504040204" pitchFamily="34" charset="0"/>
            </a:endParaRPr>
          </a:p>
        </p:txBody>
      </p:sp>
      <p:sp>
        <p:nvSpPr>
          <p:cNvPr id="4" name="Content Placeholder 3">
            <a:extLst>
              <a:ext uri="{FF2B5EF4-FFF2-40B4-BE49-F238E27FC236}">
                <a16:creationId xmlns:a16="http://schemas.microsoft.com/office/drawing/2014/main" id="{D857B1E6-DF7A-A1F0-B06C-B3AB15C68383}"/>
              </a:ext>
            </a:extLst>
          </p:cNvPr>
          <p:cNvSpPr>
            <a:spLocks noGrp="1"/>
          </p:cNvSpPr>
          <p:nvPr>
            <p:ph idx="1"/>
          </p:nvPr>
        </p:nvSpPr>
        <p:spPr/>
        <p:txBody>
          <a:bodyPr>
            <a:normAutofit fontScale="92500"/>
          </a:bodyPr>
          <a:lstStyle/>
          <a:p>
            <a:r>
              <a:rPr lang="en-IN" sz="2800" b="0" dirty="0">
                <a:solidFill>
                  <a:srgbClr val="000000"/>
                </a:solidFill>
                <a:effectLst/>
                <a:latin typeface="verdana" panose="020B0604030504040204" pitchFamily="34" charset="0"/>
              </a:rPr>
              <a:t>The GUI stands for the Graphical User Interface, which provides a smooth interaction to any application. Python provides a Tk GUI library to develop a user interface. Some popular GUI libraries are given below.
Tkinter or Tk
wxWidgetM
Kivy (used for writing multi-touch applications )
PyQt or Pyside</a:t>
            </a:r>
          </a:p>
          <a:p>
            <a:endParaRPr lang="en-US" sz="3200" dirty="0"/>
          </a:p>
        </p:txBody>
      </p:sp>
    </p:spTree>
    <p:extLst>
      <p:ext uri="{BB962C8B-B14F-4D97-AF65-F5344CB8AC3E}">
        <p14:creationId xmlns:p14="http://schemas.microsoft.com/office/powerpoint/2010/main" val="274126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7617-892F-5421-30D1-6B334E5E3299}"/>
              </a:ext>
            </a:extLst>
          </p:cNvPr>
          <p:cNvSpPr>
            <a:spLocks noGrp="1"/>
          </p:cNvSpPr>
          <p:nvPr>
            <p:ph type="title"/>
          </p:nvPr>
        </p:nvSpPr>
        <p:spPr>
          <a:xfrm>
            <a:off x="1393638" y="782782"/>
            <a:ext cx="9404723" cy="1400530"/>
          </a:xfrm>
        </p:spPr>
        <p:txBody>
          <a:bodyPr/>
          <a:lstStyle/>
          <a:p>
            <a:r>
              <a:rPr lang="en-IN" dirty="0"/>
              <a:t>Console based Applications </a:t>
            </a:r>
            <a:endParaRPr lang="en-US" dirty="0"/>
          </a:p>
        </p:txBody>
      </p:sp>
      <p:sp>
        <p:nvSpPr>
          <p:cNvPr id="3" name="Content Placeholder 2">
            <a:extLst>
              <a:ext uri="{FF2B5EF4-FFF2-40B4-BE49-F238E27FC236}">
                <a16:creationId xmlns:a16="http://schemas.microsoft.com/office/drawing/2014/main" id="{9AE766A6-4971-028B-0CB9-8B6094E07DBC}"/>
              </a:ext>
            </a:extLst>
          </p:cNvPr>
          <p:cNvSpPr>
            <a:spLocks noGrp="1"/>
          </p:cNvSpPr>
          <p:nvPr>
            <p:ph idx="1"/>
          </p:nvPr>
        </p:nvSpPr>
        <p:spPr/>
        <p:txBody>
          <a:bodyPr>
            <a:normAutofit lnSpcReduction="10000"/>
          </a:bodyPr>
          <a:lstStyle/>
          <a:p>
            <a:r>
              <a:rPr lang="en-IN" sz="2800" b="0" i="0" dirty="0">
                <a:solidFill>
                  <a:srgbClr val="333333"/>
                </a:solidFill>
                <a:effectLst/>
                <a:latin typeface="verdana" panose="020B0604030504040204" pitchFamily="34" charset="0"/>
              </a:rPr>
              <a:t>Console-based applications run from the command-line or shell. These applications are computer program which are used commands to execute. This kind of application was more popular in the old generation of computers. Python can develop this kind of application very effectively. It is famous for having REPL, which means </a:t>
            </a:r>
            <a:r>
              <a:rPr lang="en-IN" sz="2800" b="1" i="0" dirty="0">
                <a:solidFill>
                  <a:srgbClr val="333333"/>
                </a:solidFill>
                <a:effectLst/>
                <a:latin typeface="inter-bold"/>
              </a:rPr>
              <a:t>the Read-Eval-Print Loop</a:t>
            </a:r>
            <a:r>
              <a:rPr lang="en-IN" sz="2800" b="0" i="0" dirty="0">
                <a:solidFill>
                  <a:srgbClr val="333333"/>
                </a:solidFill>
                <a:effectLst/>
                <a:latin typeface="verdana" panose="020B0604030504040204" pitchFamily="34" charset="0"/>
              </a:rPr>
              <a:t> that makes it the most suitable language for the command-line applications.</a:t>
            </a:r>
            <a:endParaRPr lang="en-US" sz="3200" dirty="0"/>
          </a:p>
        </p:txBody>
      </p:sp>
    </p:spTree>
    <p:extLst>
      <p:ext uri="{BB962C8B-B14F-4D97-AF65-F5344CB8AC3E}">
        <p14:creationId xmlns:p14="http://schemas.microsoft.com/office/powerpoint/2010/main" val="380930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85D6-F741-29DB-6D7B-4D0CA298A2EA}"/>
              </a:ext>
            </a:extLst>
          </p:cNvPr>
          <p:cNvSpPr>
            <a:spLocks noGrp="1"/>
          </p:cNvSpPr>
          <p:nvPr>
            <p:ph type="title"/>
          </p:nvPr>
        </p:nvSpPr>
        <p:spPr>
          <a:xfrm>
            <a:off x="1393638" y="609601"/>
            <a:ext cx="9404723" cy="1144221"/>
          </a:xfrm>
        </p:spPr>
        <p:txBody>
          <a:bodyPr/>
          <a:lstStyle/>
          <a:p>
            <a:r>
              <a:rPr lang="en-IN" dirty="0"/>
              <a:t>Software development</a:t>
            </a:r>
            <a:endParaRPr lang="en-US" dirty="0"/>
          </a:p>
        </p:txBody>
      </p:sp>
      <p:sp>
        <p:nvSpPr>
          <p:cNvPr id="3" name="Content Placeholder 2">
            <a:extLst>
              <a:ext uri="{FF2B5EF4-FFF2-40B4-BE49-F238E27FC236}">
                <a16:creationId xmlns:a16="http://schemas.microsoft.com/office/drawing/2014/main" id="{9FBF7002-2548-86BF-2FDE-DBD57B22C70B}"/>
              </a:ext>
            </a:extLst>
          </p:cNvPr>
          <p:cNvSpPr>
            <a:spLocks noGrp="1"/>
          </p:cNvSpPr>
          <p:nvPr>
            <p:ph idx="1"/>
          </p:nvPr>
        </p:nvSpPr>
        <p:spPr>
          <a:xfrm>
            <a:off x="1104293" y="2052918"/>
            <a:ext cx="8946541" cy="4195481"/>
          </a:xfrm>
        </p:spPr>
        <p:txBody>
          <a:bodyPr>
            <a:normAutofit fontScale="92500" lnSpcReduction="20000"/>
          </a:bodyPr>
          <a:lstStyle/>
          <a:p>
            <a:r>
              <a:rPr lang="en-IN" sz="3200" dirty="0"/>
              <a:t>Python is useful for the software development process. It works as a support language and can be used to build control and management, testing, etc.
Scons is used to build control.
Buildbot and Apache Gumps are used for automated continuous compilation and testing.
Round or Trac for bug tracking and project management.</a:t>
            </a:r>
            <a:endParaRPr lang="en-US" sz="3200" dirty="0"/>
          </a:p>
        </p:txBody>
      </p:sp>
    </p:spTree>
    <p:extLst>
      <p:ext uri="{BB962C8B-B14F-4D97-AF65-F5344CB8AC3E}">
        <p14:creationId xmlns:p14="http://schemas.microsoft.com/office/powerpoint/2010/main" val="1634721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75915-2894-12C8-7890-805B41D4D124}"/>
              </a:ext>
            </a:extLst>
          </p:cNvPr>
          <p:cNvSpPr>
            <a:spLocks noGrp="1"/>
          </p:cNvSpPr>
          <p:nvPr>
            <p:ph type="title"/>
          </p:nvPr>
        </p:nvSpPr>
        <p:spPr>
          <a:xfrm>
            <a:off x="1393638" y="652388"/>
            <a:ext cx="9404723" cy="1400530"/>
          </a:xfrm>
        </p:spPr>
        <p:txBody>
          <a:bodyPr/>
          <a:lstStyle/>
          <a:p>
            <a:r>
              <a:rPr lang="en-IN" dirty="0"/>
              <a:t>Business applications </a:t>
            </a:r>
            <a:endParaRPr lang="en-US" dirty="0"/>
          </a:p>
        </p:txBody>
      </p:sp>
      <p:sp>
        <p:nvSpPr>
          <p:cNvPr id="3" name="Content Placeholder 2">
            <a:extLst>
              <a:ext uri="{FF2B5EF4-FFF2-40B4-BE49-F238E27FC236}">
                <a16:creationId xmlns:a16="http://schemas.microsoft.com/office/drawing/2014/main" id="{4A676BB6-F091-8690-FBEA-C9487CB50A83}"/>
              </a:ext>
            </a:extLst>
          </p:cNvPr>
          <p:cNvSpPr>
            <a:spLocks noGrp="1"/>
          </p:cNvSpPr>
          <p:nvPr>
            <p:ph idx="1"/>
          </p:nvPr>
        </p:nvSpPr>
        <p:spPr/>
        <p:txBody>
          <a:bodyPr>
            <a:normAutofit fontScale="92500"/>
          </a:bodyPr>
          <a:lstStyle/>
          <a:p>
            <a:r>
              <a:rPr lang="en-IN" sz="2800" b="0" i="0" dirty="0">
                <a:solidFill>
                  <a:srgbClr val="333333"/>
                </a:solidFill>
                <a:effectLst/>
                <a:latin typeface="verdana" panose="020B0604030504040204" pitchFamily="34" charset="0"/>
              </a:rPr>
              <a:t>Business Applications differ from standard applications. E-commerce and ERP are an example of a business application. This kind of application requires extensively, scalability and readability, and Python provides all these features.</a:t>
            </a:r>
          </a:p>
          <a:p>
            <a:r>
              <a:rPr lang="en-IN" sz="2800" b="0" i="0" dirty="0">
                <a:solidFill>
                  <a:srgbClr val="333333"/>
                </a:solidFill>
                <a:effectLst/>
                <a:latin typeface="verdana" panose="020B0604030504040204" pitchFamily="34" charset="0"/>
              </a:rPr>
              <a:t>Oddo is an example of the all-in-one Python-based application which offers a range of business applications. Python provides a </a:t>
            </a:r>
            <a:r>
              <a:rPr lang="en-IN" sz="2800" b="1" i="0" dirty="0">
                <a:solidFill>
                  <a:srgbClr val="333333"/>
                </a:solidFill>
                <a:effectLst/>
                <a:latin typeface="inter-bold"/>
              </a:rPr>
              <a:t>Tryton</a:t>
            </a:r>
            <a:r>
              <a:rPr lang="en-IN" sz="2800" b="0" i="0" dirty="0">
                <a:solidFill>
                  <a:srgbClr val="333333"/>
                </a:solidFill>
                <a:effectLst/>
                <a:latin typeface="verdana" panose="020B0604030504040204" pitchFamily="34" charset="0"/>
              </a:rPr>
              <a:t> platform which is used to develop the business application.</a:t>
            </a:r>
          </a:p>
          <a:p>
            <a:pPr marL="0" indent="0">
              <a:buNone/>
            </a:pPr>
            <a:endParaRPr lang="en-US" sz="3200" dirty="0"/>
          </a:p>
        </p:txBody>
      </p:sp>
    </p:spTree>
    <p:extLst>
      <p:ext uri="{BB962C8B-B14F-4D97-AF65-F5344CB8AC3E}">
        <p14:creationId xmlns:p14="http://schemas.microsoft.com/office/powerpoint/2010/main" val="425285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7B23-4485-DD61-F446-732D81A9AA67}"/>
              </a:ext>
            </a:extLst>
          </p:cNvPr>
          <p:cNvSpPr>
            <a:spLocks noGrp="1"/>
          </p:cNvSpPr>
          <p:nvPr>
            <p:ph type="title"/>
          </p:nvPr>
        </p:nvSpPr>
        <p:spPr/>
        <p:txBody>
          <a:bodyPr/>
          <a:lstStyle/>
          <a:p>
            <a:r>
              <a:rPr lang="en-IN" dirty="0"/>
              <a:t>Image processing application </a:t>
            </a:r>
            <a:endParaRPr lang="en-US" dirty="0"/>
          </a:p>
        </p:txBody>
      </p:sp>
      <p:sp>
        <p:nvSpPr>
          <p:cNvPr id="3" name="Content Placeholder 2">
            <a:extLst>
              <a:ext uri="{FF2B5EF4-FFF2-40B4-BE49-F238E27FC236}">
                <a16:creationId xmlns:a16="http://schemas.microsoft.com/office/drawing/2014/main" id="{ACB64CF1-A5ED-5DA5-7C70-924D47955FDD}"/>
              </a:ext>
            </a:extLst>
          </p:cNvPr>
          <p:cNvSpPr>
            <a:spLocks noGrp="1"/>
          </p:cNvSpPr>
          <p:nvPr>
            <p:ph idx="1"/>
          </p:nvPr>
        </p:nvSpPr>
        <p:spPr/>
        <p:txBody>
          <a:bodyPr>
            <a:normAutofit/>
          </a:bodyPr>
          <a:lstStyle/>
          <a:p>
            <a:r>
              <a:rPr lang="en-IN" sz="2800" b="0" i="0">
                <a:solidFill>
                  <a:srgbClr val="333333"/>
                </a:solidFill>
                <a:effectLst/>
                <a:latin typeface="verdana" panose="020B0604030504040204" pitchFamily="34" charset="0"/>
              </a:rPr>
              <a:t>Python contains many libraries that are used to work with the image. The image can be manipulated according to our requirements. Some libraries of image processing are given below.</a:t>
            </a:r>
          </a:p>
          <a:p>
            <a:r>
              <a:rPr lang="en-IN" sz="2800" b="0">
                <a:solidFill>
                  <a:srgbClr val="000000"/>
                </a:solidFill>
                <a:effectLst/>
                <a:latin typeface="verdana" panose="020B0604030504040204" pitchFamily="34" charset="0"/>
              </a:rPr>
              <a:t>OpenCV</a:t>
            </a:r>
          </a:p>
          <a:p>
            <a:r>
              <a:rPr lang="en-IN" sz="2800" b="0">
                <a:solidFill>
                  <a:srgbClr val="000000"/>
                </a:solidFill>
                <a:effectLst/>
                <a:latin typeface="verdana" panose="020B0604030504040204" pitchFamily="34" charset="0"/>
              </a:rPr>
              <a:t>Pillow</a:t>
            </a:r>
          </a:p>
          <a:p>
            <a:r>
              <a:rPr lang="en-IN" sz="2800" b="0">
                <a:solidFill>
                  <a:srgbClr val="000000"/>
                </a:solidFill>
                <a:effectLst/>
                <a:latin typeface="verdana" panose="020B0604030504040204" pitchFamily="34" charset="0"/>
              </a:rPr>
              <a:t>SimpleITK</a:t>
            </a:r>
          </a:p>
        </p:txBody>
      </p:sp>
      <p:pic>
        <p:nvPicPr>
          <p:cNvPr id="4" name="Picture 5">
            <a:extLst>
              <a:ext uri="{FF2B5EF4-FFF2-40B4-BE49-F238E27FC236}">
                <a16:creationId xmlns:a16="http://schemas.microsoft.com/office/drawing/2014/main" id="{FB74B33E-A50D-844E-742B-C75AB3A11496}"/>
              </a:ext>
            </a:extLst>
          </p:cNvPr>
          <p:cNvPicPr>
            <a:picLocks noChangeAspect="1"/>
          </p:cNvPicPr>
          <p:nvPr/>
        </p:nvPicPr>
        <p:blipFill>
          <a:blip r:embed="rId2"/>
          <a:stretch>
            <a:fillRect/>
          </a:stretch>
        </p:blipFill>
        <p:spPr>
          <a:xfrm>
            <a:off x="5665969" y="4251601"/>
            <a:ext cx="1619892" cy="1996798"/>
          </a:xfrm>
          <a:prstGeom prst="rect">
            <a:avLst/>
          </a:prstGeom>
        </p:spPr>
      </p:pic>
      <p:pic>
        <p:nvPicPr>
          <p:cNvPr id="5" name="Picture 5">
            <a:extLst>
              <a:ext uri="{FF2B5EF4-FFF2-40B4-BE49-F238E27FC236}">
                <a16:creationId xmlns:a16="http://schemas.microsoft.com/office/drawing/2014/main" id="{96186980-494B-C95F-5385-F475B6D554A6}"/>
              </a:ext>
            </a:extLst>
          </p:cNvPr>
          <p:cNvPicPr>
            <a:picLocks noChangeAspect="1"/>
          </p:cNvPicPr>
          <p:nvPr/>
        </p:nvPicPr>
        <p:blipFill>
          <a:blip r:embed="rId3"/>
          <a:stretch>
            <a:fillRect/>
          </a:stretch>
        </p:blipFill>
        <p:spPr>
          <a:xfrm>
            <a:off x="7971044" y="4443075"/>
            <a:ext cx="3028950" cy="1514475"/>
          </a:xfrm>
          <a:prstGeom prst="rect">
            <a:avLst/>
          </a:prstGeom>
        </p:spPr>
      </p:pic>
    </p:spTree>
    <p:extLst>
      <p:ext uri="{BB962C8B-B14F-4D97-AF65-F5344CB8AC3E}">
        <p14:creationId xmlns:p14="http://schemas.microsoft.com/office/powerpoint/2010/main" val="157851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A87C-1EBE-CB67-C0F3-A559B6BB8EF6}"/>
              </a:ext>
            </a:extLst>
          </p:cNvPr>
          <p:cNvSpPr>
            <a:spLocks noGrp="1"/>
          </p:cNvSpPr>
          <p:nvPr>
            <p:ph type="title"/>
          </p:nvPr>
        </p:nvSpPr>
        <p:spPr>
          <a:xfrm>
            <a:off x="1103312" y="440493"/>
            <a:ext cx="9404723" cy="1400530"/>
          </a:xfrm>
        </p:spPr>
        <p:txBody>
          <a:bodyPr/>
          <a:lstStyle/>
          <a:p>
            <a:r>
              <a:rPr lang="en-IN" dirty="0"/>
              <a:t>3D CAD applications</a:t>
            </a:r>
            <a:endParaRPr lang="en-US" dirty="0"/>
          </a:p>
        </p:txBody>
      </p:sp>
      <p:sp>
        <p:nvSpPr>
          <p:cNvPr id="3" name="Content Placeholder 2">
            <a:extLst>
              <a:ext uri="{FF2B5EF4-FFF2-40B4-BE49-F238E27FC236}">
                <a16:creationId xmlns:a16="http://schemas.microsoft.com/office/drawing/2014/main" id="{CFD598BD-0CD7-C3C4-6DA9-B2FCAF442F97}"/>
              </a:ext>
            </a:extLst>
          </p:cNvPr>
          <p:cNvSpPr>
            <a:spLocks noGrp="1"/>
          </p:cNvSpPr>
          <p:nvPr>
            <p:ph idx="1"/>
          </p:nvPr>
        </p:nvSpPr>
        <p:spPr/>
        <p:txBody>
          <a:bodyPr>
            <a:normAutofit fontScale="92500" lnSpcReduction="20000"/>
          </a:bodyPr>
          <a:lstStyle/>
          <a:p>
            <a:r>
              <a:rPr lang="en-IN" sz="2800" b="0" i="0" dirty="0">
                <a:solidFill>
                  <a:srgbClr val="333333"/>
                </a:solidFill>
                <a:effectLst/>
                <a:latin typeface="verdana" panose="020B0604030504040204" pitchFamily="34" charset="0"/>
              </a:rPr>
              <a:t>The CAD (Computer-aided design) is used to design engineering related architecture. It is used to develop the 3D representation of a part of a system. Python can create a 3D CAD application by using the following functionalities.</a:t>
            </a:r>
          </a:p>
          <a:p>
            <a:r>
              <a:rPr lang="en-IN" sz="2800" b="0" dirty="0">
                <a:solidFill>
                  <a:srgbClr val="000000"/>
                </a:solidFill>
                <a:effectLst/>
                <a:latin typeface="verdana" panose="020B0604030504040204" pitchFamily="34" charset="0"/>
              </a:rPr>
              <a:t>Fandango (Popular )</a:t>
            </a:r>
          </a:p>
          <a:p>
            <a:r>
              <a:rPr lang="en-IN" sz="2800" b="0" dirty="0">
                <a:solidFill>
                  <a:srgbClr val="000000"/>
                </a:solidFill>
                <a:effectLst/>
                <a:latin typeface="verdana" panose="020B0604030504040204" pitchFamily="34" charset="0"/>
              </a:rPr>
              <a:t>CAMVOX</a:t>
            </a:r>
          </a:p>
          <a:p>
            <a:r>
              <a:rPr lang="en-IN" sz="2800" b="0" dirty="0">
                <a:solidFill>
                  <a:srgbClr val="000000"/>
                </a:solidFill>
                <a:effectLst/>
                <a:latin typeface="verdana" panose="020B0604030504040204" pitchFamily="34" charset="0"/>
              </a:rPr>
              <a:t>HeeksCNC</a:t>
            </a:r>
          </a:p>
          <a:p>
            <a:r>
              <a:rPr lang="en-IN" sz="2800" b="0" dirty="0">
                <a:solidFill>
                  <a:srgbClr val="000000"/>
                </a:solidFill>
                <a:effectLst/>
                <a:latin typeface="verdana" panose="020B0604030504040204" pitchFamily="34" charset="0"/>
              </a:rPr>
              <a:t>AnyCAD</a:t>
            </a:r>
          </a:p>
          <a:p>
            <a:r>
              <a:rPr lang="en-IN" sz="2800" b="0" dirty="0">
                <a:solidFill>
                  <a:srgbClr val="000000"/>
                </a:solidFill>
                <a:effectLst/>
                <a:latin typeface="verdana" panose="020B0604030504040204" pitchFamily="34" charset="0"/>
              </a:rPr>
              <a:t>RCAM</a:t>
            </a:r>
          </a:p>
          <a:p>
            <a:pPr marL="0" indent="0">
              <a:buNone/>
            </a:pPr>
            <a:endParaRPr lang="en-US" sz="3200" dirty="0"/>
          </a:p>
        </p:txBody>
      </p:sp>
    </p:spTree>
    <p:extLst>
      <p:ext uri="{BB962C8B-B14F-4D97-AF65-F5344CB8AC3E}">
        <p14:creationId xmlns:p14="http://schemas.microsoft.com/office/powerpoint/2010/main" val="41402812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 and it’s applications</vt:lpstr>
      <vt:lpstr>What is python?</vt:lpstr>
      <vt:lpstr>Applications</vt:lpstr>
      <vt:lpstr>Desktop GUI Applications </vt:lpstr>
      <vt:lpstr>Console based Applications </vt:lpstr>
      <vt:lpstr>Software development</vt:lpstr>
      <vt:lpstr>Business applications </vt:lpstr>
      <vt:lpstr>Image processing application </vt:lpstr>
      <vt:lpstr>3D CAD applications</vt:lpstr>
      <vt:lpstr>Presentation made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 it’s applications</dc:title>
  <dc:creator>somu god</dc:creator>
  <cp:lastModifiedBy>somu god</cp:lastModifiedBy>
  <cp:revision>5</cp:revision>
  <dcterms:created xsi:type="dcterms:W3CDTF">2023-06-30T14:58:04Z</dcterms:created>
  <dcterms:modified xsi:type="dcterms:W3CDTF">2023-07-02T04:19:40Z</dcterms:modified>
</cp:coreProperties>
</file>