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_rels/presentation.xml.rels" ContentType="application/vnd.openxmlformats-package.relationships+xml"/>
  <Override PartName="/ppt/media/image1.jpeg" ContentType="image/jpeg"/>
  <Override PartName="/ppt/media/image5.png" ContentType="image/png"/>
  <Override PartName="/ppt/media/image2.png" ContentType="image/png"/>
  <Override PartName="/ppt/media/image3.jpeg" ContentType="image/jpeg"/>
  <Override PartName="/ppt/media/image4.png" ContentType="image/png"/>
  <Override PartName="/ppt/media/image6.png" ContentType="image/png"/>
  <Override PartName="/ppt/media/image7.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7"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88"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89"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90"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9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EE5A68B8-EF90-45C2-8A4D-0B3A509F8BF3}"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380880" y="685800"/>
            <a:ext cx="6095520" cy="3428640"/>
          </a:xfrm>
          <a:prstGeom prst="rect">
            <a:avLst/>
          </a:prstGeom>
        </p:spPr>
      </p:sp>
      <p:sp>
        <p:nvSpPr>
          <p:cNvPr id="166"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167" name="TextShape 3"/>
          <p:cNvSpPr txBox="1"/>
          <p:nvPr/>
        </p:nvSpPr>
        <p:spPr>
          <a:xfrm>
            <a:off x="3884760" y="8685360"/>
            <a:ext cx="2971440" cy="456840"/>
          </a:xfrm>
          <a:prstGeom prst="rect">
            <a:avLst/>
          </a:prstGeom>
          <a:noFill/>
          <a:ln>
            <a:noFill/>
          </a:ln>
        </p:spPr>
        <p:txBody>
          <a:bodyPr anchor="b">
            <a:noAutofit/>
          </a:bodyPr>
          <a:p>
            <a:endParaRPr b="0" lang="en-IN" sz="24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380880" y="685800"/>
            <a:ext cx="6095520" cy="3428640"/>
          </a:xfrm>
          <a:prstGeom prst="rect">
            <a:avLst/>
          </a:prstGeom>
        </p:spPr>
      </p:sp>
      <p:sp>
        <p:nvSpPr>
          <p:cNvPr id="175"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176" name="TextShape 3"/>
          <p:cNvSpPr txBox="1"/>
          <p:nvPr/>
        </p:nvSpPr>
        <p:spPr>
          <a:xfrm>
            <a:off x="3884760" y="8685360"/>
            <a:ext cx="2971440" cy="456840"/>
          </a:xfrm>
          <a:prstGeom prst="rect">
            <a:avLst/>
          </a:prstGeom>
          <a:noFill/>
          <a:ln>
            <a:noFill/>
          </a:ln>
        </p:spPr>
        <p:txBody>
          <a:bodyPr anchor="b">
            <a:noAutofit/>
          </a:bodyPr>
          <a:p>
            <a:endParaRPr b="0" lang="en-IN" sz="24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380880" y="685800"/>
            <a:ext cx="6095520" cy="3428640"/>
          </a:xfrm>
          <a:prstGeom prst="rect">
            <a:avLst/>
          </a:prstGeom>
        </p:spPr>
      </p:sp>
      <p:sp>
        <p:nvSpPr>
          <p:cNvPr id="178"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179" name="TextShape 3"/>
          <p:cNvSpPr txBox="1"/>
          <p:nvPr/>
        </p:nvSpPr>
        <p:spPr>
          <a:xfrm>
            <a:off x="3884760" y="8685360"/>
            <a:ext cx="2971440" cy="456840"/>
          </a:xfrm>
          <a:prstGeom prst="rect">
            <a:avLst/>
          </a:prstGeom>
          <a:noFill/>
          <a:ln>
            <a:noFill/>
          </a:ln>
        </p:spPr>
        <p:txBody>
          <a:bodyPr anchor="b">
            <a:noAutofit/>
          </a:bodyPr>
          <a:p>
            <a:endParaRPr b="0" lang="en-IN" sz="2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380880" y="685800"/>
            <a:ext cx="6095520" cy="3428640"/>
          </a:xfrm>
          <a:prstGeom prst="rect">
            <a:avLst/>
          </a:prstGeom>
        </p:spPr>
      </p:sp>
      <p:sp>
        <p:nvSpPr>
          <p:cNvPr id="169"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170" name="TextShape 3"/>
          <p:cNvSpPr txBox="1"/>
          <p:nvPr/>
        </p:nvSpPr>
        <p:spPr>
          <a:xfrm>
            <a:off x="3884760" y="8685360"/>
            <a:ext cx="2971440" cy="456840"/>
          </a:xfrm>
          <a:prstGeom prst="rect">
            <a:avLst/>
          </a:prstGeom>
          <a:noFill/>
          <a:ln>
            <a:noFill/>
          </a:ln>
        </p:spPr>
        <p:txBody>
          <a:bodyPr anchor="b">
            <a:noAutofit/>
          </a:bodyPr>
          <a:p>
            <a:endParaRPr b="0" lang="en-IN" sz="2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380880" y="685800"/>
            <a:ext cx="6095520" cy="3428640"/>
          </a:xfrm>
          <a:prstGeom prst="rect">
            <a:avLst/>
          </a:prstGeom>
        </p:spPr>
      </p:sp>
      <p:sp>
        <p:nvSpPr>
          <p:cNvPr id="172"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173" name="TextShape 3"/>
          <p:cNvSpPr txBox="1"/>
          <p:nvPr/>
        </p:nvSpPr>
        <p:spPr>
          <a:xfrm>
            <a:off x="3884760" y="8685360"/>
            <a:ext cx="2971440" cy="456840"/>
          </a:xfrm>
          <a:prstGeom prst="rect">
            <a:avLst/>
          </a:prstGeom>
          <a:noFill/>
          <a:ln>
            <a:noFill/>
          </a:ln>
        </p:spPr>
        <p:txBody>
          <a:bodyPr anchor="b">
            <a:noAutofit/>
          </a:bodyPr>
          <a:p>
            <a:endParaRPr b="0" lang="en-IN" sz="2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838080" y="1190880"/>
            <a:ext cx="1051524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0" name="PlaceHolder 3"/>
          <p:cNvSpPr>
            <a:spLocks noGrp="1"/>
          </p:cNvSpPr>
          <p:nvPr>
            <p:ph type="body"/>
          </p:nvPr>
        </p:nvSpPr>
        <p:spPr>
          <a:xfrm>
            <a:off x="838080" y="3820320"/>
            <a:ext cx="1051524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2" name="PlaceHolder 2"/>
          <p:cNvSpPr>
            <a:spLocks noGrp="1"/>
          </p:cNvSpPr>
          <p:nvPr>
            <p:ph type="body"/>
          </p:nvPr>
        </p:nvSpPr>
        <p:spPr>
          <a:xfrm>
            <a:off x="83808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3"/>
          <p:cNvSpPr>
            <a:spLocks noGrp="1"/>
          </p:cNvSpPr>
          <p:nvPr>
            <p:ph type="body"/>
          </p:nvPr>
        </p:nvSpPr>
        <p:spPr>
          <a:xfrm>
            <a:off x="622620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4" name="PlaceHolder 4"/>
          <p:cNvSpPr>
            <a:spLocks noGrp="1"/>
          </p:cNvSpPr>
          <p:nvPr>
            <p:ph type="body"/>
          </p:nvPr>
        </p:nvSpPr>
        <p:spPr>
          <a:xfrm>
            <a:off x="838080" y="382032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5" name="PlaceHolder 5"/>
          <p:cNvSpPr>
            <a:spLocks noGrp="1"/>
          </p:cNvSpPr>
          <p:nvPr>
            <p:ph type="body"/>
          </p:nvPr>
        </p:nvSpPr>
        <p:spPr>
          <a:xfrm>
            <a:off x="6226200" y="382032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7" name="PlaceHolder 2"/>
          <p:cNvSpPr>
            <a:spLocks noGrp="1"/>
          </p:cNvSpPr>
          <p:nvPr>
            <p:ph type="body"/>
          </p:nvPr>
        </p:nvSpPr>
        <p:spPr>
          <a:xfrm>
            <a:off x="838080" y="119088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3"/>
          <p:cNvSpPr>
            <a:spLocks noGrp="1"/>
          </p:cNvSpPr>
          <p:nvPr>
            <p:ph type="body"/>
          </p:nvPr>
        </p:nvSpPr>
        <p:spPr>
          <a:xfrm>
            <a:off x="4393440" y="119088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4"/>
          <p:cNvSpPr>
            <a:spLocks noGrp="1"/>
          </p:cNvSpPr>
          <p:nvPr>
            <p:ph type="body"/>
          </p:nvPr>
        </p:nvSpPr>
        <p:spPr>
          <a:xfrm>
            <a:off x="7949160" y="119088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5"/>
          <p:cNvSpPr>
            <a:spLocks noGrp="1"/>
          </p:cNvSpPr>
          <p:nvPr>
            <p:ph type="body"/>
          </p:nvPr>
        </p:nvSpPr>
        <p:spPr>
          <a:xfrm>
            <a:off x="838080" y="382032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1" name="PlaceHolder 6"/>
          <p:cNvSpPr>
            <a:spLocks noGrp="1"/>
          </p:cNvSpPr>
          <p:nvPr>
            <p:ph type="body"/>
          </p:nvPr>
        </p:nvSpPr>
        <p:spPr>
          <a:xfrm>
            <a:off x="4393440" y="382032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2" name="PlaceHolder 7"/>
          <p:cNvSpPr>
            <a:spLocks noGrp="1"/>
          </p:cNvSpPr>
          <p:nvPr>
            <p:ph type="body"/>
          </p:nvPr>
        </p:nvSpPr>
        <p:spPr>
          <a:xfrm>
            <a:off x="7949160" y="382032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subTitle"/>
          </p:nvPr>
        </p:nvSpPr>
        <p:spPr>
          <a:xfrm>
            <a:off x="838080" y="1190880"/>
            <a:ext cx="10515240" cy="5033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3" name="PlaceHolder 2"/>
          <p:cNvSpPr>
            <a:spLocks noGrp="1"/>
          </p:cNvSpPr>
          <p:nvPr>
            <p:ph type="body"/>
          </p:nvPr>
        </p:nvSpPr>
        <p:spPr>
          <a:xfrm>
            <a:off x="838080" y="1190880"/>
            <a:ext cx="10515240" cy="503352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5" name="PlaceHolder 2"/>
          <p:cNvSpPr>
            <a:spLocks noGrp="1"/>
          </p:cNvSpPr>
          <p:nvPr>
            <p:ph type="body"/>
          </p:nvPr>
        </p:nvSpPr>
        <p:spPr>
          <a:xfrm>
            <a:off x="838080" y="1190880"/>
            <a:ext cx="5131080" cy="5033520"/>
          </a:xfrm>
          <a:prstGeom prst="rect">
            <a:avLst/>
          </a:prstGeom>
        </p:spPr>
        <p:txBody>
          <a:bodyPr lIns="0" rIns="0" tIns="0" bIns="0">
            <a:normAutofit/>
          </a:bodyPr>
          <a:p>
            <a:endParaRPr b="0" lang="en-US" sz="2800" spc="-1" strike="noStrike">
              <a:solidFill>
                <a:srgbClr val="000000"/>
              </a:solidFill>
              <a:latin typeface="Calibri"/>
            </a:endParaRPr>
          </a:p>
        </p:txBody>
      </p:sp>
      <p:sp>
        <p:nvSpPr>
          <p:cNvPr id="56" name="PlaceHolder 3"/>
          <p:cNvSpPr>
            <a:spLocks noGrp="1"/>
          </p:cNvSpPr>
          <p:nvPr>
            <p:ph type="body"/>
          </p:nvPr>
        </p:nvSpPr>
        <p:spPr>
          <a:xfrm>
            <a:off x="6226200" y="1190880"/>
            <a:ext cx="5131080" cy="503352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838080" y="365040"/>
            <a:ext cx="10515240" cy="3216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190880"/>
            <a:ext cx="5131080" cy="503352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838080" y="382032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subTitle"/>
          </p:nvPr>
        </p:nvSpPr>
        <p:spPr>
          <a:xfrm>
            <a:off x="838080" y="1190880"/>
            <a:ext cx="10515240" cy="5033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190880"/>
            <a:ext cx="5131080" cy="503352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6226200" y="382032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622620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0" name="PlaceHolder 4"/>
          <p:cNvSpPr>
            <a:spLocks noGrp="1"/>
          </p:cNvSpPr>
          <p:nvPr>
            <p:ph type="body"/>
          </p:nvPr>
        </p:nvSpPr>
        <p:spPr>
          <a:xfrm>
            <a:off x="838080" y="3820320"/>
            <a:ext cx="1051524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2" name="PlaceHolder 2"/>
          <p:cNvSpPr>
            <a:spLocks noGrp="1"/>
          </p:cNvSpPr>
          <p:nvPr>
            <p:ph type="body"/>
          </p:nvPr>
        </p:nvSpPr>
        <p:spPr>
          <a:xfrm>
            <a:off x="838080" y="1190880"/>
            <a:ext cx="1051524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3"/>
          <p:cNvSpPr>
            <a:spLocks noGrp="1"/>
          </p:cNvSpPr>
          <p:nvPr>
            <p:ph type="body"/>
          </p:nvPr>
        </p:nvSpPr>
        <p:spPr>
          <a:xfrm>
            <a:off x="838080" y="3820320"/>
            <a:ext cx="1051524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5" name="PlaceHolder 2"/>
          <p:cNvSpPr>
            <a:spLocks noGrp="1"/>
          </p:cNvSpPr>
          <p:nvPr>
            <p:ph type="body"/>
          </p:nvPr>
        </p:nvSpPr>
        <p:spPr>
          <a:xfrm>
            <a:off x="83808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6" name="PlaceHolder 3"/>
          <p:cNvSpPr>
            <a:spLocks noGrp="1"/>
          </p:cNvSpPr>
          <p:nvPr>
            <p:ph type="body"/>
          </p:nvPr>
        </p:nvSpPr>
        <p:spPr>
          <a:xfrm>
            <a:off x="622620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4"/>
          <p:cNvSpPr>
            <a:spLocks noGrp="1"/>
          </p:cNvSpPr>
          <p:nvPr>
            <p:ph type="body"/>
          </p:nvPr>
        </p:nvSpPr>
        <p:spPr>
          <a:xfrm>
            <a:off x="838080" y="382032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5"/>
          <p:cNvSpPr>
            <a:spLocks noGrp="1"/>
          </p:cNvSpPr>
          <p:nvPr>
            <p:ph type="body"/>
          </p:nvPr>
        </p:nvSpPr>
        <p:spPr>
          <a:xfrm>
            <a:off x="6226200" y="382032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0" name="PlaceHolder 2"/>
          <p:cNvSpPr>
            <a:spLocks noGrp="1"/>
          </p:cNvSpPr>
          <p:nvPr>
            <p:ph type="body"/>
          </p:nvPr>
        </p:nvSpPr>
        <p:spPr>
          <a:xfrm>
            <a:off x="838080" y="119088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3"/>
          <p:cNvSpPr>
            <a:spLocks noGrp="1"/>
          </p:cNvSpPr>
          <p:nvPr>
            <p:ph type="body"/>
          </p:nvPr>
        </p:nvSpPr>
        <p:spPr>
          <a:xfrm>
            <a:off x="4393440" y="119088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2" name="PlaceHolder 4"/>
          <p:cNvSpPr>
            <a:spLocks noGrp="1"/>
          </p:cNvSpPr>
          <p:nvPr>
            <p:ph type="body"/>
          </p:nvPr>
        </p:nvSpPr>
        <p:spPr>
          <a:xfrm>
            <a:off x="7949160" y="119088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3" name="PlaceHolder 5"/>
          <p:cNvSpPr>
            <a:spLocks noGrp="1"/>
          </p:cNvSpPr>
          <p:nvPr>
            <p:ph type="body"/>
          </p:nvPr>
        </p:nvSpPr>
        <p:spPr>
          <a:xfrm>
            <a:off x="838080" y="382032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4" name="PlaceHolder 6"/>
          <p:cNvSpPr>
            <a:spLocks noGrp="1"/>
          </p:cNvSpPr>
          <p:nvPr>
            <p:ph type="body"/>
          </p:nvPr>
        </p:nvSpPr>
        <p:spPr>
          <a:xfrm>
            <a:off x="4393440" y="382032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5" name="PlaceHolder 7"/>
          <p:cNvSpPr>
            <a:spLocks noGrp="1"/>
          </p:cNvSpPr>
          <p:nvPr>
            <p:ph type="body"/>
          </p:nvPr>
        </p:nvSpPr>
        <p:spPr>
          <a:xfrm>
            <a:off x="7949160" y="382032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190880"/>
            <a:ext cx="10515240" cy="503352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body"/>
          </p:nvPr>
        </p:nvSpPr>
        <p:spPr>
          <a:xfrm>
            <a:off x="838080" y="1190880"/>
            <a:ext cx="5131080" cy="5033520"/>
          </a:xfrm>
          <a:prstGeom prst="rect">
            <a:avLst/>
          </a:prstGeom>
        </p:spPr>
        <p:txBody>
          <a:bodyPr lIns="0" rIns="0" tIns="0" bIns="0">
            <a:normAutofit/>
          </a:bodyPr>
          <a:p>
            <a:endParaRPr b="0" lang="en-US" sz="2800" spc="-1" strike="noStrike">
              <a:solidFill>
                <a:srgbClr val="000000"/>
              </a:solidFill>
              <a:latin typeface="Calibri"/>
            </a:endParaRPr>
          </a:p>
        </p:txBody>
      </p:sp>
      <p:sp>
        <p:nvSpPr>
          <p:cNvPr id="13" name="PlaceHolder 3"/>
          <p:cNvSpPr>
            <a:spLocks noGrp="1"/>
          </p:cNvSpPr>
          <p:nvPr>
            <p:ph type="body"/>
          </p:nvPr>
        </p:nvSpPr>
        <p:spPr>
          <a:xfrm>
            <a:off x="6226200" y="1190880"/>
            <a:ext cx="5131080" cy="503352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838080" y="365040"/>
            <a:ext cx="10515240" cy="3216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 name="PlaceHolder 2"/>
          <p:cNvSpPr>
            <a:spLocks noGrp="1"/>
          </p:cNvSpPr>
          <p:nvPr>
            <p:ph type="body"/>
          </p:nvPr>
        </p:nvSpPr>
        <p:spPr>
          <a:xfrm>
            <a:off x="83808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8" name="PlaceHolder 3"/>
          <p:cNvSpPr>
            <a:spLocks noGrp="1"/>
          </p:cNvSpPr>
          <p:nvPr>
            <p:ph type="body"/>
          </p:nvPr>
        </p:nvSpPr>
        <p:spPr>
          <a:xfrm>
            <a:off x="6226200" y="1190880"/>
            <a:ext cx="5131080" cy="5033520"/>
          </a:xfrm>
          <a:prstGeom prst="rect">
            <a:avLst/>
          </a:prstGeom>
        </p:spPr>
        <p:txBody>
          <a:bodyPr lIns="0" rIns="0" tIns="0" bIns="0">
            <a:normAutofit/>
          </a:bodyPr>
          <a:p>
            <a:endParaRPr b="0" lang="en-US" sz="2800" spc="-1" strike="noStrike">
              <a:solidFill>
                <a:srgbClr val="000000"/>
              </a:solidFill>
              <a:latin typeface="Calibri"/>
            </a:endParaRPr>
          </a:p>
        </p:txBody>
      </p:sp>
      <p:sp>
        <p:nvSpPr>
          <p:cNvPr id="19" name="PlaceHolder 4"/>
          <p:cNvSpPr>
            <a:spLocks noGrp="1"/>
          </p:cNvSpPr>
          <p:nvPr>
            <p:ph type="body"/>
          </p:nvPr>
        </p:nvSpPr>
        <p:spPr>
          <a:xfrm>
            <a:off x="838080" y="382032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838080" y="1190880"/>
            <a:ext cx="5131080" cy="5033520"/>
          </a:xfrm>
          <a:prstGeom prst="rect">
            <a:avLst/>
          </a:prstGeom>
        </p:spPr>
        <p:txBody>
          <a:bodyPr lIns="0" rIns="0" tIns="0" bIns="0">
            <a:normAutofit/>
          </a:bodyPr>
          <a:p>
            <a:endParaRPr b="0" lang="en-US" sz="2800" spc="-1" strike="noStrike">
              <a:solidFill>
                <a:srgbClr val="000000"/>
              </a:solidFill>
              <a:latin typeface="Calibri"/>
            </a:endParaRPr>
          </a:p>
        </p:txBody>
      </p:sp>
      <p:sp>
        <p:nvSpPr>
          <p:cNvPr id="22" name="PlaceHolder 3"/>
          <p:cNvSpPr>
            <a:spLocks noGrp="1"/>
          </p:cNvSpPr>
          <p:nvPr>
            <p:ph type="body"/>
          </p:nvPr>
        </p:nvSpPr>
        <p:spPr>
          <a:xfrm>
            <a:off x="622620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3" name="PlaceHolder 4"/>
          <p:cNvSpPr>
            <a:spLocks noGrp="1"/>
          </p:cNvSpPr>
          <p:nvPr>
            <p:ph type="body"/>
          </p:nvPr>
        </p:nvSpPr>
        <p:spPr>
          <a:xfrm>
            <a:off x="6226200" y="382032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83808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6" name="PlaceHolder 3"/>
          <p:cNvSpPr>
            <a:spLocks noGrp="1"/>
          </p:cNvSpPr>
          <p:nvPr>
            <p:ph type="body"/>
          </p:nvPr>
        </p:nvSpPr>
        <p:spPr>
          <a:xfrm>
            <a:off x="622620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7" name="PlaceHolder 4"/>
          <p:cNvSpPr>
            <a:spLocks noGrp="1"/>
          </p:cNvSpPr>
          <p:nvPr>
            <p:ph type="body"/>
          </p:nvPr>
        </p:nvSpPr>
        <p:spPr>
          <a:xfrm>
            <a:off x="838080" y="3820320"/>
            <a:ext cx="1051524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Logo, company name&#10;&#10;Description automatically generated"/>
          <p:cNvPicPr/>
          <p:nvPr/>
        </p:nvPicPr>
        <p:blipFill>
          <a:blip r:embed="rId2"/>
          <a:stretch/>
        </p:blipFill>
        <p:spPr>
          <a:xfrm>
            <a:off x="0" y="0"/>
            <a:ext cx="837720" cy="548280"/>
          </a:xfrm>
          <a:prstGeom prst="rect">
            <a:avLst/>
          </a:prstGeom>
          <a:ln>
            <a:noFill/>
          </a:ln>
        </p:spPr>
      </p:pic>
      <p:pic>
        <p:nvPicPr>
          <p:cNvPr id="1" name="Picture 7" descr="A picture containing calendar&#10;&#10;Description automatically generated"/>
          <p:cNvPicPr/>
          <p:nvPr/>
        </p:nvPicPr>
        <p:blipFill>
          <a:blip r:embed="rId3"/>
          <a:stretch/>
        </p:blipFill>
        <p:spPr>
          <a:xfrm>
            <a:off x="11476080" y="18000"/>
            <a:ext cx="693000" cy="693720"/>
          </a:xfrm>
          <a:prstGeom prst="rect">
            <a:avLst/>
          </a:prstGeom>
          <a:ln>
            <a:noFill/>
          </a:ln>
        </p:spPr>
      </p:pic>
      <p:sp>
        <p:nvSpPr>
          <p:cNvPr id="2"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1" lang="en-US" sz="6000" spc="-1" strike="noStrike">
                <a:solidFill>
                  <a:srgbClr val="002060"/>
                </a:solidFill>
                <a:latin typeface="Calibri Light"/>
              </a:rPr>
              <a:t>Click to </a:t>
            </a:r>
            <a:r>
              <a:rPr b="1" lang="en-US" sz="6000" spc="-1" strike="noStrike">
                <a:solidFill>
                  <a:srgbClr val="002060"/>
                </a:solidFill>
                <a:latin typeface="Calibri Light"/>
              </a:rPr>
              <a:t>edit Master </a:t>
            </a:r>
            <a:r>
              <a:rPr b="1" lang="en-US" sz="6000" spc="-1" strike="noStrike">
                <a:solidFill>
                  <a:srgbClr val="002060"/>
                </a:solidFill>
                <a:latin typeface="Calibri Light"/>
              </a:rPr>
              <a:t>title style</a:t>
            </a:r>
            <a:endParaRPr b="0" lang="en-US" sz="6000" spc="-1" strike="noStrike">
              <a:solidFill>
                <a:srgbClr val="000000"/>
              </a:solidFill>
              <a:latin typeface="Calibri"/>
            </a:endParaRPr>
          </a:p>
        </p:txBody>
      </p:sp>
      <p:sp>
        <p:nvSpPr>
          <p:cNvPr id="3" name="PlaceHolder 2"/>
          <p:cNvSpPr>
            <a:spLocks noGrp="1"/>
          </p:cNvSpPr>
          <p:nvPr>
            <p:ph type="dt"/>
          </p:nvPr>
        </p:nvSpPr>
        <p:spPr>
          <a:xfrm>
            <a:off x="838080" y="6356520"/>
            <a:ext cx="3200040" cy="364680"/>
          </a:xfrm>
          <a:prstGeom prst="rect">
            <a:avLst/>
          </a:prstGeom>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4" name="PlaceHolder 3"/>
          <p:cNvSpPr>
            <a:spLocks noGrp="1"/>
          </p:cNvSpPr>
          <p:nvPr>
            <p:ph type="ftr"/>
          </p:nvPr>
        </p:nvSpPr>
        <p:spPr>
          <a:xfrm>
            <a:off x="4038480" y="6356520"/>
            <a:ext cx="4114440" cy="364680"/>
          </a:xfrm>
          <a:prstGeom prst="rect">
            <a:avLst/>
          </a:prstGeom>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5" name="PlaceHolder 4"/>
          <p:cNvSpPr>
            <a:spLocks noGrp="1"/>
          </p:cNvSpPr>
          <p:nvPr>
            <p:ph type="sldNum"/>
          </p:nvPr>
        </p:nvSpPr>
        <p:spPr>
          <a:xfrm>
            <a:off x="8610480" y="6356520"/>
            <a:ext cx="2742840" cy="364680"/>
          </a:xfrm>
          <a:prstGeom prst="rect">
            <a:avLst/>
          </a:prstGeom>
        </p:spPr>
        <p:txBody>
          <a:bodyPr anchor="ctr">
            <a:noAutofit/>
          </a:bodyPr>
          <a:p>
            <a:endParaRPr b="0" lang="en-IN" sz="2400" spc="-1" strike="noStrike">
              <a:latin typeface="Times New Roman"/>
            </a:endParaRPr>
          </a:p>
        </p:txBody>
      </p:sp>
      <p:sp>
        <p:nvSpPr>
          <p:cNvPr id="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6" descr="Logo, company name&#10;&#10;Description automatically generated"/>
          <p:cNvPicPr/>
          <p:nvPr/>
        </p:nvPicPr>
        <p:blipFill>
          <a:blip r:embed="rId2"/>
          <a:stretch/>
        </p:blipFill>
        <p:spPr>
          <a:xfrm>
            <a:off x="0" y="0"/>
            <a:ext cx="837720" cy="548280"/>
          </a:xfrm>
          <a:prstGeom prst="rect">
            <a:avLst/>
          </a:prstGeom>
          <a:ln>
            <a:noFill/>
          </a:ln>
        </p:spPr>
      </p:pic>
      <p:pic>
        <p:nvPicPr>
          <p:cNvPr id="44" name="Picture 7" descr="A picture containing calendar&#10;&#10;Description automatically generated"/>
          <p:cNvPicPr/>
          <p:nvPr/>
        </p:nvPicPr>
        <p:blipFill>
          <a:blip r:embed="rId3"/>
          <a:stretch/>
        </p:blipFill>
        <p:spPr>
          <a:xfrm>
            <a:off x="11476080" y="18000"/>
            <a:ext cx="693000" cy="693720"/>
          </a:xfrm>
          <a:prstGeom prst="rect">
            <a:avLst/>
          </a:prstGeom>
          <a:ln>
            <a:noFill/>
          </a:ln>
        </p:spPr>
      </p:pic>
      <p:sp>
        <p:nvSpPr>
          <p:cNvPr id="45" name="PlaceHolder 1"/>
          <p:cNvSpPr>
            <a:spLocks noGrp="1"/>
          </p:cNvSpPr>
          <p:nvPr>
            <p:ph type="title"/>
          </p:nvPr>
        </p:nvSpPr>
        <p:spPr>
          <a:xfrm>
            <a:off x="838080" y="365040"/>
            <a:ext cx="10515240" cy="693720"/>
          </a:xfrm>
          <a:prstGeom prst="rect">
            <a:avLst/>
          </a:prstGeom>
        </p:spPr>
        <p:txBody>
          <a:bodyPr>
            <a:noAutofit/>
          </a:bodyPr>
          <a:p>
            <a:pPr>
              <a:lnSpc>
                <a:spcPct val="90000"/>
              </a:lnSpc>
            </a:pPr>
            <a:r>
              <a:rPr b="1" lang="en-US" sz="4400" spc="-1" strike="noStrike">
                <a:solidFill>
                  <a:srgbClr val="002060"/>
                </a:solidFill>
                <a:latin typeface="Calibri Light"/>
              </a:rPr>
              <a:t>Click to edit Master title style</a:t>
            </a:r>
            <a:endParaRPr b="0" lang="en-US" sz="4400" spc="-1" strike="noStrike">
              <a:solidFill>
                <a:srgbClr val="000000"/>
              </a:solidFill>
              <a:latin typeface="Calibri"/>
            </a:endParaRPr>
          </a:p>
        </p:txBody>
      </p:sp>
      <p:sp>
        <p:nvSpPr>
          <p:cNvPr id="46" name="PlaceHolder 2"/>
          <p:cNvSpPr>
            <a:spLocks noGrp="1"/>
          </p:cNvSpPr>
          <p:nvPr>
            <p:ph type="body"/>
          </p:nvPr>
        </p:nvSpPr>
        <p:spPr>
          <a:xfrm>
            <a:off x="838080" y="1190880"/>
            <a:ext cx="10515240" cy="503352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7" name="PlaceHolder 3"/>
          <p:cNvSpPr>
            <a:spLocks noGrp="1"/>
          </p:cNvSpPr>
          <p:nvPr>
            <p:ph type="dt"/>
          </p:nvPr>
        </p:nvSpPr>
        <p:spPr>
          <a:xfrm>
            <a:off x="838080" y="6356520"/>
            <a:ext cx="3200040" cy="364680"/>
          </a:xfrm>
          <a:prstGeom prst="rect">
            <a:avLst/>
          </a:prstGeom>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48" name="PlaceHolder 4"/>
          <p:cNvSpPr>
            <a:spLocks noGrp="1"/>
          </p:cNvSpPr>
          <p:nvPr>
            <p:ph type="ftr"/>
          </p:nvPr>
        </p:nvSpPr>
        <p:spPr>
          <a:xfrm>
            <a:off x="4038480" y="6356520"/>
            <a:ext cx="4114440" cy="364680"/>
          </a:xfrm>
          <a:prstGeom prst="rect">
            <a:avLst/>
          </a:prstGeom>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49" name="PlaceHolder 5"/>
          <p:cNvSpPr>
            <a:spLocks noGrp="1"/>
          </p:cNvSpPr>
          <p:nvPr>
            <p:ph type="sldNum"/>
          </p:nvPr>
        </p:nvSpPr>
        <p:spPr>
          <a:xfrm>
            <a:off x="8610480" y="6356520"/>
            <a:ext cx="2742840" cy="364680"/>
          </a:xfrm>
          <a:prstGeom prst="rect">
            <a:avLst/>
          </a:prstGeom>
        </p:spPr>
        <p:txBody>
          <a:bodyPr anchor="ctr">
            <a:noAutofit/>
          </a:bodyPr>
          <a:p>
            <a:endParaRPr b="0" lang="en-IN"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TextShape 1"/>
          <p:cNvSpPr txBox="1"/>
          <p:nvPr/>
        </p:nvSpPr>
        <p:spPr>
          <a:xfrm>
            <a:off x="0" y="2247480"/>
            <a:ext cx="12191760" cy="1285560"/>
          </a:xfrm>
          <a:prstGeom prst="rect">
            <a:avLst/>
          </a:prstGeom>
          <a:noFill/>
          <a:ln>
            <a:noFill/>
          </a:ln>
        </p:spPr>
        <p:txBody>
          <a:bodyPr anchor="b">
            <a:normAutofit/>
          </a:bodyPr>
          <a:p>
            <a:pPr algn="ctr">
              <a:lnSpc>
                <a:spcPct val="90000"/>
              </a:lnSpc>
            </a:pPr>
            <a:r>
              <a:rPr b="1" i="1" lang="en-US" sz="3400" spc="-1" strike="noStrike">
                <a:solidFill>
                  <a:srgbClr val="ff0000"/>
                </a:solidFill>
                <a:latin typeface="Calibri Light"/>
              </a:rPr>
              <a:t>Finance App  </a:t>
            </a:r>
            <a:br/>
            <a:endParaRPr b="0" lang="en-US" sz="3400" spc="-1" strike="noStrike">
              <a:solidFill>
                <a:srgbClr val="000000"/>
              </a:solidFill>
              <a:latin typeface="Calibri"/>
            </a:endParaRPr>
          </a:p>
        </p:txBody>
      </p:sp>
      <p:sp>
        <p:nvSpPr>
          <p:cNvPr id="93" name="TextShape 2"/>
          <p:cNvSpPr txBox="1"/>
          <p:nvPr/>
        </p:nvSpPr>
        <p:spPr>
          <a:xfrm>
            <a:off x="3867120" y="3426480"/>
            <a:ext cx="4457520" cy="824400"/>
          </a:xfrm>
          <a:prstGeom prst="rect">
            <a:avLst/>
          </a:prstGeom>
          <a:noFill/>
          <a:ln>
            <a:noFill/>
          </a:ln>
        </p:spPr>
        <p:txBody>
          <a:bodyPr>
            <a:noAutofit/>
          </a:bodyPr>
          <a:p>
            <a:pPr algn="ctr">
              <a:lnSpc>
                <a:spcPct val="90000"/>
              </a:lnSpc>
              <a:tabLst>
                <a:tab algn="l" pos="0"/>
              </a:tabLst>
            </a:pPr>
            <a:r>
              <a:rPr b="1" lang="en-US" sz="2400" spc="-1" strike="noStrike">
                <a:solidFill>
                  <a:srgbClr val="c00000"/>
                </a:solidFill>
                <a:latin typeface="Times New Roman"/>
              </a:rPr>
              <a:t>Rupesh Pandey</a:t>
            </a:r>
            <a:endParaRPr b="0" lang="en-IN" sz="2400" spc="-1" strike="noStrike">
              <a:latin typeface="Arial"/>
            </a:endParaRPr>
          </a:p>
          <a:p>
            <a:pPr algn="ctr">
              <a:lnSpc>
                <a:spcPct val="90000"/>
              </a:lnSpc>
              <a:tabLst>
                <a:tab algn="l" pos="0"/>
              </a:tabLst>
            </a:pPr>
            <a:r>
              <a:rPr b="1" lang="en-US" sz="2400" spc="-1" strike="noStrike">
                <a:solidFill>
                  <a:srgbClr val="000066"/>
                </a:solidFill>
                <a:latin typeface="Times New Roman"/>
              </a:rPr>
              <a:t>USN: 1RN17IS079</a:t>
            </a:r>
            <a:endParaRPr b="0" lang="en-IN" sz="2400" spc="-1" strike="noStrike">
              <a:latin typeface="Arial"/>
            </a:endParaRPr>
          </a:p>
        </p:txBody>
      </p:sp>
      <p:sp>
        <p:nvSpPr>
          <p:cNvPr id="94" name="CustomShape 3"/>
          <p:cNvSpPr/>
          <p:nvPr/>
        </p:nvSpPr>
        <p:spPr>
          <a:xfrm>
            <a:off x="0" y="-24840"/>
            <a:ext cx="12191760" cy="10047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600" spc="-1" strike="noStrike">
                <a:solidFill>
                  <a:srgbClr val="000066"/>
                </a:solidFill>
                <a:latin typeface="Times New Roman"/>
              </a:rPr>
              <a:t>RNS INSTITUTE OF TECHNOLOGY</a:t>
            </a:r>
            <a:endParaRPr b="0" lang="en-IN" sz="3600" spc="-1" strike="noStrike">
              <a:latin typeface="Arial"/>
            </a:endParaRPr>
          </a:p>
          <a:p>
            <a:pPr algn="ctr">
              <a:lnSpc>
                <a:spcPct val="100000"/>
              </a:lnSpc>
            </a:pPr>
            <a:r>
              <a:rPr b="1" lang="en-US" sz="2400" spc="-1" strike="noStrike" cap="all">
                <a:solidFill>
                  <a:srgbClr val="000066"/>
                </a:solidFill>
                <a:latin typeface="Times New Roman"/>
              </a:rPr>
              <a:t>BENGALURU - 98</a:t>
            </a:r>
            <a:endParaRPr b="0" lang="en-IN" sz="2400" spc="-1" strike="noStrike">
              <a:latin typeface="Arial"/>
            </a:endParaRPr>
          </a:p>
        </p:txBody>
      </p:sp>
      <p:sp>
        <p:nvSpPr>
          <p:cNvPr id="95" name="CustomShape 4"/>
          <p:cNvSpPr/>
          <p:nvPr/>
        </p:nvSpPr>
        <p:spPr>
          <a:xfrm>
            <a:off x="0" y="983880"/>
            <a:ext cx="1219176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c00000"/>
                </a:solidFill>
                <a:latin typeface="Times New Roman"/>
              </a:rPr>
              <a:t>DEPARTMENT OF INFORMATION SCIENCE &amp; ENGINEERING</a:t>
            </a:r>
            <a:endParaRPr b="0" lang="en-IN" sz="3200" spc="-1" strike="noStrike">
              <a:latin typeface="Arial"/>
            </a:endParaRPr>
          </a:p>
        </p:txBody>
      </p:sp>
      <p:sp>
        <p:nvSpPr>
          <p:cNvPr id="96" name="CustomShape 5"/>
          <p:cNvSpPr/>
          <p:nvPr/>
        </p:nvSpPr>
        <p:spPr>
          <a:xfrm>
            <a:off x="0" y="1800000"/>
            <a:ext cx="1219212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002060"/>
                </a:solidFill>
                <a:latin typeface="Times New Roman"/>
              </a:rPr>
              <a:t>Presentation on Internship</a:t>
            </a:r>
            <a:endParaRPr b="0" lang="en-IN" sz="2400" spc="-1" strike="noStrike">
              <a:latin typeface="Arial"/>
            </a:endParaRPr>
          </a:p>
        </p:txBody>
      </p:sp>
      <p:sp>
        <p:nvSpPr>
          <p:cNvPr id="97" name="CustomShape 6"/>
          <p:cNvSpPr/>
          <p:nvPr/>
        </p:nvSpPr>
        <p:spPr>
          <a:xfrm>
            <a:off x="35640" y="5269320"/>
            <a:ext cx="5128560" cy="669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262626"/>
                </a:solidFill>
                <a:latin typeface="Times New Roman"/>
              </a:rPr>
              <a:t> </a:t>
            </a:r>
            <a:r>
              <a:rPr b="1" lang="en-US" sz="1800" spc="-1" strike="noStrike">
                <a:solidFill>
                  <a:srgbClr val="262626"/>
                </a:solidFill>
                <a:latin typeface="Times New Roman"/>
              </a:rPr>
              <a:t>Internal Guide</a:t>
            </a:r>
            <a:endParaRPr b="0" lang="en-IN" sz="1800" spc="-1" strike="noStrike">
              <a:latin typeface="Arial"/>
            </a:endParaRPr>
          </a:p>
          <a:p>
            <a:pPr algn="ctr">
              <a:lnSpc>
                <a:spcPct val="100000"/>
              </a:lnSpc>
            </a:pPr>
            <a:r>
              <a:rPr b="1" lang="en-US" sz="2000" spc="-1" strike="noStrike">
                <a:solidFill>
                  <a:srgbClr val="000066"/>
                </a:solidFill>
                <a:latin typeface="Times New Roman"/>
              </a:rPr>
              <a:t>Mr. T.S.Bhagwath Singh</a:t>
            </a:r>
            <a:endParaRPr b="0" lang="en-IN" sz="2000" spc="-1" strike="noStrike">
              <a:latin typeface="Arial"/>
            </a:endParaRPr>
          </a:p>
        </p:txBody>
      </p:sp>
      <p:sp>
        <p:nvSpPr>
          <p:cNvPr id="98" name="CustomShape 7"/>
          <p:cNvSpPr/>
          <p:nvPr/>
        </p:nvSpPr>
        <p:spPr>
          <a:xfrm>
            <a:off x="7037280" y="5244120"/>
            <a:ext cx="5128560" cy="943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262626"/>
                </a:solidFill>
                <a:latin typeface="Times New Roman"/>
              </a:rPr>
              <a:t>External Guide</a:t>
            </a:r>
            <a:endParaRPr b="0" lang="en-IN" sz="1800" spc="-1" strike="noStrike">
              <a:latin typeface="Arial"/>
            </a:endParaRPr>
          </a:p>
          <a:p>
            <a:pPr algn="ctr">
              <a:lnSpc>
                <a:spcPct val="100000"/>
              </a:lnSpc>
            </a:pPr>
            <a:r>
              <a:rPr b="1" lang="en-US" sz="2000" spc="-1" strike="noStrike">
                <a:solidFill>
                  <a:srgbClr val="000066"/>
                </a:solidFill>
                <a:latin typeface="Times New Roman"/>
              </a:rPr>
              <a:t>Dr. Bhagyashree Ambore</a:t>
            </a:r>
            <a:endParaRPr b="0" lang="en-IN" sz="2000" spc="-1" strike="noStrike">
              <a:latin typeface="Arial"/>
            </a:endParaRPr>
          </a:p>
          <a:p>
            <a:pPr algn="ctr">
              <a:lnSpc>
                <a:spcPct val="100000"/>
              </a:lnSpc>
            </a:pPr>
            <a:r>
              <a:rPr b="0" lang="en-US" sz="1800" spc="-1" strike="noStrike">
                <a:solidFill>
                  <a:srgbClr val="262626"/>
                </a:solidFill>
                <a:latin typeface="Times New Roman"/>
                <a:ea typeface="Times New Roman"/>
              </a:rPr>
              <a:t>Software Engineer, ENMAZ</a:t>
            </a:r>
            <a:endParaRPr b="0" lang="en-IN" sz="1800" spc="-1" strike="noStrike">
              <a:latin typeface="Arial"/>
            </a:endParaRPr>
          </a:p>
        </p:txBody>
      </p:sp>
      <p:sp>
        <p:nvSpPr>
          <p:cNvPr id="99" name="CustomShape 8"/>
          <p:cNvSpPr/>
          <p:nvPr/>
        </p:nvSpPr>
        <p:spPr>
          <a:xfrm>
            <a:off x="7777800" y="4787640"/>
            <a:ext cx="371844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c00000"/>
                </a:solidFill>
                <a:latin typeface="Calibri"/>
              </a:rPr>
              <a:t>ENMAZ Engineering Services Pvt. Ltd. </a:t>
            </a:r>
            <a:endParaRPr b="0" lang="en-IN" sz="1800" spc="-1" strike="noStrike">
              <a:latin typeface="Arial"/>
            </a:endParaRPr>
          </a:p>
        </p:txBody>
      </p:sp>
      <p:pic>
        <p:nvPicPr>
          <p:cNvPr id="100" name="Picture 4" descr=""/>
          <p:cNvPicPr/>
          <p:nvPr/>
        </p:nvPicPr>
        <p:blipFill>
          <a:blip r:embed="rId1"/>
          <a:stretch/>
        </p:blipFill>
        <p:spPr>
          <a:xfrm>
            <a:off x="8339040" y="4190760"/>
            <a:ext cx="2600280" cy="6570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2063520" y="191520"/>
            <a:ext cx="7467120" cy="713880"/>
          </a:xfrm>
          <a:prstGeom prst="rect">
            <a:avLst/>
          </a:prstGeom>
          <a:noFill/>
          <a:ln>
            <a:noFill/>
          </a:ln>
        </p:spPr>
        <p:txBody>
          <a:bodyPr>
            <a:normAutofit/>
          </a:bodyPr>
          <a:p>
            <a:pPr algn="ctr">
              <a:lnSpc>
                <a:spcPct val="90000"/>
              </a:lnSpc>
            </a:pPr>
            <a:r>
              <a:rPr b="1" lang="en-US" sz="3200" spc="-1" strike="noStrike">
                <a:solidFill>
                  <a:srgbClr val="2f5597"/>
                </a:solidFill>
                <a:latin typeface="Times New Roman"/>
              </a:rPr>
              <a:t>CONCLUSIONS</a:t>
            </a:r>
            <a:endParaRPr b="0" lang="en-US" sz="3200" spc="-1" strike="noStrike">
              <a:solidFill>
                <a:srgbClr val="000000"/>
              </a:solidFill>
              <a:latin typeface="Calibri"/>
            </a:endParaRPr>
          </a:p>
        </p:txBody>
      </p:sp>
      <p:sp>
        <p:nvSpPr>
          <p:cNvPr id="144" name="TextShape 2"/>
          <p:cNvSpPr txBox="1"/>
          <p:nvPr/>
        </p:nvSpPr>
        <p:spPr>
          <a:xfrm>
            <a:off x="623520" y="944640"/>
            <a:ext cx="11088720" cy="52923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When a customer is financially sound, then only a financial institution can remain financially well. So, most of the features that shall become part of the personal finance app should focus on the financial well-being of the customers</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Besides thinking about financial health, increasing the online transaction speed, making the app more and more personalized and the inclusion of more options in payroll will surely lead personal payment apps to become an integral part of peoples day to day useage</a:t>
            </a:r>
            <a:endParaRPr b="0" lang="en-US" sz="1800" spc="-1" strike="noStrike">
              <a:solidFill>
                <a:srgbClr val="000000"/>
              </a:solidFill>
              <a:latin typeface="Calibri"/>
            </a:endParaRPr>
          </a:p>
        </p:txBody>
      </p:sp>
      <p:sp>
        <p:nvSpPr>
          <p:cNvPr id="145" name="TextShape 3"/>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46"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47" name="TextShape 5"/>
          <p:cNvSpPr txBox="1"/>
          <p:nvPr/>
        </p:nvSpPr>
        <p:spPr>
          <a:xfrm>
            <a:off x="8610480" y="6356520"/>
            <a:ext cx="2742840" cy="364680"/>
          </a:xfrm>
          <a:prstGeom prst="rect">
            <a:avLst/>
          </a:prstGeom>
          <a:noFill/>
          <a:ln>
            <a:noFill/>
          </a:ln>
        </p:spPr>
        <p:txBody>
          <a:bodyPr anchor="ctr">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2135520" y="136440"/>
            <a:ext cx="7467120" cy="713880"/>
          </a:xfrm>
          <a:prstGeom prst="rect">
            <a:avLst/>
          </a:prstGeom>
          <a:noFill/>
          <a:ln>
            <a:noFill/>
          </a:ln>
        </p:spPr>
        <p:txBody>
          <a:bodyPr>
            <a:normAutofit/>
          </a:bodyPr>
          <a:p>
            <a:pPr algn="ctr">
              <a:lnSpc>
                <a:spcPct val="90000"/>
              </a:lnSpc>
            </a:pPr>
            <a:r>
              <a:rPr b="1" lang="en-US" sz="3200" spc="-1" strike="noStrike">
                <a:solidFill>
                  <a:srgbClr val="2f5597"/>
                </a:solidFill>
                <a:latin typeface="Times New Roman"/>
              </a:rPr>
              <a:t>Future Enhancements</a:t>
            </a:r>
            <a:endParaRPr b="0" lang="en-US" sz="3200" spc="-1" strike="noStrike">
              <a:solidFill>
                <a:srgbClr val="000000"/>
              </a:solidFill>
              <a:latin typeface="Calibri"/>
            </a:endParaRPr>
          </a:p>
        </p:txBody>
      </p:sp>
      <p:sp>
        <p:nvSpPr>
          <p:cNvPr id="149" name="TextShape 2"/>
          <p:cNvSpPr txBox="1"/>
          <p:nvPr/>
        </p:nvSpPr>
        <p:spPr>
          <a:xfrm>
            <a:off x="395280" y="944640"/>
            <a:ext cx="11316960" cy="52923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Have a login system</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Integration of AI and ML to make the app more automated</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Implementation with cloud and the IoT</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End to end Encryption.</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Add a multi-authentication feature</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Offer real time alerts</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Utilize behavioral analysis</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p:txBody>
      </p:sp>
      <p:sp>
        <p:nvSpPr>
          <p:cNvPr id="150" name="TextShape 3"/>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51"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52" name="TextShape 5"/>
          <p:cNvSpPr txBox="1"/>
          <p:nvPr/>
        </p:nvSpPr>
        <p:spPr>
          <a:xfrm>
            <a:off x="8610480" y="6356520"/>
            <a:ext cx="2742840" cy="364680"/>
          </a:xfrm>
          <a:prstGeom prst="rect">
            <a:avLst/>
          </a:prstGeom>
          <a:noFill/>
          <a:ln>
            <a:noFill/>
          </a:ln>
        </p:spPr>
        <p:txBody>
          <a:bodyPr anchor="ctr">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983520" y="136440"/>
            <a:ext cx="10370160" cy="6219360"/>
          </a:xfrm>
          <a:prstGeom prst="rect">
            <a:avLst/>
          </a:prstGeom>
          <a:noFill/>
          <a:ln>
            <a:noFill/>
          </a:ln>
        </p:spPr>
        <p:txBody>
          <a:bodyPr>
            <a:normAutofit/>
          </a:bodyPr>
          <a:p>
            <a:pPr marL="228600" indent="-228240" algn="ctr">
              <a:lnSpc>
                <a:spcPct val="90000"/>
              </a:lnSpc>
              <a:spcBef>
                <a:spcPts val="1001"/>
              </a:spcBef>
              <a:tabLst>
                <a:tab algn="l" pos="0"/>
              </a:tabLst>
            </a:pPr>
            <a:r>
              <a:rPr b="1" lang="en-US" sz="3200" spc="-1" strike="noStrike">
                <a:solidFill>
                  <a:srgbClr val="2f5597"/>
                </a:solidFill>
                <a:latin typeface="Times New Roman"/>
              </a:rPr>
              <a:t>REFERENCES</a:t>
            </a:r>
            <a:endParaRPr b="0" lang="en-US" sz="3200" spc="-1" strike="noStrike">
              <a:solidFill>
                <a:srgbClr val="000000"/>
              </a:solidFill>
              <a:latin typeface="Calibri"/>
            </a:endParaRPr>
          </a:p>
          <a:p>
            <a:pPr marL="228600" indent="-228240">
              <a:lnSpc>
                <a:spcPct val="90000"/>
              </a:lnSpc>
              <a:spcBef>
                <a:spcPts val="1001"/>
              </a:spcBef>
              <a:tabLst>
                <a:tab algn="l" pos="0"/>
              </a:tabLst>
            </a:pPr>
            <a:r>
              <a:rPr b="0" lang="en-US" sz="1800" spc="-1" strike="noStrike">
                <a:solidFill>
                  <a:srgbClr val="404040"/>
                </a:solidFill>
                <a:latin typeface="Calibri"/>
              </a:rPr>
              <a:t> </a:t>
            </a:r>
            <a:endParaRPr b="0" lang="en-US" sz="1800" spc="-1" strike="noStrike">
              <a:solidFill>
                <a:srgbClr val="000000"/>
              </a:solidFill>
              <a:latin typeface="Calibri"/>
            </a:endParaRPr>
          </a:p>
          <a:p>
            <a:pPr>
              <a:lnSpc>
                <a:spcPct val="90000"/>
              </a:lnSpc>
              <a:spcBef>
                <a:spcPts val="1001"/>
              </a:spcBef>
              <a:tabLst>
                <a:tab algn="l" pos="0"/>
              </a:tabLst>
            </a:pPr>
            <a:r>
              <a:rPr b="1" lang="en-US" sz="2200" spc="-1" strike="noStrike">
                <a:solidFill>
                  <a:srgbClr val="404040"/>
                </a:solidFill>
                <a:latin typeface="Times New Roman"/>
              </a:rPr>
              <a:t>[</a:t>
            </a:r>
            <a:r>
              <a:rPr b="1" lang="en-US" sz="1800" spc="-1" strike="noStrike">
                <a:solidFill>
                  <a:srgbClr val="404040"/>
                </a:solidFill>
                <a:latin typeface="Times New Roman"/>
              </a:rPr>
              <a:t>1</a:t>
            </a:r>
            <a:r>
              <a:rPr b="1" lang="en-US" sz="2000" spc="-1" strike="noStrike">
                <a:solidFill>
                  <a:srgbClr val="404040"/>
                </a:solidFill>
                <a:latin typeface="Times New Roman"/>
              </a:rPr>
              <a:t>]</a:t>
            </a:r>
            <a:r>
              <a:rPr b="0" lang="en-US" sz="2000" spc="-1" strike="noStrike">
                <a:solidFill>
                  <a:srgbClr val="000000"/>
                </a:solidFill>
                <a:latin typeface="Times New Roman"/>
              </a:rPr>
              <a:t> Youtube</a:t>
            </a:r>
            <a:endParaRPr b="0" lang="en-US" sz="2000" spc="-1" strike="noStrike">
              <a:solidFill>
                <a:srgbClr val="000000"/>
              </a:solidFill>
              <a:latin typeface="Calibri"/>
            </a:endParaRPr>
          </a:p>
          <a:p>
            <a:pPr>
              <a:lnSpc>
                <a:spcPct val="90000"/>
              </a:lnSpc>
              <a:spcBef>
                <a:spcPts val="1001"/>
              </a:spcBef>
              <a:tabLst>
                <a:tab algn="l" pos="0"/>
              </a:tabLst>
            </a:pPr>
            <a:r>
              <a:rPr b="1" lang="en-US" sz="2000" spc="-1" strike="noStrike">
                <a:solidFill>
                  <a:srgbClr val="404040"/>
                </a:solidFill>
                <a:latin typeface="Times New Roman"/>
              </a:rPr>
              <a:t>[2] Google</a:t>
            </a:r>
            <a:endParaRPr b="0" lang="en-US" sz="2000" spc="-1" strike="noStrike">
              <a:solidFill>
                <a:srgbClr val="000000"/>
              </a:solidFill>
              <a:latin typeface="Calibri"/>
            </a:endParaRPr>
          </a:p>
          <a:p>
            <a:pPr>
              <a:lnSpc>
                <a:spcPct val="90000"/>
              </a:lnSpc>
              <a:spcBef>
                <a:spcPts val="1001"/>
              </a:spcBef>
              <a:tabLst>
                <a:tab algn="l" pos="0"/>
              </a:tabLst>
            </a:pPr>
            <a:r>
              <a:rPr b="1" lang="en-US" sz="2000" spc="-1" strike="noStrike">
                <a:solidFill>
                  <a:srgbClr val="404040"/>
                </a:solidFill>
                <a:latin typeface="Times New Roman"/>
              </a:rPr>
              <a:t>[3] w3schools</a:t>
            </a:r>
            <a:endParaRPr b="0" lang="en-US" sz="2000" spc="-1" strike="noStrike">
              <a:solidFill>
                <a:srgbClr val="000000"/>
              </a:solidFill>
              <a:latin typeface="Calibri"/>
            </a:endParaRPr>
          </a:p>
          <a:p>
            <a:pPr>
              <a:lnSpc>
                <a:spcPct val="90000"/>
              </a:lnSpc>
              <a:spcBef>
                <a:spcPts val="1001"/>
              </a:spcBef>
              <a:tabLst>
                <a:tab algn="l" pos="0"/>
              </a:tabLst>
            </a:pPr>
            <a:r>
              <a:rPr b="1" lang="en-US" sz="2000" spc="-1" strike="noStrike">
                <a:solidFill>
                  <a:srgbClr val="404040"/>
                </a:solidFill>
                <a:latin typeface="Times New Roman"/>
              </a:rPr>
              <a:t>.</a:t>
            </a:r>
            <a:endParaRPr b="0" lang="en-US" sz="2000" spc="-1" strike="noStrike">
              <a:solidFill>
                <a:srgbClr val="000000"/>
              </a:solidFill>
              <a:latin typeface="Calibri"/>
            </a:endParaRPr>
          </a:p>
          <a:p>
            <a:pPr>
              <a:lnSpc>
                <a:spcPct val="90000"/>
              </a:lnSpc>
              <a:spcBef>
                <a:spcPts val="1001"/>
              </a:spcBef>
              <a:tabLst>
                <a:tab algn="l" pos="0"/>
              </a:tabLst>
            </a:pPr>
            <a:r>
              <a:rPr b="1" lang="en-US" sz="2000" spc="-1" strike="noStrike">
                <a:solidFill>
                  <a:srgbClr val="404040"/>
                </a:solidFill>
                <a:latin typeface="Times New Roman"/>
              </a:rPr>
              <a:t>.</a:t>
            </a:r>
            <a:endParaRPr b="0" lang="en-US" sz="2000" spc="-1" strike="noStrike">
              <a:solidFill>
                <a:srgbClr val="000000"/>
              </a:solidFill>
              <a:latin typeface="Calibri"/>
            </a:endParaRPr>
          </a:p>
          <a:p>
            <a:pPr>
              <a:lnSpc>
                <a:spcPct val="90000"/>
              </a:lnSpc>
              <a:spcBef>
                <a:spcPts val="1001"/>
              </a:spcBef>
              <a:tabLst>
                <a:tab algn="l" pos="0"/>
              </a:tabLst>
            </a:pPr>
            <a:r>
              <a:rPr b="1" lang="en-US" sz="2000" spc="-1" strike="noStrike">
                <a:solidFill>
                  <a:srgbClr val="404040"/>
                </a:solidFill>
                <a:latin typeface="Times New Roman"/>
              </a:rPr>
              <a:t>.</a:t>
            </a:r>
            <a:endParaRPr b="0" lang="en-US" sz="2000" spc="-1" strike="noStrike">
              <a:solidFill>
                <a:srgbClr val="000000"/>
              </a:solidFill>
              <a:latin typeface="Calibri"/>
            </a:endParaRPr>
          </a:p>
          <a:p>
            <a:pPr>
              <a:lnSpc>
                <a:spcPct val="90000"/>
              </a:lnSpc>
              <a:spcBef>
                <a:spcPts val="1001"/>
              </a:spcBef>
              <a:tabLst>
                <a:tab algn="l" pos="0"/>
              </a:tabLst>
            </a:pPr>
            <a:r>
              <a:rPr b="1" lang="en-US" sz="2000" spc="-1" strike="noStrike">
                <a:solidFill>
                  <a:srgbClr val="404040"/>
                </a:solidFill>
                <a:latin typeface="Times New Roman"/>
              </a:rPr>
              <a:t>.</a:t>
            </a:r>
            <a:endParaRPr b="0" lang="en-US" sz="2000" spc="-1" strike="noStrike">
              <a:solidFill>
                <a:srgbClr val="000000"/>
              </a:solidFill>
              <a:latin typeface="Calibri"/>
            </a:endParaRPr>
          </a:p>
          <a:p>
            <a:pPr>
              <a:lnSpc>
                <a:spcPct val="90000"/>
              </a:lnSpc>
              <a:spcBef>
                <a:spcPts val="1001"/>
              </a:spcBef>
              <a:tabLst>
                <a:tab algn="l" pos="0"/>
              </a:tabLst>
            </a:pPr>
            <a:r>
              <a:rPr b="1" lang="en-US" sz="2000" spc="-1" strike="noStrike">
                <a:solidFill>
                  <a:srgbClr val="404040"/>
                </a:solidFill>
                <a:latin typeface="Times New Roman"/>
              </a:rPr>
              <a:t>.</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p:txBody>
      </p:sp>
      <p:sp>
        <p:nvSpPr>
          <p:cNvPr id="154" name="TextShape 2"/>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55" name="TextShape 3"/>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56" name="TextShape 4"/>
          <p:cNvSpPr txBox="1"/>
          <p:nvPr/>
        </p:nvSpPr>
        <p:spPr>
          <a:xfrm>
            <a:off x="8610480" y="6356520"/>
            <a:ext cx="2742840" cy="364680"/>
          </a:xfrm>
          <a:prstGeom prst="rect">
            <a:avLst/>
          </a:prstGeom>
          <a:noFill/>
          <a:ln>
            <a:noFill/>
          </a:ln>
        </p:spPr>
        <p:txBody>
          <a:bodyPr anchor="ctr">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2783520" y="2133000"/>
            <a:ext cx="6427800" cy="990360"/>
          </a:xfrm>
          <a:prstGeom prst="rect">
            <a:avLst/>
          </a:prstGeom>
          <a:noFill/>
          <a:ln>
            <a:noFill/>
          </a:ln>
        </p:spPr>
        <p:txBody>
          <a:bodyPr>
            <a:normAutofit fontScale="56000"/>
          </a:bodyPr>
          <a:p>
            <a:pPr algn="ctr">
              <a:lnSpc>
                <a:spcPct val="90000"/>
              </a:lnSpc>
            </a:pPr>
            <a:r>
              <a:rPr b="1" lang="en-US" sz="4800" spc="-1" strike="noStrike">
                <a:solidFill>
                  <a:srgbClr val="000060"/>
                </a:solidFill>
                <a:latin typeface="Calibri Light"/>
              </a:rPr>
              <a:t>Question and Answer</a:t>
            </a:r>
            <a:endParaRPr b="0" lang="en-US" sz="4800" spc="-1" strike="noStrike">
              <a:solidFill>
                <a:srgbClr val="000000"/>
              </a:solidFill>
              <a:latin typeface="Calibri"/>
            </a:endParaRPr>
          </a:p>
        </p:txBody>
      </p:sp>
      <p:sp>
        <p:nvSpPr>
          <p:cNvPr id="158" name="TextShape 2"/>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59" name="TextShape 3"/>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60" name="TextShape 4"/>
          <p:cNvSpPr txBox="1"/>
          <p:nvPr/>
        </p:nvSpPr>
        <p:spPr>
          <a:xfrm>
            <a:off x="8610480" y="6356520"/>
            <a:ext cx="2742840" cy="364680"/>
          </a:xfrm>
          <a:prstGeom prst="rect">
            <a:avLst/>
          </a:prstGeom>
          <a:noFill/>
          <a:ln>
            <a:noFill/>
          </a:ln>
        </p:spPr>
        <p:txBody>
          <a:bodyPr anchor="ctr">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2639520" y="2458440"/>
            <a:ext cx="6552720" cy="754200"/>
          </a:xfrm>
          <a:prstGeom prst="rect">
            <a:avLst/>
          </a:prstGeom>
          <a:noFill/>
          <a:ln>
            <a:noFill/>
          </a:ln>
        </p:spPr>
        <p:txBody>
          <a:bodyPr>
            <a:normAutofit/>
          </a:bodyPr>
          <a:p>
            <a:pPr algn="ctr">
              <a:lnSpc>
                <a:spcPct val="90000"/>
              </a:lnSpc>
            </a:pPr>
            <a:r>
              <a:rPr b="1" lang="en-US" sz="4800" spc="-1" strike="noStrike">
                <a:solidFill>
                  <a:srgbClr val="000060"/>
                </a:solidFill>
                <a:latin typeface="Calibri Light"/>
              </a:rPr>
              <a:t>THANK YOU</a:t>
            </a:r>
            <a:endParaRPr b="0" lang="en-US" sz="4800" spc="-1" strike="noStrike">
              <a:solidFill>
                <a:srgbClr val="000000"/>
              </a:solidFill>
              <a:latin typeface="Calibri"/>
            </a:endParaRPr>
          </a:p>
        </p:txBody>
      </p:sp>
      <p:sp>
        <p:nvSpPr>
          <p:cNvPr id="162" name="TextShape 2"/>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63" name="TextShape 3"/>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64" name="TextShape 4"/>
          <p:cNvSpPr txBox="1"/>
          <p:nvPr/>
        </p:nvSpPr>
        <p:spPr>
          <a:xfrm>
            <a:off x="8610480" y="6356520"/>
            <a:ext cx="2742840" cy="364680"/>
          </a:xfrm>
          <a:prstGeom prst="rect">
            <a:avLst/>
          </a:prstGeom>
          <a:noFill/>
          <a:ln>
            <a:noFill/>
          </a:ln>
        </p:spPr>
        <p:txBody>
          <a:bodyPr anchor="ctr">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1952640" y="53640"/>
            <a:ext cx="7467120" cy="1142640"/>
          </a:xfrm>
          <a:prstGeom prst="rect">
            <a:avLst/>
          </a:prstGeom>
          <a:noFill/>
          <a:ln>
            <a:noFill/>
          </a:ln>
        </p:spPr>
        <p:txBody>
          <a:bodyPr>
            <a:normAutofit/>
          </a:bodyPr>
          <a:p>
            <a:pPr algn="ctr">
              <a:lnSpc>
                <a:spcPct val="90000"/>
              </a:lnSpc>
            </a:pPr>
            <a:r>
              <a:rPr b="1" lang="en-IN" sz="3200" spc="-1" strike="noStrike">
                <a:solidFill>
                  <a:srgbClr val="2f5597"/>
                </a:solidFill>
                <a:latin typeface="Times New Roman"/>
              </a:rPr>
              <a:t>AGENDA</a:t>
            </a:r>
            <a:endParaRPr b="0" lang="en-US" sz="3200" spc="-1" strike="noStrike">
              <a:solidFill>
                <a:srgbClr val="000000"/>
              </a:solidFill>
              <a:latin typeface="Calibri"/>
            </a:endParaRPr>
          </a:p>
        </p:txBody>
      </p:sp>
      <p:sp>
        <p:nvSpPr>
          <p:cNvPr id="102" name="TextShape 2"/>
          <p:cNvSpPr txBox="1"/>
          <p:nvPr/>
        </p:nvSpPr>
        <p:spPr>
          <a:xfrm>
            <a:off x="2152800" y="1484640"/>
            <a:ext cx="7886520" cy="4691880"/>
          </a:xfrm>
          <a:prstGeom prst="rect">
            <a:avLst/>
          </a:prstGeom>
          <a:noFill/>
          <a:ln>
            <a:noFill/>
          </a:ln>
        </p:spPr>
        <p:txBody>
          <a:bodyPr>
            <a:normAutofit fontScale="97000"/>
          </a:bodyPr>
          <a:p>
            <a:pPr marL="355680" indent="-355320">
              <a:lnSpc>
                <a:spcPct val="90000"/>
              </a:lnSpc>
              <a:spcBef>
                <a:spcPts val="1001"/>
              </a:spcBef>
              <a:buClr>
                <a:srgbClr val="000000"/>
              </a:buClr>
              <a:buFont typeface="Wingdings" charset="2"/>
              <a:buChar char=""/>
            </a:pPr>
            <a:r>
              <a:rPr b="0" lang="en-IN" sz="2800" spc="-1" strike="noStrike">
                <a:solidFill>
                  <a:srgbClr val="000000"/>
                </a:solidFill>
                <a:latin typeface="Times New Roman"/>
              </a:rPr>
              <a:t>Abstract</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IN" sz="2800" spc="-1" strike="noStrike">
                <a:solidFill>
                  <a:srgbClr val="000000"/>
                </a:solidFill>
                <a:latin typeface="Times New Roman"/>
              </a:rPr>
              <a:t>About the Company</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IN" sz="2800" spc="-1" strike="noStrike">
                <a:solidFill>
                  <a:srgbClr val="000000"/>
                </a:solidFill>
                <a:latin typeface="Times New Roman"/>
              </a:rPr>
              <a:t>Introduction</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IN" sz="2800" spc="-1" strike="noStrike">
                <a:solidFill>
                  <a:srgbClr val="000000"/>
                </a:solidFill>
                <a:latin typeface="Times New Roman"/>
              </a:rPr>
              <a:t>Literature Survey</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IN" sz="2800" spc="-1" strike="noStrike">
                <a:solidFill>
                  <a:srgbClr val="000000"/>
                </a:solidFill>
                <a:latin typeface="Times New Roman"/>
              </a:rPr>
              <a:t>Requirements</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IN" sz="2800" spc="-1" strike="noStrike">
                <a:solidFill>
                  <a:srgbClr val="000000"/>
                </a:solidFill>
                <a:latin typeface="Times New Roman"/>
              </a:rPr>
              <a:t>System Design</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IN" sz="2800" spc="-1" strike="noStrike">
                <a:solidFill>
                  <a:srgbClr val="000000"/>
                </a:solidFill>
                <a:latin typeface="Times New Roman"/>
              </a:rPr>
              <a:t>Detailed Design</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IN" sz="2800" spc="-1" strike="noStrike">
                <a:solidFill>
                  <a:srgbClr val="000000"/>
                </a:solidFill>
                <a:latin typeface="Times New Roman"/>
              </a:rPr>
              <a:t>Conclusion and Future Enhancements</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IN" sz="2800" spc="-1" strike="noStrike">
                <a:solidFill>
                  <a:srgbClr val="000000"/>
                </a:solidFill>
                <a:latin typeface="Times New Roman"/>
              </a:rPr>
              <a:t>References</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IN" sz="2800" spc="-1" strike="noStrike">
                <a:solidFill>
                  <a:srgbClr val="000000"/>
                </a:solidFill>
                <a:latin typeface="Times New Roman"/>
              </a:rPr>
              <a:t>Q &amp; A</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
        <p:nvSpPr>
          <p:cNvPr id="103" name="TextShape 3"/>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04"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05" name="TextShape 5"/>
          <p:cNvSpPr txBox="1"/>
          <p:nvPr/>
        </p:nvSpPr>
        <p:spPr>
          <a:xfrm>
            <a:off x="8610480" y="6356520"/>
            <a:ext cx="2742840" cy="364680"/>
          </a:xfrm>
          <a:prstGeom prst="rect">
            <a:avLst/>
          </a:prstGeom>
          <a:noFill/>
          <a:ln>
            <a:noFill/>
          </a:ln>
        </p:spPr>
        <p:txBody>
          <a:bodyPr anchor="ctr">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2423520" y="332640"/>
            <a:ext cx="7467120" cy="1295640"/>
          </a:xfrm>
          <a:prstGeom prst="rect">
            <a:avLst/>
          </a:prstGeom>
          <a:noFill/>
          <a:ln>
            <a:noFill/>
          </a:ln>
        </p:spPr>
        <p:txBody>
          <a:bodyPr>
            <a:noAutofit/>
          </a:bodyPr>
          <a:p>
            <a:pPr algn="ctr">
              <a:lnSpc>
                <a:spcPct val="90000"/>
              </a:lnSpc>
            </a:pPr>
            <a:r>
              <a:rPr b="1" lang="en-US" sz="3200" spc="-1" strike="noStrike">
                <a:solidFill>
                  <a:srgbClr val="2f5597"/>
                </a:solidFill>
                <a:latin typeface="Times New Roman"/>
              </a:rPr>
              <a:t>ABSTRACT</a:t>
            </a:r>
            <a:br/>
            <a:endParaRPr b="0" lang="en-US" sz="3200" spc="-1" strike="noStrike">
              <a:solidFill>
                <a:srgbClr val="000000"/>
              </a:solidFill>
              <a:latin typeface="Calibri"/>
            </a:endParaRPr>
          </a:p>
        </p:txBody>
      </p:sp>
      <p:sp>
        <p:nvSpPr>
          <p:cNvPr id="107" name="TextShape 2"/>
          <p:cNvSpPr txBox="1"/>
          <p:nvPr/>
        </p:nvSpPr>
        <p:spPr>
          <a:xfrm>
            <a:off x="1738440" y="1357200"/>
            <a:ext cx="8572320" cy="4591800"/>
          </a:xfrm>
          <a:prstGeom prst="rect">
            <a:avLst/>
          </a:prstGeom>
          <a:noFill/>
          <a:ln>
            <a:noFill/>
          </a:ln>
        </p:spPr>
        <p:txBody>
          <a:bodyPr>
            <a:normAutofit fontScale="23000"/>
          </a:bodyPr>
          <a:p>
            <a:pPr marL="355680" indent="-355320" algn="just">
              <a:lnSpc>
                <a:spcPct val="170000"/>
              </a:lnSpc>
              <a:spcBef>
                <a:spcPts val="1001"/>
              </a:spcBef>
              <a:buClr>
                <a:srgbClr val="000000"/>
              </a:buClr>
              <a:buFont typeface="Wingdings" charset="2"/>
              <a:buChar char=""/>
            </a:pPr>
            <a:r>
              <a:rPr b="1" lang="en-US" sz="2800" spc="-1" strike="noStrike">
                <a:solidFill>
                  <a:srgbClr val="000000"/>
                </a:solidFill>
                <a:latin typeface="Times New Roman"/>
              </a:rPr>
              <a:t>Money management is an important and </a:t>
            </a:r>
            <a:r>
              <a:rPr b="1" lang="en-US" sz="2800" spc="-1" strike="noStrike">
                <a:solidFill>
                  <a:srgbClr val="000000"/>
                </a:solidFill>
                <a:latin typeface="Times New Roman"/>
              </a:rPr>
              <a:t>unavoidable activity which most people dread. </a:t>
            </a:r>
            <a:r>
              <a:rPr b="1" lang="en-US" sz="2800" spc="-1" strike="noStrike">
                <a:solidFill>
                  <a:srgbClr val="000000"/>
                </a:solidFill>
                <a:latin typeface="Times New Roman"/>
              </a:rPr>
              <a:t>Money management not only involves handling </a:t>
            </a:r>
            <a:r>
              <a:rPr b="1" lang="en-US" sz="2800" spc="-1" strike="noStrike">
                <a:solidFill>
                  <a:srgbClr val="000000"/>
                </a:solidFill>
                <a:latin typeface="Times New Roman"/>
              </a:rPr>
              <a:t>investments but also includes managing multiple </a:t>
            </a:r>
            <a:r>
              <a:rPr b="1" lang="en-US" sz="2800" spc="-1" strike="noStrike">
                <a:solidFill>
                  <a:srgbClr val="000000"/>
                </a:solidFill>
                <a:latin typeface="Times New Roman"/>
              </a:rPr>
              <a:t>accounts and tracking expenses. Each of these </a:t>
            </a:r>
            <a:r>
              <a:rPr b="1" lang="en-US" sz="2800" spc="-1" strike="noStrike">
                <a:solidFill>
                  <a:srgbClr val="000000"/>
                </a:solidFill>
                <a:latin typeface="Times New Roman"/>
              </a:rPr>
              <a:t>activities involves accessing information from </a:t>
            </a:r>
            <a:r>
              <a:rPr b="1" lang="en-US" sz="2800" spc="-1" strike="noStrike">
                <a:solidFill>
                  <a:srgbClr val="000000"/>
                </a:solidFill>
                <a:latin typeface="Times New Roman"/>
              </a:rPr>
              <a:t>different locations and so collecting and consolidating </a:t>
            </a:r>
            <a:r>
              <a:rPr b="1" lang="en-US" sz="2800" spc="-1" strike="noStrike">
                <a:solidFill>
                  <a:srgbClr val="000000"/>
                </a:solidFill>
                <a:latin typeface="Times New Roman"/>
              </a:rPr>
              <a:t>monetary information is not easy.</a:t>
            </a:r>
            <a:endParaRPr b="0" lang="en-US" sz="2800" spc="-1" strike="noStrike">
              <a:solidFill>
                <a:srgbClr val="000000"/>
              </a:solidFill>
              <a:latin typeface="Calibri"/>
            </a:endParaRPr>
          </a:p>
          <a:p>
            <a:pPr marL="355680" indent="-355320" algn="just">
              <a:lnSpc>
                <a:spcPct val="170000"/>
              </a:lnSpc>
              <a:spcBef>
                <a:spcPts val="1001"/>
              </a:spcBef>
              <a:buClr>
                <a:srgbClr val="000000"/>
              </a:buClr>
              <a:buFont typeface="Wingdings" charset="2"/>
              <a:buChar char=""/>
            </a:pPr>
            <a:r>
              <a:rPr b="1" lang="en-US" sz="2800" spc="-1" strike="noStrike">
                <a:solidFill>
                  <a:srgbClr val="000000"/>
                </a:solidFill>
                <a:latin typeface="Times New Roman"/>
              </a:rPr>
              <a:t>Currently, there are some stand alone personal </a:t>
            </a:r>
            <a:r>
              <a:rPr b="1" lang="en-US" sz="2800" spc="-1" strike="noStrike">
                <a:solidFill>
                  <a:srgbClr val="000000"/>
                </a:solidFill>
                <a:latin typeface="Times New Roman"/>
              </a:rPr>
              <a:t>finance applications which address different issues of </a:t>
            </a:r>
            <a:r>
              <a:rPr b="1" lang="en-US" sz="2800" spc="-1" strike="noStrike">
                <a:solidFill>
                  <a:srgbClr val="000000"/>
                </a:solidFill>
                <a:latin typeface="Times New Roman"/>
              </a:rPr>
              <a:t>financial management. There are individual software </a:t>
            </a:r>
            <a:r>
              <a:rPr b="1" lang="en-US" sz="2800" spc="-1" strike="noStrike">
                <a:solidFill>
                  <a:srgbClr val="000000"/>
                </a:solidFill>
                <a:latin typeface="Times New Roman"/>
              </a:rPr>
              <a:t>packages available for portfolio management, </a:t>
            </a:r>
            <a:r>
              <a:rPr b="1" lang="en-US" sz="2800" spc="-1" strike="noStrike">
                <a:solidFill>
                  <a:srgbClr val="000000"/>
                </a:solidFill>
                <a:latin typeface="Times New Roman"/>
              </a:rPr>
              <a:t>budgeting and investment tracking. But each of these </a:t>
            </a:r>
            <a:r>
              <a:rPr b="1" lang="en-US" sz="2800" spc="-1" strike="noStrike">
                <a:solidFill>
                  <a:srgbClr val="000000"/>
                </a:solidFill>
                <a:latin typeface="Times New Roman"/>
              </a:rPr>
              <a:t>applications is limited to only a specific aspect of </a:t>
            </a:r>
            <a:r>
              <a:rPr b="1" lang="en-US" sz="2800" spc="-1" strike="noStrike">
                <a:solidFill>
                  <a:srgbClr val="000000"/>
                </a:solidFill>
                <a:latin typeface="Times New Roman"/>
              </a:rPr>
              <a:t>personal finance. Also, these applications being </a:t>
            </a:r>
            <a:r>
              <a:rPr b="1" lang="en-US" sz="2800" spc="-1" strike="noStrike">
                <a:solidFill>
                  <a:srgbClr val="000000"/>
                </a:solidFill>
                <a:latin typeface="Times New Roman"/>
              </a:rPr>
              <a:t>stand-alone in nature, their usage is limited to the </a:t>
            </a:r>
            <a:r>
              <a:rPr b="1" lang="en-US" sz="2800" spc="-1" strike="noStrike">
                <a:solidFill>
                  <a:srgbClr val="000000"/>
                </a:solidFill>
                <a:latin typeface="Times New Roman"/>
              </a:rPr>
              <a:t>specific system on which they have been installed.</a:t>
            </a:r>
            <a:endParaRPr b="0" lang="en-US" sz="2800" spc="-1" strike="noStrike">
              <a:solidFill>
                <a:srgbClr val="000000"/>
              </a:solidFill>
              <a:latin typeface="Calibri"/>
            </a:endParaRPr>
          </a:p>
          <a:p>
            <a:pPr algn="just">
              <a:lnSpc>
                <a:spcPct val="90000"/>
              </a:lnSpc>
              <a:spcBef>
                <a:spcPts val="1001"/>
              </a:spcBef>
            </a:pPr>
            <a:endParaRPr b="0" lang="en-US" sz="2800" spc="-1" strike="noStrike">
              <a:solidFill>
                <a:srgbClr val="000000"/>
              </a:solidFill>
              <a:latin typeface="Calibri"/>
            </a:endParaRPr>
          </a:p>
          <a:p>
            <a:pPr algn="just">
              <a:lnSpc>
                <a:spcPct val="90000"/>
              </a:lnSpc>
              <a:spcBef>
                <a:spcPts val="1001"/>
              </a:spcBef>
            </a:pPr>
            <a:endParaRPr b="0" lang="en-US" sz="2800" spc="-1" strike="noStrike">
              <a:solidFill>
                <a:srgbClr val="000000"/>
              </a:solidFill>
              <a:latin typeface="Calibri"/>
            </a:endParaRPr>
          </a:p>
        </p:txBody>
      </p:sp>
      <p:sp>
        <p:nvSpPr>
          <p:cNvPr id="108" name="TextShape 3"/>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09"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10" name="TextShape 5"/>
          <p:cNvSpPr txBox="1"/>
          <p:nvPr/>
        </p:nvSpPr>
        <p:spPr>
          <a:xfrm>
            <a:off x="8610480" y="6356520"/>
            <a:ext cx="2742840" cy="364680"/>
          </a:xfrm>
          <a:prstGeom prst="rect">
            <a:avLst/>
          </a:prstGeom>
          <a:noFill/>
          <a:ln>
            <a:noFill/>
          </a:ln>
        </p:spPr>
        <p:txBody>
          <a:bodyPr anchor="ctr">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1981080" y="116640"/>
            <a:ext cx="7467120" cy="1007640"/>
          </a:xfrm>
          <a:prstGeom prst="rect">
            <a:avLst/>
          </a:prstGeom>
          <a:noFill/>
          <a:ln>
            <a:noFill/>
          </a:ln>
        </p:spPr>
        <p:txBody>
          <a:bodyPr>
            <a:normAutofit/>
          </a:bodyPr>
          <a:p>
            <a:pPr algn="ctr">
              <a:lnSpc>
                <a:spcPct val="90000"/>
              </a:lnSpc>
            </a:pPr>
            <a:r>
              <a:rPr b="1" lang="en-US" sz="3200" spc="-1" strike="noStrike">
                <a:solidFill>
                  <a:srgbClr val="2f5597"/>
                </a:solidFill>
                <a:latin typeface="Times New Roman"/>
              </a:rPr>
              <a:t>About the Company</a:t>
            </a:r>
            <a:endParaRPr b="0" lang="en-US" sz="3200" spc="-1" strike="noStrike">
              <a:solidFill>
                <a:srgbClr val="000000"/>
              </a:solidFill>
              <a:latin typeface="Calibri"/>
            </a:endParaRPr>
          </a:p>
        </p:txBody>
      </p:sp>
      <p:sp>
        <p:nvSpPr>
          <p:cNvPr id="112" name="TextShape 2"/>
          <p:cNvSpPr txBox="1"/>
          <p:nvPr/>
        </p:nvSpPr>
        <p:spPr>
          <a:xfrm>
            <a:off x="767520" y="914400"/>
            <a:ext cx="10656720" cy="5322600"/>
          </a:xfrm>
          <a:prstGeom prst="rect">
            <a:avLst/>
          </a:prstGeom>
          <a:noFill/>
          <a:ln>
            <a:noFill/>
          </a:ln>
        </p:spPr>
        <p:txBody>
          <a:bodyPr>
            <a:normAutofit fontScale="39000"/>
          </a:bodyPr>
          <a:p>
            <a:pPr marL="228600" indent="-228240" algn="just">
              <a:lnSpc>
                <a:spcPct val="120000"/>
              </a:lnSpc>
              <a:spcBef>
                <a:spcPts val="1001"/>
              </a:spcBef>
              <a:buClr>
                <a:srgbClr val="000000"/>
              </a:buClr>
              <a:buFont typeface="Wingdings" charset="2"/>
              <a:buChar char=""/>
            </a:pPr>
            <a:r>
              <a:rPr b="1" lang="en-US" sz="2800" spc="-1" strike="noStrike">
                <a:solidFill>
                  <a:srgbClr val="000000"/>
                </a:solidFill>
                <a:latin typeface="Times New Roman"/>
              </a:rPr>
              <a:t>Enmaz has a simple yet robust solution that helps any Industry / Factory digitise their workfloor in no time. The products offered will help in remote monitoring, controlling and also analysing any machinene parameter or process</a:t>
            </a:r>
            <a:endParaRPr b="0" lang="en-US" sz="2800" spc="-1" strike="noStrike">
              <a:solidFill>
                <a:srgbClr val="000000"/>
              </a:solidFill>
              <a:latin typeface="Calibri"/>
            </a:endParaRPr>
          </a:p>
          <a:p>
            <a:pPr marL="228600" indent="-228240" algn="just">
              <a:lnSpc>
                <a:spcPct val="120000"/>
              </a:lnSpc>
              <a:spcBef>
                <a:spcPts val="1001"/>
              </a:spcBef>
              <a:buClr>
                <a:srgbClr val="000000"/>
              </a:buClr>
              <a:buFont typeface="Wingdings" charset="2"/>
              <a:buChar char=""/>
            </a:pPr>
            <a:r>
              <a:rPr b="1" lang="en-US" sz="2800" spc="-1" strike="noStrike">
                <a:solidFill>
                  <a:srgbClr val="000000"/>
                </a:solidFill>
                <a:latin typeface="Times New Roman"/>
              </a:rPr>
              <a:t>Converts Industry standard protocols like Modbus and OPCUA to Wireless helping in connecting PLCs and machines for monitoring and analysis to Cloud without hassle.</a:t>
            </a:r>
            <a:endParaRPr b="0" lang="en-US" sz="2800" spc="-1" strike="noStrike">
              <a:solidFill>
                <a:srgbClr val="000000"/>
              </a:solidFill>
              <a:latin typeface="Calibri"/>
            </a:endParaRPr>
          </a:p>
          <a:p>
            <a:pPr algn="just">
              <a:lnSpc>
                <a:spcPct val="120000"/>
              </a:lnSpc>
              <a:spcBef>
                <a:spcPts val="1001"/>
              </a:spcBef>
              <a:tabLst>
                <a:tab algn="l" pos="0"/>
              </a:tabLst>
            </a:pPr>
            <a:endParaRPr b="0" lang="en-US" sz="2800" spc="-1" strike="noStrike">
              <a:solidFill>
                <a:srgbClr val="000000"/>
              </a:solidFill>
              <a:latin typeface="Calibri"/>
            </a:endParaRPr>
          </a:p>
          <a:p>
            <a:pPr marL="228600" indent="-228240" algn="just">
              <a:lnSpc>
                <a:spcPct val="120000"/>
              </a:lnSpc>
              <a:spcBef>
                <a:spcPts val="1001"/>
              </a:spcBef>
              <a:buClr>
                <a:srgbClr val="000000"/>
              </a:buClr>
              <a:buFont typeface="Wingdings" charset="2"/>
              <a:buChar char=""/>
              <a:tabLst>
                <a:tab algn="l" pos="0"/>
              </a:tabLst>
            </a:pPr>
            <a:r>
              <a:rPr b="1" lang="en-US" sz="2800" spc="-1" strike="noStrike">
                <a:solidFill>
                  <a:srgbClr val="000000"/>
                </a:solidFill>
                <a:latin typeface="Times New Roman"/>
              </a:rPr>
              <a:t>Measures Vibration, Surface Temperature, Current, Voltage, 0-10VDC, 0-24VDC and sends to cloud. Helping in monitoring any machine or process.</a:t>
            </a:r>
            <a:endParaRPr b="0" lang="en-US" sz="2800" spc="-1" strike="noStrike">
              <a:solidFill>
                <a:srgbClr val="000000"/>
              </a:solidFill>
              <a:latin typeface="Calibri"/>
            </a:endParaRPr>
          </a:p>
          <a:p>
            <a:pPr marL="228600" indent="-228240" algn="just">
              <a:lnSpc>
                <a:spcPct val="120000"/>
              </a:lnSpc>
              <a:spcBef>
                <a:spcPts val="1001"/>
              </a:spcBef>
              <a:buClr>
                <a:srgbClr val="000000"/>
              </a:buClr>
              <a:buFont typeface="Wingdings" charset="2"/>
              <a:buChar char=""/>
              <a:tabLst>
                <a:tab algn="l" pos="0"/>
              </a:tabLst>
            </a:pPr>
            <a:r>
              <a:rPr b="1" lang="en-US" sz="2800" spc="-1" strike="noStrike">
                <a:solidFill>
                  <a:srgbClr val="000000"/>
                </a:solidFill>
                <a:latin typeface="Times New Roman"/>
              </a:rPr>
              <a:t>Picks up data from multiple sensors and pushes to cloud securely. Also having local storage for intermediate data storing in case of network failure.</a:t>
            </a:r>
            <a:endParaRPr b="0" lang="en-US" sz="2800" spc="-1" strike="noStrike">
              <a:solidFill>
                <a:srgbClr val="000000"/>
              </a:solidFill>
              <a:latin typeface="Calibri"/>
            </a:endParaRPr>
          </a:p>
          <a:p>
            <a:pPr marL="228600" indent="-228240" algn="just">
              <a:lnSpc>
                <a:spcPct val="120000"/>
              </a:lnSpc>
              <a:spcBef>
                <a:spcPts val="1001"/>
              </a:spcBef>
              <a:buClr>
                <a:srgbClr val="000000"/>
              </a:buClr>
              <a:buFont typeface="Wingdings" charset="2"/>
              <a:buChar char=""/>
              <a:tabLst>
                <a:tab algn="l" pos="0"/>
              </a:tabLst>
            </a:pPr>
            <a:r>
              <a:rPr b="1" lang="en-US" sz="2800" spc="-1" strike="noStrike">
                <a:solidFill>
                  <a:srgbClr val="000000"/>
                </a:solidFill>
                <a:latin typeface="Times New Roman"/>
              </a:rPr>
              <a:t>AI and ML enabled customisable dashboards including MIS report generation and settable alerts.</a:t>
            </a:r>
            <a:endParaRPr b="0" lang="en-US" sz="2800" spc="-1" strike="noStrike">
              <a:solidFill>
                <a:srgbClr val="000000"/>
              </a:solidFill>
              <a:latin typeface="Calibri"/>
            </a:endParaRPr>
          </a:p>
          <a:p>
            <a:pPr algn="just">
              <a:lnSpc>
                <a:spcPct val="90000"/>
              </a:lnSpc>
              <a:spcBef>
                <a:spcPts val="1001"/>
              </a:spcBef>
              <a:tabLst>
                <a:tab algn="l" pos="0"/>
              </a:tabLst>
            </a:pPr>
            <a:endParaRPr b="0" lang="en-US" sz="2800" spc="-1" strike="noStrike">
              <a:solidFill>
                <a:srgbClr val="000000"/>
              </a:solidFill>
              <a:latin typeface="Calibri"/>
            </a:endParaRPr>
          </a:p>
          <a:p>
            <a:pPr algn="just">
              <a:lnSpc>
                <a:spcPct val="90000"/>
              </a:lnSpc>
              <a:spcBef>
                <a:spcPts val="1001"/>
              </a:spcBef>
              <a:tabLst>
                <a:tab algn="l" pos="0"/>
              </a:tabLst>
            </a:pPr>
            <a:endParaRPr b="0" lang="en-US" sz="2800" spc="-1" strike="noStrike">
              <a:solidFill>
                <a:srgbClr val="000000"/>
              </a:solidFill>
              <a:latin typeface="Calibri"/>
            </a:endParaRPr>
          </a:p>
          <a:p>
            <a:pPr algn="just">
              <a:lnSpc>
                <a:spcPct val="90000"/>
              </a:lnSpc>
              <a:spcBef>
                <a:spcPts val="1001"/>
              </a:spcBef>
              <a:tabLst>
                <a:tab algn="l" pos="0"/>
              </a:tabLst>
            </a:pPr>
            <a:endParaRPr b="0" lang="en-US" sz="2800" spc="-1" strike="noStrike">
              <a:solidFill>
                <a:srgbClr val="000000"/>
              </a:solidFill>
              <a:latin typeface="Calibri"/>
            </a:endParaRPr>
          </a:p>
          <a:p>
            <a:pPr algn="just">
              <a:lnSpc>
                <a:spcPct val="90000"/>
              </a:lnSpc>
              <a:spcBef>
                <a:spcPts val="1001"/>
              </a:spcBef>
              <a:tabLst>
                <a:tab algn="l" pos="0"/>
              </a:tabLst>
            </a:pPr>
            <a:r>
              <a:rPr b="1" lang="en-US" sz="1800" spc="-1" strike="noStrike">
                <a:solidFill>
                  <a:srgbClr val="404040"/>
                </a:solidFill>
                <a:latin typeface="Times New Roman"/>
              </a:rPr>
              <a:t>    </a:t>
            </a:r>
            <a:endParaRPr b="0" lang="en-US" sz="1800" spc="-1" strike="noStrike">
              <a:solidFill>
                <a:srgbClr val="000000"/>
              </a:solidFill>
              <a:latin typeface="Calibri"/>
            </a:endParaRPr>
          </a:p>
          <a:p>
            <a:pPr algn="just">
              <a:lnSpc>
                <a:spcPct val="90000"/>
              </a:lnSpc>
              <a:spcBef>
                <a:spcPts val="1001"/>
              </a:spcBef>
              <a:tabLst>
                <a:tab algn="l" pos="0"/>
              </a:tabLst>
            </a:pPr>
            <a:endParaRPr b="0" lang="en-US" sz="1800" spc="-1" strike="noStrike">
              <a:solidFill>
                <a:srgbClr val="000000"/>
              </a:solidFill>
              <a:latin typeface="Calibri"/>
            </a:endParaRPr>
          </a:p>
          <a:p>
            <a:pPr algn="just">
              <a:lnSpc>
                <a:spcPct val="90000"/>
              </a:lnSpc>
              <a:spcBef>
                <a:spcPts val="1001"/>
              </a:spcBef>
              <a:tabLst>
                <a:tab algn="l" pos="0"/>
              </a:tabLst>
            </a:pPr>
            <a:endParaRPr b="0" lang="en-US" sz="1800" spc="-1" strike="noStrike">
              <a:solidFill>
                <a:srgbClr val="000000"/>
              </a:solidFill>
              <a:latin typeface="Calibri"/>
            </a:endParaRPr>
          </a:p>
          <a:p>
            <a:pPr algn="just">
              <a:lnSpc>
                <a:spcPct val="90000"/>
              </a:lnSpc>
              <a:spcBef>
                <a:spcPts val="1001"/>
              </a:spcBef>
              <a:tabLst>
                <a:tab algn="l" pos="0"/>
              </a:tabLst>
            </a:pPr>
            <a:endParaRPr b="0" lang="en-US" sz="1800" spc="-1" strike="noStrike">
              <a:solidFill>
                <a:srgbClr val="000000"/>
              </a:solidFill>
              <a:latin typeface="Calibri"/>
            </a:endParaRPr>
          </a:p>
          <a:p>
            <a:pPr algn="just">
              <a:lnSpc>
                <a:spcPct val="90000"/>
              </a:lnSpc>
              <a:spcBef>
                <a:spcPts val="1001"/>
              </a:spcBef>
              <a:tabLst>
                <a:tab algn="l" pos="0"/>
              </a:tabLst>
            </a:pPr>
            <a:endParaRPr b="0" lang="en-US" sz="1800" spc="-1" strike="noStrike">
              <a:solidFill>
                <a:srgbClr val="000000"/>
              </a:solidFill>
              <a:latin typeface="Calibri"/>
            </a:endParaRPr>
          </a:p>
        </p:txBody>
      </p:sp>
      <p:sp>
        <p:nvSpPr>
          <p:cNvPr id="113" name="TextShape 3"/>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14"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15" name="TextShape 5"/>
          <p:cNvSpPr txBox="1"/>
          <p:nvPr/>
        </p:nvSpPr>
        <p:spPr>
          <a:xfrm>
            <a:off x="8610480" y="6356520"/>
            <a:ext cx="2742840" cy="364680"/>
          </a:xfrm>
          <a:prstGeom prst="rect">
            <a:avLst/>
          </a:prstGeom>
          <a:noFill/>
          <a:ln>
            <a:noFill/>
          </a:ln>
        </p:spPr>
        <p:txBody>
          <a:bodyPr anchor="ctr">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1981080" y="116640"/>
            <a:ext cx="7467120" cy="1079640"/>
          </a:xfrm>
          <a:prstGeom prst="rect">
            <a:avLst/>
          </a:prstGeom>
          <a:noFill/>
          <a:ln>
            <a:noFill/>
          </a:ln>
        </p:spPr>
        <p:txBody>
          <a:bodyPr>
            <a:normAutofit/>
          </a:bodyPr>
          <a:p>
            <a:pPr algn="ctr">
              <a:lnSpc>
                <a:spcPct val="90000"/>
              </a:lnSpc>
            </a:pPr>
            <a:r>
              <a:rPr b="1" lang="en-US" sz="3200" spc="-1" strike="noStrike">
                <a:solidFill>
                  <a:srgbClr val="2f5597"/>
                </a:solidFill>
                <a:latin typeface="Times New Roman"/>
              </a:rPr>
              <a:t>INTRODUCTION</a:t>
            </a:r>
            <a:br/>
            <a:endParaRPr b="0" lang="en-US" sz="3200" spc="-1" strike="noStrike">
              <a:solidFill>
                <a:srgbClr val="000000"/>
              </a:solidFill>
              <a:latin typeface="Calibri"/>
            </a:endParaRPr>
          </a:p>
        </p:txBody>
      </p:sp>
      <p:sp>
        <p:nvSpPr>
          <p:cNvPr id="117" name="TextShape 2"/>
          <p:cNvSpPr txBox="1"/>
          <p:nvPr/>
        </p:nvSpPr>
        <p:spPr>
          <a:xfrm>
            <a:off x="623520" y="914400"/>
            <a:ext cx="10944720" cy="5322600"/>
          </a:xfrm>
          <a:prstGeom prst="rect">
            <a:avLst/>
          </a:prstGeom>
          <a:noFill/>
          <a:ln>
            <a:noFill/>
          </a:ln>
        </p:spPr>
        <p:txBody>
          <a:bodyPr>
            <a:normAutofit/>
          </a:bodyPr>
          <a:p>
            <a:pPr marL="228600" indent="-228240" algn="just">
              <a:lnSpc>
                <a:spcPct val="120000"/>
              </a:lnSpc>
              <a:spcBef>
                <a:spcPts val="1001"/>
              </a:spcBef>
              <a:buClr>
                <a:srgbClr val="000000"/>
              </a:buClr>
              <a:buFont typeface="Wingdings" charset="2"/>
              <a:buChar char=""/>
            </a:pPr>
            <a:r>
              <a:rPr b="1" lang="en-US" sz="2800" spc="-1" strike="noStrike">
                <a:solidFill>
                  <a:srgbClr val="000000"/>
                </a:solidFill>
                <a:latin typeface="Times New Roman"/>
              </a:rPr>
              <a:t> </a:t>
            </a:r>
            <a:r>
              <a:rPr b="1" lang="en-US" sz="2800" spc="-1" strike="noStrike">
                <a:solidFill>
                  <a:srgbClr val="000000"/>
                </a:solidFill>
                <a:latin typeface="Times New Roman"/>
              </a:rPr>
              <a:t>Managing your money isn’t the easiest thing to do. Now that many of us no longer balance a checkbook, tracking and expenses and keeping up with the bank balance can get a little difficult. Personal finance apps can connect with your bank account and help you keep up with your spending. Not only that, personal finance apps can help you pinpoint areas that you’ve been spending, track upcoming bill payments (some allow you to pay your bills directly through the app)</a:t>
            </a:r>
            <a:endParaRPr b="0" lang="en-US" sz="2800" spc="-1" strike="noStrike">
              <a:solidFill>
                <a:srgbClr val="000000"/>
              </a:solidFill>
              <a:latin typeface="Calibri"/>
            </a:endParaRPr>
          </a:p>
          <a:p>
            <a:pPr algn="just">
              <a:lnSpc>
                <a:spcPct val="120000"/>
              </a:lnSpc>
              <a:spcBef>
                <a:spcPts val="1001"/>
              </a:spcBef>
            </a:pPr>
            <a:endParaRPr b="0" lang="en-US" sz="2800" spc="-1" strike="noStrike">
              <a:solidFill>
                <a:srgbClr val="000000"/>
              </a:solidFill>
              <a:latin typeface="Calibri"/>
            </a:endParaRPr>
          </a:p>
        </p:txBody>
      </p:sp>
      <p:sp>
        <p:nvSpPr>
          <p:cNvPr id="118" name="TextShape 3"/>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19"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20" name="TextShape 5"/>
          <p:cNvSpPr txBox="1"/>
          <p:nvPr/>
        </p:nvSpPr>
        <p:spPr>
          <a:xfrm>
            <a:off x="8610480" y="6356520"/>
            <a:ext cx="2742840" cy="364680"/>
          </a:xfrm>
          <a:prstGeom prst="rect">
            <a:avLst/>
          </a:prstGeom>
          <a:noFill/>
          <a:ln>
            <a:noFill/>
          </a:ln>
        </p:spPr>
        <p:txBody>
          <a:bodyPr anchor="ctr">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335520" y="1196640"/>
            <a:ext cx="11521080" cy="50403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Native Mobile App Development for a Banking Platform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Usability of mobile applications: literature review and rationale for a new usability model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PACMAD usability model aims to address some of the shortcomings of existing usability models when applied to mobile applications</a:t>
            </a:r>
            <a:endParaRPr b="0" lang="en-US" sz="2800" spc="-1" strike="noStrike">
              <a:solidFill>
                <a:srgbClr val="000000"/>
              </a:solidFill>
              <a:latin typeface="Calibri"/>
            </a:endParaRPr>
          </a:p>
        </p:txBody>
      </p:sp>
      <p:sp>
        <p:nvSpPr>
          <p:cNvPr id="122" name="TextShape 2"/>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23" name="TextShape 3"/>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24" name="CustomShape 4"/>
          <p:cNvSpPr/>
          <p:nvPr/>
        </p:nvSpPr>
        <p:spPr>
          <a:xfrm>
            <a:off x="1981080" y="152280"/>
            <a:ext cx="8229240" cy="68400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1" lang="en-IN" sz="3000" spc="-1" strike="noStrike" cap="small">
                <a:solidFill>
                  <a:srgbClr val="2f5597"/>
                </a:solidFill>
                <a:latin typeface="Times New Roman"/>
              </a:rPr>
              <a:t>LITERATURE</a:t>
            </a:r>
            <a:r>
              <a:rPr b="1" lang="en-IN" sz="3000" spc="-1" strike="noStrike" cap="small">
                <a:solidFill>
                  <a:srgbClr val="4472c4"/>
                </a:solidFill>
                <a:latin typeface="Times New Roman"/>
              </a:rPr>
              <a:t> </a:t>
            </a:r>
            <a:r>
              <a:rPr b="1" lang="en-IN" sz="3000" spc="-1" strike="noStrike" cap="small">
                <a:solidFill>
                  <a:srgbClr val="2f5597"/>
                </a:solidFill>
                <a:latin typeface="Times New Roman"/>
              </a:rPr>
              <a:t>SURVEY</a:t>
            </a:r>
            <a:endParaRPr b="0" lang="en-IN" sz="3000" spc="-1" strike="noStrike">
              <a:latin typeface="Arial"/>
            </a:endParaRPr>
          </a:p>
        </p:txBody>
      </p:sp>
      <p:sp>
        <p:nvSpPr>
          <p:cNvPr id="125" name="TextShape 5"/>
          <p:cNvSpPr txBox="1"/>
          <p:nvPr/>
        </p:nvSpPr>
        <p:spPr>
          <a:xfrm>
            <a:off x="8610480" y="6356520"/>
            <a:ext cx="2742840" cy="364680"/>
          </a:xfrm>
          <a:prstGeom prst="rect">
            <a:avLst/>
          </a:prstGeom>
          <a:noFill/>
          <a:ln>
            <a:noFill/>
          </a:ln>
        </p:spPr>
        <p:txBody>
          <a:bodyPr anchor="ctr">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2135520" y="146160"/>
            <a:ext cx="7467120" cy="786240"/>
          </a:xfrm>
          <a:prstGeom prst="rect">
            <a:avLst/>
          </a:prstGeom>
          <a:noFill/>
          <a:ln>
            <a:noFill/>
          </a:ln>
        </p:spPr>
        <p:txBody>
          <a:bodyPr>
            <a:normAutofit/>
          </a:bodyPr>
          <a:p>
            <a:pPr algn="ctr">
              <a:lnSpc>
                <a:spcPct val="90000"/>
              </a:lnSpc>
            </a:pPr>
            <a:r>
              <a:rPr b="1" lang="en-IN" sz="3200" spc="-1" strike="noStrike">
                <a:solidFill>
                  <a:srgbClr val="2f5597"/>
                </a:solidFill>
                <a:latin typeface="Times New Roman"/>
              </a:rPr>
              <a:t>Requirements</a:t>
            </a:r>
            <a:endParaRPr b="0" lang="en-US" sz="3200" spc="-1" strike="noStrike">
              <a:solidFill>
                <a:srgbClr val="000000"/>
              </a:solidFill>
              <a:latin typeface="Calibri"/>
            </a:endParaRPr>
          </a:p>
        </p:txBody>
      </p:sp>
      <p:sp>
        <p:nvSpPr>
          <p:cNvPr id="127" name="TextShape 2"/>
          <p:cNvSpPr txBox="1"/>
          <p:nvPr/>
        </p:nvSpPr>
        <p:spPr>
          <a:xfrm>
            <a:off x="359280" y="992160"/>
            <a:ext cx="11352960" cy="5244840"/>
          </a:xfrm>
          <a:prstGeom prst="rect">
            <a:avLst/>
          </a:prstGeom>
          <a:noFill/>
          <a:ln>
            <a:noFill/>
          </a:ln>
        </p:spPr>
        <p:txBody>
          <a:bodyPr>
            <a:normAutofit/>
          </a:bodyPr>
          <a:p>
            <a:pPr marL="355680" indent="-354600">
              <a:lnSpc>
                <a:spcPct val="150000"/>
              </a:lnSpc>
              <a:spcBef>
                <a:spcPts val="1001"/>
              </a:spcBef>
              <a:buClr>
                <a:srgbClr val="000000"/>
              </a:buClr>
              <a:buFont typeface="Wingdings" charset="2"/>
              <a:buChar char=""/>
            </a:pPr>
            <a:r>
              <a:rPr b="1" lang="en-US" sz="2800" spc="-1" strike="noStrike">
                <a:solidFill>
                  <a:srgbClr val="000000"/>
                </a:solidFill>
                <a:latin typeface="Times New Roman"/>
              </a:rPr>
              <a:t>Flutter</a:t>
            </a:r>
            <a:endParaRPr b="0" lang="en-US" sz="2800" spc="-1" strike="noStrike">
              <a:solidFill>
                <a:srgbClr val="000000"/>
              </a:solidFill>
              <a:latin typeface="Calibri"/>
            </a:endParaRPr>
          </a:p>
          <a:p>
            <a:pPr marL="355680" indent="-354600">
              <a:lnSpc>
                <a:spcPct val="150000"/>
              </a:lnSpc>
              <a:spcBef>
                <a:spcPts val="1001"/>
              </a:spcBef>
              <a:buClr>
                <a:srgbClr val="000000"/>
              </a:buClr>
              <a:buFont typeface="Wingdings" charset="2"/>
              <a:buChar char=""/>
            </a:pPr>
            <a:r>
              <a:rPr b="1" lang="en-US" sz="2800" spc="-1" strike="noStrike">
                <a:solidFill>
                  <a:srgbClr val="000000"/>
                </a:solidFill>
                <a:latin typeface="Times New Roman"/>
              </a:rPr>
              <a:t>GIT BASH</a:t>
            </a:r>
            <a:endParaRPr b="0" lang="en-US" sz="2800" spc="-1" strike="noStrike">
              <a:solidFill>
                <a:srgbClr val="000000"/>
              </a:solidFill>
              <a:latin typeface="Calibri"/>
            </a:endParaRPr>
          </a:p>
          <a:p>
            <a:pPr marL="355680" indent="-354600">
              <a:lnSpc>
                <a:spcPct val="150000"/>
              </a:lnSpc>
              <a:spcBef>
                <a:spcPts val="1001"/>
              </a:spcBef>
              <a:buClr>
                <a:srgbClr val="000000"/>
              </a:buClr>
              <a:buFont typeface="Wingdings" charset="2"/>
              <a:buChar char=""/>
            </a:pPr>
            <a:r>
              <a:rPr b="1" lang="en-US" sz="2800" spc="-1" strike="noStrike">
                <a:solidFill>
                  <a:srgbClr val="000000"/>
                </a:solidFill>
                <a:latin typeface="Times New Roman"/>
              </a:rPr>
              <a:t>Android Studio</a:t>
            </a:r>
            <a:endParaRPr b="0" lang="en-US" sz="2800" spc="-1" strike="noStrike">
              <a:solidFill>
                <a:srgbClr val="000000"/>
              </a:solidFill>
              <a:latin typeface="Calibri"/>
            </a:endParaRPr>
          </a:p>
          <a:p>
            <a:pPr marL="355680" indent="-354600">
              <a:lnSpc>
                <a:spcPct val="150000"/>
              </a:lnSpc>
              <a:spcBef>
                <a:spcPts val="1001"/>
              </a:spcBef>
              <a:buClr>
                <a:srgbClr val="000000"/>
              </a:buClr>
              <a:buFont typeface="Wingdings" charset="2"/>
              <a:buChar char=""/>
            </a:pPr>
            <a:r>
              <a:rPr b="1" lang="en-IN" sz="2800" spc="-1" strike="noStrike">
                <a:solidFill>
                  <a:srgbClr val="000000"/>
                </a:solidFill>
                <a:latin typeface="Times New Roman"/>
              </a:rPr>
              <a:t>OS: Windows 10</a:t>
            </a:r>
            <a:endParaRPr b="0" lang="en-US" sz="2800" spc="-1" strike="noStrike">
              <a:solidFill>
                <a:srgbClr val="000000"/>
              </a:solidFill>
              <a:latin typeface="Calibri"/>
            </a:endParaRPr>
          </a:p>
          <a:p>
            <a:pPr marL="355680" indent="-354600">
              <a:lnSpc>
                <a:spcPct val="150000"/>
              </a:lnSpc>
              <a:spcBef>
                <a:spcPts val="1001"/>
              </a:spcBef>
              <a:buClr>
                <a:srgbClr val="000000"/>
              </a:buClr>
              <a:buFont typeface="Wingdings" charset="2"/>
              <a:buChar char=""/>
            </a:pPr>
            <a:r>
              <a:rPr b="1" lang="en-IN" sz="2800" spc="-1" strike="noStrike">
                <a:solidFill>
                  <a:srgbClr val="000000"/>
                </a:solidFill>
                <a:latin typeface="Times New Roman"/>
              </a:rPr>
              <a:t>RAM: 1GB</a:t>
            </a:r>
            <a:endParaRPr b="0" lang="en-US" sz="2800" spc="-1" strike="noStrike">
              <a:solidFill>
                <a:srgbClr val="000000"/>
              </a:solidFill>
              <a:latin typeface="Calibri"/>
            </a:endParaRPr>
          </a:p>
        </p:txBody>
      </p:sp>
      <p:sp>
        <p:nvSpPr>
          <p:cNvPr id="128" name="TextShape 3"/>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29"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30" name="TextShape 5"/>
          <p:cNvSpPr txBox="1"/>
          <p:nvPr/>
        </p:nvSpPr>
        <p:spPr>
          <a:xfrm>
            <a:off x="8610480" y="6356520"/>
            <a:ext cx="2742840" cy="364680"/>
          </a:xfrm>
          <a:prstGeom prst="rect">
            <a:avLst/>
          </a:prstGeom>
          <a:noFill/>
          <a:ln>
            <a:noFill/>
          </a:ln>
        </p:spPr>
        <p:txBody>
          <a:bodyPr anchor="ctr">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38080" y="136440"/>
            <a:ext cx="10515240" cy="693720"/>
          </a:xfrm>
          <a:prstGeom prst="rect">
            <a:avLst/>
          </a:prstGeom>
          <a:noFill/>
          <a:ln>
            <a:noFill/>
          </a:ln>
        </p:spPr>
        <p:txBody>
          <a:bodyPr>
            <a:noAutofit/>
          </a:bodyPr>
          <a:p>
            <a:pPr algn="ctr">
              <a:lnSpc>
                <a:spcPct val="90000"/>
              </a:lnSpc>
            </a:pPr>
            <a:r>
              <a:rPr b="1" lang="en-US" sz="3200" spc="-1" strike="noStrike">
                <a:solidFill>
                  <a:srgbClr val="2f5597"/>
                </a:solidFill>
                <a:latin typeface="Times New Roman"/>
              </a:rPr>
              <a:t>System Design</a:t>
            </a:r>
            <a:br/>
            <a:endParaRPr b="0" lang="en-US" sz="3200" spc="-1" strike="noStrike">
              <a:solidFill>
                <a:srgbClr val="000000"/>
              </a:solidFill>
              <a:latin typeface="Calibri"/>
            </a:endParaRPr>
          </a:p>
        </p:txBody>
      </p:sp>
      <p:sp>
        <p:nvSpPr>
          <p:cNvPr id="132" name="TextShape 2"/>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33" name="TextShape 3"/>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34" name="CustomShape 4"/>
          <p:cNvSpPr/>
          <p:nvPr/>
        </p:nvSpPr>
        <p:spPr>
          <a:xfrm>
            <a:off x="515520" y="1006560"/>
            <a:ext cx="11160720" cy="5172840"/>
          </a:xfrm>
          <a:prstGeom prst="rect">
            <a:avLst/>
          </a:prstGeom>
          <a:noFill/>
          <a:ln>
            <a:noFill/>
          </a:ln>
        </p:spPr>
        <p:style>
          <a:lnRef idx="0"/>
          <a:fillRef idx="0"/>
          <a:effectRef idx="0"/>
          <a:fontRef idx="minor"/>
        </p:style>
      </p:sp>
      <p:sp>
        <p:nvSpPr>
          <p:cNvPr id="135" name="TextShape 5"/>
          <p:cNvSpPr txBox="1"/>
          <p:nvPr/>
        </p:nvSpPr>
        <p:spPr>
          <a:xfrm>
            <a:off x="8610480" y="6356520"/>
            <a:ext cx="2742840" cy="364680"/>
          </a:xfrm>
          <a:prstGeom prst="rect">
            <a:avLst/>
          </a:prstGeom>
          <a:noFill/>
          <a:ln>
            <a:noFill/>
          </a:ln>
        </p:spPr>
        <p:txBody>
          <a:bodyPr anchor="ctr">
            <a:noAutofit/>
          </a:bodyPr>
          <a:p>
            <a:endParaRPr b="0" lang="en-IN" sz="2400" spc="-1" strike="noStrike">
              <a:latin typeface="Times New Roman"/>
            </a:endParaRPr>
          </a:p>
        </p:txBody>
      </p:sp>
      <p:pic>
        <p:nvPicPr>
          <p:cNvPr id="136" name="Picture 3" descr="flutter-01"/>
          <p:cNvPicPr/>
          <p:nvPr/>
        </p:nvPicPr>
        <p:blipFill>
          <a:blip r:embed="rId1"/>
          <a:stretch/>
        </p:blipFill>
        <p:spPr>
          <a:xfrm>
            <a:off x="1199520" y="1556280"/>
            <a:ext cx="10007280" cy="47494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38080" y="136440"/>
            <a:ext cx="10515240" cy="693720"/>
          </a:xfrm>
          <a:prstGeom prst="rect">
            <a:avLst/>
          </a:prstGeom>
          <a:noFill/>
          <a:ln>
            <a:noFill/>
          </a:ln>
        </p:spPr>
        <p:txBody>
          <a:bodyPr>
            <a:noAutofit/>
          </a:bodyPr>
          <a:p>
            <a:pPr algn="ctr">
              <a:lnSpc>
                <a:spcPct val="90000"/>
              </a:lnSpc>
            </a:pPr>
            <a:r>
              <a:rPr b="1" lang="en-US" sz="3200" spc="-1" strike="noStrike">
                <a:solidFill>
                  <a:srgbClr val="2f5597"/>
                </a:solidFill>
                <a:latin typeface="Times New Roman"/>
              </a:rPr>
              <a:t>Detailed Design</a:t>
            </a:r>
            <a:br/>
            <a:endParaRPr b="0" lang="en-US" sz="3200" spc="-1" strike="noStrike">
              <a:solidFill>
                <a:srgbClr val="000000"/>
              </a:solidFill>
              <a:latin typeface="Calibri"/>
            </a:endParaRPr>
          </a:p>
        </p:txBody>
      </p:sp>
      <p:sp>
        <p:nvSpPr>
          <p:cNvPr id="138" name="TextShape 2"/>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39" name="TextShape 3"/>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40" name="CustomShape 4"/>
          <p:cNvSpPr/>
          <p:nvPr/>
        </p:nvSpPr>
        <p:spPr>
          <a:xfrm>
            <a:off x="335160" y="1007280"/>
            <a:ext cx="11304360" cy="5172840"/>
          </a:xfrm>
          <a:prstGeom prst="rect">
            <a:avLst/>
          </a:prstGeom>
          <a:noFill/>
          <a:ln>
            <a:noFill/>
          </a:ln>
        </p:spPr>
        <p:style>
          <a:lnRef idx="0"/>
          <a:fillRef idx="0"/>
          <a:effectRef idx="0"/>
          <a:fontRef idx="minor"/>
        </p:style>
      </p:sp>
      <p:sp>
        <p:nvSpPr>
          <p:cNvPr id="141" name="TextShape 5"/>
          <p:cNvSpPr txBox="1"/>
          <p:nvPr/>
        </p:nvSpPr>
        <p:spPr>
          <a:xfrm>
            <a:off x="8610480" y="6356520"/>
            <a:ext cx="2742840" cy="364680"/>
          </a:xfrm>
          <a:prstGeom prst="rect">
            <a:avLst/>
          </a:prstGeom>
          <a:noFill/>
          <a:ln>
            <a:noFill/>
          </a:ln>
        </p:spPr>
        <p:txBody>
          <a:bodyPr anchor="ctr">
            <a:noAutofit/>
          </a:bodyPr>
          <a:p>
            <a:endParaRPr b="0" lang="en-IN" sz="2400" spc="-1" strike="noStrike">
              <a:latin typeface="Times New Roman"/>
            </a:endParaRPr>
          </a:p>
        </p:txBody>
      </p:sp>
      <p:pic>
        <p:nvPicPr>
          <p:cNvPr id="142" name="Picture 3" descr="platform-channels"/>
          <p:cNvPicPr/>
          <p:nvPr/>
        </p:nvPicPr>
        <p:blipFill>
          <a:blip r:embed="rId1"/>
          <a:stretch/>
        </p:blipFill>
        <p:spPr>
          <a:xfrm>
            <a:off x="3168000" y="699480"/>
            <a:ext cx="5780880" cy="53485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TotalTime>
  <Application>LibreOffice/6.4.7.2$Linux_X86_64 LibreOffice_project/40$Build-2</Application>
  <Words>4410</Words>
  <Paragraphs>192</Paragraphs>
  <Company>DARSHAN SATHYA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2015-10-29T14:36:00Z</dcterms:created>
  <dc:creator>DARSHAN SATHYA</dc:creator>
  <dc:description/>
  <dc:language>en-IN</dc:language>
  <cp:lastModifiedBy/>
  <dcterms:modified xsi:type="dcterms:W3CDTF">2022-01-13T03:55:53Z</dcterms:modified>
  <cp:revision>289</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DARSHAN SATHYA</vt:lpwstr>
  </property>
  <property fmtid="{D5CDD505-2E9C-101B-9397-08002B2CF9AE}" pid="4" name="HiddenSlides">
    <vt:i4>0</vt:i4>
  </property>
  <property fmtid="{D5CDD505-2E9C-101B-9397-08002B2CF9AE}" pid="5" name="HyperlinksChanged">
    <vt:bool>0</vt:bool>
  </property>
  <property fmtid="{D5CDD505-2E9C-101B-9397-08002B2CF9AE}" pid="6" name="ICV">
    <vt:lpwstr>BB9FD5A68F07479889A11BD4199A5D01</vt:lpwstr>
  </property>
  <property fmtid="{D5CDD505-2E9C-101B-9397-08002B2CF9AE}" pid="7" name="KSOProductBuildVer">
    <vt:lpwstr>1033-11.2.0.10443</vt:lpwstr>
  </property>
  <property fmtid="{D5CDD505-2E9C-101B-9397-08002B2CF9AE}" pid="8" name="LinksUpToDate">
    <vt:bool>0</vt:bool>
  </property>
  <property fmtid="{D5CDD505-2E9C-101B-9397-08002B2CF9AE}" pid="9" name="MMClips">
    <vt:i4>0</vt:i4>
  </property>
  <property fmtid="{D5CDD505-2E9C-101B-9397-08002B2CF9AE}" pid="10" name="Notes">
    <vt:i4>10</vt:i4>
  </property>
  <property fmtid="{D5CDD505-2E9C-101B-9397-08002B2CF9AE}" pid="11" name="PresentationFormat">
    <vt:lpwstr>Widescreen</vt:lpwstr>
  </property>
  <property fmtid="{D5CDD505-2E9C-101B-9397-08002B2CF9AE}" pid="12" name="ScaleCrop">
    <vt:bool>0</vt:bool>
  </property>
  <property fmtid="{D5CDD505-2E9C-101B-9397-08002B2CF9AE}" pid="13" name="ShareDoc">
    <vt:bool>0</vt:bool>
  </property>
  <property fmtid="{D5CDD505-2E9C-101B-9397-08002B2CF9AE}" pid="14" name="Slides">
    <vt:i4>14</vt:i4>
  </property>
</Properties>
</file>