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6" r:id="rId5"/>
    <p:sldId id="1416" r:id="rId6"/>
    <p:sldId id="1443" r:id="rId7"/>
    <p:sldId id="1417" r:id="rId8"/>
    <p:sldId id="1442" r:id="rId9"/>
    <p:sldId id="1441" r:id="rId10"/>
    <p:sldId id="1419" r:id="rId11"/>
    <p:sldId id="1408" r:id="rId12"/>
    <p:sldId id="1409" r:id="rId13"/>
    <p:sldId id="1430" r:id="rId14"/>
    <p:sldId id="1431" r:id="rId15"/>
    <p:sldId id="288" r:id="rId16"/>
    <p:sldId id="266" r:id="rId17"/>
    <p:sldId id="267" r:id="rId18"/>
    <p:sldId id="1412" r:id="rId19"/>
    <p:sldId id="268" r:id="rId20"/>
    <p:sldId id="269" r:id="rId21"/>
    <p:sldId id="1433" r:id="rId22"/>
    <p:sldId id="270" r:id="rId23"/>
    <p:sldId id="1447" r:id="rId24"/>
    <p:sldId id="1436" r:id="rId25"/>
    <p:sldId id="273" r:id="rId26"/>
    <p:sldId id="274" r:id="rId27"/>
    <p:sldId id="1414" r:id="rId28"/>
    <p:sldId id="1437" r:id="rId29"/>
    <p:sldId id="1227" r:id="rId30"/>
    <p:sldId id="301" r:id="rId31"/>
    <p:sldId id="1228" r:id="rId32"/>
    <p:sldId id="1232" r:id="rId33"/>
    <p:sldId id="1229" r:id="rId34"/>
    <p:sldId id="1231" r:id="rId35"/>
    <p:sldId id="1230" r:id="rId36"/>
    <p:sldId id="1448" r:id="rId37"/>
    <p:sldId id="1397" r:id="rId38"/>
    <p:sldId id="1393" r:id="rId39"/>
    <p:sldId id="1394" r:id="rId40"/>
    <p:sldId id="1395" r:id="rId41"/>
    <p:sldId id="1391" r:id="rId42"/>
    <p:sldId id="1392" r:id="rId43"/>
    <p:sldId id="1401" r:id="rId44"/>
    <p:sldId id="1423" r:id="rId45"/>
    <p:sldId id="1425" r:id="rId46"/>
    <p:sldId id="1426" r:id="rId47"/>
    <p:sldId id="1427" r:id="rId48"/>
    <p:sldId id="1428" r:id="rId49"/>
    <p:sldId id="1429" r:id="rId50"/>
    <p:sldId id="1449" r:id="rId51"/>
    <p:sldId id="1439" r:id="rId52"/>
    <p:sldId id="1440" r:id="rId53"/>
    <p:sldId id="1455" r:id="rId54"/>
    <p:sldId id="1456" r:id="rId55"/>
    <p:sldId id="1458" r:id="rId56"/>
    <p:sldId id="1459" r:id="rId57"/>
    <p:sldId id="1457" r:id="rId58"/>
    <p:sldId id="1450" r:id="rId59"/>
    <p:sldId id="1446" r:id="rId60"/>
    <p:sldId id="145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9900"/>
    <a:srgbClr val="FFCC99"/>
    <a:srgbClr val="FFCC66"/>
    <a:srgbClr val="FFE697"/>
    <a:srgbClr val="EBEFC9"/>
    <a:srgbClr val="32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09C2D-87FF-496A-B06C-49FC8DF61980}" v="69" dt="2024-04-22T13:24:24.831"/>
    <p1510:client id="{2A1D80A0-ECF4-4B0B-A584-ECA9A7C39B75}" v="2835" dt="2024-04-23T06:18:22.249"/>
    <p1510:client id="{CD536C01-7859-4F73-8747-8CABC1AA2FD8}" v="3045" dt="2024-04-23T04:57:50.852"/>
    <p1510:client id="{E71EEC11-822D-4EDC-B738-32DFECE41E70}" v="1627" dt="2024-04-23T08:12:51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eople.cs.umass.edu/~phillipa/CSE390/Transport.pptx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erve.com/pbenning/tcp-fairness-powerpoint-ppt-presentation" TargetMode="External"/><Relationship Id="rId3" Type="http://schemas.openxmlformats.org/officeDocument/2006/relationships/hyperlink" Target="https://slideplayer.com/slide/6466058/#google_vignette" TargetMode="External"/><Relationship Id="rId7" Type="http://schemas.openxmlformats.org/officeDocument/2006/relationships/hyperlink" Target="https://www.slideserve.com/lovey/congestion-control-and-active-queue-management" TargetMode="External"/><Relationship Id="rId2" Type="http://schemas.openxmlformats.org/officeDocument/2006/relationships/hyperlink" Target="https://www.ucg.ac.me/skladiste/blog_44233/objava_64433/fajlovi/Computer%20Networking%20_%20A%20Top%20Down%20Approach,%207th,%20converte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player.com/amp/8694372/" TargetMode="External"/><Relationship Id="rId5" Type="http://schemas.openxmlformats.org/officeDocument/2006/relationships/hyperlink" Target="https://www.researchgate.net/publication/2937689" TargetMode="External"/><Relationship Id="rId4" Type="http://schemas.openxmlformats.org/officeDocument/2006/relationships/hyperlink" Target="https://miet.ac.in/assets/uploads/cs/TCP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32" y="2028898"/>
            <a:ext cx="9614535" cy="25699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/>
              </a:rPr>
              <a:t>TCP congestion control</a:t>
            </a:r>
            <a:br>
              <a:rPr lang="en-US" sz="7200" b="1" dirty="0"/>
            </a:br>
            <a:endParaRPr lang="en-US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224" y="4719637"/>
            <a:ext cx="5194935" cy="213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Devyani tushar REMULKAR [2203110]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RUPESH HEMANT BHUSARE [2203106]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MARYADA HARSHINI [2203118]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MUDADLA SAI PRASANNA [2203120] </a:t>
            </a:r>
            <a:endParaRPr lang="en-US" sz="1600">
              <a:solidFill>
                <a:schemeClr val="tx1"/>
              </a:solidFill>
              <a:latin typeface="Comic Sans MS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1BC-48F9-4F10-B040-DCB94A5E65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762-F734-3551-9CAB-E671A6E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5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Linear additive increase takes </a:t>
            </a:r>
            <a:r>
              <a:rPr lang="en-US" altLang="en-US" sz="2800" u="sng"/>
              <a:t>too long</a:t>
            </a:r>
            <a:r>
              <a:rPr lang="en-US" altLang="en-US" sz="2800"/>
              <a:t> to ramp up a new TCP connection from cold start.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Beginning with TCP Tahoe, the </a:t>
            </a:r>
            <a:r>
              <a:rPr lang="en-US" altLang="en-US" sz="2800" b="1">
                <a:solidFill>
                  <a:srgbClr val="FFCC99"/>
                </a:solidFill>
              </a:rPr>
              <a:t>slow start mechanism </a:t>
            </a:r>
            <a:r>
              <a:rPr lang="en-US" altLang="en-US" sz="2800"/>
              <a:t>was added to provide an initial exponential increase in the size of </a:t>
            </a:r>
            <a:r>
              <a:rPr lang="en-US" altLang="en-US" sz="2800" b="1">
                <a:solidFill>
                  <a:srgbClr val="FFCC99"/>
                </a:solidFill>
              </a:rPr>
              <a:t>cwnd</a:t>
            </a:r>
            <a:r>
              <a:rPr lang="en-US" altLang="en-US" sz="2800">
                <a:solidFill>
                  <a:srgbClr val="FFCC66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solidFill>
                  <a:srgbClr val="0000CC"/>
                </a:solidFill>
              </a:rPr>
              <a:t> </a:t>
            </a:r>
            <a:r>
              <a:rPr lang="en-US" altLang="en-US" sz="2800" i="1"/>
              <a:t>Remember mechanism by</a:t>
            </a:r>
            <a:r>
              <a:rPr lang="en-US" altLang="en-US" sz="2800" i="1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altLang="en-US" sz="2800" b="1" i="1">
                <a:solidFill>
                  <a:srgbClr val="FFCC99"/>
                </a:solidFill>
              </a:rPr>
              <a:t>slow start </a:t>
            </a:r>
            <a:r>
              <a:rPr lang="en-US" altLang="en-US" sz="2800" b="1" i="1" u="sng">
                <a:solidFill>
                  <a:srgbClr val="FFCC99"/>
                </a:solidFill>
              </a:rPr>
              <a:t>prevents</a:t>
            </a:r>
            <a:r>
              <a:rPr lang="en-US" altLang="en-US" sz="2800" b="1" i="1">
                <a:solidFill>
                  <a:srgbClr val="FFCC99"/>
                </a:solidFill>
              </a:rPr>
              <a:t> a slow start. Moreover, slow start is slower than sending a full advertised window’s worth of packets all at once.</a:t>
            </a:r>
            <a:endParaRPr lang="en-US" altLang="en-US" sz="2800" i="1">
              <a:solidFill>
                <a:srgbClr val="FFCC99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03479"/>
      </p:ext>
    </p:extLst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F1E0-0641-CD12-36F9-5B0D5C9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751A-338D-0863-9B38-E6FC193A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18577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sz="3300" dirty="0"/>
              <a:t>  cwnd initialized to a small value of </a:t>
            </a:r>
            <a:r>
              <a:rPr lang="en-US" sz="3300" dirty="0">
                <a:solidFill>
                  <a:srgbClr val="FFCC66"/>
                </a:solidFill>
              </a:rPr>
              <a:t>1 MSS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sz="3300" dirty="0">
                <a:solidFill>
                  <a:srgbClr val="FFCC66"/>
                </a:solidFill>
              </a:rPr>
              <a:t>  cwnd = cwnd+1 MSS </a:t>
            </a:r>
            <a:r>
              <a:rPr lang="en-US" sz="3300" dirty="0"/>
              <a:t>for each of the acknowledged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938C9BE-CD81-CD06-E643-773AC154D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4941889"/>
            <a:ext cx="7772400" cy="998537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altLang="en-US" sz="3600" b="1">
                <a:solidFill>
                  <a:srgbClr val="FFCC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</a:t>
            </a:r>
            <a:r>
              <a:rPr lang="en-US" altLang="en-US" sz="36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/>
              <a:t>Slow Start</a:t>
            </a:r>
            <a:endParaRPr lang="en-GB" altLang="en-US" sz="3600" b="1"/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FD4EDC6D-641A-599C-CDE4-E76C2595A74C}"/>
              </a:ext>
            </a:extLst>
          </p:cNvPr>
          <p:cNvGrpSpPr>
            <a:grpSpLocks/>
          </p:cNvGrpSpPr>
          <p:nvPr/>
        </p:nvGrpSpPr>
        <p:grpSpPr bwMode="auto">
          <a:xfrm>
            <a:off x="3869243" y="532300"/>
            <a:ext cx="2542476" cy="4481025"/>
            <a:chOff x="3996" y="815"/>
            <a:chExt cx="1268" cy="2579"/>
          </a:xfrm>
        </p:grpSpPr>
        <p:sp>
          <p:nvSpPr>
            <p:cNvPr id="44036" name="Rectangle 4">
              <a:extLst>
                <a:ext uri="{FF2B5EF4-FFF2-40B4-BE49-F238E27FC236}">
                  <a16:creationId xmlns:a16="http://schemas.microsoft.com/office/drawing/2014/main" id="{AE7A8C2B-4899-4AB1-2376-31E612DB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827"/>
              <a:ext cx="278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Source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7" name="Rectangle 5">
              <a:extLst>
                <a:ext uri="{FF2B5EF4-FFF2-40B4-BE49-F238E27FC236}">
                  <a16:creationId xmlns:a16="http://schemas.microsoft.com/office/drawing/2014/main" id="{E1756DCF-90A8-FB84-269D-37215C59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815"/>
              <a:ext cx="433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Destination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2701390E-FDBA-F3F2-02FD-DD13ADF5F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1016"/>
              <a:ext cx="1" cy="23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86666A09-0148-A5B5-B43B-247157B6E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" y="1023"/>
              <a:ext cx="1" cy="23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01CAA935-0A22-383E-DB2D-532C3AAC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61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1" name="Freeform 9">
              <a:extLst>
                <a:ext uri="{FF2B5EF4-FFF2-40B4-BE49-F238E27FC236}">
                  <a16:creationId xmlns:a16="http://schemas.microsoft.com/office/drawing/2014/main" id="{95B94485-301C-0356-C82B-D17E86A5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75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1EE2978B-E31F-4CF4-5DFA-727C973E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08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3" name="Freeform 11">
              <a:extLst>
                <a:ext uri="{FF2B5EF4-FFF2-40B4-BE49-F238E27FC236}">
                  <a16:creationId xmlns:a16="http://schemas.microsoft.com/office/drawing/2014/main" id="{79613BA8-BD2F-C805-BFD6-F727769F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69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06EE595C-FB39-625D-288B-AB844C6A2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31"/>
              <a:ext cx="796" cy="241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5" name="Freeform 13">
              <a:extLst>
                <a:ext uri="{FF2B5EF4-FFF2-40B4-BE49-F238E27FC236}">
                  <a16:creationId xmlns:a16="http://schemas.microsoft.com/office/drawing/2014/main" id="{5F76BFE6-F97F-3FDD-8EA8-319E1EF0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58"/>
              <a:ext cx="68" cy="30"/>
            </a:xfrm>
            <a:custGeom>
              <a:avLst/>
              <a:gdLst>
                <a:gd name="T0" fmla="*/ 56 w 68"/>
                <a:gd name="T1" fmla="*/ 0 h 30"/>
                <a:gd name="T2" fmla="*/ 0 w 68"/>
                <a:gd name="T3" fmla="*/ 30 h 30"/>
                <a:gd name="T4" fmla="*/ 68 w 68"/>
                <a:gd name="T5" fmla="*/ 25 h 30"/>
                <a:gd name="T6" fmla="*/ 56 w 6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56" y="0"/>
                  </a:moveTo>
                  <a:lnTo>
                    <a:pt x="0" y="30"/>
                  </a:lnTo>
                  <a:lnTo>
                    <a:pt x="68" y="25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F9F8A118-401F-1589-C50A-1628B2EA3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09"/>
              <a:ext cx="803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7" name="Freeform 15">
              <a:extLst>
                <a:ext uri="{FF2B5EF4-FFF2-40B4-BE49-F238E27FC236}">
                  <a16:creationId xmlns:a16="http://schemas.microsoft.com/office/drawing/2014/main" id="{02F478E0-D7B1-A053-8CAF-2E56B6EF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01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9B30C57D-3BAC-0EA8-BB54-F847BCD97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073"/>
              <a:ext cx="794" cy="20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9" name="Freeform 17">
              <a:extLst>
                <a:ext uri="{FF2B5EF4-FFF2-40B4-BE49-F238E27FC236}">
                  <a16:creationId xmlns:a16="http://schemas.microsoft.com/office/drawing/2014/main" id="{B0BAEF63-EC6F-8877-AF4F-27B2DDBCB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60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336C40EF-CD26-EE24-41F6-230D576A7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020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1" name="Freeform 19">
              <a:extLst>
                <a:ext uri="{FF2B5EF4-FFF2-40B4-BE49-F238E27FC236}">
                  <a16:creationId xmlns:a16="http://schemas.microsoft.com/office/drawing/2014/main" id="{CA0712B1-AF6E-6AEC-10B9-825F2A802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1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DA1F10B4-40C9-008E-D4C8-67E589AD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93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3" name="Freeform 21">
              <a:extLst>
                <a:ext uri="{FF2B5EF4-FFF2-40B4-BE49-F238E27FC236}">
                  <a16:creationId xmlns:a16="http://schemas.microsoft.com/office/drawing/2014/main" id="{BBD13B3C-D7F4-CBCE-B706-9B0CECD2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82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6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B7BD0F7E-8FCF-D7F5-4BFF-CA61A09F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057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5" name="Freeform 23">
              <a:extLst>
                <a:ext uri="{FF2B5EF4-FFF2-40B4-BE49-F238E27FC236}">
                  <a16:creationId xmlns:a16="http://schemas.microsoft.com/office/drawing/2014/main" id="{09D960AC-8DCC-AFAF-ACA9-627C79FA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247"/>
              <a:ext cx="71" cy="32"/>
            </a:xfrm>
            <a:custGeom>
              <a:avLst/>
              <a:gdLst>
                <a:gd name="T0" fmla="*/ 0 w 71"/>
                <a:gd name="T1" fmla="*/ 25 h 32"/>
                <a:gd name="T2" fmla="*/ 71 w 71"/>
                <a:gd name="T3" fmla="*/ 32 h 32"/>
                <a:gd name="T4" fmla="*/ 16 w 71"/>
                <a:gd name="T5" fmla="*/ 0 h 32"/>
                <a:gd name="T6" fmla="*/ 0 w 71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2">
                  <a:moveTo>
                    <a:pt x="0" y="25"/>
                  </a:moveTo>
                  <a:lnTo>
                    <a:pt x="71" y="32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7A0321F6-5048-3907-824D-58B1F8A3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35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7" name="Freeform 25">
              <a:extLst>
                <a:ext uri="{FF2B5EF4-FFF2-40B4-BE49-F238E27FC236}">
                  <a16:creationId xmlns:a16="http://schemas.microsoft.com/office/drawing/2014/main" id="{0B699B23-6609-EE81-3B0E-878F0F67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2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Line 26">
              <a:extLst>
                <a:ext uri="{FF2B5EF4-FFF2-40B4-BE49-F238E27FC236}">
                  <a16:creationId xmlns:a16="http://schemas.microsoft.com/office/drawing/2014/main" id="{A8110C4A-10FA-2A91-4B0D-3D2D818B5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22"/>
              <a:ext cx="800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9" name="Freeform 27">
              <a:extLst>
                <a:ext uri="{FF2B5EF4-FFF2-40B4-BE49-F238E27FC236}">
                  <a16:creationId xmlns:a16="http://schemas.microsoft.com/office/drawing/2014/main" id="{2A5F24EB-E21D-79A5-1E3F-833A42FF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14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0" name="Line 28">
              <a:extLst>
                <a:ext uri="{FF2B5EF4-FFF2-40B4-BE49-F238E27FC236}">
                  <a16:creationId xmlns:a16="http://schemas.microsoft.com/office/drawing/2014/main" id="{9CFC2C2A-0202-5B07-7EE5-CF67192C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75"/>
              <a:ext cx="800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1" name="Freeform 29">
              <a:extLst>
                <a:ext uri="{FF2B5EF4-FFF2-40B4-BE49-F238E27FC236}">
                  <a16:creationId xmlns:a16="http://schemas.microsoft.com/office/drawing/2014/main" id="{2430BED5-9125-7335-E990-498DA838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64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993080F5-4F67-798E-F8B4-8FC6B2E9E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82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3" name="Freeform 31">
              <a:extLst>
                <a:ext uri="{FF2B5EF4-FFF2-40B4-BE49-F238E27FC236}">
                  <a16:creationId xmlns:a16="http://schemas.microsoft.com/office/drawing/2014/main" id="{4F6F52C3-D442-2848-A205-C42BAEE3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09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7E711105-D5CF-AC13-1C6F-0EE3D26E9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762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5" name="Freeform 33">
              <a:extLst>
                <a:ext uri="{FF2B5EF4-FFF2-40B4-BE49-F238E27FC236}">
                  <a16:creationId xmlns:a16="http://schemas.microsoft.com/office/drawing/2014/main" id="{8EF179BC-AF90-4ADD-5CAC-705F8375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988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6" name="Line 34">
              <a:extLst>
                <a:ext uri="{FF2B5EF4-FFF2-40B4-BE49-F238E27FC236}">
                  <a16:creationId xmlns:a16="http://schemas.microsoft.com/office/drawing/2014/main" id="{F31DF107-20AC-3127-4827-110CD3D9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817"/>
              <a:ext cx="796" cy="23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7" name="Freeform 35">
              <a:extLst>
                <a:ext uri="{FF2B5EF4-FFF2-40B4-BE49-F238E27FC236}">
                  <a16:creationId xmlns:a16="http://schemas.microsoft.com/office/drawing/2014/main" id="{EEB70378-23DF-747D-76C8-A3371850A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041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8" name="Line 36">
              <a:extLst>
                <a:ext uri="{FF2B5EF4-FFF2-40B4-BE49-F238E27FC236}">
                  <a16:creationId xmlns:a16="http://schemas.microsoft.com/office/drawing/2014/main" id="{06F18033-01BB-0BAE-04C5-928161CCF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281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9" name="Freeform 37">
              <a:extLst>
                <a:ext uri="{FF2B5EF4-FFF2-40B4-BE49-F238E27FC236}">
                  <a16:creationId xmlns:a16="http://schemas.microsoft.com/office/drawing/2014/main" id="{BDFAA2E8-7CFC-BD5B-3063-A7374A2D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505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0" name="Line 38">
              <a:extLst>
                <a:ext uri="{FF2B5EF4-FFF2-40B4-BE49-F238E27FC236}">
                  <a16:creationId xmlns:a16="http://schemas.microsoft.com/office/drawing/2014/main" id="{2AA424D7-CA11-A0C6-7FF2-3361825A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62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1" name="Freeform 39">
              <a:extLst>
                <a:ext uri="{FF2B5EF4-FFF2-40B4-BE49-F238E27FC236}">
                  <a16:creationId xmlns:a16="http://schemas.microsoft.com/office/drawing/2014/main" id="{182AFCF7-EFAB-F36A-4A23-6EA5C027A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49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3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2" name="Line 40">
              <a:extLst>
                <a:ext uri="{FF2B5EF4-FFF2-40B4-BE49-F238E27FC236}">
                  <a16:creationId xmlns:a16="http://schemas.microsoft.com/office/drawing/2014/main" id="{68C0D1EA-7ACF-A0DF-0299-8DADCB8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64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3" name="Freeform 41">
              <a:extLst>
                <a:ext uri="{FF2B5EF4-FFF2-40B4-BE49-F238E27FC236}">
                  <a16:creationId xmlns:a16="http://schemas.microsoft.com/office/drawing/2014/main" id="{20B2565B-218C-E5A4-6E8F-768B1B25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55"/>
              <a:ext cx="71" cy="30"/>
            </a:xfrm>
            <a:custGeom>
              <a:avLst/>
              <a:gdLst>
                <a:gd name="T0" fmla="*/ 0 w 71"/>
                <a:gd name="T1" fmla="*/ 24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4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4" name="Line 42">
              <a:extLst>
                <a:ext uri="{FF2B5EF4-FFF2-40B4-BE49-F238E27FC236}">
                  <a16:creationId xmlns:a16="http://schemas.microsoft.com/office/drawing/2014/main" id="{7370657C-22A0-E9E7-FBDE-386E4914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13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5" name="Freeform 43">
              <a:extLst>
                <a:ext uri="{FF2B5EF4-FFF2-40B4-BE49-F238E27FC236}">
                  <a16:creationId xmlns:a16="http://schemas.microsoft.com/office/drawing/2014/main" id="{C2A9C32A-2DD7-B132-CBCC-1492C2D4F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02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6D6F30D8-2057-0DD1-A8F2-C1775022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15"/>
              <a:ext cx="803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7" name="Freeform 45">
              <a:extLst>
                <a:ext uri="{FF2B5EF4-FFF2-40B4-BE49-F238E27FC236}">
                  <a16:creationId xmlns:a16="http://schemas.microsoft.com/office/drawing/2014/main" id="{7A49788F-7C85-34E0-BC61-AC9BD129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04"/>
              <a:ext cx="68" cy="30"/>
            </a:xfrm>
            <a:custGeom>
              <a:avLst/>
              <a:gdLst>
                <a:gd name="T0" fmla="*/ 0 w 68"/>
                <a:gd name="T1" fmla="*/ 25 h 30"/>
                <a:gd name="T2" fmla="*/ 68 w 68"/>
                <a:gd name="T3" fmla="*/ 30 h 30"/>
                <a:gd name="T4" fmla="*/ 13 w 68"/>
                <a:gd name="T5" fmla="*/ 0 h 30"/>
                <a:gd name="T6" fmla="*/ 0 w 68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0" y="25"/>
                  </a:moveTo>
                  <a:lnTo>
                    <a:pt x="68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5A710FD5-C613-FC9A-04A3-599356555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68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9" name="Freeform 47">
              <a:extLst>
                <a:ext uri="{FF2B5EF4-FFF2-40B4-BE49-F238E27FC236}">
                  <a16:creationId xmlns:a16="http://schemas.microsoft.com/office/drawing/2014/main" id="{94BA3A7A-89F7-7BC6-46E2-0C4A972B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55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F1A0A37E-F2FB-C72D-2711-CD12547C2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33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1" name="Freeform 49">
              <a:extLst>
                <a:ext uri="{FF2B5EF4-FFF2-40B4-BE49-F238E27FC236}">
                  <a16:creationId xmlns:a16="http://schemas.microsoft.com/office/drawing/2014/main" id="{81502637-47C7-466C-B43F-814A34E2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6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2" name="Line 50">
              <a:extLst>
                <a:ext uri="{FF2B5EF4-FFF2-40B4-BE49-F238E27FC236}">
                  <a16:creationId xmlns:a16="http://schemas.microsoft.com/office/drawing/2014/main" id="{CA98E110-A6FA-ED90-13DF-1DC219163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242"/>
              <a:ext cx="799" cy="24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3" name="Freeform 51">
              <a:extLst>
                <a:ext uri="{FF2B5EF4-FFF2-40B4-BE49-F238E27FC236}">
                  <a16:creationId xmlns:a16="http://schemas.microsoft.com/office/drawing/2014/main" id="{79A00250-4056-4A6E-6E2A-86C6D647D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475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4" name="Line 52">
              <a:extLst>
                <a:ext uri="{FF2B5EF4-FFF2-40B4-BE49-F238E27FC236}">
                  <a16:creationId xmlns:a16="http://schemas.microsoft.com/office/drawing/2014/main" id="{0C7A0175-55C1-6A42-45AD-8E8AE37D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293"/>
              <a:ext cx="796" cy="247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5" name="Freeform 53">
              <a:extLst>
                <a:ext uri="{FF2B5EF4-FFF2-40B4-BE49-F238E27FC236}">
                  <a16:creationId xmlns:a16="http://schemas.microsoft.com/office/drawing/2014/main" id="{9F850CBE-1A20-E8E0-C755-C9D11338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26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6" name="Line 54">
              <a:extLst>
                <a:ext uri="{FF2B5EF4-FFF2-40B4-BE49-F238E27FC236}">
                  <a16:creationId xmlns:a16="http://schemas.microsoft.com/office/drawing/2014/main" id="{1B7BD76E-CBC5-758D-09FE-4353DBF30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34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7" name="Freeform 55">
              <a:extLst>
                <a:ext uri="{FF2B5EF4-FFF2-40B4-BE49-F238E27FC236}">
                  <a16:creationId xmlns:a16="http://schemas.microsoft.com/office/drawing/2014/main" id="{8EDC0C37-C694-9981-2F38-867B48A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77"/>
              <a:ext cx="68" cy="27"/>
            </a:xfrm>
            <a:custGeom>
              <a:avLst/>
              <a:gdLst>
                <a:gd name="T0" fmla="*/ 59 w 68"/>
                <a:gd name="T1" fmla="*/ 0 h 27"/>
                <a:gd name="T2" fmla="*/ 0 w 68"/>
                <a:gd name="T3" fmla="*/ 27 h 27"/>
                <a:gd name="T4" fmla="*/ 68 w 68"/>
                <a:gd name="T5" fmla="*/ 25 h 27"/>
                <a:gd name="T6" fmla="*/ 59 w 6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7">
                  <a:moveTo>
                    <a:pt x="59" y="0"/>
                  </a:moveTo>
                  <a:lnTo>
                    <a:pt x="0" y="27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8" name="Line 56">
              <a:extLst>
                <a:ext uri="{FF2B5EF4-FFF2-40B4-BE49-F238E27FC236}">
                  <a16:creationId xmlns:a16="http://schemas.microsoft.com/office/drawing/2014/main" id="{8DB8921B-7881-3EF5-A803-77E8DCC56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397"/>
              <a:ext cx="799" cy="24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9" name="Freeform 57">
              <a:extLst>
                <a:ext uri="{FF2B5EF4-FFF2-40B4-BE49-F238E27FC236}">
                  <a16:creationId xmlns:a16="http://schemas.microsoft.com/office/drawing/2014/main" id="{36B25477-EBE2-5103-AB54-7231A1B9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630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5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DE7B3E93-6858-CC41-346D-F2308FD57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84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1" name="Freeform 59">
              <a:extLst>
                <a:ext uri="{FF2B5EF4-FFF2-40B4-BE49-F238E27FC236}">
                  <a16:creationId xmlns:a16="http://schemas.microsoft.com/office/drawing/2014/main" id="{AE5E5C17-7BD4-F557-5000-D0B403692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112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6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BEC3A5BD-AFEF-EB16-F741-224152F9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35"/>
              <a:ext cx="793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3" name="Freeform 61">
              <a:extLst>
                <a:ext uri="{FF2B5EF4-FFF2-40B4-BE49-F238E27FC236}">
                  <a16:creationId xmlns:a16="http://schemas.microsoft.com/office/drawing/2014/main" id="{170409A2-D489-E7CE-63BD-48C3A29C0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163"/>
              <a:ext cx="68" cy="28"/>
            </a:xfrm>
            <a:custGeom>
              <a:avLst/>
              <a:gdLst>
                <a:gd name="T0" fmla="*/ 56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6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6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4" name="Line 62">
              <a:extLst>
                <a:ext uri="{FF2B5EF4-FFF2-40B4-BE49-F238E27FC236}">
                  <a16:creationId xmlns:a16="http://schemas.microsoft.com/office/drawing/2014/main" id="{C84C0C04-5B27-5A78-018A-8E28C479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88"/>
              <a:ext cx="793" cy="23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5" name="Freeform 63">
              <a:extLst>
                <a:ext uri="{FF2B5EF4-FFF2-40B4-BE49-F238E27FC236}">
                  <a16:creationId xmlns:a16="http://schemas.microsoft.com/office/drawing/2014/main" id="{9C8049FF-5556-452C-BA56-7C2264570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1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6" name="Line 64">
              <a:extLst>
                <a:ext uri="{FF2B5EF4-FFF2-40B4-BE49-F238E27FC236}">
                  <a16:creationId xmlns:a16="http://schemas.microsoft.com/office/drawing/2014/main" id="{14591A12-F1BE-B636-32B7-32886EBB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3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7" name="Freeform 65">
              <a:extLst>
                <a:ext uri="{FF2B5EF4-FFF2-40B4-BE49-F238E27FC236}">
                  <a16:creationId xmlns:a16="http://schemas.microsoft.com/office/drawing/2014/main" id="{F6B27019-279F-A207-A2F6-E18F6DAF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65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8" name="Line 66">
              <a:extLst>
                <a:ext uri="{FF2B5EF4-FFF2-40B4-BE49-F238E27FC236}">
                  <a16:creationId xmlns:a16="http://schemas.microsoft.com/office/drawing/2014/main" id="{9C62EF52-22E2-EB46-3685-A056D15A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87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9" name="Freeform 67">
              <a:extLst>
                <a:ext uri="{FF2B5EF4-FFF2-40B4-BE49-F238E27FC236}">
                  <a16:creationId xmlns:a16="http://schemas.microsoft.com/office/drawing/2014/main" id="{D3117E1C-9E8A-68B5-C429-A1F965E4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313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00" name="Freeform 68">
              <a:extLst>
                <a:ext uri="{FF2B5EF4-FFF2-40B4-BE49-F238E27FC236}">
                  <a16:creationId xmlns:a16="http://schemas.microsoft.com/office/drawing/2014/main" id="{3D87E218-F284-9A87-7245-2AF471EEC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4" y="3309"/>
              <a:ext cx="19" cy="85"/>
            </a:xfrm>
            <a:custGeom>
              <a:avLst/>
              <a:gdLst>
                <a:gd name="T0" fmla="*/ 19 w 19"/>
                <a:gd name="T1" fmla="*/ 81 h 85"/>
                <a:gd name="T2" fmla="*/ 19 w 19"/>
                <a:gd name="T3" fmla="*/ 81 h 85"/>
                <a:gd name="T4" fmla="*/ 19 w 19"/>
                <a:gd name="T5" fmla="*/ 74 h 85"/>
                <a:gd name="T6" fmla="*/ 10 w 19"/>
                <a:gd name="T7" fmla="*/ 74 h 85"/>
                <a:gd name="T8" fmla="*/ 10 w 19"/>
                <a:gd name="T9" fmla="*/ 74 h 85"/>
                <a:gd name="T10" fmla="*/ 4 w 19"/>
                <a:gd name="T11" fmla="*/ 74 h 85"/>
                <a:gd name="T12" fmla="*/ 0 w 19"/>
                <a:gd name="T13" fmla="*/ 78 h 85"/>
                <a:gd name="T14" fmla="*/ 0 w 19"/>
                <a:gd name="T15" fmla="*/ 78 h 85"/>
                <a:gd name="T16" fmla="*/ 4 w 19"/>
                <a:gd name="T17" fmla="*/ 85 h 85"/>
                <a:gd name="T18" fmla="*/ 10 w 19"/>
                <a:gd name="T19" fmla="*/ 85 h 85"/>
                <a:gd name="T20" fmla="*/ 10 w 19"/>
                <a:gd name="T21" fmla="*/ 85 h 85"/>
                <a:gd name="T22" fmla="*/ 19 w 19"/>
                <a:gd name="T23" fmla="*/ 85 h 85"/>
                <a:gd name="T24" fmla="*/ 19 w 19"/>
                <a:gd name="T25" fmla="*/ 81 h 85"/>
                <a:gd name="T26" fmla="*/ 19 w 19"/>
                <a:gd name="T27" fmla="*/ 81 h 85"/>
                <a:gd name="T28" fmla="*/ 19 w 19"/>
                <a:gd name="T29" fmla="*/ 44 h 85"/>
                <a:gd name="T30" fmla="*/ 19 w 19"/>
                <a:gd name="T31" fmla="*/ 44 h 85"/>
                <a:gd name="T32" fmla="*/ 19 w 19"/>
                <a:gd name="T33" fmla="*/ 39 h 85"/>
                <a:gd name="T34" fmla="*/ 10 w 19"/>
                <a:gd name="T35" fmla="*/ 37 h 85"/>
                <a:gd name="T36" fmla="*/ 10 w 19"/>
                <a:gd name="T37" fmla="*/ 37 h 85"/>
                <a:gd name="T38" fmla="*/ 4 w 19"/>
                <a:gd name="T39" fmla="*/ 39 h 85"/>
                <a:gd name="T40" fmla="*/ 0 w 19"/>
                <a:gd name="T41" fmla="*/ 44 h 85"/>
                <a:gd name="T42" fmla="*/ 0 w 19"/>
                <a:gd name="T43" fmla="*/ 44 h 85"/>
                <a:gd name="T44" fmla="*/ 4 w 19"/>
                <a:gd name="T45" fmla="*/ 48 h 85"/>
                <a:gd name="T46" fmla="*/ 10 w 19"/>
                <a:gd name="T47" fmla="*/ 48 h 85"/>
                <a:gd name="T48" fmla="*/ 10 w 19"/>
                <a:gd name="T49" fmla="*/ 48 h 85"/>
                <a:gd name="T50" fmla="*/ 19 w 19"/>
                <a:gd name="T51" fmla="*/ 48 h 85"/>
                <a:gd name="T52" fmla="*/ 19 w 19"/>
                <a:gd name="T53" fmla="*/ 44 h 85"/>
                <a:gd name="T54" fmla="*/ 19 w 19"/>
                <a:gd name="T55" fmla="*/ 44 h 85"/>
                <a:gd name="T56" fmla="*/ 19 w 19"/>
                <a:gd name="T57" fmla="*/ 7 h 85"/>
                <a:gd name="T58" fmla="*/ 19 w 19"/>
                <a:gd name="T59" fmla="*/ 7 h 85"/>
                <a:gd name="T60" fmla="*/ 19 w 19"/>
                <a:gd name="T61" fmla="*/ 2 h 85"/>
                <a:gd name="T62" fmla="*/ 10 w 19"/>
                <a:gd name="T63" fmla="*/ 0 h 85"/>
                <a:gd name="T64" fmla="*/ 10 w 19"/>
                <a:gd name="T65" fmla="*/ 0 h 85"/>
                <a:gd name="T66" fmla="*/ 4 w 19"/>
                <a:gd name="T67" fmla="*/ 2 h 85"/>
                <a:gd name="T68" fmla="*/ 0 w 19"/>
                <a:gd name="T69" fmla="*/ 7 h 85"/>
                <a:gd name="T70" fmla="*/ 0 w 19"/>
                <a:gd name="T71" fmla="*/ 7 h 85"/>
                <a:gd name="T72" fmla="*/ 4 w 19"/>
                <a:gd name="T73" fmla="*/ 11 h 85"/>
                <a:gd name="T74" fmla="*/ 10 w 19"/>
                <a:gd name="T75" fmla="*/ 11 h 85"/>
                <a:gd name="T76" fmla="*/ 10 w 19"/>
                <a:gd name="T77" fmla="*/ 11 h 85"/>
                <a:gd name="T78" fmla="*/ 19 w 19"/>
                <a:gd name="T79" fmla="*/ 11 h 85"/>
                <a:gd name="T80" fmla="*/ 19 w 19"/>
                <a:gd name="T81" fmla="*/ 7 h 85"/>
                <a:gd name="T82" fmla="*/ 19 w 19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" h="85">
                  <a:moveTo>
                    <a:pt x="19" y="81"/>
                  </a:moveTo>
                  <a:lnTo>
                    <a:pt x="19" y="81"/>
                  </a:lnTo>
                  <a:lnTo>
                    <a:pt x="19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5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9" y="39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4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19" y="44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19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101" name="Rectangle 69">
            <a:extLst>
              <a:ext uri="{FF2B5EF4-FFF2-40B4-BE49-F238E27FC236}">
                <a16:creationId xmlns:a16="http://schemas.microsoft.com/office/drawing/2014/main" id="{DE2E7C19-79A4-5C3E-A09F-DD23A5BB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2" y="2189530"/>
            <a:ext cx="2833688" cy="186372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u="sng">
                <a:latin typeface="Comic Sans MS" panose="030F0702030302020204" pitchFamily="66" charset="0"/>
              </a:rPr>
              <a:t>Slow Start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Add one packet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per ACK</a:t>
            </a:r>
          </a:p>
        </p:txBody>
      </p:sp>
    </p:spTree>
    <p:extLst>
      <p:ext uri="{BB962C8B-B14F-4D97-AF65-F5344CB8AC3E}">
        <p14:creationId xmlns:p14="http://schemas.microsoft.com/office/powerpoint/2010/main" val="10558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CE959B-BFEB-43AA-CB47-9E696E74DB72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7802AB1-09A8-F719-5B54-C9678A1FF202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936983DF-818F-E3AF-5A12-E15D14549E73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600"/>
                <a:t>When should this exponential growth end?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853DD6-D2D0-6CF4-9C4E-A1F63453C189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BB71D4-39F1-A2D6-01B6-CA122A246AA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54CC0D73-41EA-D930-100C-5CFAC9998B10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2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2C7CC-9A59-1150-ADD7-240E54673B0D}"/>
              </a:ext>
            </a:extLst>
          </p:cNvPr>
          <p:cNvSpPr txBox="1"/>
          <p:nvPr/>
        </p:nvSpPr>
        <p:spPr>
          <a:xfrm>
            <a:off x="4817048" y="3519948"/>
            <a:ext cx="2557904" cy="10619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F0D3EF-6B49-820F-2950-83D48C839BA5}"/>
              </a:ext>
            </a:extLst>
          </p:cNvPr>
          <p:cNvGrpSpPr/>
          <p:nvPr/>
        </p:nvGrpSpPr>
        <p:grpSpPr>
          <a:xfrm>
            <a:off x="442313" y="1205820"/>
            <a:ext cx="3447370" cy="691200"/>
            <a:chOff x="3535" y="22947"/>
            <a:chExt cx="3447370" cy="691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E46541-31C5-71F6-C9E1-7EF7131BD8BD}"/>
                </a:ext>
              </a:extLst>
            </p:cNvPr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3DABC7-8801-7437-643A-96247CADC4DA}"/>
                </a:ext>
              </a:extLst>
            </p:cNvPr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Loss Event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EA1946-7A7F-57D7-53E2-58C755520089}"/>
              </a:ext>
            </a:extLst>
          </p:cNvPr>
          <p:cNvGrpSpPr/>
          <p:nvPr/>
        </p:nvGrpSpPr>
        <p:grpSpPr>
          <a:xfrm>
            <a:off x="442313" y="1730477"/>
            <a:ext cx="3457202" cy="4001729"/>
            <a:chOff x="3535" y="551079"/>
            <a:chExt cx="3457202" cy="391822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20B2D6-6D8C-AECB-D950-370A51FE4249}"/>
                </a:ext>
              </a:extLst>
            </p:cNvPr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8C9765-E74F-12B0-6503-7822EA10D0DF}"/>
                </a:ext>
              </a:extLst>
            </p:cNvPr>
            <p:cNvSpPr txBox="1"/>
            <p:nvPr/>
          </p:nvSpPr>
          <p:spPr>
            <a:xfrm>
              <a:off x="13367" y="551079"/>
              <a:ext cx="3447370" cy="3918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ptos Display"/>
                  <a:ea typeface="Tahoma"/>
                  <a:cs typeface="Tahoma"/>
                </a:rPr>
                <a:t>If there is a loss event (i.e., congestion) indicated by a timeout</a:t>
              </a:r>
            </a:p>
            <a:p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ssthresh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= </a:t>
              </a:r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/2        </a:t>
              </a:r>
            </a:p>
            <a:p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 = 1 MSS</a:t>
              </a:r>
            </a:p>
            <a:p>
              <a:r>
                <a:rPr lang="en-US" sz="2400" dirty="0">
                  <a:latin typeface="Aptos Display"/>
                  <a:ea typeface="Tahoma"/>
                  <a:cs typeface="Tahoma"/>
                </a:rPr>
                <a:t>(shorthand for “slow start threshold”) when congestion was detected and begins the slow start process anew </a:t>
              </a:r>
              <a:endParaRPr lang="en-US" sz="2400" kern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07F9A9-AAC1-83AF-F1CF-60289E1EBF0E}"/>
              </a:ext>
            </a:extLst>
          </p:cNvPr>
          <p:cNvGrpSpPr/>
          <p:nvPr/>
        </p:nvGrpSpPr>
        <p:grpSpPr>
          <a:xfrm>
            <a:off x="4372315" y="1205820"/>
            <a:ext cx="3447370" cy="691200"/>
            <a:chOff x="3933537" y="22947"/>
            <a:chExt cx="3447370" cy="691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7D05D-EA1E-0E8C-6DB7-2BD27F65BFC7}"/>
                </a:ext>
              </a:extLst>
            </p:cNvPr>
            <p:cNvSpPr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E47949-49F6-E912-0F1D-CCD578E028A1}"/>
                </a:ext>
              </a:extLst>
            </p:cNvPr>
            <p:cNvSpPr txBox="1"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2400" b="1" kern="120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sthresh</a:t>
              </a:r>
              <a:r>
                <a:rPr lang="en-US"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value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DA21DE-40B9-94C8-FA8B-0E285F24977F}"/>
              </a:ext>
            </a:extLst>
          </p:cNvPr>
          <p:cNvGrpSpPr/>
          <p:nvPr/>
        </p:nvGrpSpPr>
        <p:grpSpPr>
          <a:xfrm>
            <a:off x="4372315" y="1897019"/>
            <a:ext cx="3447370" cy="3835185"/>
            <a:chOff x="3933537" y="714146"/>
            <a:chExt cx="3447370" cy="38351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B0E8F4-B3FD-309D-BE97-27D279AA3E75}"/>
                </a:ext>
              </a:extLst>
            </p:cNvPr>
            <p:cNvSpPr/>
            <p:nvPr/>
          </p:nvSpPr>
          <p:spPr>
            <a:xfrm>
              <a:off x="3933537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801B61-939F-F796-E237-F07136ABDF98}"/>
                </a:ext>
              </a:extLst>
            </p:cNvPr>
            <p:cNvSpPr txBox="1"/>
            <p:nvPr/>
          </p:nvSpPr>
          <p:spPr>
            <a:xfrm>
              <a:off x="3933537" y="714146"/>
              <a:ext cx="3447370" cy="3835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</a:t>
              </a:r>
              <a:r>
                <a:rPr lang="en-US" sz="2400" b="1" dirty="0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cwnd</a:t>
              </a:r>
              <a:r>
                <a:rPr lang="en-US" sz="2400" b="1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n-US" sz="2400" b="1" dirty="0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ssthresh</a:t>
              </a:r>
              <a:r>
                <a:rPr lang="en-US" sz="2400" b="1" dirty="0">
                  <a:solidFill>
                    <a:srgbClr val="FFCC99"/>
                  </a:solidFill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slow start ends and TCP transitions into congestion avoidance mode.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endParaRPr lang="en-US" sz="24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68B1E-D7FA-7D11-015E-37C9F5C680A4}"/>
              </a:ext>
            </a:extLst>
          </p:cNvPr>
          <p:cNvGrpSpPr/>
          <p:nvPr/>
        </p:nvGrpSpPr>
        <p:grpSpPr>
          <a:xfrm>
            <a:off x="8302317" y="1205820"/>
            <a:ext cx="3447370" cy="691200"/>
            <a:chOff x="7863539" y="22947"/>
            <a:chExt cx="3447370" cy="691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200292-7466-07A0-86C2-C2EF0C970EB2}"/>
                </a:ext>
              </a:extLst>
            </p:cNvPr>
            <p:cNvSpPr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35725C-55AF-3CEA-6302-4CECC89DA49F}"/>
                </a:ext>
              </a:extLst>
            </p:cNvPr>
            <p:cNvSpPr txBox="1"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 Duplicate ACKS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D595E-E1A2-37F6-80E6-BF582E6F8EC3}"/>
              </a:ext>
            </a:extLst>
          </p:cNvPr>
          <p:cNvGrpSpPr/>
          <p:nvPr/>
        </p:nvGrpSpPr>
        <p:grpSpPr>
          <a:xfrm>
            <a:off x="8302317" y="1897020"/>
            <a:ext cx="3447370" cy="3755160"/>
            <a:chOff x="7863539" y="714147"/>
            <a:chExt cx="3447370" cy="37551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A55F4-5E73-9A86-FD1D-2883A7F333D3}"/>
                </a:ext>
              </a:extLst>
            </p:cNvPr>
            <p:cNvSpPr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66CFDB-E86D-6B7B-471A-43A8FA4B885C}"/>
                </a:ext>
              </a:extLst>
            </p:cNvPr>
            <p:cNvSpPr txBox="1"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performs a fast retransmit and enters the fast recovery state (we will see later)</a:t>
              </a:r>
              <a:endParaRPr lang="en-US" sz="2400" kern="120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7F1022-9D4E-261B-36F2-EE1850F4B607}"/>
              </a:ext>
            </a:extLst>
          </p:cNvPr>
          <p:cNvSpPr txBox="1"/>
          <p:nvPr/>
        </p:nvSpPr>
        <p:spPr>
          <a:xfrm flipH="1">
            <a:off x="2013531" y="135540"/>
            <a:ext cx="834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Various Cases for SLOW START </a:t>
            </a:r>
          </a:p>
        </p:txBody>
      </p:sp>
    </p:spTree>
    <p:extLst>
      <p:ext uri="{BB962C8B-B14F-4D97-AF65-F5344CB8AC3E}">
        <p14:creationId xmlns:p14="http://schemas.microsoft.com/office/powerpoint/2010/main" val="11136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1F9-EE72-F715-E639-B29F0AB2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013" y="681037"/>
            <a:ext cx="9905998" cy="1478570"/>
          </a:xfrm>
        </p:spPr>
        <p:txBody>
          <a:bodyPr/>
          <a:lstStyle/>
          <a:p>
            <a:r>
              <a:rPr lang="en-IN" b="1"/>
              <a:t>Congestion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5A22-DDF5-CE2C-34CE-BE9D842F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815793"/>
            <a:ext cx="9947787" cy="4351338"/>
          </a:xfrm>
        </p:spPr>
        <p:txBody>
          <a:bodyPr/>
          <a:lstStyle/>
          <a:p>
            <a:endParaRPr lang="en-US"/>
          </a:p>
          <a:p>
            <a:r>
              <a:rPr lang="en-US" sz="2800"/>
              <a:t>increases the value of cwnd by just a single MSS every RTT</a:t>
            </a:r>
          </a:p>
          <a:p>
            <a:r>
              <a:rPr lang="en-US" sz="2800"/>
              <a:t>Which implies </a:t>
            </a:r>
            <a:r>
              <a:rPr lang="en-US" sz="2800">
                <a:solidFill>
                  <a:srgbClr val="FFCC99"/>
                </a:solidFill>
              </a:rPr>
              <a:t>cwnd = cwnd+ MSS/ cwnd bytes </a:t>
            </a:r>
            <a:r>
              <a:rPr lang="en-US" sz="2800"/>
              <a:t>whenever</a:t>
            </a:r>
            <a:r>
              <a:rPr lang="en-US" sz="2800">
                <a:solidFill>
                  <a:srgbClr val="FFCC99"/>
                </a:solidFill>
              </a:rPr>
              <a:t> </a:t>
            </a:r>
            <a:r>
              <a:rPr lang="en-US" sz="2800"/>
              <a:t>a new acknowledgment arrives.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6316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2E94B-BAD1-122E-60E2-6DB87004E2F2}"/>
              </a:ext>
            </a:extLst>
          </p:cNvPr>
          <p:cNvGrpSpPr/>
          <p:nvPr/>
        </p:nvGrpSpPr>
        <p:grpSpPr>
          <a:xfrm>
            <a:off x="4709158" y="1543050"/>
            <a:ext cx="6435091" cy="2466975"/>
            <a:chOff x="3566159" y="-343494"/>
            <a:chExt cx="6339840" cy="1572283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5407B11-C9FB-F90E-A708-C7B3E785B2FF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B95F472-F731-29F9-FD0E-6027E2A9CD29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 dirty="0"/>
            </a:p>
            <a:p>
              <a:r>
                <a:rPr lang="en-US" sz="2400" dirty="0"/>
                <a:t>When should congestion avoidance’s linear increase (of 1 MSS per RTT) end?</a:t>
              </a:r>
              <a:endParaRPr lang="en-IN" sz="2400" dirty="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5FB07-AA15-5CF9-B3FA-AFEA56484A47}"/>
              </a:ext>
            </a:extLst>
          </p:cNvPr>
          <p:cNvGrpSpPr/>
          <p:nvPr/>
        </p:nvGrpSpPr>
        <p:grpSpPr>
          <a:xfrm>
            <a:off x="1143000" y="2105025"/>
            <a:ext cx="3566160" cy="1307422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421C90-20DA-2CF4-C04F-0217EE2993F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AB247149-F345-ADD8-59BC-A66E2BFCF641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20884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36D5-23E0-16EE-325C-A432A83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609600"/>
            <a:ext cx="6017342" cy="5043948"/>
          </a:xfrm>
        </p:spPr>
        <p:txBody>
          <a:bodyPr>
            <a:noAutofit/>
          </a:bodyPr>
          <a:lstStyle/>
          <a:p>
            <a:r>
              <a:rPr lang="en-US"/>
              <a:t>When a </a:t>
            </a:r>
            <a:r>
              <a:rPr lang="en-US">
                <a:solidFill>
                  <a:srgbClr val="FFCC99"/>
                </a:solidFill>
              </a:rPr>
              <a:t>timeout</a:t>
            </a:r>
            <a:r>
              <a:rPr lang="en-US"/>
              <a:t> occurs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/>
              <a:t> As in the case of </a:t>
            </a:r>
            <a:r>
              <a:rPr lang="en-US">
                <a:solidFill>
                  <a:srgbClr val="FFCC66"/>
                </a:solidFill>
              </a:rPr>
              <a:t>slow start: </a:t>
            </a:r>
            <a:r>
              <a:rPr lang="en-US"/>
              <a:t>The value of cwnd is set to 1 MSS, and the value of </a:t>
            </a:r>
            <a:r>
              <a:rPr lang="en-US" err="1"/>
              <a:t>ssthresh</a:t>
            </a:r>
            <a:r>
              <a:rPr lang="en-US"/>
              <a:t> is updated to half the value of cwnd when the loss event occurred.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A loss event also can be triggered by a </a:t>
            </a:r>
            <a:r>
              <a:rPr lang="en-US">
                <a:solidFill>
                  <a:srgbClr val="FFCC99"/>
                </a:solidFill>
              </a:rPr>
              <a:t>triple duplicate ACK event</a:t>
            </a:r>
            <a:r>
              <a:rPr lang="en-US"/>
              <a:t>. TCP halves the value of cwnd (adding in 3 MSS for good measure to account for the triple duplicate ACKs received) and records the value of </a:t>
            </a:r>
            <a:r>
              <a:rPr lang="en-US" err="1"/>
              <a:t>ssthresh</a:t>
            </a:r>
            <a:r>
              <a:rPr lang="en-US"/>
              <a:t> to be half the value of cwnd when the triple duplicate ACKs were received. The fast-recovery state is then entered.</a:t>
            </a:r>
            <a:endParaRPr lang="en-IN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C6BA09C-CD4B-93C1-519E-9C89CC3D44A6}"/>
              </a:ext>
            </a:extLst>
          </p:cNvPr>
          <p:cNvSpPr/>
          <p:nvPr/>
        </p:nvSpPr>
        <p:spPr>
          <a:xfrm>
            <a:off x="7344697" y="1366686"/>
            <a:ext cx="4679407" cy="2631270"/>
          </a:xfrm>
          <a:prstGeom prst="wedgeEllipseCallout">
            <a:avLst>
              <a:gd name="adj1" fmla="val -38381"/>
              <a:gd name="adj2" fmla="val 60682"/>
            </a:avLst>
          </a:prstGeom>
          <a:solidFill>
            <a:srgbClr val="EBEF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3 dup ACKs indicates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network capable of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delivering some segments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 timeout before 3 dup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ACKs is “more alarming”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D137D-8314-73DE-8500-1249DB03EB00}"/>
              </a:ext>
            </a:extLst>
          </p:cNvPr>
          <p:cNvSpPr txBox="1"/>
          <p:nvPr/>
        </p:nvSpPr>
        <p:spPr>
          <a:xfrm>
            <a:off x="6321836" y="4334382"/>
            <a:ext cx="251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Philosophy:</a:t>
            </a:r>
          </a:p>
        </p:txBody>
      </p:sp>
    </p:spTree>
    <p:extLst>
      <p:ext uri="{BB962C8B-B14F-4D97-AF65-F5344CB8AC3E}">
        <p14:creationId xmlns:p14="http://schemas.microsoft.com/office/powerpoint/2010/main" val="22437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F6F-D2F9-D94F-F224-1F7650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One Final Phase: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426-668C-44BE-2C77-8C9CD99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800"/>
              <a:t>The problem </a:t>
            </a:r>
            <a:r>
              <a:rPr lang="en-US" sz="2800">
                <a:solidFill>
                  <a:srgbClr val="FFCC66"/>
                </a:solidFill>
              </a:rPr>
              <a:t>:</a:t>
            </a:r>
            <a:r>
              <a:rPr lang="en-US" sz="2800"/>
              <a:t> congestion avoidance too slow in recovering from an isolated loss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DC2A-B3C0-7891-56EC-E8845B2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58" y="608686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3F05-A3B8-FA7E-4B54-DAD157BF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58" y="1858296"/>
            <a:ext cx="9905999" cy="4159045"/>
          </a:xfrm>
        </p:spPr>
        <p:txBody>
          <a:bodyPr>
            <a:normAutofit fontScale="70000" lnSpcReduction="20000"/>
          </a:bodyPr>
          <a:lstStyle/>
          <a:p>
            <a:r>
              <a:rPr lang="en-US" sz="3400"/>
              <a:t>Consider a TCP connection with: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CWND=10 packets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Last ACK was for packet # 101</a:t>
            </a:r>
          </a:p>
          <a:p>
            <a:pPr lvl="2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i.e., receiver expecting next packet to have seq. no. 101</a:t>
            </a:r>
          </a:p>
          <a:p>
            <a:pPr lvl="2"/>
            <a:endParaRPr lang="en-US" sz="3400"/>
          </a:p>
          <a:p>
            <a:r>
              <a:rPr lang="en-US" sz="3400"/>
              <a:t>10 packets [101, 102, 103,…, 110] are in flight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Packet 101 is dropped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What ACKs do they generate?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And how does the sender respond?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06C3-2885-87CD-880F-B9D1EA98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945187" cy="1319544"/>
          </a:xfrm>
        </p:spPr>
        <p:txBody>
          <a:bodyPr>
            <a:normAutofit/>
          </a:bodyPr>
          <a:lstStyle/>
          <a:p>
            <a:r>
              <a:rPr lang="en-US" sz="4000" b="1"/>
              <a:t>What is Congestion?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797-9AD6-453A-6F16-730AC624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21" y="2104102"/>
            <a:ext cx="8612187" cy="3903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/>
              <a:t>Congestion is when a place or thing is</a:t>
            </a:r>
          </a:p>
          <a:p>
            <a:pPr marL="0" indent="0">
              <a:buNone/>
            </a:pPr>
            <a:r>
              <a:rPr lang="en-US" sz="2800"/>
              <a:t>   too </a:t>
            </a:r>
            <a:r>
              <a:rPr lang="en-US" sz="2800" u="sng"/>
              <a:t>crowded </a:t>
            </a:r>
            <a:r>
              <a:rPr lang="en-US" sz="2800"/>
              <a:t>or </a:t>
            </a:r>
            <a:r>
              <a:rPr lang="en-US" sz="2800" u="sng"/>
              <a:t>full</a:t>
            </a:r>
            <a:r>
              <a:rPr lang="en-US" sz="2800"/>
              <a:t>.</a:t>
            </a:r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b="1"/>
              <a:t>In network system: </a:t>
            </a:r>
          </a:p>
          <a:p>
            <a:pPr>
              <a:lnSpc>
                <a:spcPct val="150000"/>
              </a:lnSpc>
            </a:pPr>
            <a:r>
              <a:rPr lang="en-US" sz="2800"/>
              <a:t>Congestion occurs when network resources are </a:t>
            </a:r>
            <a:r>
              <a:rPr lang="en-US" sz="2800" u="sng"/>
              <a:t>overloaded</a:t>
            </a:r>
            <a:r>
              <a:rPr lang="en-US" sz="2800"/>
              <a:t>. </a:t>
            </a:r>
          </a:p>
          <a:p>
            <a:pPr>
              <a:lnSpc>
                <a:spcPct val="150000"/>
              </a:lnSpc>
            </a:pPr>
            <a:r>
              <a:rPr lang="en-US" sz="2800"/>
              <a:t>Leading to delays, packet loss, and reduced throughput.</a:t>
            </a:r>
          </a:p>
          <a:p>
            <a:pPr marL="0" indent="0">
              <a:buNone/>
            </a:pPr>
            <a:endParaRPr lang="en-US" sz="2800" b="1">
              <a:latin typeface="+mj-lt"/>
            </a:endParaRPr>
          </a:p>
          <a:p>
            <a:pPr marL="0" indent="0">
              <a:buNone/>
            </a:pPr>
            <a:endParaRPr lang="en-US" sz="2800"/>
          </a:p>
          <a:p>
            <a:endParaRPr lang="en-IN"/>
          </a:p>
        </p:txBody>
      </p:sp>
      <p:pic>
        <p:nvPicPr>
          <p:cNvPr id="4" name="Picture 2" descr="The Ultimate Guide to Internet Congestion Control | Compira Labs">
            <a:extLst>
              <a:ext uri="{FF2B5EF4-FFF2-40B4-BE49-F238E27FC236}">
                <a16:creationId xmlns:a16="http://schemas.microsoft.com/office/drawing/2014/main" id="{BBFB03EF-C606-99FE-2BDE-CD74F67F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78" y="1089600"/>
            <a:ext cx="4002436" cy="28826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019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BE0B-E0B2-9C7A-4D28-D3EC373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65" y="126905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C374-DBC3-C725-35D7-238E733B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65" y="1415845"/>
            <a:ext cx="10515600" cy="4751286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dupACK#1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dupACK#2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dupACK#3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RETRANSMIT 101 ssthresh=5  cwnd= 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only now can we transmit new packets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Plus no packets in flight so no ACKs for another RTT</a:t>
            </a:r>
            <a:endParaRPr lang="en-IN" sz="22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E35A-3934-AD4B-9611-D29574A7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55" y="59776"/>
            <a:ext cx="9905998" cy="147857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Solution: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164-90D4-99AC-07F7-23AFF793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54" y="1538346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/>
              <a:t>Idea: Grant the sender temporary “credit” for each </a:t>
            </a:r>
            <a:r>
              <a:rPr lang="en-IN" err="1"/>
              <a:t>dupACK</a:t>
            </a:r>
            <a:r>
              <a:rPr lang="en-IN"/>
              <a:t> so as to keep packets in flight</a:t>
            </a:r>
          </a:p>
          <a:p>
            <a:r>
              <a:rPr lang="en-IN"/>
              <a:t>If </a:t>
            </a:r>
            <a:r>
              <a:rPr lang="en-IN" err="1"/>
              <a:t>dupACKcount</a:t>
            </a:r>
            <a:r>
              <a:rPr lang="en-IN"/>
              <a:t> = 3</a:t>
            </a:r>
          </a:p>
          <a:p>
            <a:pPr lvl="1"/>
            <a:r>
              <a:rPr lang="en-IN" sz="2400" err="1"/>
              <a:t>ssthresh</a:t>
            </a:r>
            <a:r>
              <a:rPr lang="en-IN" sz="2400"/>
              <a:t> = cwnd/2</a:t>
            </a:r>
          </a:p>
          <a:p>
            <a:pPr lvl="1"/>
            <a:r>
              <a:rPr lang="en-IN" sz="2400"/>
              <a:t>cwnd = </a:t>
            </a:r>
            <a:r>
              <a:rPr lang="en-IN" sz="2400" err="1"/>
              <a:t>ssthresh</a:t>
            </a:r>
            <a:r>
              <a:rPr lang="en-IN" sz="2400"/>
              <a:t> </a:t>
            </a:r>
            <a:r>
              <a:rPr lang="en-IN" sz="2400">
                <a:solidFill>
                  <a:srgbClr val="FFCC66"/>
                </a:solidFill>
              </a:rPr>
              <a:t>+ 3</a:t>
            </a:r>
          </a:p>
          <a:p>
            <a:pPr>
              <a:buClr>
                <a:schemeClr val="tx1"/>
              </a:buClr>
            </a:pPr>
            <a:r>
              <a:rPr lang="en-IN">
                <a:solidFill>
                  <a:srgbClr val="FFCC66"/>
                </a:solidFill>
              </a:rPr>
              <a:t>While in fast recovery</a:t>
            </a:r>
          </a:p>
          <a:p>
            <a:pPr lvl="1">
              <a:buClr>
                <a:schemeClr val="tx1"/>
              </a:buClr>
            </a:pPr>
            <a:r>
              <a:rPr lang="en-IN" sz="2400">
                <a:solidFill>
                  <a:srgbClr val="FFCC66"/>
                </a:solidFill>
              </a:rPr>
              <a:t>cwnd = cwnd + 1 for each additional duplicate ACK</a:t>
            </a:r>
          </a:p>
          <a:p>
            <a:r>
              <a:rPr lang="en-IN"/>
              <a:t>Exit fast recovery new ACK</a:t>
            </a:r>
          </a:p>
          <a:p>
            <a:pPr lvl="1"/>
            <a:r>
              <a:rPr lang="en-IN" sz="2400"/>
              <a:t>Set </a:t>
            </a:r>
            <a:r>
              <a:rPr lang="en-IN" sz="2400">
                <a:solidFill>
                  <a:srgbClr val="FFCC66"/>
                </a:solidFill>
              </a:rPr>
              <a:t>cwnd = </a:t>
            </a:r>
            <a:r>
              <a:rPr lang="en-IN" sz="2400" err="1">
                <a:solidFill>
                  <a:srgbClr val="FFCC66"/>
                </a:solidFill>
              </a:rPr>
              <a:t>ssthresh</a:t>
            </a:r>
            <a:endParaRPr lang="en-IN" sz="2400">
              <a:solidFill>
                <a:srgbClr val="FFCC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5EEB-F3AB-AA3A-F73B-45473B8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59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D979-A85B-2162-8015-8E51AA12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00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4242-5964-C701-CAE5-671AD84B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99" y="2239655"/>
            <a:ext cx="9905999" cy="354171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Consider a TCP connection with: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CWND=10 packets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Last ACK was for packet #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i.e., receiver expecting next packet to have seq. no.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10 packets [101, 102, 103,…, 110] are in flight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ea typeface="ＭＳ Ｐゴシック" charset="-128"/>
              </a:rPr>
              <a:t>Packet 101 is dropped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CFB-1035-6047-7262-7A93628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039" y="49161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C86F-E442-8654-0182-141BABF0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9" y="1478570"/>
            <a:ext cx="10515600" cy="4984954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dup#1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dup#2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dup#3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REXMIT 101 ssthresh=5  cwnd= 8 (5+3)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 9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cwnd=10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cwnd=11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cwnd=12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112)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cwnd=13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cwnd=14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cwnd = 5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 115)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exiting fast recovery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Packets 111-114 already in flight (and now sending 115)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  <a:sym typeface="Wingdings"/>
              </a:rPr>
              <a:t>ACK 112 (due to 111) cwnd = 5 + 1/5   back in congestion avoidance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EF846-E0DF-40B7-9799-E9E4F64C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16" y="453575"/>
            <a:ext cx="7757652" cy="595085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2476604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5A3F-737D-A0A4-A707-640A82F06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31" y="2574426"/>
            <a:ext cx="6961239" cy="1709148"/>
          </a:xfrm>
        </p:spPr>
        <p:txBody>
          <a:bodyPr>
            <a:normAutofit/>
          </a:bodyPr>
          <a:lstStyle/>
          <a:p>
            <a:r>
              <a:rPr lang="en-IN" sz="5400" b="1"/>
              <a:t>TCP Flavors and </a:t>
            </a:r>
            <a:br>
              <a:rPr lang="en-IN" sz="5400" b="1"/>
            </a:br>
            <a:r>
              <a:rPr lang="en-IN" sz="5400" b="1"/>
              <a:t>        TCP Fairness</a:t>
            </a:r>
          </a:p>
        </p:txBody>
      </p:sp>
    </p:spTree>
    <p:extLst>
      <p:ext uri="{BB962C8B-B14F-4D97-AF65-F5344CB8AC3E}">
        <p14:creationId xmlns:p14="http://schemas.microsoft.com/office/powerpoint/2010/main" val="101027041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>
          <a:xfrm>
            <a:off x="1701852" y="1514168"/>
            <a:ext cx="10212007" cy="6033051"/>
          </a:xfrm>
        </p:spPr>
        <p:txBody>
          <a:bodyPr>
            <a:normAutofit/>
          </a:bodyPr>
          <a:lstStyle/>
          <a:p>
            <a:pPr marL="342900" indent="-342900"/>
            <a:r>
              <a:rPr lang="en-US" b="1" dirty="0"/>
              <a:t>TCP-Tahoe – </a:t>
            </a:r>
            <a:r>
              <a:rPr lang="en-US" dirty="0">
                <a:solidFill>
                  <a:srgbClr val="FFCC99"/>
                </a:solidFill>
              </a:rPr>
              <a:t>SS + AI + </a:t>
            </a:r>
            <a:r>
              <a:rPr lang="en-US" dirty="0" err="1">
                <a:solidFill>
                  <a:srgbClr val="FFCC99"/>
                </a:solidFill>
              </a:rPr>
              <a:t>FastRetransmit</a:t>
            </a:r>
            <a:endParaRPr lang="en-US" dirty="0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ssthresh</a:t>
            </a:r>
            <a:r>
              <a:rPr lang="en-US" sz="2400" dirty="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/2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FFCC99"/>
                </a:solidFill>
              </a:rPr>
              <a:t> </a:t>
            </a:r>
            <a:r>
              <a:rPr lang="en-US" sz="2400" dirty="0" err="1"/>
              <a:t>FastRetransmit</a:t>
            </a:r>
            <a:r>
              <a:rPr lang="en-US" sz="2400" dirty="0"/>
              <a:t> state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C99"/>
                </a:solidFill>
              </a:rPr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=1</a:t>
            </a:r>
            <a:r>
              <a:rPr lang="en-US" sz="2400" dirty="0"/>
              <a:t> on both triple </a:t>
            </a:r>
            <a:r>
              <a:rPr lang="en-US" sz="2400" dirty="0" err="1"/>
              <a:t>dupACK</a:t>
            </a:r>
            <a:r>
              <a:rPr lang="en-US" sz="2400" dirty="0"/>
              <a:t> and timeout 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TCP-Reno</a:t>
            </a:r>
            <a:r>
              <a:rPr lang="en-US" dirty="0">
                <a:solidFill>
                  <a:srgbClr val="FFCC99"/>
                </a:solidFill>
              </a:rPr>
              <a:t> </a:t>
            </a:r>
            <a:r>
              <a:rPr lang="en-US" b="1" dirty="0"/>
              <a:t>– </a:t>
            </a:r>
            <a:r>
              <a:rPr lang="en-US" dirty="0">
                <a:solidFill>
                  <a:srgbClr val="FFCC99"/>
                </a:solidFill>
              </a:rPr>
              <a:t>SS + AI + </a:t>
            </a:r>
            <a:r>
              <a:rPr lang="en-US" dirty="0" err="1">
                <a:solidFill>
                  <a:srgbClr val="FFCC99"/>
                </a:solidFill>
              </a:rPr>
              <a:t>FastRetransmit</a:t>
            </a:r>
            <a:r>
              <a:rPr lang="en-US" dirty="0">
                <a:solidFill>
                  <a:srgbClr val="FFCC99"/>
                </a:solidFill>
              </a:rPr>
              <a:t> + </a:t>
            </a:r>
            <a:r>
              <a:rPr lang="en-US" dirty="0" err="1">
                <a:solidFill>
                  <a:srgbClr val="FFCC99"/>
                </a:solidFill>
              </a:rPr>
              <a:t>FastRecovery</a:t>
            </a:r>
            <a:endParaRPr lang="en-US" dirty="0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=1</a:t>
            </a:r>
            <a:r>
              <a:rPr lang="en-US" sz="2400" dirty="0"/>
              <a:t> on timeout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/2</a:t>
            </a:r>
            <a:r>
              <a:rPr lang="en-US" sz="2400" dirty="0"/>
              <a:t> on triple </a:t>
            </a:r>
            <a:r>
              <a:rPr lang="en-US" sz="2400" dirty="0" err="1"/>
              <a:t>dupack</a:t>
            </a:r>
            <a:endParaRPr lang="en-US" b="1" dirty="0"/>
          </a:p>
          <a:p>
            <a:pPr marL="342900" indent="-342900"/>
            <a:r>
              <a:rPr lang="en-US" b="1" dirty="0"/>
              <a:t>TCP-</a:t>
            </a:r>
            <a:r>
              <a:rPr lang="en-US" b="1" dirty="0" err="1"/>
              <a:t>NewReno</a:t>
            </a:r>
            <a:r>
              <a:rPr lang="en-US" b="1" dirty="0"/>
              <a:t> – </a:t>
            </a:r>
            <a:r>
              <a:rPr lang="en-US" dirty="0">
                <a:solidFill>
                  <a:srgbClr val="FFCC99"/>
                </a:solidFill>
              </a:rPr>
              <a:t>Reno + </a:t>
            </a:r>
            <a:r>
              <a:rPr lang="en-US" dirty="0" err="1">
                <a:solidFill>
                  <a:srgbClr val="FFCC99"/>
                </a:solidFill>
              </a:rPr>
              <a:t>PartialAck</a:t>
            </a:r>
            <a:r>
              <a:rPr lang="en-US" dirty="0">
                <a:solidFill>
                  <a:srgbClr val="FFCC99"/>
                </a:solidFill>
              </a:rPr>
              <a:t> 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TCP-Reno + improved fast recovery</a:t>
            </a:r>
          </a:p>
          <a:p>
            <a:r>
              <a:rPr lang="en-US" b="1" dirty="0"/>
              <a:t> TCP-SACK – </a:t>
            </a:r>
            <a:r>
              <a:rPr lang="en-US" dirty="0">
                <a:solidFill>
                  <a:srgbClr val="FFCC99"/>
                </a:solidFill>
              </a:rPr>
              <a:t>Reno + Selective Ack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incorporates selective acknowledgements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BD0E1-A631-C0F9-FB29-234FBC2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 dirty="0"/>
              <a:t>TCP FLAVORS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666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2E5B71F-F512-849E-E715-410E1A8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/>
              <a:t>TCP Tahoe vs. TCP Reno</a:t>
            </a:r>
            <a:r>
              <a:rPr lang="en-US" altLang="en-US"/>
              <a:t>	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5D546A8E-21E5-882C-39ED-786A22D1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52" y="1514168"/>
            <a:ext cx="9905999" cy="4753895"/>
          </a:xfrm>
        </p:spPr>
        <p:txBody>
          <a:bodyPr>
            <a:normAutofit lnSpcReduction="10000"/>
          </a:bodyPr>
          <a:lstStyle/>
          <a:p>
            <a:r>
              <a:rPr lang="en-US" altLang="en-US" sz="2600" dirty="0"/>
              <a:t>Two similar versions of TCP</a:t>
            </a:r>
          </a:p>
          <a:p>
            <a:pPr lvl="1"/>
            <a:r>
              <a:rPr lang="en-US" altLang="en-US" sz="2600" dirty="0"/>
              <a:t>TCP Tahoe (SIGCOMM’88 paper)</a:t>
            </a:r>
          </a:p>
          <a:p>
            <a:pPr lvl="1"/>
            <a:r>
              <a:rPr lang="en-US" altLang="en-US" sz="2600" dirty="0"/>
              <a:t>TCP Reno (1990)</a:t>
            </a:r>
          </a:p>
          <a:p>
            <a:r>
              <a:rPr lang="en-US" altLang="en-US" sz="2600" dirty="0"/>
              <a:t>TCP Tahoe</a:t>
            </a:r>
          </a:p>
          <a:p>
            <a:pPr lvl="1"/>
            <a:r>
              <a:rPr lang="en-US" altLang="en-US" sz="2600" dirty="0"/>
              <a:t>Always repeat slow start after a loss</a:t>
            </a:r>
          </a:p>
          <a:p>
            <a:pPr lvl="1"/>
            <a:r>
              <a:rPr lang="en-US" altLang="en-US" sz="2600" dirty="0"/>
              <a:t>Assign slow-start threshold to half of congestion window</a:t>
            </a:r>
          </a:p>
          <a:p>
            <a:r>
              <a:rPr lang="en-US" altLang="en-US" sz="2600" dirty="0"/>
              <a:t>TCP Reno</a:t>
            </a:r>
          </a:p>
          <a:p>
            <a:pPr lvl="1"/>
            <a:r>
              <a:rPr lang="en-US" altLang="en-US" sz="2600" dirty="0"/>
              <a:t>Repeat slow start after timeout-based loss</a:t>
            </a:r>
          </a:p>
          <a:p>
            <a:pPr lvl="1"/>
            <a:r>
              <a:rPr lang="en-US" altLang="en-US" sz="2600" dirty="0"/>
              <a:t>Divide congestion window in half after triple dup ACK</a:t>
            </a:r>
          </a:p>
        </p:txBody>
      </p:sp>
    </p:spTree>
    <p:extLst>
      <p:ext uri="{BB962C8B-B14F-4D97-AF65-F5344CB8AC3E}">
        <p14:creationId xmlns:p14="http://schemas.microsoft.com/office/powerpoint/2010/main" val="111727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F205A-6704-9F8A-9F1D-6534E1A2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484654"/>
            <a:ext cx="6479458" cy="3800438"/>
          </a:xfrm>
          <a:custGeom>
            <a:avLst/>
            <a:gdLst>
              <a:gd name="connsiteX0" fmla="*/ 0 w 6479458"/>
              <a:gd name="connsiteY0" fmla="*/ 0 h 3800438"/>
              <a:gd name="connsiteX1" fmla="*/ 589042 w 6479458"/>
              <a:gd name="connsiteY1" fmla="*/ 0 h 3800438"/>
              <a:gd name="connsiteX2" fmla="*/ 1242878 w 6479458"/>
              <a:gd name="connsiteY2" fmla="*/ 0 h 3800438"/>
              <a:gd name="connsiteX3" fmla="*/ 1831919 w 6479458"/>
              <a:gd name="connsiteY3" fmla="*/ 0 h 3800438"/>
              <a:gd name="connsiteX4" fmla="*/ 2485756 w 6479458"/>
              <a:gd name="connsiteY4" fmla="*/ 0 h 3800438"/>
              <a:gd name="connsiteX5" fmla="*/ 2945208 w 6479458"/>
              <a:gd name="connsiteY5" fmla="*/ 0 h 3800438"/>
              <a:gd name="connsiteX6" fmla="*/ 3663839 w 6479458"/>
              <a:gd name="connsiteY6" fmla="*/ 0 h 3800438"/>
              <a:gd name="connsiteX7" fmla="*/ 4252881 w 6479458"/>
              <a:gd name="connsiteY7" fmla="*/ 0 h 3800438"/>
              <a:gd name="connsiteX8" fmla="*/ 4647539 w 6479458"/>
              <a:gd name="connsiteY8" fmla="*/ 0 h 3800438"/>
              <a:gd name="connsiteX9" fmla="*/ 5366169 w 6479458"/>
              <a:gd name="connsiteY9" fmla="*/ 0 h 3800438"/>
              <a:gd name="connsiteX10" fmla="*/ 5760827 w 6479458"/>
              <a:gd name="connsiteY10" fmla="*/ 0 h 3800438"/>
              <a:gd name="connsiteX11" fmla="*/ 6479458 w 6479458"/>
              <a:gd name="connsiteY11" fmla="*/ 0 h 3800438"/>
              <a:gd name="connsiteX12" fmla="*/ 6479458 w 6479458"/>
              <a:gd name="connsiteY12" fmla="*/ 542920 h 3800438"/>
              <a:gd name="connsiteX13" fmla="*/ 6479458 w 6479458"/>
              <a:gd name="connsiteY13" fmla="*/ 1085839 h 3800438"/>
              <a:gd name="connsiteX14" fmla="*/ 6479458 w 6479458"/>
              <a:gd name="connsiteY14" fmla="*/ 1666764 h 3800438"/>
              <a:gd name="connsiteX15" fmla="*/ 6479458 w 6479458"/>
              <a:gd name="connsiteY15" fmla="*/ 2171679 h 3800438"/>
              <a:gd name="connsiteX16" fmla="*/ 6479458 w 6479458"/>
              <a:gd name="connsiteY16" fmla="*/ 2638590 h 3800438"/>
              <a:gd name="connsiteX17" fmla="*/ 6479458 w 6479458"/>
              <a:gd name="connsiteY17" fmla="*/ 3219514 h 3800438"/>
              <a:gd name="connsiteX18" fmla="*/ 6479458 w 6479458"/>
              <a:gd name="connsiteY18" fmla="*/ 3800438 h 3800438"/>
              <a:gd name="connsiteX19" fmla="*/ 5760827 w 6479458"/>
              <a:gd name="connsiteY19" fmla="*/ 3800438 h 3800438"/>
              <a:gd name="connsiteX20" fmla="*/ 5236580 w 6479458"/>
              <a:gd name="connsiteY20" fmla="*/ 3800438 h 3800438"/>
              <a:gd name="connsiteX21" fmla="*/ 4841922 w 6479458"/>
              <a:gd name="connsiteY21" fmla="*/ 3800438 h 3800438"/>
              <a:gd name="connsiteX22" fmla="*/ 4447264 w 6479458"/>
              <a:gd name="connsiteY22" fmla="*/ 3800438 h 3800438"/>
              <a:gd name="connsiteX23" fmla="*/ 4052606 w 6479458"/>
              <a:gd name="connsiteY23" fmla="*/ 3800438 h 3800438"/>
              <a:gd name="connsiteX24" fmla="*/ 3398770 w 6479458"/>
              <a:gd name="connsiteY24" fmla="*/ 3800438 h 3800438"/>
              <a:gd name="connsiteX25" fmla="*/ 2809729 w 6479458"/>
              <a:gd name="connsiteY25" fmla="*/ 3800438 h 3800438"/>
              <a:gd name="connsiteX26" fmla="*/ 2155892 w 6479458"/>
              <a:gd name="connsiteY26" fmla="*/ 3800438 h 3800438"/>
              <a:gd name="connsiteX27" fmla="*/ 1437262 w 6479458"/>
              <a:gd name="connsiteY27" fmla="*/ 3800438 h 3800438"/>
              <a:gd name="connsiteX28" fmla="*/ 783425 w 6479458"/>
              <a:gd name="connsiteY28" fmla="*/ 3800438 h 3800438"/>
              <a:gd name="connsiteX29" fmla="*/ 0 w 6479458"/>
              <a:gd name="connsiteY29" fmla="*/ 3800438 h 3800438"/>
              <a:gd name="connsiteX30" fmla="*/ 0 w 6479458"/>
              <a:gd name="connsiteY30" fmla="*/ 3257518 h 3800438"/>
              <a:gd name="connsiteX31" fmla="*/ 0 w 6479458"/>
              <a:gd name="connsiteY31" fmla="*/ 2714599 h 3800438"/>
              <a:gd name="connsiteX32" fmla="*/ 0 w 6479458"/>
              <a:gd name="connsiteY32" fmla="*/ 2133674 h 3800438"/>
              <a:gd name="connsiteX33" fmla="*/ 0 w 6479458"/>
              <a:gd name="connsiteY33" fmla="*/ 1590755 h 3800438"/>
              <a:gd name="connsiteX34" fmla="*/ 0 w 6479458"/>
              <a:gd name="connsiteY34" fmla="*/ 1161848 h 3800438"/>
              <a:gd name="connsiteX35" fmla="*/ 0 w 6479458"/>
              <a:gd name="connsiteY35" fmla="*/ 694937 h 3800438"/>
              <a:gd name="connsiteX36" fmla="*/ 0 w 6479458"/>
              <a:gd name="connsiteY36" fmla="*/ 0 h 38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79458" h="3800438" extrusionOk="0">
                <a:moveTo>
                  <a:pt x="0" y="0"/>
                </a:moveTo>
                <a:cubicBezTo>
                  <a:pt x="250119" y="-62829"/>
                  <a:pt x="426290" y="37366"/>
                  <a:pt x="589042" y="0"/>
                </a:cubicBezTo>
                <a:cubicBezTo>
                  <a:pt x="751794" y="-37366"/>
                  <a:pt x="1083562" y="26160"/>
                  <a:pt x="1242878" y="0"/>
                </a:cubicBezTo>
                <a:cubicBezTo>
                  <a:pt x="1402194" y="-26160"/>
                  <a:pt x="1589693" y="30056"/>
                  <a:pt x="1831919" y="0"/>
                </a:cubicBezTo>
                <a:cubicBezTo>
                  <a:pt x="2074145" y="-30056"/>
                  <a:pt x="2183725" y="46622"/>
                  <a:pt x="2485756" y="0"/>
                </a:cubicBezTo>
                <a:cubicBezTo>
                  <a:pt x="2787787" y="-46622"/>
                  <a:pt x="2757803" y="21493"/>
                  <a:pt x="2945208" y="0"/>
                </a:cubicBezTo>
                <a:cubicBezTo>
                  <a:pt x="3132613" y="-21493"/>
                  <a:pt x="3466939" y="7565"/>
                  <a:pt x="3663839" y="0"/>
                </a:cubicBezTo>
                <a:cubicBezTo>
                  <a:pt x="3860739" y="-7565"/>
                  <a:pt x="3981683" y="54659"/>
                  <a:pt x="4252881" y="0"/>
                </a:cubicBezTo>
                <a:cubicBezTo>
                  <a:pt x="4524079" y="-54659"/>
                  <a:pt x="4496055" y="30121"/>
                  <a:pt x="4647539" y="0"/>
                </a:cubicBezTo>
                <a:cubicBezTo>
                  <a:pt x="4799023" y="-30121"/>
                  <a:pt x="5167294" y="40912"/>
                  <a:pt x="5366169" y="0"/>
                </a:cubicBezTo>
                <a:cubicBezTo>
                  <a:pt x="5565044" y="-40912"/>
                  <a:pt x="5591480" y="5358"/>
                  <a:pt x="5760827" y="0"/>
                </a:cubicBezTo>
                <a:cubicBezTo>
                  <a:pt x="5930174" y="-5358"/>
                  <a:pt x="6315667" y="58428"/>
                  <a:pt x="6479458" y="0"/>
                </a:cubicBezTo>
                <a:cubicBezTo>
                  <a:pt x="6517930" y="174915"/>
                  <a:pt x="6466183" y="419785"/>
                  <a:pt x="6479458" y="542920"/>
                </a:cubicBezTo>
                <a:cubicBezTo>
                  <a:pt x="6492733" y="666055"/>
                  <a:pt x="6455544" y="965414"/>
                  <a:pt x="6479458" y="1085839"/>
                </a:cubicBezTo>
                <a:cubicBezTo>
                  <a:pt x="6503372" y="1206264"/>
                  <a:pt x="6451129" y="1538311"/>
                  <a:pt x="6479458" y="1666764"/>
                </a:cubicBezTo>
                <a:cubicBezTo>
                  <a:pt x="6507787" y="1795217"/>
                  <a:pt x="6460032" y="1943310"/>
                  <a:pt x="6479458" y="2171679"/>
                </a:cubicBezTo>
                <a:cubicBezTo>
                  <a:pt x="6498884" y="2400048"/>
                  <a:pt x="6459922" y="2483624"/>
                  <a:pt x="6479458" y="2638590"/>
                </a:cubicBezTo>
                <a:cubicBezTo>
                  <a:pt x="6498994" y="2793556"/>
                  <a:pt x="6444334" y="3063359"/>
                  <a:pt x="6479458" y="3219514"/>
                </a:cubicBezTo>
                <a:cubicBezTo>
                  <a:pt x="6514582" y="3375669"/>
                  <a:pt x="6434249" y="3533333"/>
                  <a:pt x="6479458" y="3800438"/>
                </a:cubicBezTo>
                <a:cubicBezTo>
                  <a:pt x="6311357" y="3830671"/>
                  <a:pt x="5988284" y="3714514"/>
                  <a:pt x="5760827" y="3800438"/>
                </a:cubicBezTo>
                <a:cubicBezTo>
                  <a:pt x="5533370" y="3886362"/>
                  <a:pt x="5429411" y="3793464"/>
                  <a:pt x="5236580" y="3800438"/>
                </a:cubicBezTo>
                <a:cubicBezTo>
                  <a:pt x="5043749" y="3807412"/>
                  <a:pt x="4981399" y="3754635"/>
                  <a:pt x="4841922" y="3800438"/>
                </a:cubicBezTo>
                <a:cubicBezTo>
                  <a:pt x="4702445" y="3846241"/>
                  <a:pt x="4625918" y="3779225"/>
                  <a:pt x="4447264" y="3800438"/>
                </a:cubicBezTo>
                <a:cubicBezTo>
                  <a:pt x="4268610" y="3821651"/>
                  <a:pt x="4246157" y="3757058"/>
                  <a:pt x="4052606" y="3800438"/>
                </a:cubicBezTo>
                <a:cubicBezTo>
                  <a:pt x="3859055" y="3843818"/>
                  <a:pt x="3548556" y="3770455"/>
                  <a:pt x="3398770" y="3800438"/>
                </a:cubicBezTo>
                <a:cubicBezTo>
                  <a:pt x="3248984" y="3830421"/>
                  <a:pt x="2993484" y="3789798"/>
                  <a:pt x="2809729" y="3800438"/>
                </a:cubicBezTo>
                <a:cubicBezTo>
                  <a:pt x="2625974" y="3811078"/>
                  <a:pt x="2407622" y="3760501"/>
                  <a:pt x="2155892" y="3800438"/>
                </a:cubicBezTo>
                <a:cubicBezTo>
                  <a:pt x="1904162" y="3840375"/>
                  <a:pt x="1599855" y="3788304"/>
                  <a:pt x="1437262" y="3800438"/>
                </a:cubicBezTo>
                <a:cubicBezTo>
                  <a:pt x="1274669" y="3812572"/>
                  <a:pt x="1016697" y="3774062"/>
                  <a:pt x="783425" y="3800438"/>
                </a:cubicBezTo>
                <a:cubicBezTo>
                  <a:pt x="550153" y="3826814"/>
                  <a:pt x="327884" y="3733529"/>
                  <a:pt x="0" y="3800438"/>
                </a:cubicBezTo>
                <a:cubicBezTo>
                  <a:pt x="-29645" y="3660273"/>
                  <a:pt x="23678" y="3375991"/>
                  <a:pt x="0" y="3257518"/>
                </a:cubicBezTo>
                <a:cubicBezTo>
                  <a:pt x="-23678" y="3139045"/>
                  <a:pt x="29981" y="2940052"/>
                  <a:pt x="0" y="2714599"/>
                </a:cubicBezTo>
                <a:cubicBezTo>
                  <a:pt x="-29981" y="2489146"/>
                  <a:pt x="47011" y="2318579"/>
                  <a:pt x="0" y="2133674"/>
                </a:cubicBezTo>
                <a:cubicBezTo>
                  <a:pt x="-47011" y="1948770"/>
                  <a:pt x="50778" y="1735103"/>
                  <a:pt x="0" y="1590755"/>
                </a:cubicBezTo>
                <a:cubicBezTo>
                  <a:pt x="-50778" y="1446407"/>
                  <a:pt x="41820" y="1267131"/>
                  <a:pt x="0" y="1161848"/>
                </a:cubicBezTo>
                <a:cubicBezTo>
                  <a:pt x="-41820" y="1056565"/>
                  <a:pt x="24735" y="922905"/>
                  <a:pt x="0" y="694937"/>
                </a:cubicBezTo>
                <a:cubicBezTo>
                  <a:pt x="-24735" y="466969"/>
                  <a:pt x="79373" y="15907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9989004"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1700F-2D09-EE26-1645-FF8F77CC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-3893" t="6632" r="4041" b="6631"/>
          <a:stretch/>
        </p:blipFill>
        <p:spPr>
          <a:xfrm>
            <a:off x="2921036" y="4552502"/>
            <a:ext cx="6558116" cy="514318"/>
          </a:xfrm>
          <a:custGeom>
            <a:avLst/>
            <a:gdLst>
              <a:gd name="connsiteX0" fmla="*/ 0 w 6558116"/>
              <a:gd name="connsiteY0" fmla="*/ 0 h 514318"/>
              <a:gd name="connsiteX1" fmla="*/ 727355 w 6558116"/>
              <a:gd name="connsiteY1" fmla="*/ 0 h 514318"/>
              <a:gd name="connsiteX2" fmla="*/ 1323547 w 6558116"/>
              <a:gd name="connsiteY2" fmla="*/ 0 h 514318"/>
              <a:gd name="connsiteX3" fmla="*/ 1854158 w 6558116"/>
              <a:gd name="connsiteY3" fmla="*/ 0 h 514318"/>
              <a:gd name="connsiteX4" fmla="*/ 2515932 w 6558116"/>
              <a:gd name="connsiteY4" fmla="*/ 0 h 514318"/>
              <a:gd name="connsiteX5" fmla="*/ 3177705 w 6558116"/>
              <a:gd name="connsiteY5" fmla="*/ 0 h 514318"/>
              <a:gd name="connsiteX6" fmla="*/ 3642735 w 6558116"/>
              <a:gd name="connsiteY6" fmla="*/ 0 h 514318"/>
              <a:gd name="connsiteX7" fmla="*/ 4238928 w 6558116"/>
              <a:gd name="connsiteY7" fmla="*/ 0 h 514318"/>
              <a:gd name="connsiteX8" fmla="*/ 4835120 w 6558116"/>
              <a:gd name="connsiteY8" fmla="*/ 0 h 514318"/>
              <a:gd name="connsiteX9" fmla="*/ 5365731 w 6558116"/>
              <a:gd name="connsiteY9" fmla="*/ 0 h 514318"/>
              <a:gd name="connsiteX10" fmla="*/ 5961924 w 6558116"/>
              <a:gd name="connsiteY10" fmla="*/ 0 h 514318"/>
              <a:gd name="connsiteX11" fmla="*/ 6558116 w 6558116"/>
              <a:gd name="connsiteY11" fmla="*/ 0 h 514318"/>
              <a:gd name="connsiteX12" fmla="*/ 6558116 w 6558116"/>
              <a:gd name="connsiteY12" fmla="*/ 514318 h 514318"/>
              <a:gd name="connsiteX13" fmla="*/ 5961924 w 6558116"/>
              <a:gd name="connsiteY13" fmla="*/ 514318 h 514318"/>
              <a:gd name="connsiteX14" fmla="*/ 5365731 w 6558116"/>
              <a:gd name="connsiteY14" fmla="*/ 514318 h 514318"/>
              <a:gd name="connsiteX15" fmla="*/ 4966282 w 6558116"/>
              <a:gd name="connsiteY15" fmla="*/ 514318 h 514318"/>
              <a:gd name="connsiteX16" fmla="*/ 4501252 w 6558116"/>
              <a:gd name="connsiteY16" fmla="*/ 514318 h 514318"/>
              <a:gd name="connsiteX17" fmla="*/ 3905060 w 6558116"/>
              <a:gd name="connsiteY17" fmla="*/ 514318 h 514318"/>
              <a:gd name="connsiteX18" fmla="*/ 3505611 w 6558116"/>
              <a:gd name="connsiteY18" fmla="*/ 514318 h 514318"/>
              <a:gd name="connsiteX19" fmla="*/ 3040581 w 6558116"/>
              <a:gd name="connsiteY19" fmla="*/ 514318 h 514318"/>
              <a:gd name="connsiteX20" fmla="*/ 2313226 w 6558116"/>
              <a:gd name="connsiteY20" fmla="*/ 514318 h 514318"/>
              <a:gd name="connsiteX21" fmla="*/ 1913777 w 6558116"/>
              <a:gd name="connsiteY21" fmla="*/ 514318 h 514318"/>
              <a:gd name="connsiteX22" fmla="*/ 1448747 w 6558116"/>
              <a:gd name="connsiteY22" fmla="*/ 514318 h 514318"/>
              <a:gd name="connsiteX23" fmla="*/ 786974 w 6558116"/>
              <a:gd name="connsiteY23" fmla="*/ 514318 h 514318"/>
              <a:gd name="connsiteX24" fmla="*/ 0 w 6558116"/>
              <a:gd name="connsiteY24" fmla="*/ 514318 h 514318"/>
              <a:gd name="connsiteX25" fmla="*/ 0 w 6558116"/>
              <a:gd name="connsiteY25" fmla="*/ 0 h 51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8116" h="514318" extrusionOk="0">
                <a:moveTo>
                  <a:pt x="0" y="0"/>
                </a:moveTo>
                <a:cubicBezTo>
                  <a:pt x="250969" y="-17591"/>
                  <a:pt x="453789" y="18959"/>
                  <a:pt x="727355" y="0"/>
                </a:cubicBezTo>
                <a:cubicBezTo>
                  <a:pt x="1000921" y="-18959"/>
                  <a:pt x="1191919" y="68988"/>
                  <a:pt x="1323547" y="0"/>
                </a:cubicBezTo>
                <a:cubicBezTo>
                  <a:pt x="1455175" y="-68988"/>
                  <a:pt x="1621800" y="49529"/>
                  <a:pt x="1854158" y="0"/>
                </a:cubicBezTo>
                <a:cubicBezTo>
                  <a:pt x="2086516" y="-49529"/>
                  <a:pt x="2281043" y="78836"/>
                  <a:pt x="2515932" y="0"/>
                </a:cubicBezTo>
                <a:cubicBezTo>
                  <a:pt x="2750821" y="-78836"/>
                  <a:pt x="2913906" y="18686"/>
                  <a:pt x="3177705" y="0"/>
                </a:cubicBezTo>
                <a:cubicBezTo>
                  <a:pt x="3441504" y="-18686"/>
                  <a:pt x="3450090" y="52006"/>
                  <a:pt x="3642735" y="0"/>
                </a:cubicBezTo>
                <a:cubicBezTo>
                  <a:pt x="3835380" y="-52006"/>
                  <a:pt x="4101484" y="50642"/>
                  <a:pt x="4238928" y="0"/>
                </a:cubicBezTo>
                <a:cubicBezTo>
                  <a:pt x="4376372" y="-50642"/>
                  <a:pt x="4640102" y="24399"/>
                  <a:pt x="4835120" y="0"/>
                </a:cubicBezTo>
                <a:cubicBezTo>
                  <a:pt x="5030138" y="-24399"/>
                  <a:pt x="5183348" y="6480"/>
                  <a:pt x="5365731" y="0"/>
                </a:cubicBezTo>
                <a:cubicBezTo>
                  <a:pt x="5548114" y="-6480"/>
                  <a:pt x="5676748" y="3601"/>
                  <a:pt x="5961924" y="0"/>
                </a:cubicBezTo>
                <a:cubicBezTo>
                  <a:pt x="6247100" y="-3601"/>
                  <a:pt x="6269056" y="37369"/>
                  <a:pt x="6558116" y="0"/>
                </a:cubicBezTo>
                <a:cubicBezTo>
                  <a:pt x="6575512" y="184238"/>
                  <a:pt x="6530015" y="335923"/>
                  <a:pt x="6558116" y="514318"/>
                </a:cubicBezTo>
                <a:cubicBezTo>
                  <a:pt x="6282630" y="563993"/>
                  <a:pt x="6135838" y="492201"/>
                  <a:pt x="5961924" y="514318"/>
                </a:cubicBezTo>
                <a:cubicBezTo>
                  <a:pt x="5788010" y="536435"/>
                  <a:pt x="5587595" y="490584"/>
                  <a:pt x="5365731" y="514318"/>
                </a:cubicBezTo>
                <a:cubicBezTo>
                  <a:pt x="5143867" y="538052"/>
                  <a:pt x="5076280" y="468145"/>
                  <a:pt x="4966282" y="514318"/>
                </a:cubicBezTo>
                <a:cubicBezTo>
                  <a:pt x="4856284" y="560491"/>
                  <a:pt x="4708387" y="505657"/>
                  <a:pt x="4501252" y="514318"/>
                </a:cubicBezTo>
                <a:cubicBezTo>
                  <a:pt x="4294117" y="522979"/>
                  <a:pt x="4087471" y="457761"/>
                  <a:pt x="3905060" y="514318"/>
                </a:cubicBezTo>
                <a:cubicBezTo>
                  <a:pt x="3722649" y="570875"/>
                  <a:pt x="3618458" y="497492"/>
                  <a:pt x="3505611" y="514318"/>
                </a:cubicBezTo>
                <a:cubicBezTo>
                  <a:pt x="3392764" y="531144"/>
                  <a:pt x="3254307" y="471615"/>
                  <a:pt x="3040581" y="514318"/>
                </a:cubicBezTo>
                <a:cubicBezTo>
                  <a:pt x="2826855" y="557021"/>
                  <a:pt x="2594824" y="497758"/>
                  <a:pt x="2313226" y="514318"/>
                </a:cubicBezTo>
                <a:cubicBezTo>
                  <a:pt x="2031629" y="530878"/>
                  <a:pt x="2017347" y="492642"/>
                  <a:pt x="1913777" y="514318"/>
                </a:cubicBezTo>
                <a:cubicBezTo>
                  <a:pt x="1810207" y="535994"/>
                  <a:pt x="1605223" y="475711"/>
                  <a:pt x="1448747" y="514318"/>
                </a:cubicBezTo>
                <a:cubicBezTo>
                  <a:pt x="1292271" y="552925"/>
                  <a:pt x="1064446" y="464412"/>
                  <a:pt x="786974" y="514318"/>
                </a:cubicBezTo>
                <a:cubicBezTo>
                  <a:pt x="509502" y="564224"/>
                  <a:pt x="225019" y="465575"/>
                  <a:pt x="0" y="514318"/>
                </a:cubicBezTo>
                <a:cubicBezTo>
                  <a:pt x="-55767" y="343493"/>
                  <a:pt x="29522" y="219635"/>
                  <a:pt x="0" y="0"/>
                </a:cubicBezTo>
                <a:close/>
              </a:path>
            </a:pathLst>
          </a:custGeom>
          <a:noFill/>
          <a:ln>
            <a:solidFill>
              <a:srgbClr val="EBEFC9"/>
            </a:solidFill>
            <a:extLst>
              <a:ext uri="{C807C97D-BFC1-408E-A445-0C87EB9F89A2}">
                <ask:lineSketchStyleProps xmlns:ask="http://schemas.microsoft.com/office/drawing/2018/sketchyshapes" sd="37666642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6F8DA-82B4-AECD-BD9F-70A4DD81947D}"/>
              </a:ext>
            </a:extLst>
          </p:cNvPr>
          <p:cNvSpPr txBox="1"/>
          <p:nvPr/>
        </p:nvSpPr>
        <p:spPr>
          <a:xfrm>
            <a:off x="1192696" y="5529488"/>
            <a:ext cx="1045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C66"/>
                </a:solidFill>
              </a:rPr>
              <a:t>Conclusion</a:t>
            </a:r>
            <a:r>
              <a:rPr lang="en-US" sz="2400" dirty="0" err="1">
                <a:solidFill>
                  <a:srgbClr val="FFCC66"/>
                </a:solidFill>
              </a:rPr>
              <a:t>:TCP</a:t>
            </a:r>
            <a:r>
              <a:rPr lang="en-US" sz="2400" dirty="0">
                <a:solidFill>
                  <a:srgbClr val="FFCC66"/>
                </a:solidFill>
              </a:rPr>
              <a:t> Reno is better than TCP Tahoe as TCP Reno provides Fast Recovery</a:t>
            </a:r>
            <a:endParaRPr lang="en-IN" sz="24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18B2-49CA-9E1D-A070-1DDE50C9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66" y="186602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/>
              <a:t>Two goals of congestion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Fairness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Efficiency</a:t>
            </a:r>
          </a:p>
          <a:p>
            <a:pPr marL="0" indent="0">
              <a:buNone/>
            </a:pPr>
            <a:r>
              <a:rPr lang="en-IN" sz="2800" u="sng"/>
              <a:t>Fairness</a:t>
            </a:r>
            <a:r>
              <a:rPr lang="en-IN" sz="2800"/>
              <a:t>   : Every sender needs to gets their fair share</a:t>
            </a:r>
          </a:p>
          <a:p>
            <a:pPr marL="0" indent="0">
              <a:buNone/>
            </a:pPr>
            <a:r>
              <a:rPr lang="en-IN" sz="2800" u="sng"/>
              <a:t>Efficiency</a:t>
            </a:r>
            <a:r>
              <a:rPr lang="en-IN" sz="2800"/>
              <a:t> : Network resources are used well</a:t>
            </a:r>
          </a:p>
        </p:txBody>
      </p:sp>
    </p:spTree>
    <p:extLst>
      <p:ext uri="{BB962C8B-B14F-4D97-AF65-F5344CB8AC3E}">
        <p14:creationId xmlns:p14="http://schemas.microsoft.com/office/powerpoint/2010/main" val="34324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C347-64AC-0658-BA73-D450BC34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/>
              <a:t>THE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166C5-A54C-1C27-7DDD-392E5088B4D1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94C259E6-3F40-F7E0-FBFE-9093FC517DC4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76DAD4D0-D86C-CB39-4C83-A0F925413CD4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overcome this?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0E202-8D62-84A0-421C-E6C2DB70B15E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7349F7-F6C4-9570-883C-52AAF0D494B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3638717E-500D-D45D-B281-8D0F7347AB24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</a:t>
              </a: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A2AA-0C6D-F4A2-0369-3F28321FFCBC}"/>
              </a:ext>
            </a:extLst>
          </p:cNvPr>
          <p:cNvGrpSpPr/>
          <p:nvPr/>
        </p:nvGrpSpPr>
        <p:grpSpPr>
          <a:xfrm>
            <a:off x="4709159" y="3530811"/>
            <a:ext cx="6339840" cy="682056"/>
            <a:chOff x="3566159" y="982229"/>
            <a:chExt cx="6339840" cy="682056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599C496E-E697-0E78-0731-488C5063459C}"/>
                </a:ext>
              </a:extLst>
            </p:cNvPr>
            <p:cNvSpPr/>
            <p:nvPr/>
          </p:nvSpPr>
          <p:spPr>
            <a:xfrm rot="5400000">
              <a:off x="6395051" y="-184666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8">
              <a:extLst>
                <a:ext uri="{FF2B5EF4-FFF2-40B4-BE49-F238E27FC236}">
                  <a16:creationId xmlns:a16="http://schemas.microsoft.com/office/drawing/2014/main" id="{E9D36F3F-F6DA-0B64-BF37-7D759A9308FF}"/>
                </a:ext>
              </a:extLst>
            </p:cNvPr>
            <p:cNvSpPr txBox="1"/>
            <p:nvPr/>
          </p:nvSpPr>
          <p:spPr>
            <a:xfrm>
              <a:off x="3566160" y="101552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Congestion Control Algorithm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5BDE-25D3-D700-3E78-CCFE9909DB4A}"/>
              </a:ext>
            </a:extLst>
          </p:cNvPr>
          <p:cNvGrpSpPr/>
          <p:nvPr/>
        </p:nvGrpSpPr>
        <p:grpSpPr>
          <a:xfrm>
            <a:off x="1143000" y="3445553"/>
            <a:ext cx="3566160" cy="852570"/>
            <a:chOff x="0" y="896971"/>
            <a:chExt cx="3566160" cy="8525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8DE5BE1-EC87-E9B9-F8A5-F6C51BD3DCE2}"/>
                </a:ext>
              </a:extLst>
            </p:cNvPr>
            <p:cNvSpPr/>
            <p:nvPr/>
          </p:nvSpPr>
          <p:spPr>
            <a:xfrm>
              <a:off x="0" y="896971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562EB956-3F1C-089F-1981-AE8B32275B8E}"/>
                </a:ext>
              </a:extLst>
            </p:cNvPr>
            <p:cNvSpPr txBox="1"/>
            <p:nvPr/>
          </p:nvSpPr>
          <p:spPr>
            <a:xfrm>
              <a:off x="41619" y="938590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Through: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1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37AA-069D-CF7E-C913-EB5CFF7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618518"/>
            <a:ext cx="9533243" cy="1111959"/>
          </a:xfrm>
        </p:spPr>
        <p:txBody>
          <a:bodyPr/>
          <a:lstStyle/>
          <a:p>
            <a:r>
              <a:rPr lang="en-US" b="1"/>
              <a:t>TCP fairness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DFFB-45B9-7265-6310-8C984D19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83" y="1730477"/>
            <a:ext cx="9905999" cy="4060724"/>
          </a:xfrm>
        </p:spPr>
        <p:txBody>
          <a:bodyPr/>
          <a:lstStyle/>
          <a:p>
            <a:r>
              <a:rPr lang="en-US" b="1">
                <a:solidFill>
                  <a:srgbClr val="FFCC99"/>
                </a:solidFill>
              </a:rPr>
              <a:t>Fairness goal </a:t>
            </a:r>
            <a:r>
              <a:rPr lang="en-US"/>
              <a:t>: If K TCP sessions share same bottleneck link of bandwidth R, each connection should have average transmission rate of R/K. </a:t>
            </a:r>
          </a:p>
          <a:p>
            <a:r>
              <a:rPr lang="en-US"/>
              <a:t>Achieving this goal, each connection gets an equal share of the link bandwidth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E79F6-1763-E37D-007D-8949D153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49" y="3662172"/>
            <a:ext cx="5578323" cy="278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816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6CAF0-17A4-BF30-B908-8A4FF9DC5113}"/>
              </a:ext>
            </a:extLst>
          </p:cNvPr>
          <p:cNvGrpSpPr/>
          <p:nvPr/>
        </p:nvGrpSpPr>
        <p:grpSpPr>
          <a:xfrm>
            <a:off x="4709159" y="2665019"/>
            <a:ext cx="6339840" cy="682056"/>
            <a:chOff x="3566159" y="96559"/>
            <a:chExt cx="6339840" cy="682056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8C9D0EBC-AFD4-B16F-2A54-DB10CE0C8941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E0414FA6-0CFF-8F48-CB89-F5351F072437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5FB229-54B5-E8E7-16FB-07684F592D3D}"/>
              </a:ext>
            </a:extLst>
          </p:cNvPr>
          <p:cNvGrpSpPr/>
          <p:nvPr/>
        </p:nvGrpSpPr>
        <p:grpSpPr>
          <a:xfrm>
            <a:off x="1143000" y="2579755"/>
            <a:ext cx="3566160" cy="852570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FC05E5-A76E-62CA-2E08-E58E8B6A76C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24392900-A9AD-B571-2647-694E1DF61CC9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7EAB30-11AB-4102-D515-1EBCA935ECDF}"/>
              </a:ext>
            </a:extLst>
          </p:cNvPr>
          <p:cNvSpPr txBox="1"/>
          <p:nvPr/>
        </p:nvSpPr>
        <p:spPr>
          <a:xfrm>
            <a:off x="5580353" y="274443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Is TCP’s AIMD algorithm fair?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0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9814D-569F-0C92-4972-25CC7FC91A12}"/>
              </a:ext>
            </a:extLst>
          </p:cNvPr>
          <p:cNvSpPr txBox="1"/>
          <p:nvPr/>
        </p:nvSpPr>
        <p:spPr>
          <a:xfrm>
            <a:off x="631596" y="2097102"/>
            <a:ext cx="522762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u="none" strike="noStrike">
                <a:effectLst/>
                <a:latin typeface="Söhne"/>
              </a:rPr>
              <a:t>Why?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>
                <a:latin typeface="Söhne"/>
              </a:rPr>
              <a:t>As throughput increases, additive​</a:t>
            </a:r>
            <a:endParaRPr lang="en-US" sz="2400">
              <a:latin typeface="Arial" panose="020B0604020202020204" pitchFamily="34" charset="0"/>
            </a:endParaRPr>
          </a:p>
          <a:p>
            <a:pPr fontAlgn="base"/>
            <a:r>
              <a:rPr lang="en-US" sz="2400">
                <a:latin typeface="Söhne"/>
              </a:rPr>
              <a:t>  increase typically results in a slope ​of 1 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Söhne"/>
            </a:endParaRPr>
          </a:p>
          <a:p>
            <a:pPr algn="l" rtl="0" fontAlgn="base"/>
            <a:endParaRPr lang="en-US" sz="2400">
              <a:latin typeface="Söhne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  <a:latin typeface="Söhne"/>
              </a:rPr>
              <a:t>Multiplicative decrease </a:t>
            </a:r>
            <a:r>
              <a:rPr lang="en-US" sz="2400" b="0" i="0" u="none" strike="noStrike" err="1">
                <a:effectLst/>
                <a:latin typeface="Söhne"/>
              </a:rPr>
              <a:t>decrease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>
                <a:effectLst/>
                <a:latin typeface="Söhne"/>
              </a:rPr>
              <a:t>     throughput proportionally</a:t>
            </a:r>
            <a:r>
              <a:rPr lang="en-IN" sz="1800" b="0" i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Söhne"/>
              </a:rPr>
              <a:t>​</a:t>
            </a:r>
            <a:endParaRPr lang="en-IN" b="0" i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</p:txBody>
      </p:sp>
      <p:sp>
        <p:nvSpPr>
          <p:cNvPr id="127" name="Line 4">
            <a:extLst>
              <a:ext uri="{FF2B5EF4-FFF2-40B4-BE49-F238E27FC236}">
                <a16:creationId xmlns:a16="http://schemas.microsoft.com/office/drawing/2014/main" id="{7324D140-E471-C67C-BE58-9E8B1668D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5864" y="4905686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" name="Line 5">
            <a:extLst>
              <a:ext uri="{FF2B5EF4-FFF2-40B4-BE49-F238E27FC236}">
                <a16:creationId xmlns:a16="http://schemas.microsoft.com/office/drawing/2014/main" id="{6F555B8F-3DBB-5F16-A67D-A1C8ABC9D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5864" y="1810061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Line 6">
            <a:extLst>
              <a:ext uri="{FF2B5EF4-FFF2-40B4-BE49-F238E27FC236}">
                <a16:creationId xmlns:a16="http://schemas.microsoft.com/office/drawing/2014/main" id="{1A203419-D5A6-6E20-E43C-25AE565379EB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5649439" y="3545199"/>
            <a:ext cx="3560763" cy="14287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Line 7">
            <a:extLst>
              <a:ext uri="{FF2B5EF4-FFF2-40B4-BE49-F238E27FC236}">
                <a16:creationId xmlns:a16="http://schemas.microsoft.com/office/drawing/2014/main" id="{483C4A68-5B20-0A43-EE24-CE0A7019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6814" y="2057711"/>
            <a:ext cx="2819400" cy="2809875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Text Box 8">
            <a:extLst>
              <a:ext uri="{FF2B5EF4-FFF2-40B4-BE49-F238E27FC236}">
                <a16:creationId xmlns:a16="http://schemas.microsoft.com/office/drawing/2014/main" id="{C058C8F1-9A97-0F47-611B-AF414142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977" y="1886261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A0636FCD-8BE7-9051-1E48-2FE86012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486" y="4923157"/>
            <a:ext cx="403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3" name="Text Box 10">
            <a:extLst>
              <a:ext uri="{FF2B5EF4-FFF2-40B4-BE49-F238E27FC236}">
                <a16:creationId xmlns:a16="http://schemas.microsoft.com/office/drawing/2014/main" id="{CFAB32B0-FBE9-2763-9EC7-7996404C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871" y="209710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Comic Sans MS" panose="030F0702030302020204" pitchFamily="66" charset="0"/>
              </a:rPr>
              <a:t>equal bandwidth share</a:t>
            </a:r>
            <a:endParaRPr lang="en-US" altLang="en-US" sz="1000" b="0" dirty="0">
              <a:latin typeface="Times New Roman" panose="02020603050405020304" pitchFamily="18" charset="0"/>
            </a:endParaRPr>
          </a:p>
        </p:txBody>
      </p:sp>
      <p:sp>
        <p:nvSpPr>
          <p:cNvPr id="134" name="Text Box 11">
            <a:extLst>
              <a:ext uri="{FF2B5EF4-FFF2-40B4-BE49-F238E27FC236}">
                <a16:creationId xmlns:a16="http://schemas.microsoft.com/office/drawing/2014/main" id="{EA69A95A-03CE-D92A-B65D-0A1C5CB5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857" y="4908146"/>
            <a:ext cx="308624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>
                <a:latin typeface="Comic Sans MS" panose="030F0702030302020204" pitchFamily="66" charset="0"/>
              </a:rPr>
              <a:t>Connection 1 throughput  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5" name="Line 13">
            <a:extLst>
              <a:ext uri="{FF2B5EF4-FFF2-40B4-BE49-F238E27FC236}">
                <a16:creationId xmlns:a16="http://schemas.microsoft.com/office/drawing/2014/main" id="{33EA2413-D873-33B0-699B-A48403BDCEB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379233" y="4181684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" name="Text Box 14">
            <a:extLst>
              <a:ext uri="{FF2B5EF4-FFF2-40B4-BE49-F238E27FC236}">
                <a16:creationId xmlns:a16="http://schemas.microsoft.com/office/drawing/2014/main" id="{601F9B65-1595-CB6D-D3F2-ED8B76103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285" y="3734111"/>
            <a:ext cx="4010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7" name="Line 15">
            <a:extLst>
              <a:ext uri="{FF2B5EF4-FFF2-40B4-BE49-F238E27FC236}">
                <a16:creationId xmlns:a16="http://schemas.microsoft.com/office/drawing/2014/main" id="{9930AB1F-E63A-CE3D-7A18-AF0D0CCB5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6464" y="3696011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" name="Text Box 16">
            <a:extLst>
              <a:ext uri="{FF2B5EF4-FFF2-40B4-BE49-F238E27FC236}">
                <a16:creationId xmlns:a16="http://schemas.microsoft.com/office/drawing/2014/main" id="{9A4D74F4-F14F-77D6-17DE-0626EEA6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314" y="3494399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9" name="Line 17">
            <a:extLst>
              <a:ext uri="{FF2B5EF4-FFF2-40B4-BE49-F238E27FC236}">
                <a16:creationId xmlns:a16="http://schemas.microsoft.com/office/drawing/2014/main" id="{90BBDE26-570A-FCAC-F6D1-0AD7DB597A16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038502" y="3835711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" name="Text Box 18">
            <a:extLst>
              <a:ext uri="{FF2B5EF4-FFF2-40B4-BE49-F238E27FC236}">
                <a16:creationId xmlns:a16="http://schemas.microsoft.com/office/drawing/2014/main" id="{B0D9C32F-2BDD-DDEF-90C8-540EC6E2D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623" y="3248336"/>
            <a:ext cx="3974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1" name="Line 19">
            <a:extLst>
              <a:ext uri="{FF2B5EF4-FFF2-40B4-BE49-F238E27FC236}">
                <a16:creationId xmlns:a16="http://schemas.microsoft.com/office/drawing/2014/main" id="{5F689877-0863-D566-58C2-DA24C4242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589" y="3410261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" name="Text Box 20">
            <a:extLst>
              <a:ext uri="{FF2B5EF4-FFF2-40B4-BE49-F238E27FC236}">
                <a16:creationId xmlns:a16="http://schemas.microsoft.com/office/drawing/2014/main" id="{BDE56C8F-D49D-F42A-2F60-1E34FA2B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64" y="3046724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3" name="Line 21">
            <a:extLst>
              <a:ext uri="{FF2B5EF4-FFF2-40B4-BE49-F238E27FC236}">
                <a16:creationId xmlns:a16="http://schemas.microsoft.com/office/drawing/2014/main" id="{2EBA7A11-B89D-390E-FC69-B1A72FDDB37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94833" y="36888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Line 22">
            <a:extLst>
              <a:ext uri="{FF2B5EF4-FFF2-40B4-BE49-F238E27FC236}">
                <a16:creationId xmlns:a16="http://schemas.microsoft.com/office/drawing/2014/main" id="{250E7BB0-0011-C084-32EA-BC6FE8C29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6914" y="3229286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Line 23">
            <a:extLst>
              <a:ext uri="{FF2B5EF4-FFF2-40B4-BE49-F238E27FC236}">
                <a16:creationId xmlns:a16="http://schemas.microsoft.com/office/drawing/2014/main" id="{DABAD504-A760-0503-3366-C40C03958B52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15458" y="36253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FF350848-925C-A453-4569-75CA0754D3F9}"/>
              </a:ext>
            </a:extLst>
          </p:cNvPr>
          <p:cNvSpPr/>
          <p:nvPr/>
        </p:nvSpPr>
        <p:spPr>
          <a:xfrm rot="16200000">
            <a:off x="5505366" y="3434433"/>
            <a:ext cx="1084227" cy="413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 algn="ctr"/>
            <a:r>
              <a:rPr lang="en-US" altLang="en-US" b="0" dirty="0">
                <a:latin typeface="Comic Sans MS" panose="030F0702030302020204" pitchFamily="66" charset="0"/>
              </a:rPr>
              <a:t>Connection 2 throughput  </a:t>
            </a:r>
            <a:endParaRPr lang="en-US" altLang="en-US" b="0" dirty="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D060210-41F8-459A-79E0-A76B78743DD7}"/>
              </a:ext>
            </a:extLst>
          </p:cNvPr>
          <p:cNvSpPr/>
          <p:nvPr/>
        </p:nvSpPr>
        <p:spPr>
          <a:xfrm>
            <a:off x="9051791" y="2038528"/>
            <a:ext cx="2570725" cy="442716"/>
          </a:xfrm>
          <a:prstGeom prst="wedgeRectCallout">
            <a:avLst>
              <a:gd name="adj1" fmla="val -67670"/>
              <a:gd name="adj2" fmla="val 32152"/>
            </a:avLst>
          </a:prstGeom>
          <a:noFill/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91A04D-2C58-B099-D009-AAC6471CF39D}"/>
              </a:ext>
            </a:extLst>
          </p:cNvPr>
          <p:cNvSpPr/>
          <p:nvPr/>
        </p:nvSpPr>
        <p:spPr>
          <a:xfrm>
            <a:off x="6758591" y="1533740"/>
            <a:ext cx="1845395" cy="574681"/>
          </a:xfrm>
          <a:prstGeom prst="wedgeRoundRectCallout">
            <a:avLst>
              <a:gd name="adj1" fmla="val -64459"/>
              <a:gd name="adj2" fmla="val 48114"/>
              <a:gd name="adj3" fmla="val 16667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Full Bandwidth utilization line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75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utoUpdateAnimBg="0"/>
      <p:bldP spid="138" grpId="0" autoUpdateAnimBg="0"/>
      <p:bldP spid="140" grpId="0" autoUpdateAnimBg="0"/>
      <p:bldP spid="1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E6B366-DAFE-6256-90EF-20A1BFA4B604}"/>
              </a:ext>
            </a:extLst>
          </p:cNvPr>
          <p:cNvSpPr txBox="1"/>
          <p:nvPr/>
        </p:nvSpPr>
        <p:spPr>
          <a:xfrm>
            <a:off x="4450246" y="2551837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/>
              <a:t>TCP THROUGHPUT</a:t>
            </a:r>
            <a:br>
              <a:rPr lang="en-IN" sz="5400" b="1"/>
            </a:br>
            <a:r>
              <a:rPr lang="en-IN" sz="5400" b="1"/>
              <a:t>           </a:t>
            </a:r>
            <a:endParaRPr lang="en-IN" sz="5400"/>
          </a:p>
        </p:txBody>
      </p:sp>
    </p:spTree>
    <p:extLst>
      <p:ext uri="{BB962C8B-B14F-4D97-AF65-F5344CB8AC3E}">
        <p14:creationId xmlns:p14="http://schemas.microsoft.com/office/powerpoint/2010/main" val="32790943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438379-7354-5DC0-03D1-92E0099DD2CC}"/>
              </a:ext>
            </a:extLst>
          </p:cNvPr>
          <p:cNvGrpSpPr/>
          <p:nvPr/>
        </p:nvGrpSpPr>
        <p:grpSpPr>
          <a:xfrm>
            <a:off x="4707574" y="2097088"/>
            <a:ext cx="6435091" cy="2466975"/>
            <a:chOff x="3566159" y="-343494"/>
            <a:chExt cx="6339840" cy="1572283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7EC90BE-D1E2-AD08-36B2-A1F4E13D3839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4">
              <a:extLst>
                <a:ext uri="{FF2B5EF4-FFF2-40B4-BE49-F238E27FC236}">
                  <a16:creationId xmlns:a16="http://schemas.microsoft.com/office/drawing/2014/main" id="{708223A9-DC14-BE4A-825E-0F08B6D1F22C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/>
            </a:p>
            <a:p>
              <a:r>
                <a:rPr lang="en-IN" sz="2400"/>
                <a:t>What’s the average throughput of TCP as a function of </a:t>
              </a:r>
              <a:r>
                <a:rPr lang="en-IN" sz="2400">
                  <a:solidFill>
                    <a:schemeClr val="accent2"/>
                  </a:solidFill>
                </a:rPr>
                <a:t>window size </a:t>
              </a:r>
              <a:r>
                <a:rPr lang="en-IN" sz="2400"/>
                <a:t>and </a:t>
              </a:r>
              <a:r>
                <a:rPr lang="en-IN" sz="2400">
                  <a:solidFill>
                    <a:schemeClr val="accent2"/>
                  </a:solidFill>
                </a:rPr>
                <a:t>RTT</a:t>
              </a:r>
              <a:r>
                <a:rPr lang="en-US" sz="2400"/>
                <a:t>?</a:t>
              </a:r>
              <a:endParaRPr lang="en-IN" sz="240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85EF0-6582-9EE9-4776-F671D4513824}"/>
              </a:ext>
            </a:extLst>
          </p:cNvPr>
          <p:cNvGrpSpPr/>
          <p:nvPr/>
        </p:nvGrpSpPr>
        <p:grpSpPr>
          <a:xfrm>
            <a:off x="1141413" y="2676864"/>
            <a:ext cx="3566160" cy="1307422"/>
            <a:chOff x="0" y="11295"/>
            <a:chExt cx="3566160" cy="85257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9A940F2-22EC-C417-48C7-F7D95E63F984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AE02D73D-82E6-6A0E-B5A1-1A8E458A362F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22011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3E8-B12E-C934-9A16-A9EBAC47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</p:spPr>
            <p:txBody>
              <a:bodyPr>
                <a:normAutofit/>
              </a:bodyPr>
              <a:lstStyle/>
              <a:p>
                <a:r>
                  <a:rPr lang="en-IN"/>
                  <a:t>Ignore slow start</a:t>
                </a:r>
              </a:p>
              <a:p>
                <a:r>
                  <a:rPr lang="en-IN"/>
                  <a:t>Let </a:t>
                </a:r>
                <a:r>
                  <a:rPr lang="en-IN">
                    <a:solidFill>
                      <a:srgbClr val="FFCC99"/>
                    </a:solidFill>
                  </a:rPr>
                  <a:t>W</a:t>
                </a:r>
                <a:r>
                  <a:rPr lang="en-IN"/>
                  <a:t> be the window size (cwnd) (measured in bytes) when loss occur</a:t>
                </a:r>
              </a:p>
              <a:p>
                <a:pPr lvl="1"/>
                <a:r>
                  <a:rPr lang="en-IN" sz="2400"/>
                  <a:t>Loss is detected by duplicate ACKs</a:t>
                </a:r>
              </a:p>
              <a:p>
                <a:r>
                  <a:rPr lang="en-IN"/>
                  <a:t>Window: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+2…</m:t>
                    </m:r>
                    <m:r>
                      <m:rPr>
                        <m:sty m:val="p"/>
                      </m:rP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en-IN" sz="2400"/>
                  <a:t>Increase the window size by </a:t>
                </a:r>
                <a:r>
                  <a:rPr lang="en-IN" sz="2400">
                    <a:solidFill>
                      <a:srgbClr val="FFCC99"/>
                    </a:solidFill>
                  </a:rPr>
                  <a:t>1 MSS </a:t>
                </a:r>
                <a:r>
                  <a:rPr lang="en-IN" sz="2400"/>
                  <a:t>for each RTT until a loss event occurs at W </a:t>
                </a:r>
              </a:p>
              <a:p>
                <a:pPr lvl="1"/>
                <a:r>
                  <a:rPr lang="en-IN" sz="2400"/>
                  <a:t>After </a:t>
                </a:r>
                <a:r>
                  <a:rPr lang="en-IN" sz="2400">
                    <a:solidFill>
                      <a:srgbClr val="FFCC99"/>
                    </a:solidFill>
                  </a:rPr>
                  <a:t>W/2 RTTs</a:t>
                </a:r>
                <a:r>
                  <a:rPr lang="en-IN" sz="2400"/>
                  <a:t>, loss event occurs then drop the </a:t>
                </a:r>
                <a:r>
                  <a:rPr lang="en-IN" sz="2400">
                    <a:solidFill>
                      <a:srgbClr val="FFCC99"/>
                    </a:solidFill>
                  </a:rPr>
                  <a:t>window to half </a:t>
                </a:r>
                <a:r>
                  <a:rPr lang="en-IN" sz="2400"/>
                  <a:t>and repeat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  <a:blipFill>
                <a:blip r:embed="rId2"/>
                <a:stretch>
                  <a:fillRect l="-1231" t="-1788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761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910F-82D0-5A95-E236-4F009702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8457"/>
            <a:ext cx="9905998" cy="1478570"/>
          </a:xfrm>
        </p:spPr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</p:spPr>
            <p:txBody>
              <a:bodyPr>
                <a:normAutofit/>
              </a:bodyPr>
              <a:lstStyle/>
              <a:p>
                <a:r>
                  <a:rPr lang="en-IN" sz="2300"/>
                  <a:t>When window is W, throughput is </a:t>
                </a:r>
                <a:r>
                  <a:rPr lang="en-IN" sz="2300">
                    <a:solidFill>
                      <a:srgbClr val="FFCC99"/>
                    </a:solidFill>
                  </a:rPr>
                  <a:t>W/RTT</a:t>
                </a:r>
              </a:p>
              <a:p>
                <a:r>
                  <a:rPr lang="en-IN" sz="2300"/>
                  <a:t>Just after the loss , window drops to W/2 ,throughput to </a:t>
                </a:r>
                <a:r>
                  <a:rPr lang="en-IN" sz="2300">
                    <a:solidFill>
                      <a:srgbClr val="FFCC99"/>
                    </a:solidFill>
                  </a:rPr>
                  <a:t>W/2RTT</a:t>
                </a:r>
              </a:p>
              <a:p>
                <a:r>
                  <a:rPr lang="en-US" sz="2300"/>
                  <a:t>Assuming that RTT and W are approximately constant over the duration of the connection, the TCP transmission rate ranges from W/(2 · RTT) to W/RTT</a:t>
                </a:r>
              </a:p>
              <a:p>
                <a:r>
                  <a:rPr lang="en-US" sz="2300"/>
                  <a:t>Average throughput</a:t>
                </a:r>
                <a:r>
                  <a:rPr lang="en-US" sz="2300">
                    <a:solidFill>
                      <a:srgbClr val="FFCC66"/>
                    </a:solidFill>
                  </a:rPr>
                  <a:t>: </a:t>
                </a:r>
                <a:r>
                  <a:rPr lang="en-US" sz="2300" b="1">
                    <a:solidFill>
                      <a:srgbClr val="FFCC66"/>
                    </a:solidFill>
                  </a:rPr>
                  <a:t>0.75W(MSS/RTT)</a:t>
                </a:r>
              </a:p>
              <a:p>
                <a:pPr lvl="1"/>
                <a:r>
                  <a:rPr lang="en-US" sz="2300">
                    <a:ea typeface="ＭＳ Ｐゴシック" charset="-128"/>
                  </a:rPr>
                  <a:t>Avg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300">
                    <a:ea typeface="ＭＳ Ｐゴシック" charset="-128"/>
                  </a:rPr>
                  <a:t> packets per RTTs and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 RTTs between two packet drops</a:t>
                </a:r>
              </a:p>
              <a:p>
                <a:pPr lvl="1"/>
                <a:r>
                  <a:rPr lang="en-US" sz="2300" err="1">
                    <a:ea typeface="ＭＳ Ｐゴシック" charset="-128"/>
                  </a:rPr>
                  <a:t>i.e</a:t>
                </a:r>
                <a:r>
                  <a:rPr lang="en-US" sz="2300">
                    <a:ea typeface="ＭＳ Ｐゴシック" charset="-128"/>
                  </a:rPr>
                  <a:t>, One packet is dropped out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 = </a:t>
                </a:r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)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W</a:t>
                </a:r>
                <a:r>
                  <a:rPr lang="en-US" sz="2300" b="0" strike="noStrike" spc="-1" baseline="30000">
                    <a:solidFill>
                      <a:srgbClr val="FFCC99"/>
                    </a:solidFill>
                    <a:ea typeface="ＭＳ Ｐゴシック"/>
                  </a:rPr>
                  <a:t>2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 </a:t>
                </a:r>
                <a:r>
                  <a:rPr lang="en-US" sz="2300">
                    <a:ea typeface="ＭＳ Ｐゴシック" charset="-128"/>
                  </a:rPr>
                  <a:t>packets </a:t>
                </a:r>
              </a:p>
              <a:p>
                <a:endParaRPr lang="en-US" sz="2200" b="1"/>
              </a:p>
              <a:p>
                <a:pPr marL="457200" lvl="1" indent="0">
                  <a:buNone/>
                </a:pPr>
                <a:endParaRPr lang="en-IN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  <a:blipFill>
                <a:blip r:embed="rId2"/>
                <a:stretch>
                  <a:fillRect l="-1169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206A-4C57-F6F0-8463-B187425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IN" b="1"/>
              <a:t>CP Throughput/loss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600">
                    <a:ea typeface="ＭＳ Ｐゴシック" charset="-128"/>
                  </a:rPr>
                  <a:t>Packet drop rate, </a:t>
                </a:r>
                <a:r>
                  <a:rPr lang="en-US" sz="4600">
                    <a:solidFill>
                      <a:srgbClr val="FFCC66"/>
                    </a:solidFill>
                    <a:ea typeface="ＭＳ Ｐゴシック" charset="-128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b="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b="0" i="0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W</a:t>
                </a:r>
                <a:r>
                  <a:rPr lang="en-US" sz="4600" b="0" strike="noStrike" spc="-1" baseline="30000">
                    <a:solidFill>
                      <a:srgbClr val="FFCC66"/>
                    </a:solidFill>
                    <a:ea typeface="ＭＳ Ｐゴシック"/>
                  </a:rPr>
                  <a:t>-2</a:t>
                </a:r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 </a:t>
                </a:r>
                <a:endParaRPr lang="en-US" sz="4600" spc="-1">
                  <a:solidFill>
                    <a:srgbClr val="FFCC66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</a:rPr>
                  <a:t>                              W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</a:t>
                </a:r>
                <a:r>
                  <a:rPr lang="en-US" sz="4600" b="0" strike="noStrike" spc="-1">
                    <a:ea typeface="ＭＳ Ｐゴシック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</a:rPr>
                  <a:t>-</a:t>
                </a:r>
                <a:r>
                  <a:rPr lang="en-US" sz="4600" spc="-1" baseline="30000">
                    <a:ea typeface="ＭＳ Ｐゴシック"/>
                  </a:rPr>
                  <a:t>2</a:t>
                </a:r>
                <a:r>
                  <a:rPr lang="en-US" sz="4600" b="0" strike="noStrike" spc="-1" baseline="30000">
                    <a:ea typeface="ＭＳ Ｐゴシック"/>
                  </a:rPr>
                  <a:t> </a:t>
                </a:r>
                <a:endParaRPr lang="en-US" sz="4600" spc="-1">
                  <a:ea typeface="ＭＳ Ｐゴシック"/>
                </a:endParaRPr>
              </a:p>
              <a:p>
                <a:r>
                  <a:rPr lang="en-US" sz="4600" spc="-1">
                    <a:ea typeface="ＭＳ Ｐゴシック"/>
                  </a:rPr>
                  <a:t>Throughput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(MSS/RTT)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p)</a:t>
                </a:r>
                <a:r>
                  <a:rPr lang="en-US" sz="4600" spc="-1" baseline="30000">
                    <a:ea typeface="ＭＳ Ｐゴシック"/>
                  </a:rPr>
                  <a:t>-2</a:t>
                </a: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(MSS/RTT)</a:t>
                </a: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                                            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p</a:t>
                </a:r>
                <a:r>
                  <a:rPr lang="en-US" sz="4600" b="0" strike="noStrike" spc="-1">
                    <a:ea typeface="ＭＳ Ｐゴシック"/>
                    <a:cs typeface="Arial" panose="020B0604020202020204" pitchFamily="34" charset="0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  <a:cs typeface="Arial" panose="020B0604020202020204" pitchFamily="34" charset="0"/>
                  </a:rPr>
                  <a:t>-</a:t>
                </a:r>
                <a:r>
                  <a:rPr lang="en-US" sz="4600" spc="-1" baseline="30000">
                    <a:ea typeface="ＭＳ Ｐゴシック"/>
                    <a:cs typeface="Arial" panose="020B0604020202020204" pitchFamily="34" charset="0"/>
                  </a:rPr>
                  <a:t>2</a:t>
                </a:r>
                <a:r>
                  <a:rPr lang="en-US" sz="4600">
                    <a:cs typeface="Arial" panose="020B0604020202020204" pitchFamily="34" charset="0"/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 strike="noStrike" spc="-1" baseline="30000"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32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                    </a:t>
                </a:r>
                <a:r>
                  <a:rPr lang="en-US" sz="51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Throughput=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510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51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5100" spc="-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5100" spc="-1" baseline="300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51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/>
              </a:p>
              <a:p>
                <a:r>
                  <a:rPr lang="en-US" sz="4600" b="0" strike="noStrike" spc="-1">
                    <a:ea typeface="ＭＳ Ｐゴシック"/>
                  </a:rPr>
                  <a:t>Flows get throughput inversely proportional to RTT and packet loss</a:t>
                </a:r>
                <a:endParaRPr lang="en-US" sz="4600" b="0" strike="noStrike" spc="-1"/>
              </a:p>
              <a:p>
                <a:endParaRPr lang="en-US" spc="-1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  <a:blipFill>
                <a:blip r:embed="rId2"/>
                <a:stretch>
                  <a:fillRect l="-110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BED34AE-1C21-1356-DAFE-EAEB3FB2D301}"/>
              </a:ext>
            </a:extLst>
          </p:cNvPr>
          <p:cNvSpPr/>
          <p:nvPr/>
        </p:nvSpPr>
        <p:spPr>
          <a:xfrm>
            <a:off x="2466506" y="4563451"/>
            <a:ext cx="4778478" cy="825909"/>
          </a:xfrm>
          <a:prstGeom prst="rect">
            <a:avLst/>
          </a:prstGeom>
          <a:noFill/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473077"/>
            <a:ext cx="9905998" cy="738185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59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81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6703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>
                    <a:solidFill>
                      <a:srgbClr val="000000"/>
                    </a:solidFill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83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359570"/>
            <a:ext cx="9905998" cy="10184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25460" y="2133600"/>
              <a:ext cx="3125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6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7C5B8F-1A43-4CAD-421E-C1E3B1A339B1}"/>
              </a:ext>
            </a:extLst>
          </p:cNvPr>
          <p:cNvSpPr txBox="1"/>
          <p:nvPr/>
        </p:nvSpPr>
        <p:spPr>
          <a:xfrm>
            <a:off x="4537930" y="4997552"/>
            <a:ext cx="12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a typeface="ＭＳ Ｐゴシック" charset="-128"/>
              </a:rPr>
              <a:t>A=(3/8)</a:t>
            </a:r>
            <a:r>
              <a:rPr lang="en-US" b="0" strike="noStrike" spc="-1">
                <a:ea typeface="ＭＳ Ｐゴシック"/>
              </a:rPr>
              <a:t>W</a:t>
            </a:r>
            <a:r>
              <a:rPr lang="en-US" b="0" strike="noStrike" spc="-1" baseline="30000">
                <a:ea typeface="ＭＳ Ｐゴシック"/>
              </a:rPr>
              <a:t>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04-2AB6-60D5-3691-03B779CB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To overcome this: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2729-94E8-6118-4E64-99D6E51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/>
              <a:t>The approach taken by TCP is, to have each sender </a:t>
            </a:r>
            <a:r>
              <a:rPr lang="en-US" sz="2800" u="sng"/>
              <a:t>limit</a:t>
            </a:r>
            <a:r>
              <a:rPr lang="en-US" sz="2800"/>
              <a:t> the rate at which it sends traffic into its connection.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If a TCP sender perceives that there is </a:t>
            </a:r>
            <a:r>
              <a:rPr lang="en-US" sz="2800" u="sng"/>
              <a:t>little congestion</a:t>
            </a:r>
            <a:r>
              <a:rPr lang="en-US" sz="2800"/>
              <a:t> on the path, then the TCP sender increases its send rate; if the sender perceives that there is congestion along the path, then the sender reduces its send rate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9841"/>
      </p:ext>
    </p:extLst>
  </p:cSld>
  <p:clrMapOvr>
    <a:masterClrMapping/>
  </p:clrMapOvr>
  <p:transition spd="slow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823F-5497-8783-9080-AE7049C4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587" y="2617915"/>
            <a:ext cx="4583370" cy="1622169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OtheR </a:t>
            </a:r>
            <a:b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>
                <a:ea typeface="Calibri Light" panose="020F0302020204030204" pitchFamily="34" charset="0"/>
                <a:cs typeface="Calibri Light" panose="020F0302020204030204" pitchFamily="34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85488135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4794-C21F-2C2C-CF0C-AD399AD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Control System Model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(Fairness)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(Efficient)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800">
                    <a:solidFill>
                      <a:srgbClr val="FFCC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(Congestion)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7AE416-D158-624B-0EAA-ACDB6CC8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22" y="2097088"/>
            <a:ext cx="5397589" cy="2724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360558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5336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C0-D2C4-8016-C74B-617FCFA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Additive Decrease(MIAD)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3429-4DF0-1B43-1FC6-0C6C5678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56265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&lt;0, 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=1</a:t>
            </a:r>
          </a:p>
          <a:p>
            <a:r>
              <a:rPr lang="en-US" altLang="en-US"/>
              <a:t>quickly reach high bandwidth</a:t>
            </a:r>
          </a:p>
          <a:p>
            <a:pPr marL="0" indent="0">
              <a:buNone/>
            </a:pPr>
            <a:r>
              <a:rPr lang="en-US" altLang="en-US"/>
              <a:t>   utilization.</a:t>
            </a:r>
          </a:p>
          <a:p>
            <a:r>
              <a:rPr lang="en-US" altLang="en-US"/>
              <a:t>Increasing the sending rate </a:t>
            </a:r>
          </a:p>
          <a:p>
            <a:pPr marL="0" indent="0">
              <a:buNone/>
            </a:pPr>
            <a:r>
              <a:rPr lang="en-US" altLang="en-US"/>
              <a:t>   multiplicatively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E30AF-CEA3-0FA8-6201-0C319E336E81}"/>
              </a:ext>
            </a:extLst>
          </p:cNvPr>
          <p:cNvGrpSpPr/>
          <p:nvPr/>
        </p:nvGrpSpPr>
        <p:grpSpPr>
          <a:xfrm>
            <a:off x="5879691" y="1541526"/>
            <a:ext cx="5518064" cy="4697956"/>
            <a:chOff x="5552624" y="1694796"/>
            <a:chExt cx="5798353" cy="5163204"/>
          </a:xfrm>
          <a:noFill/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714D293D-ABFE-CFBB-846B-B53F79AC00BE}"/>
                </a:ext>
              </a:extLst>
            </p:cNvPr>
            <p:cNvGrpSpPr/>
            <p:nvPr/>
          </p:nvGrpSpPr>
          <p:grpSpPr>
            <a:xfrm>
              <a:off x="7249162" y="2804586"/>
              <a:ext cx="741562" cy="1046938"/>
              <a:chOff x="4973078" y="2248746"/>
              <a:chExt cx="741562" cy="1046938"/>
            </a:xfrm>
            <a:grpFill/>
          </p:grpSpPr>
          <p:sp>
            <p:nvSpPr>
              <p:cNvPr id="25" name="CustomShape 4">
                <a:extLst>
                  <a:ext uri="{FF2B5EF4-FFF2-40B4-BE49-F238E27FC236}">
                    <a16:creationId xmlns:a16="http://schemas.microsoft.com/office/drawing/2014/main" id="{2FBEC550-DD7E-0264-57D4-0F50A1F6D000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grpFill/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Line 5">
                <a:extLst>
                  <a:ext uri="{FF2B5EF4-FFF2-40B4-BE49-F238E27FC236}">
                    <a16:creationId xmlns:a16="http://schemas.microsoft.com/office/drawing/2014/main" id="{7698CC54-3482-F428-CBE1-6E28BDDCA213}"/>
                  </a:ext>
                </a:extLst>
              </p:cNvPr>
              <p:cNvSpPr/>
              <p:nvPr/>
            </p:nvSpPr>
            <p:spPr>
              <a:xfrm flipH="1">
                <a:off x="4973078" y="2248746"/>
                <a:ext cx="505906" cy="1046938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328EB153-DE30-78CE-C0B0-7DD351AEBA4D}"/>
                </a:ext>
              </a:extLst>
            </p:cNvPr>
            <p:cNvSpPr/>
            <p:nvPr/>
          </p:nvSpPr>
          <p:spPr>
            <a:xfrm flipV="1">
              <a:off x="6085964" y="1927440"/>
              <a:ext cx="360" cy="434340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E109CAE5-211D-243B-8CE9-FB98F4759644}"/>
                </a:ext>
              </a:extLst>
            </p:cNvPr>
            <p:cNvSpPr/>
            <p:nvPr/>
          </p:nvSpPr>
          <p:spPr>
            <a:xfrm>
              <a:off x="7686884" y="6423120"/>
              <a:ext cx="119196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C0E002D8-78CC-AB96-7D5A-745DA202ACB4}"/>
                </a:ext>
              </a:extLst>
            </p:cNvPr>
            <p:cNvSpPr/>
            <p:nvPr/>
          </p:nvSpPr>
          <p:spPr>
            <a:xfrm rot="16200000">
              <a:off x="5174084" y="3896634"/>
              <a:ext cx="1191600" cy="43452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D81FCB8C-D9AB-E92F-C12E-3B9219CDE900}"/>
                </a:ext>
              </a:extLst>
            </p:cNvPr>
            <p:cNvSpPr/>
            <p:nvPr/>
          </p:nvSpPr>
          <p:spPr>
            <a:xfrm flipH="1">
              <a:off x="6085964" y="2232000"/>
              <a:ext cx="4038480" cy="4054680"/>
            </a:xfrm>
            <a:prstGeom prst="line">
              <a:avLst/>
            </a:prstGeom>
            <a:grpFill/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C0E0D412-6CFE-7B2C-25A3-8342B2C8954F}"/>
                </a:ext>
              </a:extLst>
            </p:cNvPr>
            <p:cNvSpPr/>
            <p:nvPr/>
          </p:nvSpPr>
          <p:spPr>
            <a:xfrm>
              <a:off x="10221262" y="1694796"/>
              <a:ext cx="738001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fairness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D100702E-F2A9-E37D-F9F5-D2594A120F1E}"/>
                </a:ext>
              </a:extLst>
            </p:cNvPr>
            <p:cNvSpPr/>
            <p:nvPr/>
          </p:nvSpPr>
          <p:spPr>
            <a:xfrm>
              <a:off x="10277085" y="5511571"/>
              <a:ext cx="893520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efficiency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05848001-6906-35D3-4FDC-D4083A87D5A9}"/>
                </a:ext>
              </a:extLst>
            </p:cNvPr>
            <p:cNvSpPr/>
            <p:nvPr/>
          </p:nvSpPr>
          <p:spPr>
            <a:xfrm>
              <a:off x="6085964" y="6270840"/>
              <a:ext cx="4343400" cy="36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D1DEFB57-A76C-70BA-1818-AB9E103AA376}"/>
                </a:ext>
              </a:extLst>
            </p:cNvPr>
            <p:cNvSpPr/>
            <p:nvPr/>
          </p:nvSpPr>
          <p:spPr>
            <a:xfrm>
              <a:off x="6085964" y="2079720"/>
              <a:ext cx="4191120" cy="419112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D4DAFB0C-32A3-6463-3265-676E3203240C}"/>
                </a:ext>
              </a:extLst>
            </p:cNvPr>
            <p:cNvSpPr/>
            <p:nvPr/>
          </p:nvSpPr>
          <p:spPr>
            <a:xfrm>
              <a:off x="7990724" y="2804586"/>
              <a:ext cx="82152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B7D426-0E48-0E31-2458-3F4562ED57F2}"/>
                </a:ext>
              </a:extLst>
            </p:cNvPr>
            <p:cNvGrpSpPr/>
            <p:nvPr/>
          </p:nvGrpSpPr>
          <p:grpSpPr>
            <a:xfrm>
              <a:off x="6085963" y="3109218"/>
              <a:ext cx="1700799" cy="3161721"/>
              <a:chOff x="3809879" y="2553378"/>
              <a:chExt cx="1700799" cy="3161721"/>
            </a:xfrm>
            <a:grpFill/>
          </p:grpSpPr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62778C3D-BCCB-0A82-8BC5-79A176499C77}"/>
                  </a:ext>
                </a:extLst>
              </p:cNvPr>
              <p:cNvSpPr/>
              <p:nvPr/>
            </p:nvSpPr>
            <p:spPr>
              <a:xfrm rot="1320000" flipV="1">
                <a:off x="5165751" y="2553378"/>
                <a:ext cx="344927" cy="887021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A0D9BC50-FB5E-BEB4-2B08-6FD4A96AD129}"/>
                  </a:ext>
                </a:extLst>
              </p:cNvPr>
              <p:cNvSpPr/>
              <p:nvPr/>
            </p:nvSpPr>
            <p:spPr>
              <a:xfrm flipV="1">
                <a:off x="3809879" y="3328085"/>
                <a:ext cx="1127406" cy="2387014"/>
              </a:xfrm>
              <a:prstGeom prst="line">
                <a:avLst/>
              </a:prstGeom>
              <a:grpFill/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BAB9E0FD-1FE1-AF0D-3EB7-24E544F0091E}"/>
                </a:ext>
              </a:extLst>
            </p:cNvPr>
            <p:cNvSpPr/>
            <p:nvPr/>
          </p:nvSpPr>
          <p:spPr>
            <a:xfrm>
              <a:off x="7755068" y="2728389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29">
              <a:extLst>
                <a:ext uri="{FF2B5EF4-FFF2-40B4-BE49-F238E27FC236}">
                  <a16:creationId xmlns:a16="http://schemas.microsoft.com/office/drawing/2014/main" id="{F9AFEFC7-E9B0-8F05-DA14-69A3F03249BD}"/>
                </a:ext>
              </a:extLst>
            </p:cNvPr>
            <p:cNvSpPr/>
            <p:nvPr/>
          </p:nvSpPr>
          <p:spPr>
            <a:xfrm rot="19176000">
              <a:off x="9249284" y="4779360"/>
              <a:ext cx="123480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" name="CustomShape 30">
              <a:extLst>
                <a:ext uri="{FF2B5EF4-FFF2-40B4-BE49-F238E27FC236}">
                  <a16:creationId xmlns:a16="http://schemas.microsoft.com/office/drawing/2014/main" id="{06D5D69A-4193-94A4-2A92-99FA21F86DC5}"/>
                </a:ext>
              </a:extLst>
            </p:cNvPr>
            <p:cNvSpPr/>
            <p:nvPr/>
          </p:nvSpPr>
          <p:spPr>
            <a:xfrm rot="19176000">
              <a:off x="8424164" y="5622840"/>
              <a:ext cx="109008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22">
              <a:extLst>
                <a:ext uri="{FF2B5EF4-FFF2-40B4-BE49-F238E27FC236}">
                  <a16:creationId xmlns:a16="http://schemas.microsoft.com/office/drawing/2014/main" id="{2D9C0BC8-2600-9050-16D5-4CF46A1A7EE3}"/>
                </a:ext>
              </a:extLst>
            </p:cNvPr>
            <p:cNvSpPr/>
            <p:nvPr/>
          </p:nvSpPr>
          <p:spPr>
            <a:xfrm>
              <a:off x="7207706" y="3899044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/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360" tIns="44280" rIns="90360" bIns="4428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,</a:t>
                  </a:r>
                  <a:r>
                    <a:rPr lang="en-US" spc="-1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)</a:t>
                  </a:r>
                  <a:endParaRPr lang="en-US" b="0" strike="noStrike" spc="-1">
                    <a:solidFill>
                      <a:schemeClr val="tx1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blipFill>
                  <a:blip r:embed="rId2"/>
                  <a:stretch>
                    <a:fillRect l="-55605" t="-9231" r="-55605"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B5ABEC3D-2C59-9FBD-C637-C85D5B7AA8A9}"/>
                </a:ext>
              </a:extLst>
            </p:cNvPr>
            <p:cNvSpPr/>
            <p:nvPr/>
          </p:nvSpPr>
          <p:spPr>
            <a:xfrm>
              <a:off x="6634378" y="4049859"/>
              <a:ext cx="143064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/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475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4A3-16F5-0C3E-59A8-52CC17FE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Additive </a:t>
            </a:r>
            <a:br>
              <a:rPr lang="en-US" sz="4400" b="1"/>
            </a:br>
            <a:r>
              <a:rPr lang="en-US" sz="4400" b="1"/>
              <a:t>Decrease(AIAD)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A9DA-E63D-E466-1EEE-D8AAE5FD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2" y="2256183"/>
            <a:ext cx="4776525" cy="386619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>
                <a:solidFill>
                  <a:srgbClr val="FFFFCC"/>
                </a:solidFill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600">
                <a:solidFill>
                  <a:srgbClr val="FFFFCC"/>
                </a:solidFill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800">
                <a:solidFill>
                  <a:srgbClr val="FFFFCC"/>
                </a:solidFill>
              </a:rPr>
              <a:t>=1, a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&lt;0, b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=1</a:t>
            </a:r>
          </a:p>
          <a:p>
            <a:r>
              <a:rPr lang="en-US" altLang="en-US" sz="2800"/>
              <a:t>Efficiency is somewhat lower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compared to MIAD.</a:t>
            </a:r>
          </a:p>
          <a:p>
            <a:r>
              <a:rPr lang="en-US" altLang="en-US" sz="2800"/>
              <a:t>Increase in sending rate is</a:t>
            </a:r>
          </a:p>
          <a:p>
            <a:pPr marL="0" indent="0">
              <a:buNone/>
            </a:pPr>
            <a:r>
              <a:rPr lang="en-US" altLang="en-US"/>
              <a:t>  </a:t>
            </a:r>
            <a:r>
              <a:rPr lang="en-US" altLang="en-US" sz="2800"/>
              <a:t> additive. </a:t>
            </a:r>
          </a:p>
          <a:p>
            <a:r>
              <a:rPr lang="en-US" altLang="en-US" sz="2800"/>
              <a:t>Slower convergence to high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bandwidth utilization.</a:t>
            </a:r>
          </a:p>
          <a:p>
            <a:endParaRPr lang="en-US" altLang="en-US" sz="2800"/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457560" lvl="1" indent="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Ø"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9CC9B-FF07-0D90-E4FC-F0967EE8562C}"/>
              </a:ext>
            </a:extLst>
          </p:cNvPr>
          <p:cNvGrpSpPr/>
          <p:nvPr/>
        </p:nvGrpSpPr>
        <p:grpSpPr>
          <a:xfrm>
            <a:off x="5813916" y="1442477"/>
            <a:ext cx="5575423" cy="4879665"/>
            <a:chOff x="5863078" y="1592958"/>
            <a:chExt cx="5575423" cy="525374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F2217FD-FB3A-CE24-B658-C416869A0065}"/>
                </a:ext>
              </a:extLst>
            </p:cNvPr>
            <p:cNvSpPr/>
            <p:nvPr/>
          </p:nvSpPr>
          <p:spPr>
            <a:xfrm flipV="1">
              <a:off x="6409810" y="1916139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F8B1F49D-D011-5564-9EBE-843C56D8C3E8}"/>
                </a:ext>
              </a:extLst>
            </p:cNvPr>
            <p:cNvSpPr/>
            <p:nvPr/>
          </p:nvSpPr>
          <p:spPr>
            <a:xfrm>
              <a:off x="10378396" y="1592958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C18AFD25-B78D-C1A6-F053-2F40AAB1D377}"/>
                </a:ext>
              </a:extLst>
            </p:cNvPr>
            <p:cNvSpPr/>
            <p:nvPr/>
          </p:nvSpPr>
          <p:spPr>
            <a:xfrm>
              <a:off x="7997338" y="6411819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7BC51D3C-5797-0A7C-7732-ADA3E01761A4}"/>
                </a:ext>
              </a:extLst>
            </p:cNvPr>
            <p:cNvSpPr/>
            <p:nvPr/>
          </p:nvSpPr>
          <p:spPr>
            <a:xfrm rot="16200000">
              <a:off x="5484538" y="3896139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48E5C7D-A3D9-CA1F-B820-96E77BD9A6E1}"/>
                </a:ext>
              </a:extLst>
            </p:cNvPr>
            <p:cNvSpPr/>
            <p:nvPr/>
          </p:nvSpPr>
          <p:spPr>
            <a:xfrm flipH="1">
              <a:off x="6396418" y="2220699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D06061-5256-BD29-F369-61C84AD389AC}"/>
                </a:ext>
              </a:extLst>
            </p:cNvPr>
            <p:cNvSpPr/>
            <p:nvPr/>
          </p:nvSpPr>
          <p:spPr>
            <a:xfrm>
              <a:off x="6396418" y="6259539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F60AEDD-36A5-5B8B-113A-E536F8746A37}"/>
                </a:ext>
              </a:extLst>
            </p:cNvPr>
            <p:cNvSpPr/>
            <p:nvPr/>
          </p:nvSpPr>
          <p:spPr>
            <a:xfrm>
              <a:off x="6396418" y="2068419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DA5CE74F-1D32-ABA9-B8DB-753D8E1D084E}"/>
                </a:ext>
              </a:extLst>
            </p:cNvPr>
            <p:cNvSpPr/>
            <p:nvPr/>
          </p:nvSpPr>
          <p:spPr>
            <a:xfrm>
              <a:off x="8225218" y="3135459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AF91C85A-8901-0590-5565-B1DD5FDB641B}"/>
                </a:ext>
              </a:extLst>
            </p:cNvPr>
            <p:cNvSpPr/>
            <p:nvPr/>
          </p:nvSpPr>
          <p:spPr>
            <a:xfrm>
              <a:off x="8301178" y="2982819"/>
              <a:ext cx="8881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EB1924-72CA-95FF-CCD0-AA6A6608518A}"/>
                </a:ext>
              </a:extLst>
            </p:cNvPr>
            <p:cNvGrpSpPr/>
            <p:nvPr/>
          </p:nvGrpSpPr>
          <p:grpSpPr>
            <a:xfrm>
              <a:off x="6634378" y="3211419"/>
              <a:ext cx="1514520" cy="1273320"/>
              <a:chOff x="4047840" y="2666880"/>
              <a:chExt cx="1514520" cy="1273320"/>
            </a:xfrm>
          </p:grpSpPr>
          <p:sp>
            <p:nvSpPr>
              <p:cNvPr id="22" name="CustomShape 14">
                <a:extLst>
                  <a:ext uri="{FF2B5EF4-FFF2-40B4-BE49-F238E27FC236}">
                    <a16:creationId xmlns:a16="http://schemas.microsoft.com/office/drawing/2014/main" id="{1197C463-4719-ACD1-8708-222B5A927819}"/>
                  </a:ext>
                </a:extLst>
              </p:cNvPr>
              <p:cNvSpPr/>
              <p:nvPr/>
            </p:nvSpPr>
            <p:spPr>
              <a:xfrm>
                <a:off x="4047840" y="3505320"/>
                <a:ext cx="143064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5">
                <a:extLst>
                  <a:ext uri="{FF2B5EF4-FFF2-40B4-BE49-F238E27FC236}">
                    <a16:creationId xmlns:a16="http://schemas.microsoft.com/office/drawing/2014/main" id="{697050E6-8B5C-A6AB-69AD-DF789B28E881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B177FF22-F8D3-2141-FA92-E5412B40D2AA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77577C8B-84AD-5D6F-0637-862AEE3BEF88}"/>
                </a:ext>
              </a:extLst>
            </p:cNvPr>
            <p:cNvGrpSpPr/>
            <p:nvPr/>
          </p:nvGrpSpPr>
          <p:grpSpPr>
            <a:xfrm>
              <a:off x="7257287" y="2339137"/>
              <a:ext cx="1992491" cy="1481762"/>
              <a:chOff x="4670749" y="1794598"/>
              <a:chExt cx="1992491" cy="1481762"/>
            </a:xfrm>
          </p:grpSpPr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29544E62-FEEA-0F60-1803-F0CF6A62EB90}"/>
                  </a:ext>
                </a:extLst>
              </p:cNvPr>
              <p:cNvSpPr/>
              <p:nvPr/>
            </p:nvSpPr>
            <p:spPr>
              <a:xfrm flipV="1">
                <a:off x="4876560" y="2286000"/>
                <a:ext cx="990720" cy="990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19">
                <a:extLst>
                  <a:ext uri="{FF2B5EF4-FFF2-40B4-BE49-F238E27FC236}">
                    <a16:creationId xmlns:a16="http://schemas.microsoft.com/office/drawing/2014/main" id="{D6F81140-0286-538E-D36B-1BF644CED5ED}"/>
                  </a:ext>
                </a:extLst>
              </p:cNvPr>
              <p:cNvSpPr/>
              <p:nvPr/>
            </p:nvSpPr>
            <p:spPr>
              <a:xfrm>
                <a:off x="4670749" y="1794598"/>
                <a:ext cx="1992491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FE116334-A4DC-45EA-C344-02D84549231B}"/>
                  </a:ext>
                </a:extLst>
              </p:cNvPr>
              <p:cNvSpPr/>
              <p:nvPr/>
            </p:nvSpPr>
            <p:spPr>
              <a:xfrm>
                <a:off x="5943600" y="228600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1">
              <a:extLst>
                <a:ext uri="{FF2B5EF4-FFF2-40B4-BE49-F238E27FC236}">
                  <a16:creationId xmlns:a16="http://schemas.microsoft.com/office/drawing/2014/main" id="{08D8FC3A-119B-83E5-5CA9-A511D8C406EE}"/>
                </a:ext>
              </a:extLst>
            </p:cNvPr>
            <p:cNvSpPr/>
            <p:nvPr/>
          </p:nvSpPr>
          <p:spPr>
            <a:xfrm rot="19176000">
              <a:off x="9559738" y="4768059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2">
              <a:extLst>
                <a:ext uri="{FF2B5EF4-FFF2-40B4-BE49-F238E27FC236}">
                  <a16:creationId xmlns:a16="http://schemas.microsoft.com/office/drawing/2014/main" id="{8250EF54-FE74-DCF5-2FDE-09F00EC874E1}"/>
                </a:ext>
              </a:extLst>
            </p:cNvPr>
            <p:cNvSpPr/>
            <p:nvPr/>
          </p:nvSpPr>
          <p:spPr>
            <a:xfrm rot="19176000">
              <a:off x="8734618" y="5611539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/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CB2D-ADB2-5691-B20C-4CD48BF2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Multiplicative Decrease(MIMD)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A779-FFB3-E93E-38B2-BD11D22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83618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altLang="en-US"/>
              <a:t>Efficiency is well-maintained.</a:t>
            </a:r>
          </a:p>
          <a:p>
            <a:r>
              <a:rPr lang="en-US" altLang="en-US"/>
              <a:t>Aggressively increasing sending </a:t>
            </a:r>
          </a:p>
          <a:p>
            <a:pPr marL="0" indent="0">
              <a:buNone/>
            </a:pPr>
            <a:r>
              <a:rPr lang="en-US" altLang="en-US"/>
              <a:t>  rates and proportionally reducing </a:t>
            </a:r>
          </a:p>
          <a:p>
            <a:pPr marL="0" indent="0">
              <a:buNone/>
            </a:pPr>
            <a:r>
              <a:rPr lang="en-US" altLang="en-US"/>
              <a:t>  them upon congestion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2F96A8-F4C8-2750-8FA4-B6661DC13F1B}"/>
              </a:ext>
            </a:extLst>
          </p:cNvPr>
          <p:cNvGrpSpPr/>
          <p:nvPr/>
        </p:nvGrpSpPr>
        <p:grpSpPr>
          <a:xfrm>
            <a:off x="5995064" y="1741873"/>
            <a:ext cx="5516473" cy="4727752"/>
            <a:chOff x="6096000" y="1499836"/>
            <a:chExt cx="5690344" cy="518778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9D8F4AE-256B-B126-9E11-C67A7490D40E}"/>
                </a:ext>
              </a:extLst>
            </p:cNvPr>
            <p:cNvSpPr/>
            <p:nvPr/>
          </p:nvSpPr>
          <p:spPr>
            <a:xfrm flipV="1">
              <a:off x="6629340" y="1757056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4DEAB7C1-7CBD-E42C-D025-C96DA3ECAF1D}"/>
                </a:ext>
              </a:extLst>
            </p:cNvPr>
            <p:cNvSpPr/>
            <p:nvPr/>
          </p:nvSpPr>
          <p:spPr>
            <a:xfrm>
              <a:off x="8230260" y="6252736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60053D6-1B97-FE0E-1DAC-3D3E9078316F}"/>
                </a:ext>
              </a:extLst>
            </p:cNvPr>
            <p:cNvSpPr/>
            <p:nvPr/>
          </p:nvSpPr>
          <p:spPr>
            <a:xfrm rot="16200000">
              <a:off x="5717460" y="3737056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00540C8-6EAA-A524-B740-3376BF877367}"/>
                </a:ext>
              </a:extLst>
            </p:cNvPr>
            <p:cNvSpPr/>
            <p:nvPr/>
          </p:nvSpPr>
          <p:spPr>
            <a:xfrm flipH="1">
              <a:off x="6629340" y="2061616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709974FB-D14F-4B41-7BAF-F29063772C8E}"/>
                </a:ext>
              </a:extLst>
            </p:cNvPr>
            <p:cNvSpPr/>
            <p:nvPr/>
          </p:nvSpPr>
          <p:spPr>
            <a:xfrm>
              <a:off x="10728752" y="1499836"/>
              <a:ext cx="737999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81AACE-866F-1786-2466-18958BE07572}"/>
                </a:ext>
              </a:extLst>
            </p:cNvPr>
            <p:cNvSpPr/>
            <p:nvPr/>
          </p:nvSpPr>
          <p:spPr>
            <a:xfrm>
              <a:off x="6629340" y="6100456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86AE6C2-7172-E1B4-238A-6FCADC901A39}"/>
                </a:ext>
              </a:extLst>
            </p:cNvPr>
            <p:cNvSpPr/>
            <p:nvPr/>
          </p:nvSpPr>
          <p:spPr>
            <a:xfrm>
              <a:off x="6629340" y="1909336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B87D2FEE-1B41-A525-A48C-F0FC562F1DDB}"/>
                </a:ext>
              </a:extLst>
            </p:cNvPr>
            <p:cNvSpPr/>
            <p:nvPr/>
          </p:nvSpPr>
          <p:spPr>
            <a:xfrm>
              <a:off x="7547120" y="2137936"/>
              <a:ext cx="746499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712523-7CDA-3F5B-7855-3D35E0F62CD3}"/>
                </a:ext>
              </a:extLst>
            </p:cNvPr>
            <p:cNvGrpSpPr/>
            <p:nvPr/>
          </p:nvGrpSpPr>
          <p:grpSpPr>
            <a:xfrm>
              <a:off x="6629340" y="2671096"/>
              <a:ext cx="1564200" cy="3429360"/>
              <a:chOff x="3809880" y="2285640"/>
              <a:chExt cx="1564200" cy="3429360"/>
            </a:xfrm>
          </p:grpSpPr>
          <p:sp>
            <p:nvSpPr>
              <p:cNvPr id="22" name="CustomShape 13">
                <a:extLst>
                  <a:ext uri="{FF2B5EF4-FFF2-40B4-BE49-F238E27FC236}">
                    <a16:creationId xmlns:a16="http://schemas.microsoft.com/office/drawing/2014/main" id="{81080074-A06E-52D0-3F5E-A6F599AC7D26}"/>
                  </a:ext>
                </a:extLst>
              </p:cNvPr>
              <p:cNvSpPr/>
              <p:nvPr/>
            </p:nvSpPr>
            <p:spPr>
              <a:xfrm>
                <a:off x="4147200" y="3505320"/>
                <a:ext cx="122688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4">
                <a:extLst>
                  <a:ext uri="{FF2B5EF4-FFF2-40B4-BE49-F238E27FC236}">
                    <a16:creationId xmlns:a16="http://schemas.microsoft.com/office/drawing/2014/main" id="{0AFBC5AF-6A64-6A54-11FF-3D1D9261D188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92A2F337-DB60-D241-AB13-74512D1A7C03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6340397D-2E4B-5FE7-76EC-1A350C64477B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A52CDDA7-2C55-7D0D-BA6A-74FDDD2E154D}"/>
                </a:ext>
              </a:extLst>
            </p:cNvPr>
            <p:cNvGrpSpPr/>
            <p:nvPr/>
          </p:nvGrpSpPr>
          <p:grpSpPr>
            <a:xfrm>
              <a:off x="7772340" y="2616820"/>
              <a:ext cx="2028660" cy="1044996"/>
              <a:chOff x="4952880" y="2231364"/>
              <a:chExt cx="2028660" cy="1044996"/>
            </a:xfrm>
          </p:grpSpPr>
          <p:sp>
            <p:nvSpPr>
              <p:cNvPr id="19" name="CustomShape 18">
                <a:extLst>
                  <a:ext uri="{FF2B5EF4-FFF2-40B4-BE49-F238E27FC236}">
                    <a16:creationId xmlns:a16="http://schemas.microsoft.com/office/drawing/2014/main" id="{536A59F5-9CA0-FC8D-F8C7-838957FFA79B}"/>
                  </a:ext>
                </a:extLst>
              </p:cNvPr>
              <p:cNvSpPr/>
              <p:nvPr/>
            </p:nvSpPr>
            <p:spPr>
              <a:xfrm>
                <a:off x="5257800" y="24382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31446A17-BCBA-5408-56E5-92C29EE5D701}"/>
                  </a:ext>
                </a:extLst>
              </p:cNvPr>
              <p:cNvSpPr/>
              <p:nvPr/>
            </p:nvSpPr>
            <p:spPr>
              <a:xfrm flipV="1">
                <a:off x="4952880" y="2590560"/>
                <a:ext cx="30492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EEC4B933-C626-6A55-DD6C-230CAB914F29}"/>
                  </a:ext>
                </a:extLst>
              </p:cNvPr>
              <p:cNvSpPr/>
              <p:nvPr/>
            </p:nvSpPr>
            <p:spPr>
              <a:xfrm>
                <a:off x="5333761" y="2231364"/>
                <a:ext cx="1647779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sp>
          <p:nvSpPr>
            <p:cNvPr id="15" name="CustomShape 21">
              <a:extLst>
                <a:ext uri="{FF2B5EF4-FFF2-40B4-BE49-F238E27FC236}">
                  <a16:creationId xmlns:a16="http://schemas.microsoft.com/office/drawing/2014/main" id="{881CE614-86D2-4034-746D-4EE88B54504F}"/>
                </a:ext>
              </a:extLst>
            </p:cNvPr>
            <p:cNvSpPr/>
            <p:nvPr/>
          </p:nvSpPr>
          <p:spPr>
            <a:xfrm>
              <a:off x="8153580" y="2519176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71A95A07-45F2-BF36-1F98-1B9F51997EC6}"/>
                </a:ext>
              </a:extLst>
            </p:cNvPr>
            <p:cNvSpPr/>
            <p:nvPr/>
          </p:nvSpPr>
          <p:spPr>
            <a:xfrm rot="19176000">
              <a:off x="9792660" y="4636696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3">
              <a:extLst>
                <a:ext uri="{FF2B5EF4-FFF2-40B4-BE49-F238E27FC236}">
                  <a16:creationId xmlns:a16="http://schemas.microsoft.com/office/drawing/2014/main" id="{D04D1C8D-1E4C-40E0-1992-85D1AFEC553E}"/>
                </a:ext>
              </a:extLst>
            </p:cNvPr>
            <p:cNvSpPr/>
            <p:nvPr/>
          </p:nvSpPr>
          <p:spPr>
            <a:xfrm rot="19176000">
              <a:off x="8967540" y="5480536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/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5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3948-75E3-70EF-B1A2-5DAEA98F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Multiplicative Decrease(AIMD)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59AD-D49D-EA09-5E42-596540FA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Efficiency may be compromised 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 </a:t>
            </a:r>
            <a:r>
              <a:rPr lang="en-US" b="0" strike="noStrike" spc="-1">
                <a:cs typeface="Times New Roman" panose="02020603050405020304" pitchFamily="18" charset="0"/>
              </a:rPr>
              <a:t>due to additive increase.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Well suited where fairness is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</a:t>
            </a:r>
            <a:r>
              <a:rPr lang="en-US" b="0" strike="noStrike" spc="-1">
                <a:cs typeface="Times New Roman" panose="02020603050405020304" pitchFamily="18" charset="0"/>
              </a:rPr>
              <a:t> primary concern.</a:t>
            </a:r>
          </a:p>
          <a:p>
            <a:endParaRPr lang="en-US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B3BE5-17DA-5225-37E6-A69C081E9CF9}"/>
              </a:ext>
            </a:extLst>
          </p:cNvPr>
          <p:cNvGrpSpPr/>
          <p:nvPr/>
        </p:nvGrpSpPr>
        <p:grpSpPr>
          <a:xfrm>
            <a:off x="6094409" y="1729428"/>
            <a:ext cx="5506695" cy="4581831"/>
            <a:chOff x="5736541" y="1473273"/>
            <a:chExt cx="5777374" cy="5147975"/>
          </a:xfrm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D7DC9C9B-8AAE-AB0B-5B9F-9CF004A6A794}"/>
                </a:ext>
              </a:extLst>
            </p:cNvPr>
            <p:cNvGrpSpPr/>
            <p:nvPr/>
          </p:nvGrpSpPr>
          <p:grpSpPr>
            <a:xfrm>
              <a:off x="7336560" y="2417528"/>
              <a:ext cx="1908180" cy="1254240"/>
              <a:chOff x="4876560" y="2098440"/>
              <a:chExt cx="1908180" cy="1254240"/>
            </a:xfrm>
          </p:grpSpPr>
          <p:sp>
            <p:nvSpPr>
              <p:cNvPr id="30" name="CustomShape 3">
                <a:extLst>
                  <a:ext uri="{FF2B5EF4-FFF2-40B4-BE49-F238E27FC236}">
                    <a16:creationId xmlns:a16="http://schemas.microsoft.com/office/drawing/2014/main" id="{69DEC31E-F37E-ADE2-B229-9AA88A64908F}"/>
                  </a:ext>
                </a:extLst>
              </p:cNvPr>
              <p:cNvSpPr/>
              <p:nvPr/>
            </p:nvSpPr>
            <p:spPr>
              <a:xfrm>
                <a:off x="5711580" y="2098440"/>
                <a:ext cx="1073160" cy="78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  <a:br>
                  <a:rPr/>
                </a:b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31" name="CustomShape 4">
                <a:extLst>
                  <a:ext uri="{FF2B5EF4-FFF2-40B4-BE49-F238E27FC236}">
                    <a16:creationId xmlns:a16="http://schemas.microsoft.com/office/drawing/2014/main" id="{0D4AF031-E4A5-1CCC-C9EC-2A5008A989F4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Line 5">
                <a:extLst>
                  <a:ext uri="{FF2B5EF4-FFF2-40B4-BE49-F238E27FC236}">
                    <a16:creationId xmlns:a16="http://schemas.microsoft.com/office/drawing/2014/main" id="{61C58AA3-674C-30E0-60E4-9E798CB3DC43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6910DD1A-C9CB-DB61-8D9A-BE7AD4313B98}"/>
                </a:ext>
              </a:extLst>
            </p:cNvPr>
            <p:cNvSpPr/>
            <p:nvPr/>
          </p:nvSpPr>
          <p:spPr>
            <a:xfrm flipV="1">
              <a:off x="6269880" y="1690688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28D1315D-6CAA-B880-F433-3D51A5A17E8F}"/>
                </a:ext>
              </a:extLst>
            </p:cNvPr>
            <p:cNvSpPr/>
            <p:nvPr/>
          </p:nvSpPr>
          <p:spPr>
            <a:xfrm>
              <a:off x="7870800" y="6186368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11AF31FB-EC16-6601-8ABD-E1C767F5630C}"/>
                </a:ext>
              </a:extLst>
            </p:cNvPr>
            <p:cNvSpPr/>
            <p:nvPr/>
          </p:nvSpPr>
          <p:spPr>
            <a:xfrm rot="16200000">
              <a:off x="5255878" y="3772811"/>
              <a:ext cx="1395846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95BEDE0-F6C4-F46B-83D5-3F66B8E00B82}"/>
                </a:ext>
              </a:extLst>
            </p:cNvPr>
            <p:cNvSpPr/>
            <p:nvPr/>
          </p:nvSpPr>
          <p:spPr>
            <a:xfrm flipH="1">
              <a:off x="6269880" y="1995248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F28FC7E3-131F-6A92-671C-D04E16E407DC}"/>
                </a:ext>
              </a:extLst>
            </p:cNvPr>
            <p:cNvSpPr/>
            <p:nvPr/>
          </p:nvSpPr>
          <p:spPr>
            <a:xfrm>
              <a:off x="10308360" y="1473273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FF912DF7-65A5-5C28-E339-50EB5092F401}"/>
                </a:ext>
              </a:extLst>
            </p:cNvPr>
            <p:cNvSpPr/>
            <p:nvPr/>
          </p:nvSpPr>
          <p:spPr>
            <a:xfrm>
              <a:off x="10432019" y="5346848"/>
              <a:ext cx="89352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efficiency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01FADC0-C19E-161C-A1F4-27E1E3674A49}"/>
                </a:ext>
              </a:extLst>
            </p:cNvPr>
            <p:cNvSpPr/>
            <p:nvPr/>
          </p:nvSpPr>
          <p:spPr>
            <a:xfrm>
              <a:off x="6269880" y="6034088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61D82508-7F2A-CFA4-4D33-21771CAEB4B5}"/>
                </a:ext>
              </a:extLst>
            </p:cNvPr>
            <p:cNvSpPr/>
            <p:nvPr/>
          </p:nvSpPr>
          <p:spPr>
            <a:xfrm>
              <a:off x="6269880" y="1842968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183B008E-24B2-4B16-24DC-D62F2B9BAEEA}"/>
                </a:ext>
              </a:extLst>
            </p:cNvPr>
            <p:cNvSpPr/>
            <p:nvPr/>
          </p:nvSpPr>
          <p:spPr>
            <a:xfrm>
              <a:off x="7464000" y="1995608"/>
              <a:ext cx="8215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59AF9-F4C9-242A-4745-6747968E9B74}"/>
                </a:ext>
              </a:extLst>
            </p:cNvPr>
            <p:cNvGrpSpPr/>
            <p:nvPr/>
          </p:nvGrpSpPr>
          <p:grpSpPr>
            <a:xfrm>
              <a:off x="6146220" y="2604728"/>
              <a:ext cx="1647540" cy="3429360"/>
              <a:chOff x="3686220" y="2285640"/>
              <a:chExt cx="1647540" cy="3429360"/>
            </a:xfrm>
          </p:grpSpPr>
          <p:sp>
            <p:nvSpPr>
              <p:cNvPr id="26" name="CustomShape 18">
                <a:extLst>
                  <a:ext uri="{FF2B5EF4-FFF2-40B4-BE49-F238E27FC236}">
                    <a16:creationId xmlns:a16="http://schemas.microsoft.com/office/drawing/2014/main" id="{39533724-4AE1-97AF-9D93-29CD5CA2C52A}"/>
                  </a:ext>
                </a:extLst>
              </p:cNvPr>
              <p:cNvSpPr/>
              <p:nvPr/>
            </p:nvSpPr>
            <p:spPr>
              <a:xfrm>
                <a:off x="3686220" y="2856849"/>
                <a:ext cx="149526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7" name="CustomShape 19">
                <a:extLst>
                  <a:ext uri="{FF2B5EF4-FFF2-40B4-BE49-F238E27FC236}">
                    <a16:creationId xmlns:a16="http://schemas.microsoft.com/office/drawing/2014/main" id="{548A85FE-F3E2-5C4B-4B2D-49481A7DBB54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DAA8A273-56D3-2B68-FC31-C505E001F405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3DEB0708-8ECF-16B7-AE72-F3B4E472E764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DF61B942-7529-667B-7D1D-D1A5B8EA7FC7}"/>
                </a:ext>
              </a:extLst>
            </p:cNvPr>
            <p:cNvSpPr/>
            <p:nvPr/>
          </p:nvSpPr>
          <p:spPr>
            <a:xfrm>
              <a:off x="7794120" y="2452808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50E94-F154-D249-ADC0-4684D914FC3A}"/>
                </a:ext>
              </a:extLst>
            </p:cNvPr>
            <p:cNvGrpSpPr/>
            <p:nvPr/>
          </p:nvGrpSpPr>
          <p:grpSpPr>
            <a:xfrm>
              <a:off x="6269880" y="2985968"/>
              <a:ext cx="1905120" cy="3048120"/>
              <a:chOff x="3809880" y="2666880"/>
              <a:chExt cx="1905120" cy="3048120"/>
            </a:xfrm>
          </p:grpSpPr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F6B9CB67-114A-7C77-3CA5-97950649483B}"/>
                  </a:ext>
                </a:extLst>
              </p:cNvPr>
              <p:cNvSpPr/>
              <p:nvPr/>
            </p:nvSpPr>
            <p:spPr>
              <a:xfrm flipH="1">
                <a:off x="5410080" y="2895480"/>
                <a:ext cx="304920" cy="457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17D56DB1-C4DB-9FF5-03D1-182A522F2420}"/>
                  </a:ext>
                </a:extLst>
              </p:cNvPr>
              <p:cNvSpPr/>
              <p:nvPr/>
            </p:nvSpPr>
            <p:spPr>
              <a:xfrm flipH="1">
                <a:off x="5181480" y="2666880"/>
                <a:ext cx="457200" cy="762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FD5A9616-CC4D-14FF-0D2F-F60D99DDFB15}"/>
                  </a:ext>
                </a:extLst>
              </p:cNvPr>
              <p:cNvSpPr/>
              <p:nvPr/>
            </p:nvSpPr>
            <p:spPr>
              <a:xfrm flipV="1">
                <a:off x="5181480" y="2895480"/>
                <a:ext cx="533520" cy="5335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8DCA8BA0-F271-D048-D1A5-D5F59BD11F43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137160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BD922CE4-9D58-F710-161F-B2C356FD7214}"/>
                  </a:ext>
                </a:extLst>
              </p:cNvPr>
              <p:cNvSpPr/>
              <p:nvPr/>
            </p:nvSpPr>
            <p:spPr>
              <a:xfrm flipV="1">
                <a:off x="3809880" y="3352680"/>
                <a:ext cx="1600200" cy="236232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" name="CustomShape 29">
              <a:extLst>
                <a:ext uri="{FF2B5EF4-FFF2-40B4-BE49-F238E27FC236}">
                  <a16:creationId xmlns:a16="http://schemas.microsoft.com/office/drawing/2014/main" id="{8B4EFAEB-E1E2-C971-DF58-BA6805F2798E}"/>
                </a:ext>
              </a:extLst>
            </p:cNvPr>
            <p:cNvSpPr/>
            <p:nvPr/>
          </p:nvSpPr>
          <p:spPr>
            <a:xfrm rot="19176000">
              <a:off x="9433200" y="4542608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30">
              <a:extLst>
                <a:ext uri="{FF2B5EF4-FFF2-40B4-BE49-F238E27FC236}">
                  <a16:creationId xmlns:a16="http://schemas.microsoft.com/office/drawing/2014/main" id="{743496A3-7888-1695-57CB-E352175E6C94}"/>
                </a:ext>
              </a:extLst>
            </p:cNvPr>
            <p:cNvSpPr/>
            <p:nvPr/>
          </p:nvSpPr>
          <p:spPr>
            <a:xfrm rot="19176000">
              <a:off x="8608080" y="5386088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/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68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D7C31E-5B5C-AF66-79EA-607494F8ACCB}"/>
              </a:ext>
            </a:extLst>
          </p:cNvPr>
          <p:cNvGrpSpPr/>
          <p:nvPr/>
        </p:nvGrpSpPr>
        <p:grpSpPr>
          <a:xfrm>
            <a:off x="788400" y="572461"/>
            <a:ext cx="2626527" cy="2557407"/>
            <a:chOff x="1667309" y="3863794"/>
            <a:chExt cx="2626527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5CD8A4-9B0D-DF95-1211-032DCB9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7309" y="3863794"/>
              <a:ext cx="2626527" cy="25574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D5D8C0-A7C5-3884-AEA4-5768F1C2E15A}"/>
                </a:ext>
              </a:extLst>
            </p:cNvPr>
            <p:cNvSpPr txBox="1"/>
            <p:nvPr/>
          </p:nvSpPr>
          <p:spPr>
            <a:xfrm>
              <a:off x="3483028" y="3915556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MIMD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9D38B-0086-B358-DB1A-20596800E75D}"/>
              </a:ext>
            </a:extLst>
          </p:cNvPr>
          <p:cNvGrpSpPr/>
          <p:nvPr/>
        </p:nvGrpSpPr>
        <p:grpSpPr>
          <a:xfrm>
            <a:off x="8365232" y="565525"/>
            <a:ext cx="2543041" cy="2562717"/>
            <a:chOff x="7627417" y="633444"/>
            <a:chExt cx="2543041" cy="2562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627AF0-6B2D-4E34-DFE7-7624539C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7417" y="633444"/>
              <a:ext cx="2543041" cy="25627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54107-8472-AF44-3BEB-CE1FD2145258}"/>
                </a:ext>
              </a:extLst>
            </p:cNvPr>
            <p:cNvSpPr txBox="1"/>
            <p:nvPr/>
          </p:nvSpPr>
          <p:spPr>
            <a:xfrm>
              <a:off x="9414523" y="68756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AIAD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B8B9B-BCF7-AD94-7201-762489212A89}"/>
              </a:ext>
            </a:extLst>
          </p:cNvPr>
          <p:cNvGrpSpPr/>
          <p:nvPr/>
        </p:nvGrpSpPr>
        <p:grpSpPr>
          <a:xfrm>
            <a:off x="822168" y="3650394"/>
            <a:ext cx="2635051" cy="2557407"/>
            <a:chOff x="1667309" y="633444"/>
            <a:chExt cx="2635051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63690D-A49C-ADD9-7B72-16525852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309" y="633444"/>
              <a:ext cx="2635051" cy="25574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8EFD49-8F47-9EAE-54E7-73EA3ED2B512}"/>
                </a:ext>
              </a:extLst>
            </p:cNvPr>
            <p:cNvSpPr txBox="1"/>
            <p:nvPr/>
          </p:nvSpPr>
          <p:spPr>
            <a:xfrm>
              <a:off x="3507073" y="70300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7A64-E73C-C4AA-524A-8387D3174008}"/>
              </a:ext>
            </a:extLst>
          </p:cNvPr>
          <p:cNvGrpSpPr/>
          <p:nvPr/>
        </p:nvGrpSpPr>
        <p:grpSpPr>
          <a:xfrm>
            <a:off x="8365232" y="3576369"/>
            <a:ext cx="2626527" cy="2621600"/>
            <a:chOff x="7585675" y="3863794"/>
            <a:chExt cx="2626527" cy="2621600"/>
          </a:xfrm>
          <a:effectLst>
            <a:glow rad="38100">
              <a:schemeClr val="tx1">
                <a:alpha val="34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35FAFC-CA03-1D66-754E-D83DE487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5675" y="3863794"/>
              <a:ext cx="2626527" cy="2621600"/>
            </a:xfrm>
            <a:prstGeom prst="rect">
              <a:avLst/>
            </a:prstGeom>
            <a:ln w="28575">
              <a:solidFill>
                <a:srgbClr val="FFE697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E6A92-AB61-D0F5-489A-99DF51EA1949}"/>
                </a:ext>
              </a:extLst>
            </p:cNvPr>
            <p:cNvSpPr txBox="1"/>
            <p:nvPr/>
          </p:nvSpPr>
          <p:spPr>
            <a:xfrm>
              <a:off x="9402501" y="3915556"/>
              <a:ext cx="73129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AIMD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E330CC-7058-4A45-DB1D-1C828E66865B}"/>
              </a:ext>
            </a:extLst>
          </p:cNvPr>
          <p:cNvSpPr txBox="1"/>
          <p:nvPr/>
        </p:nvSpPr>
        <p:spPr>
          <a:xfrm>
            <a:off x="8120412" y="6388761"/>
            <a:ext cx="311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Images Taken from the slides of </a:t>
            </a:r>
            <a:r>
              <a:rPr lang="en-US" sz="1200">
                <a:hlinkClick r:id="rId6"/>
              </a:rPr>
              <a:t>CS390: lec8-9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3F9CB-6157-AC1A-4FE2-291F7C1043CE}"/>
              </a:ext>
            </a:extLst>
          </p:cNvPr>
          <p:cNvSpPr txBox="1"/>
          <p:nvPr/>
        </p:nvSpPr>
        <p:spPr>
          <a:xfrm>
            <a:off x="4675306" y="1469160"/>
            <a:ext cx="2543041" cy="923330"/>
          </a:xfrm>
          <a:custGeom>
            <a:avLst/>
            <a:gdLst>
              <a:gd name="connsiteX0" fmla="*/ 0 w 2543041"/>
              <a:gd name="connsiteY0" fmla="*/ 0 h 923330"/>
              <a:gd name="connsiteX1" fmla="*/ 559469 w 2543041"/>
              <a:gd name="connsiteY1" fmla="*/ 0 h 923330"/>
              <a:gd name="connsiteX2" fmla="*/ 1246090 w 2543041"/>
              <a:gd name="connsiteY2" fmla="*/ 0 h 923330"/>
              <a:gd name="connsiteX3" fmla="*/ 1907281 w 2543041"/>
              <a:gd name="connsiteY3" fmla="*/ 0 h 923330"/>
              <a:gd name="connsiteX4" fmla="*/ 2543041 w 2543041"/>
              <a:gd name="connsiteY4" fmla="*/ 0 h 923330"/>
              <a:gd name="connsiteX5" fmla="*/ 2543041 w 2543041"/>
              <a:gd name="connsiteY5" fmla="*/ 470898 h 923330"/>
              <a:gd name="connsiteX6" fmla="*/ 2543041 w 2543041"/>
              <a:gd name="connsiteY6" fmla="*/ 923330 h 923330"/>
              <a:gd name="connsiteX7" fmla="*/ 1932711 w 2543041"/>
              <a:gd name="connsiteY7" fmla="*/ 923330 h 923330"/>
              <a:gd name="connsiteX8" fmla="*/ 1246090 w 2543041"/>
              <a:gd name="connsiteY8" fmla="*/ 923330 h 923330"/>
              <a:gd name="connsiteX9" fmla="*/ 661191 w 2543041"/>
              <a:gd name="connsiteY9" fmla="*/ 923330 h 923330"/>
              <a:gd name="connsiteX10" fmla="*/ 0 w 2543041"/>
              <a:gd name="connsiteY10" fmla="*/ 923330 h 923330"/>
              <a:gd name="connsiteX11" fmla="*/ 0 w 2543041"/>
              <a:gd name="connsiteY11" fmla="*/ 480132 h 923330"/>
              <a:gd name="connsiteX12" fmla="*/ 0 w 2543041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3041" h="923330" extrusionOk="0">
                <a:moveTo>
                  <a:pt x="0" y="0"/>
                </a:moveTo>
                <a:cubicBezTo>
                  <a:pt x="189356" y="3534"/>
                  <a:pt x="367944" y="15149"/>
                  <a:pt x="559469" y="0"/>
                </a:cubicBezTo>
                <a:cubicBezTo>
                  <a:pt x="750994" y="-15149"/>
                  <a:pt x="902917" y="-5797"/>
                  <a:pt x="1246090" y="0"/>
                </a:cubicBezTo>
                <a:cubicBezTo>
                  <a:pt x="1589263" y="5797"/>
                  <a:pt x="1581889" y="-8345"/>
                  <a:pt x="1907281" y="0"/>
                </a:cubicBezTo>
                <a:cubicBezTo>
                  <a:pt x="2232673" y="8345"/>
                  <a:pt x="2335221" y="12937"/>
                  <a:pt x="2543041" y="0"/>
                </a:cubicBezTo>
                <a:cubicBezTo>
                  <a:pt x="2534961" y="99741"/>
                  <a:pt x="2564504" y="315452"/>
                  <a:pt x="2543041" y="470898"/>
                </a:cubicBezTo>
                <a:cubicBezTo>
                  <a:pt x="2521578" y="626344"/>
                  <a:pt x="2524339" y="739419"/>
                  <a:pt x="2543041" y="923330"/>
                </a:cubicBezTo>
                <a:cubicBezTo>
                  <a:pt x="2337099" y="945190"/>
                  <a:pt x="2073229" y="900126"/>
                  <a:pt x="1932711" y="923330"/>
                </a:cubicBezTo>
                <a:cubicBezTo>
                  <a:pt x="1792193" y="946535"/>
                  <a:pt x="1525629" y="905622"/>
                  <a:pt x="1246090" y="923330"/>
                </a:cubicBezTo>
                <a:cubicBezTo>
                  <a:pt x="966551" y="941038"/>
                  <a:pt x="781162" y="898371"/>
                  <a:pt x="661191" y="923330"/>
                </a:cubicBezTo>
                <a:cubicBezTo>
                  <a:pt x="541220" y="948289"/>
                  <a:pt x="307784" y="942367"/>
                  <a:pt x="0" y="923330"/>
                </a:cubicBezTo>
                <a:cubicBezTo>
                  <a:pt x="5064" y="745380"/>
                  <a:pt x="-18117" y="594649"/>
                  <a:pt x="0" y="480132"/>
                </a:cubicBezTo>
                <a:cubicBezTo>
                  <a:pt x="18117" y="365615"/>
                  <a:pt x="6451" y="23584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95515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But doesn’t converges to Fairness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3A3B0-3FF2-66E4-4A8E-92B11DCE9CF8}"/>
              </a:ext>
            </a:extLst>
          </p:cNvPr>
          <p:cNvSpPr txBox="1"/>
          <p:nvPr/>
        </p:nvSpPr>
        <p:spPr>
          <a:xfrm>
            <a:off x="4067572" y="3650394"/>
            <a:ext cx="1728634" cy="923330"/>
          </a:xfrm>
          <a:custGeom>
            <a:avLst/>
            <a:gdLst>
              <a:gd name="connsiteX0" fmla="*/ 0 w 1728634"/>
              <a:gd name="connsiteY0" fmla="*/ 0 h 923330"/>
              <a:gd name="connsiteX1" fmla="*/ 558925 w 1728634"/>
              <a:gd name="connsiteY1" fmla="*/ 0 h 923330"/>
              <a:gd name="connsiteX2" fmla="*/ 1083277 w 1728634"/>
              <a:gd name="connsiteY2" fmla="*/ 0 h 923330"/>
              <a:gd name="connsiteX3" fmla="*/ 1728634 w 1728634"/>
              <a:gd name="connsiteY3" fmla="*/ 0 h 923330"/>
              <a:gd name="connsiteX4" fmla="*/ 1728634 w 1728634"/>
              <a:gd name="connsiteY4" fmla="*/ 452432 h 923330"/>
              <a:gd name="connsiteX5" fmla="*/ 1728634 w 1728634"/>
              <a:gd name="connsiteY5" fmla="*/ 923330 h 923330"/>
              <a:gd name="connsiteX6" fmla="*/ 1169709 w 1728634"/>
              <a:gd name="connsiteY6" fmla="*/ 923330 h 923330"/>
              <a:gd name="connsiteX7" fmla="*/ 645357 w 1728634"/>
              <a:gd name="connsiteY7" fmla="*/ 923330 h 923330"/>
              <a:gd name="connsiteX8" fmla="*/ 0 w 1728634"/>
              <a:gd name="connsiteY8" fmla="*/ 923330 h 923330"/>
              <a:gd name="connsiteX9" fmla="*/ 0 w 1728634"/>
              <a:gd name="connsiteY9" fmla="*/ 443198 h 923330"/>
              <a:gd name="connsiteX10" fmla="*/ 0 w 1728634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8634" h="923330" extrusionOk="0">
                <a:moveTo>
                  <a:pt x="0" y="0"/>
                </a:moveTo>
                <a:cubicBezTo>
                  <a:pt x="219711" y="13179"/>
                  <a:pt x="358569" y="20221"/>
                  <a:pt x="558925" y="0"/>
                </a:cubicBezTo>
                <a:cubicBezTo>
                  <a:pt x="759282" y="-20221"/>
                  <a:pt x="833348" y="9742"/>
                  <a:pt x="1083277" y="0"/>
                </a:cubicBezTo>
                <a:cubicBezTo>
                  <a:pt x="1333206" y="-9742"/>
                  <a:pt x="1597003" y="10544"/>
                  <a:pt x="1728634" y="0"/>
                </a:cubicBezTo>
                <a:cubicBezTo>
                  <a:pt x="1727540" y="179670"/>
                  <a:pt x="1721661" y="297050"/>
                  <a:pt x="1728634" y="452432"/>
                </a:cubicBezTo>
                <a:cubicBezTo>
                  <a:pt x="1735607" y="607814"/>
                  <a:pt x="1707993" y="815587"/>
                  <a:pt x="1728634" y="923330"/>
                </a:cubicBezTo>
                <a:cubicBezTo>
                  <a:pt x="1592167" y="926878"/>
                  <a:pt x="1347274" y="933229"/>
                  <a:pt x="1169709" y="923330"/>
                </a:cubicBezTo>
                <a:cubicBezTo>
                  <a:pt x="992144" y="913431"/>
                  <a:pt x="865795" y="911055"/>
                  <a:pt x="645357" y="923330"/>
                </a:cubicBezTo>
                <a:cubicBezTo>
                  <a:pt x="424919" y="935605"/>
                  <a:pt x="261137" y="935834"/>
                  <a:pt x="0" y="923330"/>
                </a:cubicBezTo>
                <a:cubicBezTo>
                  <a:pt x="16247" y="817247"/>
                  <a:pt x="-13657" y="666668"/>
                  <a:pt x="0" y="443198"/>
                </a:cubicBezTo>
                <a:cubicBezTo>
                  <a:pt x="13657" y="219728"/>
                  <a:pt x="-18068" y="12785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256222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Goes away from Fairness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781C-B8FE-B3F1-307D-C5229A6EF5A6}"/>
              </a:ext>
            </a:extLst>
          </p:cNvPr>
          <p:cNvSpPr txBox="1"/>
          <p:nvPr/>
        </p:nvSpPr>
        <p:spPr>
          <a:xfrm>
            <a:off x="5240594" y="4929097"/>
            <a:ext cx="2447852" cy="923330"/>
          </a:xfrm>
          <a:custGeom>
            <a:avLst/>
            <a:gdLst>
              <a:gd name="connsiteX0" fmla="*/ 0 w 2447852"/>
              <a:gd name="connsiteY0" fmla="*/ 0 h 923330"/>
              <a:gd name="connsiteX1" fmla="*/ 636442 w 2447852"/>
              <a:gd name="connsiteY1" fmla="*/ 0 h 923330"/>
              <a:gd name="connsiteX2" fmla="*/ 1272883 w 2447852"/>
              <a:gd name="connsiteY2" fmla="*/ 0 h 923330"/>
              <a:gd name="connsiteX3" fmla="*/ 1884846 w 2447852"/>
              <a:gd name="connsiteY3" fmla="*/ 0 h 923330"/>
              <a:gd name="connsiteX4" fmla="*/ 2447852 w 2447852"/>
              <a:gd name="connsiteY4" fmla="*/ 0 h 923330"/>
              <a:gd name="connsiteX5" fmla="*/ 2447852 w 2447852"/>
              <a:gd name="connsiteY5" fmla="*/ 433965 h 923330"/>
              <a:gd name="connsiteX6" fmla="*/ 2447852 w 2447852"/>
              <a:gd name="connsiteY6" fmla="*/ 923330 h 923330"/>
              <a:gd name="connsiteX7" fmla="*/ 1835889 w 2447852"/>
              <a:gd name="connsiteY7" fmla="*/ 923330 h 923330"/>
              <a:gd name="connsiteX8" fmla="*/ 1199447 w 2447852"/>
              <a:gd name="connsiteY8" fmla="*/ 923330 h 923330"/>
              <a:gd name="connsiteX9" fmla="*/ 660920 w 2447852"/>
              <a:gd name="connsiteY9" fmla="*/ 923330 h 923330"/>
              <a:gd name="connsiteX10" fmla="*/ 0 w 2447852"/>
              <a:gd name="connsiteY10" fmla="*/ 923330 h 923330"/>
              <a:gd name="connsiteX11" fmla="*/ 0 w 2447852"/>
              <a:gd name="connsiteY11" fmla="*/ 489365 h 923330"/>
              <a:gd name="connsiteX12" fmla="*/ 0 w 2447852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7852" h="923330" extrusionOk="0">
                <a:moveTo>
                  <a:pt x="0" y="0"/>
                </a:moveTo>
                <a:cubicBezTo>
                  <a:pt x="293010" y="23616"/>
                  <a:pt x="370161" y="-9978"/>
                  <a:pt x="636442" y="0"/>
                </a:cubicBezTo>
                <a:cubicBezTo>
                  <a:pt x="902723" y="9978"/>
                  <a:pt x="1123914" y="-3612"/>
                  <a:pt x="1272883" y="0"/>
                </a:cubicBezTo>
                <a:cubicBezTo>
                  <a:pt x="1421852" y="3612"/>
                  <a:pt x="1757936" y="2007"/>
                  <a:pt x="1884846" y="0"/>
                </a:cubicBezTo>
                <a:cubicBezTo>
                  <a:pt x="2011756" y="-2007"/>
                  <a:pt x="2275406" y="11401"/>
                  <a:pt x="2447852" y="0"/>
                </a:cubicBezTo>
                <a:cubicBezTo>
                  <a:pt x="2443847" y="212530"/>
                  <a:pt x="2429931" y="227651"/>
                  <a:pt x="2447852" y="433965"/>
                </a:cubicBezTo>
                <a:cubicBezTo>
                  <a:pt x="2465773" y="640279"/>
                  <a:pt x="2423767" y="721647"/>
                  <a:pt x="2447852" y="923330"/>
                </a:cubicBezTo>
                <a:cubicBezTo>
                  <a:pt x="2242540" y="905029"/>
                  <a:pt x="2012871" y="941327"/>
                  <a:pt x="1835889" y="923330"/>
                </a:cubicBezTo>
                <a:cubicBezTo>
                  <a:pt x="1658907" y="905333"/>
                  <a:pt x="1483793" y="938304"/>
                  <a:pt x="1199447" y="923330"/>
                </a:cubicBezTo>
                <a:cubicBezTo>
                  <a:pt x="915101" y="908356"/>
                  <a:pt x="849786" y="915734"/>
                  <a:pt x="660920" y="923330"/>
                </a:cubicBezTo>
                <a:cubicBezTo>
                  <a:pt x="472054" y="930926"/>
                  <a:pt x="289667" y="918669"/>
                  <a:pt x="0" y="923330"/>
                </a:cubicBezTo>
                <a:cubicBezTo>
                  <a:pt x="11337" y="829984"/>
                  <a:pt x="-18659" y="697059"/>
                  <a:pt x="0" y="489365"/>
                </a:cubicBezTo>
                <a:cubicBezTo>
                  <a:pt x="18659" y="281671"/>
                  <a:pt x="-373" y="13942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3220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Converges to stable and fair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Symmetric to fairness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C19BA68-E638-3D64-B9BF-EE4903B13387}"/>
              </a:ext>
            </a:extLst>
          </p:cNvPr>
          <p:cNvCxnSpPr>
            <a:stCxn id="22" idx="3"/>
          </p:cNvCxnSpPr>
          <p:nvPr/>
        </p:nvCxnSpPr>
        <p:spPr>
          <a:xfrm>
            <a:off x="7218347" y="1930825"/>
            <a:ext cx="1135743" cy="7840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7EE8F9D-A9A0-BE80-7AC6-A437C84DDA1F}"/>
              </a:ext>
            </a:extLst>
          </p:cNvPr>
          <p:cNvCxnSpPr>
            <a:stCxn id="22" idx="1"/>
          </p:cNvCxnSpPr>
          <p:nvPr/>
        </p:nvCxnSpPr>
        <p:spPr>
          <a:xfrm rot="10800000">
            <a:off x="3437554" y="1181059"/>
            <a:ext cx="1237753" cy="7497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ADC01B8-1154-BCCF-D72B-2601CE272CDA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457220" y="4112058"/>
            <a:ext cx="610353" cy="2927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A913ECB-E139-A1E8-5090-55E73EFAE01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688446" y="4887169"/>
            <a:ext cx="676786" cy="5035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F2D-DC47-4989-27BE-4EC6C475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75" y="2795154"/>
            <a:ext cx="7400004" cy="1267692"/>
          </a:xfrm>
        </p:spPr>
        <p:txBody>
          <a:bodyPr>
            <a:normAutofit fontScale="90000"/>
          </a:bodyPr>
          <a:lstStyle/>
          <a:p>
            <a:r>
              <a:rPr lang="en-US" sz="6000" b="1"/>
              <a:t>A Critical Analysis</a:t>
            </a:r>
            <a:br>
              <a:rPr lang="en-US" sz="6000" b="1"/>
            </a:br>
            <a:r>
              <a:rPr lang="en-US" sz="6000" b="1"/>
              <a:t>                  of TCP CC</a:t>
            </a:r>
            <a:endParaRPr lang="en-IN" sz="6000" b="1"/>
          </a:p>
        </p:txBody>
      </p:sp>
    </p:spTree>
    <p:extLst>
      <p:ext uri="{BB962C8B-B14F-4D97-AF65-F5344CB8AC3E}">
        <p14:creationId xmlns:p14="http://schemas.microsoft.com/office/powerpoint/2010/main" val="157903499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933-FEAA-0F49-44C6-BD26F8F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29" y="690868"/>
            <a:ext cx="10200409" cy="1137931"/>
          </a:xfrm>
        </p:spPr>
        <p:txBody>
          <a:bodyPr>
            <a:normAutofit/>
          </a:bodyPr>
          <a:lstStyle/>
          <a:p>
            <a:r>
              <a:rPr lang="en-IN" b="1"/>
              <a:t>Failings of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EAA9-AB4C-4999-D3D5-67671320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30" y="1985656"/>
            <a:ext cx="10200409" cy="4486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Leads to the Queuing of packets(large delays)</a:t>
            </a:r>
          </a:p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Does not scale to high-speed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Produces irregular saw-tooth behaviour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3200"/>
              <a:t> Takes a long time to reach steady state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RTT(unfair) 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losses(non congestive losses)</a:t>
            </a:r>
          </a:p>
          <a:p>
            <a:pPr>
              <a:lnSpc>
                <a:spcPct val="100000"/>
              </a:lnSpc>
              <a:buClr>
                <a:srgbClr val="FFCC99"/>
              </a:buClr>
            </a:pPr>
            <a:endParaRPr lang="en-IN" sz="3200"/>
          </a:p>
          <a:p>
            <a:pPr>
              <a:lnSpc>
                <a:spcPct val="100000"/>
              </a:lnSpc>
              <a:buClr>
                <a:srgbClr val="002060"/>
              </a:buClr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 marL="0" indent="0">
              <a:buClr>
                <a:srgbClr val="002060"/>
              </a:buClr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223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46B-D575-3C3B-6C53-0FCE2AC5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2FDD-48D3-E262-CC0C-B08E119B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Changing network conditions in real-time. </a:t>
            </a:r>
          </a:p>
          <a:p>
            <a:r>
              <a:rPr lang="en-US"/>
              <a:t>This ensures efficient utilization of available bandwidth while preventing</a:t>
            </a:r>
          </a:p>
          <a:p>
            <a:pPr marL="0" indent="0">
              <a:buNone/>
            </a:pPr>
            <a:r>
              <a:rPr lang="en-US"/>
              <a:t>   network congestion.</a:t>
            </a:r>
          </a:p>
          <a:p>
            <a:r>
              <a:rPr lang="en-US"/>
              <a:t>Each side of a TCP connection consists:  receive buffer, send buffer, and</a:t>
            </a:r>
          </a:p>
          <a:p>
            <a:pPr marL="0" indent="0">
              <a:buNone/>
            </a:pPr>
            <a:r>
              <a:rPr lang="en-US"/>
              <a:t>   several variables (like  </a:t>
            </a:r>
            <a:r>
              <a:rPr lang="en-US" i="1" err="1">
                <a:solidFill>
                  <a:srgbClr val="FFCC66"/>
                </a:solidFill>
              </a:rPr>
              <a:t>LastByteRead</a:t>
            </a:r>
            <a:r>
              <a:rPr lang="en-US"/>
              <a:t>,</a:t>
            </a:r>
            <a:r>
              <a:rPr lang="en-US" i="1">
                <a:solidFill>
                  <a:srgbClr val="FFCC66"/>
                </a:solidFill>
              </a:rPr>
              <a:t> cwnd</a:t>
            </a:r>
            <a:r>
              <a:rPr lang="en-US"/>
              <a:t>, </a:t>
            </a:r>
            <a:r>
              <a:rPr lang="en-US" i="1">
                <a:solidFill>
                  <a:srgbClr val="FFCC66"/>
                </a:solidFill>
              </a:rPr>
              <a:t>rwnd</a:t>
            </a:r>
            <a:r>
              <a:rPr lang="en-US"/>
              <a:t>, etc.).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5122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17A4-387E-6283-2FD1-F2475511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17" y="1023731"/>
            <a:ext cx="5968517" cy="2693504"/>
          </a:xfrm>
          <a:effectLst/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             </a:t>
            </a:r>
          </a:p>
          <a:p>
            <a:pPr marL="0" indent="0">
              <a:buNone/>
            </a:pPr>
            <a:r>
              <a:rPr lang="en-US" sz="18500" dirty="0"/>
              <a:t>                   </a:t>
            </a:r>
            <a:r>
              <a:rPr lang="en-US" sz="18500"/>
              <a:t>  </a:t>
            </a:r>
            <a:r>
              <a:rPr lang="en-US" sz="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DEMO</a:t>
            </a:r>
            <a:endParaRPr lang="en-IN" sz="1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686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4075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00" y="1600636"/>
            <a:ext cx="4195195" cy="3155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" y="5157059"/>
            <a:ext cx="5331722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684549" y="962558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MIAD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46220" y="1617754"/>
            <a:ext cx="418466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61141" y="5172481"/>
            <a:ext cx="5331722" cy="1245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79747" y="10329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E255D-51A5-C3B7-7DE1-C0358D8ABFF4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02ED8-1478-0D36-6912-2609A70065ED}"/>
              </a:ext>
            </a:extLst>
          </p:cNvPr>
          <p:cNvSpPr txBox="1"/>
          <p:nvPr/>
        </p:nvSpPr>
        <p:spPr>
          <a:xfrm>
            <a:off x="1465006" y="4756267"/>
            <a:ext cx="34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4A591-D089-F870-19FA-BAC407DD55AE}"/>
              </a:ext>
            </a:extLst>
          </p:cNvPr>
          <p:cNvSpPr txBox="1"/>
          <p:nvPr/>
        </p:nvSpPr>
        <p:spPr>
          <a:xfrm>
            <a:off x="7266039" y="4739148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42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6734" y="1613060"/>
            <a:ext cx="4195195" cy="3134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447" y="5121843"/>
            <a:ext cx="5117771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582243" y="1028285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MIMD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10073" y="1619624"/>
            <a:ext cx="416185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51856" y="5086627"/>
            <a:ext cx="5239727" cy="12763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91271" y="1034849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AIMD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8DD4-960D-A83B-84D2-A954A4E47221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F1E4-7943-2021-431E-84750595AE70}"/>
              </a:ext>
            </a:extLst>
          </p:cNvPr>
          <p:cNvSpPr txBox="1"/>
          <p:nvPr/>
        </p:nvSpPr>
        <p:spPr>
          <a:xfrm>
            <a:off x="1238864" y="4752511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7F0-CCBC-6935-0EEE-092D21A2B47B}"/>
              </a:ext>
            </a:extLst>
          </p:cNvPr>
          <p:cNvSpPr txBox="1"/>
          <p:nvPr/>
        </p:nvSpPr>
        <p:spPr>
          <a:xfrm>
            <a:off x="7202130" y="4717295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68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C9D-90CD-670A-D025-2DCDCDE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198664" cy="787495"/>
          </a:xfrm>
        </p:spPr>
        <p:txBody>
          <a:bodyPr/>
          <a:lstStyle/>
          <a:p>
            <a:r>
              <a:rPr lang="en-US" b="1"/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1BD32-D868-951B-21F1-4D17F0E4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6" y="1658144"/>
            <a:ext cx="3541712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610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54F-CD93-CA75-6E8D-6E6A469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2177-DEF6-D6D3-4237-4888396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https://www.ucg.ac.me/skladiste/blog_44233/objava_64433/fajlovi/Computer%20Networking%20_%20A%20Top%20Down%20Approach,%207th,%20converted.pdf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https://slideplayer.com/slide/6466058/#google_vignette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https://miet.ac.in/assets/uploads/cs/TCP.pdf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https://www.researchgate.net/publication/2937689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https://slideplayer.com/amp/8694372/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https://www.slideserve.com/lovey/congestion-control-and-active-queue-management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https://www.slideserve.com/pbenning/tcp-fairness-powerpoint-ppt-presentation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960629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FD7-7E20-0E74-E4F0-87059FE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1011"/>
            <a:ext cx="9905998" cy="1575978"/>
          </a:xfrm>
        </p:spPr>
        <p:txBody>
          <a:bodyPr/>
          <a:lstStyle/>
          <a:p>
            <a:r>
              <a:rPr lang="en-US"/>
              <a:t>                        </a:t>
            </a: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00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AC1DD-F810-DFE9-E57C-FC200C18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6"/>
          <a:stretch/>
        </p:blipFill>
        <p:spPr>
          <a:xfrm>
            <a:off x="1948531" y="1375772"/>
            <a:ext cx="8100038" cy="328666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reflection blurRad="317500" stA="20000" endPos="350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650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BFCC-D053-F979-92AD-0875F96A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Congestion window(</a:t>
                </a:r>
                <a:r>
                  <a:rPr lang="en-US" i="1">
                    <a:solidFill>
                      <a:srgbClr val="FFCC66"/>
                    </a:solidFill>
                  </a:rPr>
                  <a:t>cwnd</a:t>
                </a:r>
                <a:r>
                  <a:rPr lang="en-US"/>
                  <a:t>):  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/>
                  <a:t> </a:t>
                </a:r>
                <a:r>
                  <a:rPr lang="en-US">
                    <a:solidFill>
                      <a:srgbClr val="FFFFFF"/>
                    </a:solidFill>
                    <a:ea typeface="+mn-lt"/>
                    <a:cs typeface="+mn-lt"/>
                  </a:rPr>
                  <a:t>          </a:t>
                </a:r>
                <a:r>
                  <a:rPr lang="en-US" sz="2400">
                    <a:solidFill>
                      <a:srgbClr val="FFFFFF"/>
                    </a:solidFill>
                    <a:ea typeface="+mn-lt"/>
                    <a:cs typeface="+mn-lt"/>
                  </a:rPr>
                  <a:t>It refers to the amount of data that a sender can transmit to a receiver 	without receiving an acknowledgment (ACK) from the receiver.</a:t>
                </a:r>
                <a:endParaRPr lang="en-US"/>
              </a:p>
              <a:p>
                <a:r>
                  <a:rPr lang="en-US"/>
                  <a:t>Receiver window(</a:t>
                </a:r>
                <a:r>
                  <a:rPr lang="en-US">
                    <a:solidFill>
                      <a:srgbClr val="FFC000"/>
                    </a:solidFill>
                  </a:rPr>
                  <a:t>rwnd</a:t>
                </a:r>
                <a:r>
                  <a:rPr lang="en-US"/>
                  <a:t>):</a:t>
                </a:r>
              </a:p>
              <a:p>
                <a:pPr marL="457200" lvl="1" indent="0">
                  <a:buNone/>
                </a:pPr>
                <a:r>
                  <a:rPr lang="en-US" sz="2800"/>
                  <a:t>	</a:t>
                </a:r>
                <a:r>
                  <a:rPr lang="en-US" sz="2200"/>
                  <a:t>It’s a variable that indicates the amount of data that the receiver can</a:t>
                </a:r>
              </a:p>
              <a:p>
                <a:pPr marL="457200" lvl="1" indent="0">
                  <a:buNone/>
                </a:pPr>
                <a:r>
                  <a:rPr lang="en-US" sz="2200"/>
                  <a:t>      accept at the current time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>
                    <a:solidFill>
                      <a:srgbClr val="FFCC66"/>
                    </a:solidFill>
                  </a:rPr>
                  <a:t>Unacknowledged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solidFill>
                      <a:srgbClr val="FFCC66"/>
                    </a:solidFill>
                  </a:rPr>
                  <a:t> min(cwnd, rwnd)</a:t>
                </a:r>
                <a:r>
                  <a:rPr lang="en-US">
                    <a:solidFill>
                      <a:srgbClr val="FFE697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          It ensures that the sender doesn't send more data than either the cwnd 	or the rwnd can handle.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  <a:blipFill>
                <a:blip r:embed="rId2"/>
                <a:stretch>
                  <a:fillRect l="-1231" t="-2442" r="-369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A43-44B4-4176-089C-37BB484D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9468"/>
            <a:ext cx="9905998" cy="147857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/>
              <a:t>Key Mechanisms for congestion control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8FC-EA77-9CF4-1BE6-26247AF9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5782"/>
            <a:ext cx="9905999" cy="4233700"/>
          </a:xfrm>
        </p:spPr>
        <p:txBody>
          <a:bodyPr>
            <a:normAutofit fontScale="92500"/>
          </a:bodyPr>
          <a:lstStyle/>
          <a:p>
            <a:r>
              <a:rPr lang="en-US" sz="2600" b="1">
                <a:solidFill>
                  <a:srgbClr val="FFE697"/>
                </a:solidFill>
              </a:rPr>
              <a:t>Congestion Window Management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By adjusting cwnd based on perceived congestion, TCP regulates the sending rate to prevent overloading the network.</a:t>
            </a:r>
          </a:p>
          <a:p>
            <a:r>
              <a:rPr lang="en-US" sz="2600" b="1">
                <a:solidFill>
                  <a:srgbClr val="FFE697"/>
                </a:solidFill>
              </a:rPr>
              <a:t>Detection of Congestion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detects congestion through loss events, such as timeouts or receipt of multiple duplicate ACKs. These events signal network congestion, prompting TCP to adjust its transmission behavior accordingly.</a:t>
            </a:r>
          </a:p>
          <a:p>
            <a:r>
              <a:rPr lang="en-US" sz="2600" b="1">
                <a:solidFill>
                  <a:srgbClr val="FFE697"/>
                </a:solidFill>
              </a:rPr>
              <a:t>Self-Clocking and Bandwidth Probing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dynamically adjusts its transmission rate based on implicit signals from the network. It increases the rate until a loss event occurs, then backs off, effectively probing for the maximum sustainable rate without causing congestion collapse.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5D1-4973-48C6-8142-ECC9C3FF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112" y="2597747"/>
            <a:ext cx="7794523" cy="1662506"/>
          </a:xfrm>
        </p:spPr>
        <p:txBody>
          <a:bodyPr>
            <a:normAutofit/>
          </a:bodyPr>
          <a:lstStyle/>
          <a:p>
            <a:r>
              <a:rPr lang="en-IN" sz="5400" b="1"/>
              <a:t>        TCP Congestion Control Algorithm</a:t>
            </a:r>
          </a:p>
        </p:txBody>
      </p:sp>
    </p:spTree>
    <p:extLst>
      <p:ext uri="{BB962C8B-B14F-4D97-AF65-F5344CB8AC3E}">
        <p14:creationId xmlns:p14="http://schemas.microsoft.com/office/powerpoint/2010/main" val="6968163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747E-84C7-D739-1726-BA96047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The algorithm has three major components:</a:t>
            </a:r>
          </a:p>
          <a:p>
            <a:r>
              <a:rPr lang="en-US" sz="2800"/>
              <a:t>(1) slow start</a:t>
            </a:r>
          </a:p>
          <a:p>
            <a:r>
              <a:rPr lang="en-US" sz="2800"/>
              <a:t>(2) congestion avoidance</a:t>
            </a:r>
          </a:p>
          <a:p>
            <a:r>
              <a:rPr lang="en-US" sz="2800"/>
              <a:t>(3) fast recovery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CDB4-3B43-EFEE-3D52-3A564842FC5C}"/>
              </a:ext>
            </a:extLst>
          </p:cNvPr>
          <p:cNvSpPr txBox="1"/>
          <p:nvPr/>
        </p:nvSpPr>
        <p:spPr>
          <a:xfrm>
            <a:off x="997052" y="677338"/>
            <a:ext cx="10559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+mj-lt"/>
              </a:rPr>
              <a:t>celebrated TCP congestion-control algorithm.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First described in [</a:t>
            </a:r>
            <a:r>
              <a:rPr lang="en-US" sz="3000">
                <a:solidFill>
                  <a:srgbClr val="FFC000"/>
                </a:solidFill>
                <a:latin typeface="+mj-lt"/>
              </a:rPr>
              <a:t>Jacobson 1988</a:t>
            </a:r>
            <a:r>
              <a:rPr lang="en-US" sz="3000">
                <a:latin typeface="+mj-lt"/>
              </a:rPr>
              <a:t>] and standardized in [RFC 5681].</a:t>
            </a:r>
            <a:endParaRPr lang="en-IN" sz="3000">
              <a:latin typeface="+mj-lt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8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</TotalTime>
  <Words>2863</Words>
  <Application>Microsoft Office PowerPoint</Application>
  <PresentationFormat>Widescreen</PresentationFormat>
  <Paragraphs>394</Paragraphs>
  <Slides>57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7" baseType="lpstr">
      <vt:lpstr>ＭＳ Ｐゴシック</vt:lpstr>
      <vt:lpstr>Algerian</vt:lpstr>
      <vt:lpstr>Aptos Display</vt:lpstr>
      <vt:lpstr>Arial</vt:lpstr>
      <vt:lpstr>Calibri</vt:lpstr>
      <vt:lpstr>Calibri Light</vt:lpstr>
      <vt:lpstr>Cambria Math</vt:lpstr>
      <vt:lpstr>Comic Sans MS</vt:lpstr>
      <vt:lpstr>Courier New</vt:lpstr>
      <vt:lpstr>Myriad Roman</vt:lpstr>
      <vt:lpstr>Rockwell</vt:lpstr>
      <vt:lpstr>Segoe UI</vt:lpstr>
      <vt:lpstr>Söhne</vt:lpstr>
      <vt:lpstr>Tahoma</vt:lpstr>
      <vt:lpstr>Times New Roman</vt:lpstr>
      <vt:lpstr>TW Cen MT</vt:lpstr>
      <vt:lpstr>TW Cen MT</vt:lpstr>
      <vt:lpstr>Wingdings</vt:lpstr>
      <vt:lpstr>Circuit</vt:lpstr>
      <vt:lpstr>Equation</vt:lpstr>
      <vt:lpstr>TCP congestion control </vt:lpstr>
      <vt:lpstr>What is Congestion?</vt:lpstr>
      <vt:lpstr>THE PROBLEM</vt:lpstr>
      <vt:lpstr>To overcome this:</vt:lpstr>
      <vt:lpstr>Dynamically Adjusting Sending Rate</vt:lpstr>
      <vt:lpstr>Dynamically Adjusting Sending Rate</vt:lpstr>
      <vt:lpstr>Key Mechanisms for congestion control</vt:lpstr>
      <vt:lpstr>        TCP Congestion Control Algorithm</vt:lpstr>
      <vt:lpstr>PowerPoint Presentation</vt:lpstr>
      <vt:lpstr>Slow Start</vt:lpstr>
      <vt:lpstr>Slow Start</vt:lpstr>
      <vt:lpstr>          Figure: Slow Start</vt:lpstr>
      <vt:lpstr>PowerPoint Presentation</vt:lpstr>
      <vt:lpstr>PowerPoint Presentation</vt:lpstr>
      <vt:lpstr>Congestion Avoidance</vt:lpstr>
      <vt:lpstr>PowerPoint Presentation</vt:lpstr>
      <vt:lpstr>PowerPoint Presentation</vt:lpstr>
      <vt:lpstr>One Final Phase: Fast Recovery</vt:lpstr>
      <vt:lpstr>Example</vt:lpstr>
      <vt:lpstr>Timeline</vt:lpstr>
      <vt:lpstr>Solution: Fast Recovery</vt:lpstr>
      <vt:lpstr>Example</vt:lpstr>
      <vt:lpstr>Timeline</vt:lpstr>
      <vt:lpstr>PowerPoint Presentation</vt:lpstr>
      <vt:lpstr>TCP Flavors and          TCP Fairness</vt:lpstr>
      <vt:lpstr>TCP FLAVORS </vt:lpstr>
      <vt:lpstr>TCP Tahoe vs. TCP Reno </vt:lpstr>
      <vt:lpstr>PowerPoint Presentation</vt:lpstr>
      <vt:lpstr>PowerPoint Presentation</vt:lpstr>
      <vt:lpstr>TCP fairness</vt:lpstr>
      <vt:lpstr>PowerPoint Presentation</vt:lpstr>
      <vt:lpstr>PowerPoint Presentation</vt:lpstr>
      <vt:lpstr>PowerPoint Presentation</vt:lpstr>
      <vt:lpstr>PowerPoint Presentation</vt:lpstr>
      <vt:lpstr>Calculation on a simple model</vt:lpstr>
      <vt:lpstr>Calculation on a simple model</vt:lpstr>
      <vt:lpstr>TCP Throughput/loss Relationship</vt:lpstr>
      <vt:lpstr>A Simple Model for TCP Throughput</vt:lpstr>
      <vt:lpstr>A Simple Model for TCP Throughput</vt:lpstr>
      <vt:lpstr>             OtheR  alternatives </vt:lpstr>
      <vt:lpstr>Control System Model</vt:lpstr>
      <vt:lpstr>Four alternatives</vt:lpstr>
      <vt:lpstr>Multiplicative Increase, Additive Decrease(MIAD)</vt:lpstr>
      <vt:lpstr>Additive Increase, Additive  Decrease(AIAD)</vt:lpstr>
      <vt:lpstr>Multiplicative Increase, Multiplicative Decrease(MIMD)</vt:lpstr>
      <vt:lpstr>Additive Increase, Multiplicative Decrease(AIMD)</vt:lpstr>
      <vt:lpstr>PowerPoint Presentation</vt:lpstr>
      <vt:lpstr>A Critical Analysis                   of TCP CC</vt:lpstr>
      <vt:lpstr>Failings of TCP Congestion Control</vt:lpstr>
      <vt:lpstr>PowerPoint Presentation</vt:lpstr>
      <vt:lpstr>Four alternatives</vt:lpstr>
      <vt:lpstr>PowerPoint Presentation</vt:lpstr>
      <vt:lpstr>PowerPoint Presentation</vt:lpstr>
      <vt:lpstr>Quiz</vt:lpstr>
      <vt:lpstr>REFERENCES</vt:lpstr>
      <vt:lpstr>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HARSHINI MARYADA</dc:creator>
  <cp:lastModifiedBy>Rupesh Bhusare</cp:lastModifiedBy>
  <cp:revision>2</cp:revision>
  <dcterms:created xsi:type="dcterms:W3CDTF">2024-04-19T12:57:54Z</dcterms:created>
  <dcterms:modified xsi:type="dcterms:W3CDTF">2024-04-23T18:18:40Z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