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335" r:id="rId2"/>
    <p:sldId id="315" r:id="rId3"/>
    <p:sldId id="326" r:id="rId4"/>
    <p:sldId id="333" r:id="rId5"/>
    <p:sldId id="332" r:id="rId6"/>
    <p:sldId id="334" r:id="rId7"/>
    <p:sldId id="329" r:id="rId8"/>
    <p:sldId id="330" r:id="rId9"/>
    <p:sldId id="318" r:id="rId10"/>
    <p:sldId id="328" r:id="rId11"/>
    <p:sldId id="331" r:id="rId12"/>
  </p:sldIdLst>
  <p:sldSz cx="9144000" cy="5143500" type="screen16x9"/>
  <p:notesSz cx="6805613" cy="9944100"/>
  <p:defaultTextStyle>
    <a:defPPr>
      <a:defRPr lang="en-US"/>
    </a:defPPr>
    <a:lvl1pPr marL="0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9576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79152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18728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58303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97879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637455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77031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516607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BAB2E5AE-817A-4C18-8434-DF0309C17656}">
          <p14:sldIdLst>
            <p14:sldId id="335"/>
            <p14:sldId id="315"/>
            <p14:sldId id="326"/>
            <p14:sldId id="333"/>
            <p14:sldId id="332"/>
            <p14:sldId id="334"/>
            <p14:sldId id="329"/>
            <p14:sldId id="330"/>
            <p14:sldId id="318"/>
            <p14:sldId id="328"/>
            <p14:sldId id="3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71">
          <p15:clr>
            <a:srgbClr val="A4A3A4"/>
          </p15:clr>
        </p15:guide>
        <p15:guide id="2" orient="horz" pos="2783">
          <p15:clr>
            <a:srgbClr val="A4A3A4"/>
          </p15:clr>
        </p15:guide>
        <p15:guide id="3" pos="537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3F77"/>
    <a:srgbClr val="808080"/>
    <a:srgbClr val="000000"/>
    <a:srgbClr val="003300"/>
    <a:srgbClr val="3BACFF"/>
    <a:srgbClr val="005386"/>
    <a:srgbClr val="5B7F95"/>
    <a:srgbClr val="F37021"/>
    <a:srgbClr val="EFD921"/>
    <a:srgbClr val="2C87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82" autoAdjust="0"/>
    <p:restoredTop sz="93971" autoAdjust="0"/>
  </p:normalViewPr>
  <p:slideViewPr>
    <p:cSldViewPr snapToGrid="0">
      <p:cViewPr varScale="1">
        <p:scale>
          <a:sx n="110" d="100"/>
          <a:sy n="110" d="100"/>
        </p:scale>
        <p:origin x="893" y="72"/>
      </p:cViewPr>
      <p:guideLst>
        <p:guide orient="horz" pos="771"/>
        <p:guide orient="horz" pos="2783"/>
        <p:guide pos="53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9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40" y="1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r">
              <a:defRPr sz="1200"/>
            </a:lvl1pPr>
          </a:lstStyle>
          <a:p>
            <a:fld id="{CD4DA60F-0BB5-4A3D-B6FA-FDF2FC2558E5}" type="datetimeFigureOut">
              <a:rPr lang="en-US" smtClean="0"/>
              <a:pPr/>
              <a:t>7/17/2024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45170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40" y="9445170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r">
              <a:defRPr sz="1200"/>
            </a:lvl1pPr>
          </a:lstStyle>
          <a:p>
            <a:fld id="{44425933-59C9-4582-A8D9-570D66460C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736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0" y="1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r">
              <a:defRPr sz="1200"/>
            </a:lvl1pPr>
          </a:lstStyle>
          <a:p>
            <a:fld id="{C2262F3B-5CC7-4D5E-B602-F5E0CB55D9B3}" type="datetimeFigureOut">
              <a:rPr lang="en-US" smtClean="0"/>
              <a:pPr/>
              <a:t>7/17/2024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27813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64" tIns="47032" rIns="94064" bIns="4703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3449"/>
            <a:ext cx="5444490" cy="4474845"/>
          </a:xfrm>
          <a:prstGeom prst="rect">
            <a:avLst/>
          </a:prstGeom>
        </p:spPr>
        <p:txBody>
          <a:bodyPr vert="horz" lIns="94064" tIns="47032" rIns="94064" bIns="4703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5170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0" y="9445170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r">
              <a:defRPr sz="1200"/>
            </a:lvl1pPr>
          </a:lstStyle>
          <a:p>
            <a:fld id="{830233AA-EDD9-4D1C-B66A-95A21E602A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792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39576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879152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18728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758303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197879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637455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077031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516607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8" y="879561"/>
            <a:ext cx="7921625" cy="368450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pc="0" baseline="0"/>
            </a:lvl4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975" y="41011"/>
            <a:ext cx="4464050" cy="44518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479749F-2517-8043-BD7B-EFFF043DB564}"/>
              </a:ext>
            </a:extLst>
          </p:cNvPr>
          <p:cNvSpPr/>
          <p:nvPr userDrawn="1"/>
        </p:nvSpPr>
        <p:spPr>
          <a:xfrm>
            <a:off x="6998400" y="4636800"/>
            <a:ext cx="1742400" cy="4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3006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1913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ull bkgd image - 1 line title - no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ZoneTexte 7">
            <a:extLst>
              <a:ext uri="{FF2B5EF4-FFF2-40B4-BE49-F238E27FC236}">
                <a16:creationId xmlns:a16="http://schemas.microsoft.com/office/drawing/2014/main" id="{64F11E7F-0F44-6549-9AE8-64F85711DDF7}"/>
              </a:ext>
            </a:extLst>
          </p:cNvPr>
          <p:cNvSpPr txBox="1"/>
          <p:nvPr userDrawn="1"/>
        </p:nvSpPr>
        <p:spPr>
          <a:xfrm>
            <a:off x="0" y="4845550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0" smtClean="0">
                <a:solidFill>
                  <a:schemeClr val="tx1"/>
                </a:solidFill>
              </a:rPr>
              <a:pPr algn="ctr"/>
              <a:t>‹#›</a:t>
            </a:fld>
            <a:endParaRPr lang="en-US" sz="800" noProof="0">
              <a:solidFill>
                <a:schemeClr val="tx1"/>
              </a:solidFill>
            </a:endParaRPr>
          </a:p>
        </p:txBody>
      </p:sp>
      <p:cxnSp>
        <p:nvCxnSpPr>
          <p:cNvPr id="39" name="Connecteur droit 8">
            <a:extLst>
              <a:ext uri="{FF2B5EF4-FFF2-40B4-BE49-F238E27FC236}">
                <a16:creationId xmlns:a16="http://schemas.microsoft.com/office/drawing/2014/main" id="{9EA78508-74E4-44FE-9897-5877052FD886}"/>
              </a:ext>
            </a:extLst>
          </p:cNvPr>
          <p:cNvCxnSpPr>
            <a:cxnSpLocks/>
          </p:cNvCxnSpPr>
          <p:nvPr userDrawn="1"/>
        </p:nvCxnSpPr>
        <p:spPr>
          <a:xfrm>
            <a:off x="177217" y="321750"/>
            <a:ext cx="0" cy="4500000"/>
          </a:xfrm>
          <a:prstGeom prst="line">
            <a:avLst/>
          </a:prstGeom>
          <a:ln w="254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chemeClr val="tx1">
                    <a:alpha val="13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B8A68B02-B6B8-0A4E-927D-C7C5E11DCA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2937" y="266056"/>
            <a:ext cx="8199088" cy="369332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100000"/>
              </a:lnSpc>
              <a:defRPr lang="en-US" sz="2400" b="0" i="0" kern="1200" cap="all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THIS IS THE SLIDE TITLE</a:t>
            </a:r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9F28A98E-F435-4D47-A8FC-35A7D47A25C3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441985" y="2525584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/>
              <a:t>© Dassault Systèmes | Confidential Information |                    | ref.: 3DS_Document_2021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740DFD82-0032-46F1-A230-074DC471A0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74452" y="2236757"/>
            <a:ext cx="355798" cy="9233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600">
                <a:solidFill>
                  <a:schemeClr val="tx1"/>
                </a:solidFill>
              </a:defRPr>
            </a:lvl1pPr>
          </a:lstStyle>
          <a:p>
            <a:fld id="{DA919677-0C92-4AC6-8A0F-91EB6C275750}" type="datetime1">
              <a:rPr lang="en-US" noProof="0" smtClean="0"/>
              <a:t>7/17/2024</a:t>
            </a:fld>
            <a:endParaRPr lang="en-US" noProof="0"/>
          </a:p>
        </p:txBody>
      </p:sp>
      <p:sp>
        <p:nvSpPr>
          <p:cNvPr id="10" name="Content Placeholder 15">
            <a:extLst>
              <a:ext uri="{FF2B5EF4-FFF2-40B4-BE49-F238E27FC236}">
                <a16:creationId xmlns:a16="http://schemas.microsoft.com/office/drawing/2014/main" id="{06883A8A-F009-4948-A684-D17FAEFCAA6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82904" y="854927"/>
            <a:ext cx="8200800" cy="3704378"/>
          </a:xfrm>
          <a:custGeom>
            <a:avLst/>
            <a:gdLst>
              <a:gd name="connsiteX0" fmla="*/ 0 w 8200800"/>
              <a:gd name="connsiteY0" fmla="*/ 0 h 3258000"/>
              <a:gd name="connsiteX1" fmla="*/ 8200800 w 8200800"/>
              <a:gd name="connsiteY1" fmla="*/ 0 h 3258000"/>
              <a:gd name="connsiteX2" fmla="*/ 8200800 w 8200800"/>
              <a:gd name="connsiteY2" fmla="*/ 3258000 h 3258000"/>
              <a:gd name="connsiteX3" fmla="*/ 0 w 8200800"/>
              <a:gd name="connsiteY3" fmla="*/ 3258000 h 32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00800" h="3258000">
                <a:moveTo>
                  <a:pt x="0" y="0"/>
                </a:moveTo>
                <a:lnTo>
                  <a:pt x="8200800" y="0"/>
                </a:lnTo>
                <a:lnTo>
                  <a:pt x="8200800" y="3258000"/>
                </a:lnTo>
                <a:lnTo>
                  <a:pt x="0" y="3258000"/>
                </a:lnTo>
                <a:close/>
              </a:path>
            </a:pathLst>
          </a:custGeom>
        </p:spPr>
        <p:txBody>
          <a:bodyPr wrap="square" lIns="0" tIns="0" rIns="0" bIns="0">
            <a:noAutofit/>
          </a:bodyPr>
          <a:lstStyle>
            <a:lvl1pPr marL="1728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1pPr>
            <a:lvl2pPr marL="345600" indent="-172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 Narrow" panose="020B0606020202030204" pitchFamily="34" charset="0"/>
              <a:buChar char="-"/>
              <a:defRPr sz="1200"/>
            </a:lvl2pPr>
            <a:lvl3pPr marL="518400" indent="-1728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tx1"/>
              </a:buClr>
              <a:buFont typeface="Arial Narrow" panose="020B0606020202030204" pitchFamily="34" charset="0"/>
              <a:buChar char="▪"/>
              <a:defRPr sz="1100"/>
            </a:lvl3pPr>
            <a:lvl4pPr marL="691200" indent="-172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 sz="1000"/>
            </a:lvl4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D764DEA-2EE2-D748-874A-A79D4731B3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129" y="4666187"/>
            <a:ext cx="1012131" cy="31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57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8"/>
            <a:fld id="{E90ED720-0104-4369-84BC-D37694168613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 defTabSz="914378"/>
              <a:t>2024/7/17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フッター プレースホルダー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78"/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12"/>
          </p:nvPr>
        </p:nvSpPr>
        <p:spPr>
          <a:xfrm>
            <a:off x="6393180" y="4490087"/>
            <a:ext cx="2133600" cy="273844"/>
          </a:xfrm>
        </p:spPr>
        <p:txBody>
          <a:bodyPr/>
          <a:lstStyle/>
          <a:p>
            <a:pPr defTabSz="914378"/>
            <a:fld id="{D2D8002D-B5B0-4BAC-B1F6-782DDCCE6D9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 defTabSz="914378"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130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/>
          <a:p>
            <a:r>
              <a:rPr lang="en-US" noProof="0" dirty="0"/>
              <a:t>Click to add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9138" y="1306871"/>
            <a:ext cx="7921314" cy="3257192"/>
          </a:xfrm>
          <a:prstGeom prst="rect">
            <a:avLst/>
          </a:prstGeom>
        </p:spPr>
        <p:txBody>
          <a:bodyPr vert="horz" lIns="87916" tIns="43957" rIns="87916" bIns="43957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7/17/2024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3DS_Document_2021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E765A2C-D32C-3747-A310-22105D21BE90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28384" y="4712010"/>
            <a:ext cx="912068" cy="25736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AF2348A-92C6-FB47-9431-C4C90377C576}"/>
              </a:ext>
            </a:extLst>
          </p:cNvPr>
          <p:cNvSpPr txBox="1"/>
          <p:nvPr userDrawn="1"/>
        </p:nvSpPr>
        <p:spPr>
          <a:xfrm>
            <a:off x="62451" y="4780040"/>
            <a:ext cx="354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84FB007-5C84-F347-A76E-037DFFA5CC99}" type="slidenum">
              <a:rPr lang="fr-FR" sz="800" smtClean="0"/>
              <a:t>‹#›</a:t>
            </a:fld>
            <a:endParaRPr lang="fr-FR"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67" r:id="rId2"/>
    <p:sldLayoutId id="2147483696" r:id="rId3"/>
    <p:sldLayoutId id="2147483820" r:id="rId4"/>
    <p:sldLayoutId id="2147483822" r:id="rId5"/>
    <p:sldLayoutId id="2147483823" r:id="rId6"/>
  </p:sldLayoutIdLst>
  <p:hf hdr="0" ftr="0" dt="0"/>
  <p:txStyles>
    <p:titleStyle>
      <a:lvl1pPr algn="l" defTabSz="879152" rtl="0" eaLnBrk="1" latinLnBrk="0" hangingPunct="1">
        <a:spcBef>
          <a:spcPct val="0"/>
        </a:spcBef>
        <a:buNone/>
        <a:defRPr kumimoji="1" lang="en-US" sz="3200" b="0" i="0" kern="1200" spc="0" baseline="0" noProof="0" dirty="0">
          <a:solidFill>
            <a:schemeClr val="tx1"/>
          </a:solidFill>
          <a:effectLst/>
          <a:latin typeface="+mj-lt"/>
          <a:ea typeface="+mj-ea"/>
          <a:cs typeface="3ds Condensed"/>
        </a:defRPr>
      </a:lvl1pPr>
    </p:titleStyle>
    <p:bodyStyle>
      <a:lvl1pPr marL="228600" marR="0" indent="-228600" algn="l" defTabSz="879152" rtl="0" eaLnBrk="1" fontAlgn="auto" latinLnBrk="0" hangingPunct="1">
        <a:lnSpc>
          <a:spcPct val="100000"/>
        </a:lnSpc>
        <a:spcBef>
          <a:spcPts val="800"/>
        </a:spcBef>
        <a:spcAft>
          <a:spcPts val="0"/>
        </a:spcAft>
        <a:buClr>
          <a:schemeClr val="tx1"/>
        </a:buClr>
        <a:buSzPct val="80000"/>
        <a:buFont typeface="Wingdings 3" panose="05040102010807070707" pitchFamily="18" charset="2"/>
        <a:buChar char="u"/>
        <a:tabLst/>
        <a:defRPr kumimoji="1" sz="2000" b="0" i="0" kern="900" spc="0">
          <a:solidFill>
            <a:schemeClr val="tx1"/>
          </a:solidFill>
          <a:latin typeface="+mn-lt"/>
          <a:ea typeface="+mn-ea"/>
          <a:cs typeface="3ds Light"/>
        </a:defRPr>
      </a:lvl1pPr>
      <a:lvl2pPr marL="400050" marR="0" indent="-176213" algn="l" defTabSz="87915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Pct val="75000"/>
        <a:buFont typeface="Wingdings 3" panose="05040102010807070707" pitchFamily="18" charset="2"/>
        <a:buChar char="w"/>
        <a:tabLst/>
        <a:defRPr kumimoji="1" sz="1800" b="0" i="0" kern="900" spc="0" baseline="0">
          <a:solidFill>
            <a:schemeClr val="tx1"/>
          </a:solidFill>
          <a:latin typeface="+mn-lt"/>
          <a:ea typeface="+mn-ea"/>
          <a:cs typeface="3ds Light"/>
        </a:defRPr>
      </a:lvl2pPr>
      <a:lvl3pPr marL="628650" marR="0" indent="-15875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tx1"/>
        </a:buClr>
        <a:buSzPct val="60000"/>
        <a:buFont typeface="Wingdings 3" panose="05040102010807070707" pitchFamily="18" charset="2"/>
        <a:buChar char="u"/>
        <a:tabLst/>
        <a:defRPr kumimoji="1" sz="1600" b="0" i="0" kern="900" spc="0">
          <a:solidFill>
            <a:schemeClr val="tx1"/>
          </a:solidFill>
          <a:latin typeface="+mn-lt"/>
          <a:ea typeface="+mn-ea"/>
          <a:cs typeface="3ds Light"/>
        </a:defRPr>
      </a:lvl3pPr>
      <a:lvl4pPr marL="857250" indent="-179388" algn="l" defTabSz="879152" rtl="0" eaLnBrk="1" latinLnBrk="0" hangingPunct="1">
        <a:lnSpc>
          <a:spcPct val="100000"/>
        </a:lnSpc>
        <a:spcBef>
          <a:spcPts val="400"/>
        </a:spcBef>
        <a:buClr>
          <a:schemeClr val="tx1"/>
        </a:buClr>
        <a:buSzPct val="60000"/>
        <a:buFont typeface="Wingdings 3" panose="05040102010807070707" pitchFamily="18" charset="2"/>
        <a:buChar char="w"/>
        <a:defRPr kumimoji="1" sz="1400" b="0" i="0" kern="900" spc="-70">
          <a:solidFill>
            <a:schemeClr val="tx1"/>
          </a:solidFill>
          <a:latin typeface="+mn-lt"/>
          <a:ea typeface="+mn-ea"/>
          <a:cs typeface="3ds Light"/>
        </a:defRPr>
      </a:lvl4pPr>
      <a:lvl5pPr marL="914400" indent="0" algn="l" defTabSz="1028700" rtl="0" eaLnBrk="1" latinLnBrk="0" hangingPunct="1">
        <a:lnSpc>
          <a:spcPct val="100000"/>
        </a:lnSpc>
        <a:spcBef>
          <a:spcPts val="300"/>
        </a:spcBef>
        <a:buFont typeface="Arial"/>
        <a:buNone/>
        <a:defRPr kumimoji="1" sz="1200" b="0" i="0" kern="1200" baseline="0">
          <a:solidFill>
            <a:schemeClr val="tx1"/>
          </a:solidFill>
          <a:latin typeface="+mn-lt"/>
          <a:ea typeface="+mn-ea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1620" userDrawn="1">
          <p15:clr>
            <a:srgbClr val="F26B43"/>
          </p15:clr>
        </p15:guide>
        <p15:guide id="3" pos="453" userDrawn="1">
          <p15:clr>
            <a:srgbClr val="F26B43"/>
          </p15:clr>
        </p15:guide>
        <p15:guide id="4" pos="5451" userDrawn="1">
          <p15:clr>
            <a:srgbClr val="F26B43"/>
          </p15:clr>
        </p15:guide>
        <p15:guide id="5" orient="horz" pos="226" userDrawn="1">
          <p15:clr>
            <a:srgbClr val="F26B43"/>
          </p15:clr>
        </p15:guide>
        <p15:guide id="6" orient="horz" pos="287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10.png"/><Relationship Id="rId3" Type="http://schemas.openxmlformats.org/officeDocument/2006/relationships/image" Target="NULL"/><Relationship Id="rId7" Type="http://schemas.openxmlformats.org/officeDocument/2006/relationships/image" Target="../media/image7.png"/><Relationship Id="rId12" Type="http://schemas.openxmlformats.org/officeDocument/2006/relationships/image" Target="NULL"/><Relationship Id="rId2" Type="http://schemas.openxmlformats.org/officeDocument/2006/relationships/image" Target="../media/image4.png"/><Relationship Id="rId16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10" Type="http://schemas.openxmlformats.org/officeDocument/2006/relationships/image" Target="NULL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1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47" Type="http://schemas.openxmlformats.org/officeDocument/2006/relationships/image" Target="../media/image14.png"/><Relationship Id="rId46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5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47" Type="http://schemas.openxmlformats.org/officeDocument/2006/relationships/image" Target="../media/image14.png"/><Relationship Id="rId46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5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47" Type="http://schemas.openxmlformats.org/officeDocument/2006/relationships/image" Target="../media/image14.png"/><Relationship Id="rId46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5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3ds" panose="02000503020000020004" pitchFamily="50" charset="0"/>
              </a:rPr>
              <a:t>HONDA’s </a:t>
            </a:r>
            <a:r>
              <a:rPr lang="en-US" altLang="ja-JP" b="1" dirty="0">
                <a:latin typeface="3ds" panose="02000503020000020004" pitchFamily="50" charset="0"/>
              </a:rPr>
              <a:t>3D</a:t>
            </a:r>
            <a:r>
              <a:rPr lang="en-US" altLang="ja-JP" dirty="0">
                <a:latin typeface="3ds" panose="02000503020000020004" pitchFamily="50" charset="0"/>
              </a:rPr>
              <a:t>EXPERIENCE </a:t>
            </a:r>
            <a:r>
              <a:rPr lang="en-US" altLang="ja-JP" dirty="0" smtClean="0">
                <a:latin typeface="3ds" panose="02000503020000020004" pitchFamily="50" charset="0"/>
              </a:rPr>
              <a:t>CATIA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APS Use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73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コンテンツ プレースホルダー 1"/>
          <p:cNvSpPr txBox="1">
            <a:spLocks/>
          </p:cNvSpPr>
          <p:nvPr/>
        </p:nvSpPr>
        <p:spPr>
          <a:xfrm>
            <a:off x="366992" y="772420"/>
            <a:ext cx="8447809" cy="3921039"/>
          </a:xfrm>
          <a:prstGeom prst="rect">
            <a:avLst/>
          </a:prstGeom>
        </p:spPr>
        <p:txBody>
          <a:bodyPr vert="horz" lIns="87916" tIns="43957" rIns="87916" bIns="43957" rtlCol="0">
            <a:noAutofit/>
          </a:bodyPr>
          <a:lstStyle>
            <a:lvl1pPr marL="228600" marR="0" indent="-228600" algn="l" defTabSz="879152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u"/>
              <a:tabLst/>
              <a:defRPr kumimoji="1" sz="2000" b="0" i="0" kern="900" spc="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3ds Light"/>
              </a:defRPr>
            </a:lvl1pPr>
            <a:lvl2pPr marL="400050" marR="0" indent="-176213" algn="l" defTabSz="87915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 3" panose="05040102010807070707" pitchFamily="18" charset="2"/>
              <a:buChar char="w"/>
              <a:tabLst/>
              <a:defRPr kumimoji="1" sz="1800" b="0" i="0" kern="900" spc="0" baseline="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3ds Light"/>
              </a:defRPr>
            </a:lvl2pPr>
            <a:lvl3pPr marL="628650" marR="0" indent="-158750" algn="l" defTabSz="879152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Pct val="60000"/>
              <a:buFont typeface="Wingdings 3" panose="05040102010807070707" pitchFamily="18" charset="2"/>
              <a:buChar char="u"/>
              <a:tabLst/>
              <a:defRPr kumimoji="1" sz="1600" b="0" i="0" kern="900" spc="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3ds Light"/>
              </a:defRPr>
            </a:lvl3pPr>
            <a:lvl4pPr marL="857250" indent="-179388" algn="l" defTabSz="879152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SzPct val="60000"/>
              <a:buFont typeface="Wingdings 3" panose="05040102010807070707" pitchFamily="18" charset="2"/>
              <a:buChar char="w"/>
              <a:defRPr kumimoji="1" sz="1400" b="0" i="0" kern="900" spc="0" baseline="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3ds Light"/>
              </a:defRPr>
            </a:lvl4pPr>
            <a:lvl5pPr marL="914400" indent="0" algn="l" defTabSz="1028700" rtl="0" eaLnBrk="1" latinLnBrk="0" hangingPunct="1">
              <a:lnSpc>
                <a:spcPct val="100000"/>
              </a:lnSpc>
              <a:spcBef>
                <a:spcPts val="300"/>
              </a:spcBef>
              <a:buFont typeface="Arial"/>
              <a:buNone/>
              <a:defRPr kumimoji="1" sz="1200" b="0" i="0" kern="1200" baseline="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3ds Light"/>
              </a:defRPr>
            </a:lvl5pPr>
            <a:lvl6pPr marL="2417668" indent="-219788" algn="l" defTabSz="8791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57243" indent="-219788" algn="l" defTabSz="8791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6819" indent="-219788" algn="l" defTabSz="8791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6395" indent="-219788" algn="l" defTabSz="8791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buNone/>
            </a:pPr>
            <a:r>
              <a:rPr lang="en-US" altLang="ja-JP" sz="1600" b="1" u="sng" dirty="0">
                <a:latin typeface="3ds" panose="02000503020000020004" pitchFamily="50" charset="0"/>
                <a:ea typeface="Meiryo UI" panose="020B0604030504040204" pitchFamily="50" charset="-128"/>
              </a:rPr>
              <a:t>New Purchase </a:t>
            </a:r>
            <a:r>
              <a:rPr lang="en-US" altLang="ja-JP" sz="1600" b="1" u="sng" dirty="0" smtClean="0">
                <a:latin typeface="3ds" panose="02000503020000020004" pitchFamily="50" charset="0"/>
                <a:ea typeface="Meiryo UI" panose="020B0604030504040204" pitchFamily="50" charset="-128"/>
              </a:rPr>
              <a:t>only </a:t>
            </a:r>
            <a:r>
              <a:rPr lang="en-US" altLang="ja-JP" sz="1600" b="1" dirty="0" smtClean="0">
                <a:latin typeface="3ds" panose="02000503020000020004" pitchFamily="50" charset="0"/>
                <a:ea typeface="Meiryo UI" panose="020B0604030504040204" pitchFamily="50" charset="-128"/>
              </a:rPr>
              <a:t>(Outside of Japan)</a:t>
            </a:r>
            <a:endParaRPr lang="en-US" altLang="ja-JP" sz="1600" dirty="0">
              <a:latin typeface="3ds" panose="02000503020000020004" pitchFamily="50" charset="0"/>
              <a:ea typeface="Meiryo UI" panose="020B0604030504040204" pitchFamily="50" charset="-128"/>
            </a:endParaRPr>
          </a:p>
          <a:p>
            <a:pPr marL="223837" lvl="1" indent="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altLang="ja-JP" sz="1400" dirty="0" smtClean="0">
                <a:latin typeface="3ds" panose="02000503020000020004" pitchFamily="50" charset="0"/>
                <a:ea typeface="Meiryo UI" panose="020B0604030504040204" pitchFamily="50" charset="-128"/>
              </a:rPr>
              <a:t>Target License                    Designer Package* or MES+TAD PKG (Shareable)</a:t>
            </a:r>
            <a:endParaRPr lang="en-US" altLang="ja-JP" sz="1400" dirty="0">
              <a:latin typeface="3ds" panose="02000503020000020004" pitchFamily="50" charset="0"/>
              <a:ea typeface="Meiryo UI" panose="020B0604030504040204" pitchFamily="50" charset="-128"/>
            </a:endParaRPr>
          </a:p>
          <a:p>
            <a:pPr marL="223837" lvl="1" indent="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altLang="ja-JP" sz="1400" dirty="0" smtClean="0">
                <a:latin typeface="3ds" panose="02000503020000020004" pitchFamily="50" charset="0"/>
                <a:ea typeface="Meiryo UI" panose="020B0604030504040204" pitchFamily="50" charset="-128"/>
              </a:rPr>
              <a:t>Licensee:                             Eligible local Honda entities only</a:t>
            </a:r>
          </a:p>
          <a:p>
            <a:pPr marL="223837" lvl="1" indent="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altLang="ja-JP" sz="1400" dirty="0" smtClean="0">
                <a:latin typeface="3ds" panose="02000503020000020004" pitchFamily="50" charset="0"/>
                <a:ea typeface="Meiryo UI" panose="020B0604030504040204" pitchFamily="50" charset="-128"/>
              </a:rPr>
              <a:t>User:                                    Licensee employee and guest engineer** belong to licensee</a:t>
            </a:r>
          </a:p>
          <a:p>
            <a:pPr marL="223837" lvl="1" indent="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altLang="ja-JP" sz="1400" dirty="0" smtClean="0">
                <a:latin typeface="3ds" panose="02000503020000020004" pitchFamily="50" charset="0"/>
                <a:ea typeface="Meiryo UI" panose="020B0604030504040204" pitchFamily="50" charset="-128"/>
              </a:rPr>
              <a:t>Eligible supplier:                 Listed supplier only, 1per each supplier max2</a:t>
            </a:r>
          </a:p>
          <a:p>
            <a:pPr marL="223837" lvl="1" indent="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altLang="ja-JP" sz="1400" dirty="0" smtClean="0">
                <a:latin typeface="3ds" panose="02000503020000020004" pitchFamily="50" charset="0"/>
                <a:ea typeface="Meiryo UI" panose="020B0604030504040204" pitchFamily="50" charset="-128"/>
              </a:rPr>
              <a:t>User location:                     supplier on premise within same country of licensee</a:t>
            </a:r>
          </a:p>
          <a:p>
            <a:pPr marL="223837" lvl="1" indent="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altLang="ja-JP" sz="1400" dirty="0" smtClean="0">
                <a:latin typeface="3ds" panose="02000503020000020004" pitchFamily="50" charset="0"/>
                <a:ea typeface="Meiryo UI" panose="020B0604030504040204" pitchFamily="50" charset="-128"/>
              </a:rPr>
              <a:t>Hosting client machine:     MS Azure environment in same country of licensee</a:t>
            </a:r>
          </a:p>
          <a:p>
            <a:pPr marL="223837" lvl="1" indent="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altLang="ja-JP" sz="1400" dirty="0" smtClean="0">
                <a:latin typeface="3ds" panose="02000503020000020004" pitchFamily="50" charset="0"/>
                <a:ea typeface="Meiryo UI" panose="020B0604030504040204" pitchFamily="50" charset="-128"/>
              </a:rPr>
              <a:t>License server :                    To be separated as dedicated DSLS (including M-DSLS)</a:t>
            </a:r>
          </a:p>
          <a:p>
            <a:pPr marL="223837" lvl="1" indent="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altLang="ja-JP" sz="1400" dirty="0" smtClean="0">
                <a:latin typeface="3ds" panose="02000503020000020004" pitchFamily="50" charset="0"/>
                <a:ea typeface="Meiryo UI" panose="020B0604030504040204" pitchFamily="50" charset="-128"/>
              </a:rPr>
              <a:t>Price:	</a:t>
            </a:r>
            <a:r>
              <a:rPr lang="en-US" altLang="ja-JP" sz="1400" dirty="0">
                <a:latin typeface="3ds" panose="02000503020000020004" pitchFamily="50" charset="0"/>
                <a:ea typeface="Meiryo UI" panose="020B0604030504040204" pitchFamily="50" charset="-128"/>
              </a:rPr>
              <a:t> </a:t>
            </a:r>
            <a:r>
              <a:rPr lang="en-US" altLang="ja-JP" sz="1400" dirty="0" smtClean="0">
                <a:latin typeface="3ds" panose="02000503020000020004" pitchFamily="50" charset="0"/>
                <a:ea typeface="Meiryo UI" panose="020B0604030504040204" pitchFamily="50" charset="-128"/>
              </a:rPr>
              <a:t>                                </a:t>
            </a:r>
          </a:p>
          <a:p>
            <a:pPr marL="223837" lvl="1" indent="0">
              <a:lnSpc>
                <a:spcPct val="90000"/>
              </a:lnSpc>
              <a:spcBef>
                <a:spcPts val="400"/>
              </a:spcBef>
              <a:buNone/>
            </a:pPr>
            <a:r>
              <a:rPr lang="ja-JP" altLang="en-US" sz="1400" dirty="0">
                <a:latin typeface="3ds" panose="02000503020000020004" pitchFamily="50" charset="0"/>
                <a:ea typeface="Meiryo UI" panose="020B0604030504040204" pitchFamily="50" charset="-128"/>
              </a:rPr>
              <a:t>　　　　      </a:t>
            </a:r>
            <a:endParaRPr lang="en-US" altLang="ja-JP" sz="1400" dirty="0" smtClean="0">
              <a:latin typeface="3ds" panose="02000503020000020004" pitchFamily="50" charset="0"/>
              <a:ea typeface="Meiryo UI" panose="020B0604030504040204" pitchFamily="50" charset="-128"/>
            </a:endParaRPr>
          </a:p>
          <a:p>
            <a:pPr marL="223837" lvl="1" indent="0">
              <a:lnSpc>
                <a:spcPct val="90000"/>
              </a:lnSpc>
              <a:spcBef>
                <a:spcPts val="400"/>
              </a:spcBef>
              <a:buNone/>
            </a:pPr>
            <a:r>
              <a:rPr lang="ja-JP" altLang="en-US" sz="1400" dirty="0" smtClean="0">
                <a:latin typeface="3ds" panose="02000503020000020004" pitchFamily="50" charset="0"/>
                <a:ea typeface="Meiryo UI" panose="020B0604030504040204" pitchFamily="50" charset="-128"/>
              </a:rPr>
              <a:t>                                         </a:t>
            </a:r>
            <a:endParaRPr lang="en-US" altLang="ja-JP" sz="1400" dirty="0">
              <a:latin typeface="3ds" panose="02000503020000020004" pitchFamily="50" charset="0"/>
              <a:ea typeface="Meiryo UI" panose="020B0604030504040204" pitchFamily="50" charset="-128"/>
            </a:endParaRPr>
          </a:p>
          <a:p>
            <a:pPr marL="223837" lvl="1" indent="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altLang="ja-JP" sz="1400" u="sng" dirty="0" smtClean="0">
                <a:latin typeface="3ds" panose="02000503020000020004" pitchFamily="50" charset="0"/>
                <a:ea typeface="Meiryo UI" panose="020B0604030504040204" pitchFamily="50" charset="-128"/>
              </a:rPr>
              <a:t>Remarks</a:t>
            </a:r>
            <a:r>
              <a:rPr lang="en-US" altLang="ja-JP" sz="1400" u="sng" dirty="0">
                <a:latin typeface="3ds" panose="02000503020000020004" pitchFamily="50" charset="0"/>
                <a:ea typeface="Meiryo UI" panose="020B0604030504040204" pitchFamily="50" charset="-128"/>
              </a:rPr>
              <a:t>;</a:t>
            </a:r>
          </a:p>
          <a:p>
            <a:pPr lvl="1">
              <a:lnSpc>
                <a:spcPct val="90000"/>
              </a:lnSpc>
              <a:spcBef>
                <a:spcPts val="400"/>
              </a:spcBef>
            </a:pPr>
            <a:r>
              <a:rPr lang="en-US" altLang="ja-JP" sz="1400" dirty="0" smtClean="0">
                <a:latin typeface="3ds" panose="02000503020000020004" pitchFamily="50" charset="0"/>
                <a:ea typeface="Meiryo UI" panose="020B0604030504040204" pitchFamily="50" charset="-128"/>
              </a:rPr>
              <a:t>Price </a:t>
            </a:r>
            <a:r>
              <a:rPr lang="en-US" altLang="ja-JP" sz="1400" dirty="0">
                <a:latin typeface="3ds" panose="02000503020000020004" pitchFamily="50" charset="0"/>
                <a:ea typeface="Meiryo UI" panose="020B0604030504040204" pitchFamily="50" charset="-128"/>
              </a:rPr>
              <a:t>should be </a:t>
            </a:r>
            <a:r>
              <a:rPr lang="en-US" altLang="ja-JP" sz="1400" dirty="0" smtClean="0">
                <a:latin typeface="3ds" panose="02000503020000020004" pitchFamily="50" charset="0"/>
                <a:ea typeface="Meiryo UI" panose="020B0604030504040204" pitchFamily="50" charset="-128"/>
              </a:rPr>
              <a:t>converted by local currency, through local SBO with </a:t>
            </a:r>
            <a:r>
              <a:rPr lang="en-US" altLang="ja-JP" sz="1400" dirty="0" err="1" smtClean="0">
                <a:latin typeface="3ds" panose="02000503020000020004" pitchFamily="50" charset="0"/>
                <a:ea typeface="Meiryo UI" panose="020B0604030504040204" pitchFamily="50" charset="-128"/>
              </a:rPr>
              <a:t>pricer</a:t>
            </a:r>
            <a:endParaRPr lang="en-US" altLang="ja-JP" sz="1400" dirty="0" smtClean="0">
              <a:latin typeface="3ds" panose="02000503020000020004" pitchFamily="50" charset="0"/>
              <a:ea typeface="Meiryo UI" panose="020B0604030504040204" pitchFamily="50" charset="-128"/>
            </a:endParaRPr>
          </a:p>
          <a:p>
            <a:pPr lvl="1">
              <a:lnSpc>
                <a:spcPct val="90000"/>
              </a:lnSpc>
              <a:spcBef>
                <a:spcPts val="400"/>
              </a:spcBef>
            </a:pPr>
            <a:r>
              <a:rPr lang="en-US" altLang="ja-JP" sz="1400" dirty="0" smtClean="0">
                <a:latin typeface="3ds" panose="02000503020000020004" pitchFamily="50" charset="0"/>
                <a:ea typeface="Meiryo UI" panose="020B0604030504040204" pitchFamily="50" charset="-128"/>
              </a:rPr>
              <a:t>Purchasing limit : Up to 25% of IB (MES, HD2) in local Honda</a:t>
            </a:r>
          </a:p>
          <a:p>
            <a:pPr lvl="1">
              <a:lnSpc>
                <a:spcPct val="90000"/>
              </a:lnSpc>
              <a:spcBef>
                <a:spcPts val="400"/>
              </a:spcBef>
            </a:pPr>
            <a:r>
              <a:rPr lang="en-US" altLang="ja-JP" sz="1400" dirty="0" smtClean="0">
                <a:latin typeface="3ds" panose="02000503020000020004" pitchFamily="50" charset="0"/>
                <a:ea typeface="Meiryo UI" panose="020B0604030504040204" pitchFamily="50" charset="-128"/>
              </a:rPr>
              <a:t>MES+TAD</a:t>
            </a:r>
            <a:r>
              <a:rPr lang="ja-JP" altLang="en-US" sz="1400" dirty="0" smtClean="0">
                <a:latin typeface="3ds" panose="02000503020000020004" pitchFamily="50" charset="0"/>
                <a:ea typeface="Meiryo UI" panose="020B0604030504040204" pitchFamily="50" charset="-128"/>
              </a:rPr>
              <a:t> </a:t>
            </a:r>
            <a:r>
              <a:rPr lang="en-US" altLang="ja-JP" sz="1400" u="sng" dirty="0" smtClean="0">
                <a:latin typeface="3ds" panose="02000503020000020004" pitchFamily="50" charset="0"/>
                <a:ea typeface="Meiryo UI" panose="020B0604030504040204" pitchFamily="50" charset="-128"/>
              </a:rPr>
              <a:t>cannot</a:t>
            </a:r>
            <a:r>
              <a:rPr lang="en-US" altLang="ja-JP" sz="1400" dirty="0" smtClean="0">
                <a:latin typeface="3ds" panose="02000503020000020004" pitchFamily="50" charset="0"/>
                <a:ea typeface="Meiryo UI" panose="020B0604030504040204" pitchFamily="50" charset="-128"/>
              </a:rPr>
              <a:t> be used separately.</a:t>
            </a:r>
          </a:p>
          <a:p>
            <a:pPr lvl="1">
              <a:lnSpc>
                <a:spcPct val="90000"/>
              </a:lnSpc>
              <a:spcBef>
                <a:spcPts val="400"/>
              </a:spcBef>
            </a:pPr>
            <a:r>
              <a:rPr lang="en-US" altLang="ja-JP" sz="1400" dirty="0" smtClean="0">
                <a:latin typeface="3ds" panose="02000503020000020004" pitchFamily="50" charset="0"/>
                <a:ea typeface="Meiryo UI" panose="020B0604030504040204" pitchFamily="50" charset="-128"/>
              </a:rPr>
              <a:t>Need to add usage scope and to be bundled </a:t>
            </a:r>
            <a:endParaRPr lang="en-US" altLang="ja-JP" sz="1400" dirty="0">
              <a:latin typeface="3ds" panose="02000503020000020004" pitchFamily="50" charset="0"/>
              <a:ea typeface="Meiryo UI" panose="020B0604030504040204" pitchFamily="50" charset="-128"/>
            </a:endParaRPr>
          </a:p>
          <a:p>
            <a:pPr lvl="1">
              <a:lnSpc>
                <a:spcPct val="90000"/>
              </a:lnSpc>
              <a:spcBef>
                <a:spcPts val="400"/>
              </a:spcBef>
            </a:pPr>
            <a:r>
              <a:rPr lang="en-US" altLang="ja-JP" sz="1400" dirty="0">
                <a:latin typeface="3ds" panose="02000503020000020004" pitchFamily="50" charset="0"/>
                <a:ea typeface="Meiryo UI" panose="020B0604030504040204" pitchFamily="50" charset="-128"/>
              </a:rPr>
              <a:t>This condition </a:t>
            </a:r>
            <a:r>
              <a:rPr lang="en-US" altLang="ja-JP" sz="1400" dirty="0" smtClean="0">
                <a:latin typeface="3ds" panose="02000503020000020004" pitchFamily="50" charset="0"/>
                <a:ea typeface="Meiryo UI" panose="020B0604030504040204" pitchFamily="50" charset="-128"/>
              </a:rPr>
              <a:t>is applied for Eligible Suppliers only. (Supplier list from HM)</a:t>
            </a:r>
          </a:p>
          <a:p>
            <a:pPr marL="223837" lvl="1" indent="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altLang="ja-JP" sz="1050" dirty="0" smtClean="0">
                <a:latin typeface="3ds" panose="02000503020000020004" pitchFamily="50" charset="0"/>
                <a:ea typeface="Meiryo UI" panose="020B0604030504040204" pitchFamily="50" charset="-128"/>
              </a:rPr>
              <a:t>* Designer Package (MES+TAD+MMO+DEY+TEO+VRR+SUM+SFO)</a:t>
            </a:r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411822"/>
              </p:ext>
            </p:extLst>
          </p:nvPr>
        </p:nvGraphicFramePr>
        <p:xfrm>
          <a:off x="2810755" y="2765025"/>
          <a:ext cx="5959753" cy="7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4108">
                  <a:extLst>
                    <a:ext uri="{9D8B030D-6E8A-4147-A177-3AD203B41FA5}">
                      <a16:colId xmlns:a16="http://schemas.microsoft.com/office/drawing/2014/main" val="4064205638"/>
                    </a:ext>
                  </a:extLst>
                </a:gridCol>
                <a:gridCol w="1787237">
                  <a:extLst>
                    <a:ext uri="{9D8B030D-6E8A-4147-A177-3AD203B41FA5}">
                      <a16:colId xmlns:a16="http://schemas.microsoft.com/office/drawing/2014/main" val="370938699"/>
                    </a:ext>
                  </a:extLst>
                </a:gridCol>
                <a:gridCol w="1818408">
                  <a:extLst>
                    <a:ext uri="{9D8B030D-6E8A-4147-A177-3AD203B41FA5}">
                      <a16:colId xmlns:a16="http://schemas.microsoft.com/office/drawing/2014/main" val="399857705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l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kern="1200" dirty="0" smtClean="0">
                          <a:solidFill>
                            <a:schemeClr val="tx1"/>
                          </a:solidFill>
                          <a:effectLst/>
                          <a:latin typeface="3ds" panose="02000503020000020004" pitchFamily="50" charset="0"/>
                          <a:ea typeface="+mn-ea"/>
                          <a:cs typeface="+mn-cs"/>
                        </a:rPr>
                        <a:t>Designer</a:t>
                      </a:r>
                      <a:r>
                        <a:rPr kumimoji="1" lang="en-US" altLang="ja-JP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3ds" panose="02000503020000020004" pitchFamily="50" charset="0"/>
                          <a:ea typeface="+mn-ea"/>
                          <a:cs typeface="+mn-cs"/>
                        </a:rPr>
                        <a:t> PKG(shareable)</a:t>
                      </a:r>
                      <a:endParaRPr kumimoji="1" lang="ja-JP" altLang="en-US" sz="1200" b="0" dirty="0" smtClean="0">
                        <a:solidFill>
                          <a:schemeClr val="tx1"/>
                        </a:solidFill>
                        <a:latin typeface="3ds" panose="02000503020000020004" pitchFamily="50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3ds" panose="02000503020000020004" pitchFamily="50" charset="0"/>
                        </a:rPr>
                        <a:t>PLC@3,500,000JPY</a:t>
                      </a:r>
                      <a:endParaRPr kumimoji="1" lang="ja-JP" altLang="en-US" sz="1200" b="0" dirty="0" smtClean="0">
                        <a:solidFill>
                          <a:schemeClr val="tx1"/>
                        </a:solidFill>
                        <a:latin typeface="3ds" panose="02000503020000020004" pitchFamily="50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3ds" panose="02000503020000020004" pitchFamily="50" charset="0"/>
                        </a:rPr>
                        <a:t>ALC@ALC@630,000JPY(18%of PLC)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278188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3ds" panose="02000503020000020004" pitchFamily="50" charset="0"/>
                        </a:rPr>
                        <a:t>MES+TAD</a:t>
                      </a:r>
                      <a:r>
                        <a:rPr kumimoji="1" lang="en-US" altLang="ja-JP" sz="1200" b="0" baseline="0" dirty="0" smtClean="0">
                          <a:solidFill>
                            <a:schemeClr val="tx1"/>
                          </a:solidFill>
                          <a:latin typeface="3ds" panose="02000503020000020004" pitchFamily="50" charset="0"/>
                        </a:rPr>
                        <a:t> PKG</a:t>
                      </a:r>
                      <a:r>
                        <a:rPr kumimoji="1" lang="en-US" altLang="ja-JP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3ds" panose="02000503020000020004" pitchFamily="50" charset="0"/>
                          <a:ea typeface="+mn-ea"/>
                          <a:cs typeface="+mn-cs"/>
                        </a:rPr>
                        <a:t>(shareable)</a:t>
                      </a:r>
                      <a:endParaRPr kumimoji="1" lang="ja-JP" altLang="en-US" sz="1200" b="0" dirty="0" smtClean="0">
                        <a:solidFill>
                          <a:schemeClr val="tx1"/>
                        </a:solidFill>
                        <a:latin typeface="3ds" panose="02000503020000020004" pitchFamily="50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3ds" panose="02000503020000020004" pitchFamily="50" charset="0"/>
                        </a:rPr>
                        <a:t>PLC@</a:t>
                      </a:r>
                      <a:endParaRPr kumimoji="1" lang="ja-JP" altLang="en-US" sz="1200" b="0" dirty="0" smtClean="0">
                        <a:solidFill>
                          <a:schemeClr val="tx1"/>
                        </a:solidFill>
                        <a:latin typeface="3ds" panose="02000503020000020004" pitchFamily="50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3ds" panose="02000503020000020004" pitchFamily="50" charset="0"/>
                        </a:rPr>
                        <a:t>ALC@</a:t>
                      </a:r>
                      <a:endParaRPr kumimoji="1" lang="ja-JP" altLang="en-US" sz="1200" b="0" dirty="0" smtClean="0">
                        <a:solidFill>
                          <a:schemeClr val="tx1"/>
                        </a:solidFill>
                        <a:latin typeface="3ds" panose="02000503020000020004" pitchFamily="50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7455779"/>
                  </a:ext>
                </a:extLst>
              </a:tr>
            </a:tbl>
          </a:graphicData>
        </a:graphic>
      </p:graphicFrame>
      <p:sp>
        <p:nvSpPr>
          <p:cNvPr id="13" name="タイトル 1"/>
          <p:cNvSpPr txBox="1">
            <a:spLocks/>
          </p:cNvSpPr>
          <p:nvPr/>
        </p:nvSpPr>
        <p:spPr>
          <a:xfrm>
            <a:off x="200338" y="72736"/>
            <a:ext cx="8756626" cy="457169"/>
          </a:xfrm>
          <a:prstGeom prst="rect">
            <a:avLst/>
          </a:prstGeom>
          <a:solidFill>
            <a:schemeClr val="tx1"/>
          </a:solidFill>
        </p:spPr>
        <p:txBody>
          <a:bodyPr vert="horz" lIns="87916" tIns="43957" rIns="87916" bIns="43957" rtlCol="0" anchor="ctr">
            <a:noAutofit/>
          </a:bodyPr>
          <a:lstStyle>
            <a:lvl1pPr algn="l" defTabSz="879152" rtl="0" eaLnBrk="1" latinLnBrk="0" hangingPunct="1">
              <a:spcBef>
                <a:spcPct val="0"/>
              </a:spcBef>
              <a:buNone/>
              <a:defRPr kumimoji="1" lang="en-US" sz="3200" b="0" i="0" kern="1200" spc="0" baseline="0" noProof="0">
                <a:solidFill>
                  <a:schemeClr val="tx1"/>
                </a:solidFill>
                <a:effectLst/>
                <a:latin typeface="+mj-lt"/>
                <a:ea typeface="+mj-ea"/>
                <a:cs typeface="3ds Condensed"/>
              </a:defRPr>
            </a:lvl1pPr>
          </a:lstStyle>
          <a:p>
            <a:r>
              <a:rPr lang="en-US" altLang="ja-JP" sz="2400" dirty="0" smtClean="0">
                <a:solidFill>
                  <a:schemeClr val="bg1"/>
                </a:solidFill>
                <a:latin typeface="3ds" panose="02000503020000020004" pitchFamily="50" charset="0"/>
              </a:rPr>
              <a:t>Guest </a:t>
            </a:r>
            <a:r>
              <a:rPr lang="en-US" altLang="ja-JP" sz="2400" dirty="0">
                <a:solidFill>
                  <a:schemeClr val="bg1"/>
                </a:solidFill>
                <a:latin typeface="3ds" panose="02000503020000020004" pitchFamily="50" charset="0"/>
              </a:rPr>
              <a:t>Engineer local usage detail condition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5214176" y="3259734"/>
            <a:ext cx="3531958" cy="244305"/>
          </a:xfrm>
          <a:prstGeom prst="rect">
            <a:avLst/>
          </a:prstGeom>
          <a:solidFill>
            <a:srgbClr val="0B3F77">
              <a:alpha val="50196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3ds" panose="02000503020000020004" pitchFamily="50" charset="0"/>
              </a:rPr>
              <a:t>Coming soon</a:t>
            </a:r>
            <a:endParaRPr kumimoji="1" lang="ja-JP" altLang="en-US" dirty="0">
              <a:latin typeface="3ds" panose="02000503020000020004" pitchFamily="50" charset="0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4327695" y="498158"/>
            <a:ext cx="50012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800" dirty="0" smtClean="0">
                <a:latin typeface="Meiryo UI" panose="020B0604030504040204" pitchFamily="50" charset="-128"/>
                <a:ea typeface="Meiryo UI" panose="020B0604030504040204" pitchFamily="50" charset="-128"/>
                <a:cs typeface="ＭＳ Ｐゴシック" panose="020B0600070205080204" pitchFamily="50" charset="-128"/>
              </a:rPr>
              <a:t>**Guest 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ＭＳ Ｐゴシック" panose="020B0600070205080204" pitchFamily="50" charset="-128"/>
              </a:rPr>
              <a:t>Engineer=leader of supplier users and Honda subcontractor’s employee whose usual workplace is Honda premises working on dedicated Honda Machine, ID, VDI network</a:t>
            </a:r>
            <a:endParaRPr lang="en-US" altLang="ja-JP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TextBox 18"/>
          <p:cNvSpPr txBox="1"/>
          <p:nvPr/>
        </p:nvSpPr>
        <p:spPr>
          <a:xfrm>
            <a:off x="5172293" y="0"/>
            <a:ext cx="4081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rgbClr val="FF0000"/>
                </a:solidFill>
                <a:latin typeface="3ds" panose="02000503020000020004" pitchFamily="50" charset="0"/>
                <a:cs typeface="Calibri" panose="020F0502020204030204" pitchFamily="34" charset="0"/>
              </a:rPr>
              <a:t>Confidential - DS Internal Information Sharing Purpose ONLY</a:t>
            </a:r>
            <a:endParaRPr kumimoji="1" lang="ja-JP" altLang="en-US" sz="1100" dirty="0">
              <a:solidFill>
                <a:srgbClr val="FF0000"/>
              </a:solidFill>
              <a:latin typeface="3ds" panose="02000503020000020004" pitchFamily="50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39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90" y="628214"/>
            <a:ext cx="8521974" cy="43635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タイトル 1"/>
          <p:cNvSpPr txBox="1">
            <a:spLocks/>
          </p:cNvSpPr>
          <p:nvPr/>
        </p:nvSpPr>
        <p:spPr>
          <a:xfrm>
            <a:off x="200338" y="72736"/>
            <a:ext cx="8756626" cy="457169"/>
          </a:xfrm>
          <a:prstGeom prst="rect">
            <a:avLst/>
          </a:prstGeom>
          <a:solidFill>
            <a:schemeClr val="tx1"/>
          </a:solidFill>
        </p:spPr>
        <p:txBody>
          <a:bodyPr vert="horz" lIns="87916" tIns="43957" rIns="87916" bIns="43957" rtlCol="0" anchor="ctr">
            <a:noAutofit/>
          </a:bodyPr>
          <a:lstStyle>
            <a:lvl1pPr algn="l" defTabSz="879152" rtl="0" eaLnBrk="1" latinLnBrk="0" hangingPunct="1">
              <a:spcBef>
                <a:spcPct val="0"/>
              </a:spcBef>
              <a:buNone/>
              <a:defRPr kumimoji="1" lang="en-US" sz="3200" b="0" i="0" kern="1200" spc="0" baseline="0" noProof="0">
                <a:solidFill>
                  <a:schemeClr val="tx1"/>
                </a:solidFill>
                <a:effectLst/>
                <a:latin typeface="+mj-lt"/>
                <a:ea typeface="+mj-ea"/>
                <a:cs typeface="3ds Condensed"/>
              </a:defRPr>
            </a:lvl1pPr>
          </a:lstStyle>
          <a:p>
            <a:r>
              <a:rPr lang="en-US" altLang="ja-JP" sz="2400" dirty="0" smtClean="0">
                <a:solidFill>
                  <a:schemeClr val="bg1"/>
                </a:solidFill>
                <a:latin typeface="3ds" panose="02000503020000020004" pitchFamily="50" charset="0"/>
              </a:rPr>
              <a:t>Ref: IOC approval (IOC003817)</a:t>
            </a:r>
            <a:endParaRPr lang="en-US" altLang="ja-JP" sz="2400" dirty="0">
              <a:solidFill>
                <a:schemeClr val="bg1"/>
              </a:solidFill>
              <a:latin typeface="3ds" panose="02000503020000020004" pitchFamily="50" charset="0"/>
            </a:endParaRPr>
          </a:p>
        </p:txBody>
      </p:sp>
      <p:sp>
        <p:nvSpPr>
          <p:cNvPr id="4" name="TextBox 18"/>
          <p:cNvSpPr txBox="1"/>
          <p:nvPr/>
        </p:nvSpPr>
        <p:spPr>
          <a:xfrm>
            <a:off x="111682" y="4781096"/>
            <a:ext cx="4081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rgbClr val="FF0000"/>
                </a:solidFill>
                <a:latin typeface="3ds" panose="02000503020000020004" pitchFamily="50" charset="0"/>
                <a:cs typeface="Calibri" panose="020F0502020204030204" pitchFamily="34" charset="0"/>
              </a:rPr>
              <a:t>Confidential - DS Internal Information Sharing Purpose ONLY</a:t>
            </a:r>
            <a:endParaRPr kumimoji="1" lang="ja-JP" altLang="en-US" sz="1100" dirty="0">
              <a:solidFill>
                <a:srgbClr val="FF0000"/>
              </a:solidFill>
              <a:latin typeface="3ds" panose="02000503020000020004" pitchFamily="50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246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/>
          <p:cNvSpPr/>
          <p:nvPr/>
        </p:nvSpPr>
        <p:spPr>
          <a:xfrm>
            <a:off x="3443739" y="697733"/>
            <a:ext cx="2333911" cy="2519498"/>
          </a:xfrm>
          <a:prstGeom prst="rect">
            <a:avLst/>
          </a:prstGeom>
          <a:gradFill>
            <a:gsLst>
              <a:gs pos="100000">
                <a:schemeClr val="bg2">
                  <a:lumMod val="40000"/>
                  <a:lumOff val="6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57" name="Rectangle 56"/>
          <p:cNvSpPr/>
          <p:nvPr/>
        </p:nvSpPr>
        <p:spPr>
          <a:xfrm>
            <a:off x="5764536" y="697734"/>
            <a:ext cx="3182037" cy="3985742"/>
          </a:xfrm>
          <a:prstGeom prst="rect">
            <a:avLst/>
          </a:prstGeom>
          <a:gradFill>
            <a:gsLst>
              <a:gs pos="100000">
                <a:schemeClr val="bg2">
                  <a:lumMod val="40000"/>
                  <a:lumOff val="6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89" name="Rectangle 88"/>
          <p:cNvSpPr/>
          <p:nvPr/>
        </p:nvSpPr>
        <p:spPr>
          <a:xfrm>
            <a:off x="3400285" y="3339768"/>
            <a:ext cx="2372454" cy="1354099"/>
          </a:xfrm>
          <a:prstGeom prst="rect">
            <a:avLst/>
          </a:prstGeom>
          <a:gradFill>
            <a:gsLst>
              <a:gs pos="100000">
                <a:schemeClr val="accent6">
                  <a:lumMod val="20000"/>
                  <a:lumOff val="8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04395" y="697734"/>
            <a:ext cx="3220277" cy="4003709"/>
          </a:xfrm>
          <a:prstGeom prst="rect">
            <a:avLst/>
          </a:prstGeom>
          <a:gradFill>
            <a:gsLst>
              <a:gs pos="100000">
                <a:schemeClr val="accent6">
                  <a:lumMod val="20000"/>
                  <a:lumOff val="8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62" name="角丸四角形 61"/>
          <p:cNvSpPr/>
          <p:nvPr/>
        </p:nvSpPr>
        <p:spPr>
          <a:xfrm>
            <a:off x="3473233" y="1956158"/>
            <a:ext cx="2291304" cy="1117647"/>
          </a:xfrm>
          <a:prstGeom prst="roundRect">
            <a:avLst>
              <a:gd name="adj" fmla="val 21141"/>
            </a:avLst>
          </a:prstGeom>
          <a:noFill/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791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7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6116638" y="1956158"/>
            <a:ext cx="2490947" cy="2727318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791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7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78" name="角丸四角形 177"/>
          <p:cNvSpPr/>
          <p:nvPr/>
        </p:nvSpPr>
        <p:spPr>
          <a:xfrm>
            <a:off x="3473233" y="3565861"/>
            <a:ext cx="2291303" cy="1117616"/>
          </a:xfrm>
          <a:prstGeom prst="roundRect">
            <a:avLst>
              <a:gd name="adj" fmla="val 21141"/>
            </a:avLst>
          </a:prstGeom>
          <a:noFill/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791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7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pic>
        <p:nvPicPr>
          <p:cNvPr id="11" name="Picture Placeholder 264">
            <a:extLst>
              <a:ext uri="{FF2B5EF4-FFF2-40B4-BE49-F238E27FC236}">
                <a16:creationId xmlns:a16="http://schemas.microsoft.com/office/drawing/2014/main" id="{FB25C4BC-0A91-4FDF-9F9B-2575C687FB8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6644499" y="2198129"/>
            <a:ext cx="552903" cy="55290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3" name="テキスト ボックス 2"/>
          <p:cNvSpPr txBox="1"/>
          <p:nvPr/>
        </p:nvSpPr>
        <p:spPr>
          <a:xfrm>
            <a:off x="3784289" y="1700586"/>
            <a:ext cx="160492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ctr" defTabSz="8791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3ds" panose="02000503020000020004" pitchFamily="50" charset="0"/>
                <a:ea typeface="+mn-ea"/>
                <a:cs typeface="+mn-cs"/>
              </a:rPr>
              <a:t>Client Machine (VDI)</a:t>
            </a:r>
            <a:b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3ds" panose="02000503020000020004" pitchFamily="50" charset="0"/>
                <a:ea typeface="+mn-ea"/>
                <a:cs typeface="+mn-cs"/>
              </a:rPr>
            </a:b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3ds" panose="02000503020000020004" pitchFamily="50" charset="0"/>
                <a:ea typeface="+mn-ea"/>
                <a:cs typeface="+mn-cs"/>
              </a:rPr>
              <a:t>on </a:t>
            </a:r>
            <a:r>
              <a:rPr kumimoji="1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3ds" panose="02000503020000020004" pitchFamily="50" charset="0"/>
                <a:ea typeface="+mn-ea"/>
                <a:cs typeface="+mn-cs"/>
              </a:rPr>
              <a:t>MS Azure</a:t>
            </a:r>
            <a:endParaRPr kumimoji="1" lang="ja-JP" altLang="en-US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3ds" panose="02000503020000020004" pitchFamily="50" charset="0"/>
              <a:ea typeface="+mn-ea"/>
              <a:cs typeface="+mn-cs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506356" y="2765254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8791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3ds" panose="02000503020000020004" pitchFamily="50" charset="0"/>
                <a:ea typeface="+mn-ea"/>
                <a:cs typeface="+mn-cs"/>
              </a:rPr>
              <a:t>Platform</a:t>
            </a:r>
            <a:endParaRPr kumimoji="1" lang="ja-JP" altLang="en-US" sz="11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3ds" panose="02000503020000020004" pitchFamily="50" charset="0"/>
              <a:ea typeface="+mn-ea"/>
              <a:cs typeface="+mn-cs"/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7748385" y="4114354"/>
            <a:ext cx="720000" cy="360000"/>
            <a:chOff x="4216059" y="3037772"/>
            <a:chExt cx="720000" cy="360000"/>
          </a:xfrm>
        </p:grpSpPr>
        <p:sp>
          <p:nvSpPr>
            <p:cNvPr id="4" name="左矢印 3"/>
            <p:cNvSpPr/>
            <p:nvPr/>
          </p:nvSpPr>
          <p:spPr>
            <a:xfrm>
              <a:off x="4216059" y="3037772"/>
              <a:ext cx="720000" cy="360000"/>
            </a:xfrm>
            <a:prstGeom prst="leftArrow">
              <a:avLst/>
            </a:prstGeom>
            <a:solidFill>
              <a:srgbClr val="F37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8791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3ds" panose="02000503020000020004" pitchFamily="50" charset="0"/>
                  <a:ea typeface="+mn-ea"/>
                  <a:cs typeface="+mn-cs"/>
                </a:rPr>
                <a:t>PCS</a:t>
              </a:r>
              <a:endParaRPr kumimoji="1" lang="ja-JP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3ds" panose="02000503020000020004" pitchFamily="50" charset="0"/>
                <a:ea typeface="+mn-ea"/>
                <a:cs typeface="+mn-cs"/>
              </a:endParaRPr>
            </a:p>
          </p:txBody>
        </p:sp>
        <p:pic>
          <p:nvPicPr>
            <p:cNvPr id="16" name="図 15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8042" y="3148039"/>
              <a:ext cx="269786" cy="139465"/>
            </a:xfrm>
            <a:prstGeom prst="rect">
              <a:avLst/>
            </a:prstGeom>
          </p:spPr>
        </p:pic>
      </p:grpSp>
      <p:pic>
        <p:nvPicPr>
          <p:cNvPr id="19" name="Picture Placeholder 109">
            <a:extLst>
              <a:ext uri="{FF2B5EF4-FFF2-40B4-BE49-F238E27FC236}">
                <a16:creationId xmlns:a16="http://schemas.microsoft.com/office/drawing/2014/main" id="{108B817F-DA47-4342-A7B1-34F46CA4708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/>
        </p:blipFill>
        <p:spPr>
          <a:xfrm>
            <a:off x="4016174" y="3871104"/>
            <a:ext cx="549056" cy="549056"/>
          </a:xfrm>
          <a:prstGeom prst="rect">
            <a:avLst/>
          </a:prstGeom>
        </p:spPr>
      </p:pic>
      <p:grpSp>
        <p:nvGrpSpPr>
          <p:cNvPr id="27" name="グループ化 26"/>
          <p:cNvGrpSpPr/>
          <p:nvPr/>
        </p:nvGrpSpPr>
        <p:grpSpPr>
          <a:xfrm>
            <a:off x="4437733" y="3841778"/>
            <a:ext cx="724533" cy="607802"/>
            <a:chOff x="4235711" y="3451441"/>
            <a:chExt cx="724533" cy="607802"/>
          </a:xfrm>
        </p:grpSpPr>
        <p:grpSp>
          <p:nvGrpSpPr>
            <p:cNvPr id="21" name="グループ化 20"/>
            <p:cNvGrpSpPr/>
            <p:nvPr/>
          </p:nvGrpSpPr>
          <p:grpSpPr>
            <a:xfrm>
              <a:off x="4240244" y="3451441"/>
              <a:ext cx="720000" cy="360000"/>
              <a:chOff x="4216059" y="3037772"/>
              <a:chExt cx="720000" cy="360000"/>
            </a:xfrm>
          </p:grpSpPr>
          <p:sp>
            <p:nvSpPr>
              <p:cNvPr id="22" name="左矢印 21"/>
              <p:cNvSpPr/>
              <p:nvPr/>
            </p:nvSpPr>
            <p:spPr>
              <a:xfrm>
                <a:off x="4216059" y="3037772"/>
                <a:ext cx="720000" cy="360000"/>
              </a:xfrm>
              <a:prstGeom prst="leftArrow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r" defTabSz="87915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3ds" panose="02000503020000020004" pitchFamily="50" charset="0"/>
                    <a:ea typeface="+mn-ea"/>
                    <a:cs typeface="+mn-cs"/>
                  </a:rPr>
                  <a:t>MES</a:t>
                </a:r>
                <a:endParaRPr kumimoji="1" lang="ja-JP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3ds" panose="02000503020000020004" pitchFamily="50" charset="0"/>
                  <a:ea typeface="+mn-ea"/>
                  <a:cs typeface="+mn-cs"/>
                </a:endParaRPr>
              </a:p>
            </p:txBody>
          </p:sp>
          <p:pic>
            <p:nvPicPr>
              <p:cNvPr id="23" name="図 22"/>
              <p:cNvPicPr>
                <a:picLocks noChangeAspect="1"/>
              </p:cNvPicPr>
              <p:nvPr/>
            </p:nvPicPr>
            <p:blipFill>
              <a:blip r:embed="rId4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78042" y="3148039"/>
                <a:ext cx="269786" cy="139465"/>
              </a:xfrm>
              <a:prstGeom prst="rect">
                <a:avLst/>
              </a:prstGeom>
            </p:spPr>
          </p:pic>
        </p:grpSp>
        <p:sp>
          <p:nvSpPr>
            <p:cNvPr id="25" name="左矢印 24"/>
            <p:cNvSpPr/>
            <p:nvPr/>
          </p:nvSpPr>
          <p:spPr>
            <a:xfrm>
              <a:off x="4235711" y="3699243"/>
              <a:ext cx="720000" cy="360000"/>
            </a:xfrm>
            <a:prstGeom prst="lef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8791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1" dirty="0" smtClean="0">
                  <a:solidFill>
                    <a:schemeClr val="bg1"/>
                  </a:solidFill>
                  <a:latin typeface="3ds" panose="02000503020000020004" pitchFamily="50" charset="0"/>
                </a:rPr>
                <a:t>TAD</a:t>
              </a:r>
              <a:endParaRPr kumimoji="1" lang="ja-JP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3ds" panose="02000503020000020004" pitchFamily="50" charset="0"/>
                <a:ea typeface="+mn-ea"/>
                <a:cs typeface="+mn-cs"/>
              </a:endParaRPr>
            </a:p>
          </p:txBody>
        </p:sp>
      </p:grpSp>
      <p:pic>
        <p:nvPicPr>
          <p:cNvPr id="26" name="図 25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319" y="4199457"/>
            <a:ext cx="269786" cy="139465"/>
          </a:xfrm>
          <a:prstGeom prst="rect">
            <a:avLst/>
          </a:prstGeom>
        </p:spPr>
      </p:pic>
      <p:pic>
        <p:nvPicPr>
          <p:cNvPr id="30" name="Picture Placeholder 427">
            <a:extLst>
              <a:ext uri="{FF2B5EF4-FFF2-40B4-BE49-F238E27FC236}">
                <a16:creationId xmlns:a16="http://schemas.microsoft.com/office/drawing/2014/main" id="{14B37EE6-EF1A-47B2-9A32-15A1189141C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/>
        </p:blipFill>
        <p:spPr>
          <a:xfrm>
            <a:off x="1486692" y="2301552"/>
            <a:ext cx="540333" cy="540333"/>
          </a:xfrm>
          <a:prstGeom prst="rect">
            <a:avLst/>
          </a:prstGeom>
        </p:spPr>
      </p:pic>
      <p:pic>
        <p:nvPicPr>
          <p:cNvPr id="31" name="Picture Placeholder 103">
            <a:extLst>
              <a:ext uri="{FF2B5EF4-FFF2-40B4-BE49-F238E27FC236}">
                <a16:creationId xmlns:a16="http://schemas.microsoft.com/office/drawing/2014/main" id="{F22B6BA8-E53C-4519-B9C5-77DD6F2BCE8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/>
          <a:stretch/>
        </p:blipFill>
        <p:spPr>
          <a:xfrm>
            <a:off x="1955275" y="2314621"/>
            <a:ext cx="478051" cy="478051"/>
          </a:xfrm>
          <a:prstGeom prst="rect">
            <a:avLst/>
          </a:prstGeom>
        </p:spPr>
      </p:pic>
      <p:sp>
        <p:nvSpPr>
          <p:cNvPr id="32" name="テキスト ボックス 31"/>
          <p:cNvSpPr txBox="1"/>
          <p:nvPr/>
        </p:nvSpPr>
        <p:spPr>
          <a:xfrm>
            <a:off x="1364218" y="2728034"/>
            <a:ext cx="13163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8791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3ds" panose="02000503020000020004" pitchFamily="50" charset="0"/>
                <a:ea typeface="+mn-ea"/>
                <a:cs typeface="+mn-cs"/>
              </a:rPr>
              <a:t>User</a:t>
            </a:r>
          </a:p>
          <a:p>
            <a:pPr marL="0" marR="0" lvl="0" indent="0" algn="ctr" defTabSz="8791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3ds" panose="02000503020000020004" pitchFamily="50" charset="0"/>
                <a:ea typeface="+mn-ea"/>
                <a:cs typeface="+mn-cs"/>
              </a:rPr>
              <a:t>(Supplier’s Employee)</a:t>
            </a:r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3ds" panose="02000503020000020004" pitchFamily="50" charset="0"/>
              <a:ea typeface="+mn-ea"/>
              <a:cs typeface="+mn-cs"/>
            </a:endParaRPr>
          </a:p>
        </p:txBody>
      </p:sp>
      <p:pic>
        <p:nvPicPr>
          <p:cNvPr id="33" name="Picture Placeholder 109">
            <a:extLst>
              <a:ext uri="{FF2B5EF4-FFF2-40B4-BE49-F238E27FC236}">
                <a16:creationId xmlns:a16="http://schemas.microsoft.com/office/drawing/2014/main" id="{108B817F-DA47-4342-A7B1-34F46CA4708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hq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/>
        </p:blipFill>
        <p:spPr>
          <a:xfrm>
            <a:off x="7332362" y="3915107"/>
            <a:ext cx="540333" cy="540333"/>
          </a:xfrm>
          <a:prstGeom prst="rect">
            <a:avLst/>
          </a:prstGeom>
        </p:spPr>
      </p:pic>
      <p:pic>
        <p:nvPicPr>
          <p:cNvPr id="68" name="Picture Placeholder 244">
            <a:extLst>
              <a:ext uri="{FF2B5EF4-FFF2-40B4-BE49-F238E27FC236}">
                <a16:creationId xmlns:a16="http://schemas.microsoft.com/office/drawing/2014/main" id="{033B5114-3429-4C1A-B3D8-E406EA8BE672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/>
          <a:stretch/>
        </p:blipFill>
        <p:spPr>
          <a:xfrm>
            <a:off x="6738785" y="2974718"/>
            <a:ext cx="312100" cy="312100"/>
          </a:xfrm>
          <a:prstGeom prst="rect">
            <a:avLst/>
          </a:prstGeom>
        </p:spPr>
      </p:pic>
      <p:sp>
        <p:nvSpPr>
          <p:cNvPr id="69" name="テキスト ボックス 68"/>
          <p:cNvSpPr txBox="1"/>
          <p:nvPr/>
        </p:nvSpPr>
        <p:spPr>
          <a:xfrm>
            <a:off x="6485160" y="3181839"/>
            <a:ext cx="704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8791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3ds" panose="02000503020000020004" pitchFamily="50" charset="0"/>
                <a:ea typeface="+mn-ea"/>
                <a:cs typeface="+mn-cs"/>
              </a:rPr>
              <a:t>Data Base</a:t>
            </a:r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3ds" panose="02000503020000020004" pitchFamily="50" charset="0"/>
              <a:ea typeface="+mn-ea"/>
              <a:cs typeface="+mn-cs"/>
            </a:endParaRPr>
          </a:p>
        </p:txBody>
      </p:sp>
      <p:pic>
        <p:nvPicPr>
          <p:cNvPr id="8" name="Picture Placeholder 446">
            <a:extLst>
              <a:ext uri="{FF2B5EF4-FFF2-40B4-BE49-F238E27FC236}">
                <a16:creationId xmlns:a16="http://schemas.microsoft.com/office/drawing/2014/main" id="{7165B8CD-5304-4C67-ADC2-59D849800E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rcRect/>
          <a:stretch/>
        </p:blipFill>
        <p:spPr>
          <a:xfrm>
            <a:off x="4325538" y="2147733"/>
            <a:ext cx="578600" cy="578600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6758951" y="1700586"/>
            <a:ext cx="130414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8791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3ds" panose="02000503020000020004" pitchFamily="50" charset="0"/>
                <a:ea typeface="+mn-ea"/>
                <a:cs typeface="+mn-cs"/>
              </a:rPr>
              <a:t>Honda</a:t>
            </a:r>
            <a:r>
              <a:rPr kumimoji="1" lang="ja-JP" alt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3ds" panose="02000503020000020004" pitchFamily="50" charset="0"/>
                <a:ea typeface="+mn-ea"/>
                <a:cs typeface="+mn-cs"/>
              </a:rPr>
              <a:t> </a:t>
            </a:r>
            <a:r>
              <a:rPr kumimoji="1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3ds" panose="02000503020000020004" pitchFamily="50" charset="0"/>
                <a:ea typeface="+mn-ea"/>
                <a:cs typeface="+mn-cs"/>
              </a:rPr>
              <a:t>Motor</a:t>
            </a:r>
          </a:p>
          <a:p>
            <a:pPr marL="0" marR="0" lvl="0" indent="0" algn="l" defTabSz="8791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3ds" panose="02000503020000020004" pitchFamily="50" charset="0"/>
                <a:ea typeface="+mn-ea"/>
                <a:cs typeface="+mn-cs"/>
              </a:rPr>
              <a:t>Premise (Japan)</a:t>
            </a:r>
            <a:endParaRPr kumimoji="1" lang="ja-JP" altLang="en-US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3ds" panose="02000503020000020004" pitchFamily="50" charset="0"/>
              <a:ea typeface="+mn-ea"/>
              <a:cs typeface="+mn-cs"/>
            </a:endParaRPr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6587194" y="4040482"/>
            <a:ext cx="102174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8791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3ds" panose="02000503020000020004" pitchFamily="50" charset="0"/>
                <a:ea typeface="+mn-ea"/>
                <a:cs typeface="+mn-cs"/>
              </a:rPr>
              <a:t>Honda </a:t>
            </a:r>
          </a:p>
          <a:p>
            <a:pPr marL="0" marR="0" lvl="0" indent="0" algn="ctr" defTabSz="8791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3ds" panose="02000503020000020004" pitchFamily="50" charset="0"/>
                <a:ea typeface="+mn-ea"/>
                <a:cs typeface="+mn-cs"/>
              </a:rPr>
              <a:t>license</a:t>
            </a:r>
          </a:p>
          <a:p>
            <a:pPr marL="0" marR="0" lvl="0" indent="0" algn="ctr" defTabSz="8791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3ds" panose="02000503020000020004" pitchFamily="50" charset="0"/>
                <a:ea typeface="+mn-ea"/>
                <a:cs typeface="+mn-cs"/>
              </a:rPr>
              <a:t>Server</a:t>
            </a:r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3ds" panose="02000503020000020004" pitchFamily="50" charset="0"/>
              <a:ea typeface="+mn-ea"/>
              <a:cs typeface="+mn-cs"/>
            </a:endParaRPr>
          </a:p>
        </p:txBody>
      </p:sp>
      <p:grpSp>
        <p:nvGrpSpPr>
          <p:cNvPr id="38" name="グループ化 37"/>
          <p:cNvGrpSpPr/>
          <p:nvPr/>
        </p:nvGrpSpPr>
        <p:grpSpPr>
          <a:xfrm>
            <a:off x="1763744" y="4114354"/>
            <a:ext cx="720000" cy="360000"/>
            <a:chOff x="3995318" y="2817141"/>
            <a:chExt cx="720000" cy="360000"/>
          </a:xfrm>
        </p:grpSpPr>
        <p:sp>
          <p:nvSpPr>
            <p:cNvPr id="39" name="左矢印 38"/>
            <p:cNvSpPr/>
            <p:nvPr/>
          </p:nvSpPr>
          <p:spPr>
            <a:xfrm>
              <a:off x="3995318" y="2817141"/>
              <a:ext cx="720000" cy="360000"/>
            </a:xfrm>
            <a:prstGeom prst="leftArrow">
              <a:avLst/>
            </a:prstGeom>
            <a:solidFill>
              <a:srgbClr val="F37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8791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3ds" panose="02000503020000020004" pitchFamily="50" charset="0"/>
                  <a:ea typeface="+mn-ea"/>
                  <a:cs typeface="+mn-cs"/>
                </a:rPr>
                <a:t>PCS</a:t>
              </a:r>
              <a:endParaRPr kumimoji="1" lang="ja-JP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3ds" panose="02000503020000020004" pitchFamily="50" charset="0"/>
                <a:ea typeface="+mn-ea"/>
                <a:cs typeface="+mn-cs"/>
              </a:endParaRPr>
            </a:p>
          </p:txBody>
        </p:sp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6408" y="2933883"/>
              <a:ext cx="269786" cy="139465"/>
            </a:xfrm>
            <a:prstGeom prst="rect">
              <a:avLst/>
            </a:prstGeom>
          </p:spPr>
        </p:pic>
      </p:grpSp>
      <p:sp>
        <p:nvSpPr>
          <p:cNvPr id="44" name="テキスト ボックス 43"/>
          <p:cNvSpPr txBox="1"/>
          <p:nvPr/>
        </p:nvSpPr>
        <p:spPr>
          <a:xfrm>
            <a:off x="508907" y="4040482"/>
            <a:ext cx="966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8791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3ds" panose="02000503020000020004" pitchFamily="50" charset="0"/>
                <a:ea typeface="+mn-ea"/>
                <a:cs typeface="+mn-cs"/>
              </a:rPr>
              <a:t>Supplier’s </a:t>
            </a:r>
          </a:p>
          <a:p>
            <a:pPr marL="0" marR="0" lvl="0" indent="0" algn="ctr" defTabSz="8791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3ds" panose="02000503020000020004" pitchFamily="50" charset="0"/>
                <a:ea typeface="+mn-ea"/>
                <a:cs typeface="+mn-cs"/>
              </a:rPr>
              <a:t>License Server</a:t>
            </a:r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3ds" panose="02000503020000020004" pitchFamily="50" charset="0"/>
              <a:ea typeface="+mn-ea"/>
              <a:cs typeface="+mn-cs"/>
            </a:endParaRPr>
          </a:p>
        </p:txBody>
      </p:sp>
      <p:pic>
        <p:nvPicPr>
          <p:cNvPr id="46" name="Picture Placeholder 264">
            <a:extLst>
              <a:ext uri="{FF2B5EF4-FFF2-40B4-BE49-F238E27FC236}">
                <a16:creationId xmlns:a16="http://schemas.microsoft.com/office/drawing/2014/main" id="{FB25C4BC-0A91-4FDF-9F9B-2575C687FB8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807150" y="2182210"/>
            <a:ext cx="552903" cy="5529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7" name="テキスト ボックス 46"/>
          <p:cNvSpPr txBox="1"/>
          <p:nvPr/>
        </p:nvSpPr>
        <p:spPr>
          <a:xfrm>
            <a:off x="715993" y="2765254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8791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3ds" panose="02000503020000020004" pitchFamily="50" charset="0"/>
                <a:ea typeface="+mn-ea"/>
                <a:cs typeface="+mn-cs"/>
              </a:rPr>
              <a:t>Platform</a:t>
            </a:r>
            <a:endParaRPr kumimoji="1" lang="ja-JP" altLang="en-US" sz="11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3ds" panose="02000503020000020004" pitchFamily="50" charset="0"/>
              <a:ea typeface="+mn-ea"/>
              <a:cs typeface="+mn-cs"/>
            </a:endParaRPr>
          </a:p>
        </p:txBody>
      </p:sp>
      <p:pic>
        <p:nvPicPr>
          <p:cNvPr id="48" name="Picture Placeholder 244">
            <a:extLst>
              <a:ext uri="{FF2B5EF4-FFF2-40B4-BE49-F238E27FC236}">
                <a16:creationId xmlns:a16="http://schemas.microsoft.com/office/drawing/2014/main" id="{033B5114-3429-4C1A-B3D8-E406EA8BE672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/>
          <a:stretch/>
        </p:blipFill>
        <p:spPr>
          <a:xfrm>
            <a:off x="911946" y="2963352"/>
            <a:ext cx="343310" cy="343310"/>
          </a:xfrm>
          <a:prstGeom prst="rect">
            <a:avLst/>
          </a:prstGeom>
        </p:spPr>
      </p:pic>
      <p:sp>
        <p:nvSpPr>
          <p:cNvPr id="49" name="テキスト ボックス 48"/>
          <p:cNvSpPr txBox="1"/>
          <p:nvPr/>
        </p:nvSpPr>
        <p:spPr>
          <a:xfrm>
            <a:off x="723203" y="3181839"/>
            <a:ext cx="704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8791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3ds" panose="02000503020000020004" pitchFamily="50" charset="0"/>
                <a:ea typeface="+mn-ea"/>
                <a:cs typeface="+mn-cs"/>
              </a:rPr>
              <a:t>Data Base</a:t>
            </a:r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3ds" panose="02000503020000020004" pitchFamily="50" charset="0"/>
              <a:ea typeface="+mn-ea"/>
              <a:cs typeface="+mn-cs"/>
            </a:endParaRPr>
          </a:p>
        </p:txBody>
      </p:sp>
      <p:cxnSp>
        <p:nvCxnSpPr>
          <p:cNvPr id="5" name="カギ線コネクタ 4"/>
          <p:cNvCxnSpPr>
            <a:stCxn id="11" idx="3"/>
            <a:endCxn id="33" idx="0"/>
          </p:cNvCxnSpPr>
          <p:nvPr/>
        </p:nvCxnSpPr>
        <p:spPr>
          <a:xfrm>
            <a:off x="7197402" y="2474581"/>
            <a:ext cx="405127" cy="1440526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クラウドサービスイラスト｜無料イラスト・フリー素材なら ..."/>
          <p:cNvPicPr>
            <a:picLocks noChangeAspect="1" noChangeArrowheads="1"/>
          </p:cNvPicPr>
          <p:nvPr/>
        </p:nvPicPr>
        <p:blipFill rotWithShape="1">
          <a:blip r:embed="rId1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02" t="21822" r="16354" b="20537"/>
          <a:stretch/>
        </p:blipFill>
        <p:spPr bwMode="auto">
          <a:xfrm>
            <a:off x="3424672" y="3423490"/>
            <a:ext cx="435129" cy="27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/>
          <p:cNvSpPr txBox="1"/>
          <p:nvPr/>
        </p:nvSpPr>
        <p:spPr>
          <a:xfrm>
            <a:off x="3789887" y="3423964"/>
            <a:ext cx="146072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ctr" defTabSz="8791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3ds" panose="02000503020000020004" pitchFamily="50" charset="0"/>
                <a:ea typeface="+mn-ea"/>
                <a:cs typeface="+mn-cs"/>
              </a:rPr>
              <a:t>DS Managed DSLS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3ds" panose="02000503020000020004" pitchFamily="50" charset="0"/>
              <a:ea typeface="+mn-ea"/>
              <a:cs typeface="+mn-cs"/>
            </a:endParaRPr>
          </a:p>
        </p:txBody>
      </p:sp>
      <p:pic>
        <p:nvPicPr>
          <p:cNvPr id="76" name="Picture Placeholder 109">
            <a:extLst>
              <a:ext uri="{FF2B5EF4-FFF2-40B4-BE49-F238E27FC236}">
                <a16:creationId xmlns:a16="http://schemas.microsoft.com/office/drawing/2014/main" id="{108B817F-DA47-4342-A7B1-34F46CA4708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/>
        </p:blipFill>
        <p:spPr>
          <a:xfrm>
            <a:off x="1318253" y="3915107"/>
            <a:ext cx="549056" cy="549056"/>
          </a:xfrm>
          <a:prstGeom prst="rect">
            <a:avLst/>
          </a:prstGeom>
        </p:spPr>
      </p:pic>
      <p:sp>
        <p:nvSpPr>
          <p:cNvPr id="86" name="角丸四角形 85"/>
          <p:cNvSpPr/>
          <p:nvPr/>
        </p:nvSpPr>
        <p:spPr>
          <a:xfrm>
            <a:off x="517109" y="1956158"/>
            <a:ext cx="2490947" cy="2727318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791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7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207967" y="1700586"/>
            <a:ext cx="111155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8791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3ds" panose="02000503020000020004" pitchFamily="50" charset="0"/>
                <a:ea typeface="+mn-ea"/>
                <a:cs typeface="+mn-cs"/>
              </a:rPr>
              <a:t>Supplier </a:t>
            </a:r>
          </a:p>
          <a:p>
            <a:pPr marL="0" marR="0" lvl="0" indent="0" algn="ctr" defTabSz="8791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3ds" panose="02000503020000020004" pitchFamily="50" charset="0"/>
                <a:ea typeface="+mn-ea"/>
                <a:cs typeface="+mn-cs"/>
              </a:rPr>
              <a:t>Premise</a:t>
            </a:r>
            <a:endParaRPr kumimoji="1" lang="ja-JP" altLang="en-US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3ds" panose="02000503020000020004" pitchFamily="50" charset="0"/>
              <a:ea typeface="+mn-ea"/>
              <a:cs typeface="+mn-cs"/>
            </a:endParaRPr>
          </a:p>
        </p:txBody>
      </p:sp>
      <p:cxnSp>
        <p:nvCxnSpPr>
          <p:cNvPr id="36" name="直線矢印コネクタ 35"/>
          <p:cNvCxnSpPr>
            <a:stCxn id="8" idx="3"/>
            <a:endCxn id="11" idx="1"/>
          </p:cNvCxnSpPr>
          <p:nvPr/>
        </p:nvCxnSpPr>
        <p:spPr>
          <a:xfrm>
            <a:off x="4904138" y="2437033"/>
            <a:ext cx="1740361" cy="0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headEnd type="triangle" w="med" len="med"/>
            <a:tailEnd type="triangl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/>
          <p:nvPr/>
        </p:nvCxnSpPr>
        <p:spPr>
          <a:xfrm>
            <a:off x="2411333" y="2441279"/>
            <a:ext cx="1740361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med" len="med"/>
            <a:tailEnd type="triangle" w="med" len="me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カギ線コネクタ 91"/>
          <p:cNvCxnSpPr>
            <a:stCxn id="46" idx="1"/>
            <a:endCxn id="76" idx="0"/>
          </p:cNvCxnSpPr>
          <p:nvPr/>
        </p:nvCxnSpPr>
        <p:spPr>
          <a:xfrm rot="10800000" flipH="1" flipV="1">
            <a:off x="807149" y="2458661"/>
            <a:ext cx="785631" cy="1456445"/>
          </a:xfrm>
          <a:prstGeom prst="bentConnector4">
            <a:avLst>
              <a:gd name="adj1" fmla="val -29098"/>
              <a:gd name="adj2" fmla="val 82006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カギ線コネクタ 92"/>
          <p:cNvCxnSpPr>
            <a:stCxn id="46" idx="3"/>
          </p:cNvCxnSpPr>
          <p:nvPr/>
        </p:nvCxnSpPr>
        <p:spPr>
          <a:xfrm flipV="1">
            <a:off x="1360053" y="2458660"/>
            <a:ext cx="228257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角丸四角形 102"/>
          <p:cNvSpPr/>
          <p:nvPr/>
        </p:nvSpPr>
        <p:spPr>
          <a:xfrm>
            <a:off x="7716491" y="75401"/>
            <a:ext cx="1399412" cy="3431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1721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267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8162663" y="88190"/>
            <a:ext cx="981337" cy="312381"/>
          </a:xfrm>
          <a:prstGeom prst="rect">
            <a:avLst/>
          </a:prstGeom>
          <a:noFill/>
        </p:spPr>
        <p:txBody>
          <a:bodyPr wrap="square" lIns="96000" tIns="48000" rIns="96000" bIns="48000" rtlCol="0">
            <a:spAutoFit/>
          </a:bodyPr>
          <a:lstStyle/>
          <a:p>
            <a:pPr marL="0" marR="0" lvl="0" indent="0" algn="l" defTabSz="11721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7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3ds" panose="02000503020000020004" pitchFamily="50" charset="0"/>
                <a:ea typeface="+mn-ea"/>
                <a:cs typeface="+mn-cs"/>
              </a:rPr>
              <a:t>HONDA Work</a:t>
            </a:r>
          </a:p>
          <a:p>
            <a:pPr marL="0" marR="0" lvl="0" indent="0" algn="l" defTabSz="11721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700" b="0" i="0" u="none" strike="noStrike" kern="1200" cap="none" spc="0" normalizeH="0" baseline="0" noProof="0" dirty="0">
                <a:ln>
                  <a:noFill/>
                </a:ln>
                <a:solidFill>
                  <a:srgbClr val="005386"/>
                </a:solidFill>
                <a:effectLst/>
                <a:uLnTx/>
                <a:uFillTx/>
                <a:latin typeface="3ds" panose="02000503020000020004" pitchFamily="50" charset="0"/>
                <a:ea typeface="+mn-ea"/>
                <a:cs typeface="+mn-cs"/>
              </a:rPr>
              <a:t>Supplier X Work</a:t>
            </a:r>
            <a:endParaRPr kumimoji="0" lang="ja-JP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5386"/>
              </a:solidFill>
              <a:effectLst/>
              <a:uLnTx/>
              <a:uFillTx/>
              <a:latin typeface="3ds" panose="02000503020000020004" pitchFamily="50" charset="0"/>
              <a:ea typeface="+mn-ea"/>
              <a:cs typeface="+mn-cs"/>
            </a:endParaRPr>
          </a:p>
        </p:txBody>
      </p:sp>
      <p:cxnSp>
        <p:nvCxnSpPr>
          <p:cNvPr id="106" name="曲線コネクタ 105"/>
          <p:cNvCxnSpPr/>
          <p:nvPr/>
        </p:nvCxnSpPr>
        <p:spPr>
          <a:xfrm rot="10800000">
            <a:off x="7802269" y="196191"/>
            <a:ext cx="357594" cy="0"/>
          </a:xfrm>
          <a:prstGeom prst="curvedConnector3">
            <a:avLst>
              <a:gd name="adj1" fmla="val 50000"/>
            </a:avLst>
          </a:prstGeom>
          <a:ln w="952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曲線コネクタ 106"/>
          <p:cNvCxnSpPr/>
          <p:nvPr/>
        </p:nvCxnSpPr>
        <p:spPr>
          <a:xfrm rot="10800000">
            <a:off x="7802269" y="308366"/>
            <a:ext cx="357594" cy="0"/>
          </a:xfrm>
          <a:prstGeom prst="curved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角丸四角形 107"/>
          <p:cNvSpPr/>
          <p:nvPr/>
        </p:nvSpPr>
        <p:spPr>
          <a:xfrm>
            <a:off x="5166029" y="778364"/>
            <a:ext cx="2842330" cy="781408"/>
          </a:xfrm>
          <a:prstGeom prst="roundRect">
            <a:avLst>
              <a:gd name="adj" fmla="val 5506"/>
            </a:avLst>
          </a:prstGeom>
          <a:solidFill>
            <a:srgbClr val="FFFFFF">
              <a:alpha val="80000"/>
            </a:srgbClr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lIns="48000" rIns="48000" rtlCol="0" anchor="b" anchorCtr="1"/>
          <a:lstStyle/>
          <a:p>
            <a:pPr marL="0" marR="0" lvl="0" indent="0" algn="ctr" defTabSz="11721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00" b="0" i="0" u="none" strike="noStrike" kern="0" cap="none" spc="0" normalizeH="0" baseline="0" noProof="0" dirty="0">
                <a:ln>
                  <a:noFill/>
                </a:ln>
                <a:solidFill>
                  <a:srgbClr val="005386"/>
                </a:solidFill>
                <a:effectLst/>
                <a:uLnTx/>
                <a:uFillTx/>
                <a:latin typeface="3ds" panose="02000503020000020004" pitchFamily="50" charset="0"/>
                <a:ea typeface="+mn-ea"/>
                <a:cs typeface="+mn-cs"/>
              </a:rPr>
              <a:t>HONDA allow direct access from Supplier</a:t>
            </a:r>
            <a:br>
              <a:rPr kumimoji="1" lang="en-US" altLang="ja-JP" sz="600" b="0" i="0" u="none" strike="noStrike" kern="0" cap="none" spc="0" normalizeH="0" baseline="0" noProof="0" dirty="0">
                <a:ln>
                  <a:noFill/>
                </a:ln>
                <a:solidFill>
                  <a:srgbClr val="005386"/>
                </a:solidFill>
                <a:effectLst/>
                <a:uLnTx/>
                <a:uFillTx/>
                <a:latin typeface="3ds" panose="02000503020000020004" pitchFamily="50" charset="0"/>
                <a:ea typeface="+mn-ea"/>
                <a:cs typeface="+mn-cs"/>
              </a:rPr>
            </a:br>
            <a:r>
              <a:rPr kumimoji="1" lang="en-US" altLang="ja-JP" sz="600" b="0" i="0" u="none" strike="noStrike" kern="0" cap="none" spc="0" normalizeH="0" baseline="0" noProof="0" dirty="0">
                <a:ln>
                  <a:noFill/>
                </a:ln>
                <a:solidFill>
                  <a:srgbClr val="005386"/>
                </a:solidFill>
                <a:effectLst/>
                <a:uLnTx/>
                <a:uFillTx/>
                <a:latin typeface="3ds" panose="02000503020000020004" pitchFamily="50" charset="0"/>
                <a:ea typeface="+mn-ea"/>
                <a:cs typeface="+mn-cs"/>
              </a:rPr>
              <a:t>to HONDA’s </a:t>
            </a:r>
            <a:r>
              <a:rPr kumimoji="1" lang="en-US" altLang="ja-JP" sz="600" b="1" i="0" u="none" strike="noStrike" kern="0" cap="none" spc="0" normalizeH="0" baseline="0" noProof="0" dirty="0">
                <a:ln>
                  <a:noFill/>
                </a:ln>
                <a:solidFill>
                  <a:srgbClr val="005386"/>
                </a:solidFill>
                <a:effectLst/>
                <a:uLnTx/>
                <a:uFillTx/>
                <a:latin typeface="3ds" panose="02000503020000020004" pitchFamily="50" charset="0"/>
                <a:ea typeface="+mn-ea"/>
                <a:cs typeface="+mn-cs"/>
              </a:rPr>
              <a:t>3D</a:t>
            </a:r>
            <a:r>
              <a:rPr kumimoji="1" lang="en-US" altLang="ja-JP" sz="600" b="0" i="0" u="none" strike="noStrike" kern="0" cap="none" spc="0" normalizeH="0" baseline="0" noProof="0" dirty="0">
                <a:ln>
                  <a:noFill/>
                </a:ln>
                <a:solidFill>
                  <a:srgbClr val="005386"/>
                </a:solidFill>
                <a:effectLst/>
                <a:uLnTx/>
                <a:uFillTx/>
                <a:latin typeface="3ds" panose="02000503020000020004" pitchFamily="50" charset="0"/>
                <a:ea typeface="+mn-ea"/>
                <a:cs typeface="+mn-cs"/>
              </a:rPr>
              <a:t>EXPERIENCE platform remotely</a:t>
            </a:r>
            <a:br>
              <a:rPr kumimoji="1" lang="en-US" altLang="ja-JP" sz="600" b="0" i="0" u="none" strike="noStrike" kern="0" cap="none" spc="0" normalizeH="0" baseline="0" noProof="0" dirty="0">
                <a:ln>
                  <a:noFill/>
                </a:ln>
                <a:solidFill>
                  <a:srgbClr val="005386"/>
                </a:solidFill>
                <a:effectLst/>
                <a:uLnTx/>
                <a:uFillTx/>
                <a:latin typeface="3ds" panose="02000503020000020004" pitchFamily="50" charset="0"/>
                <a:ea typeface="+mn-ea"/>
                <a:cs typeface="+mn-cs"/>
              </a:rPr>
            </a:br>
            <a:r>
              <a:rPr kumimoji="1" lang="en-US" altLang="ja-JP" sz="600" b="0" i="0" u="none" strike="noStrike" kern="0" cap="none" spc="0" normalizeH="0" baseline="0" noProof="0" dirty="0">
                <a:ln>
                  <a:noFill/>
                </a:ln>
                <a:solidFill>
                  <a:srgbClr val="005386"/>
                </a:solidFill>
                <a:effectLst/>
                <a:uLnTx/>
                <a:uFillTx/>
                <a:latin typeface="3ds" panose="02000503020000020004" pitchFamily="50" charset="0"/>
                <a:ea typeface="+mn-ea"/>
                <a:cs typeface="+mn-cs"/>
              </a:rPr>
              <a:t>to collaborate for efficient product development with new development flow.</a:t>
            </a:r>
          </a:p>
        </p:txBody>
      </p:sp>
      <p:sp>
        <p:nvSpPr>
          <p:cNvPr id="109" name="角丸四角形 108"/>
          <p:cNvSpPr/>
          <p:nvPr/>
        </p:nvSpPr>
        <p:spPr>
          <a:xfrm>
            <a:off x="5166029" y="765576"/>
            <a:ext cx="2842330" cy="420784"/>
          </a:xfrm>
          <a:prstGeom prst="round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1721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3ds" panose="02000503020000020004" pitchFamily="50" charset="0"/>
                <a:ea typeface="+mn-ea"/>
                <a:cs typeface="+mn-cs"/>
              </a:rPr>
              <a:t>HONDA Work </a:t>
            </a:r>
            <a:r>
              <a:rPr kumimoji="1" lang="en-US" altLang="ja-JP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3ds" panose="02000503020000020004" pitchFamily="50" charset="0"/>
                <a:ea typeface="+mn-ea"/>
                <a:cs typeface="+mn-cs"/>
              </a:rPr>
              <a:t>Env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3ds" panose="02000503020000020004" pitchFamily="50" charset="0"/>
                <a:ea typeface="+mn-ea"/>
                <a:cs typeface="+mn-cs"/>
              </a:rPr>
              <a:t>.</a:t>
            </a:r>
          </a:p>
          <a:p>
            <a:pPr marL="0" marR="0" lvl="0" indent="0" algn="ctr" defTabSz="11721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3ds" panose="02000503020000020004" pitchFamily="50" charset="0"/>
                <a:ea typeface="+mn-ea"/>
                <a:cs typeface="+mn-cs"/>
              </a:rPr>
              <a:t>Supplier is working for HONDA in HONDA’s virtual </a:t>
            </a:r>
            <a:r>
              <a:rPr kumimoji="1" lang="en-US" altLang="ja-JP" sz="700" b="0" i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3ds" panose="02000503020000020004" pitchFamily="50" charset="0"/>
                <a:ea typeface="+mn-ea"/>
                <a:cs typeface="+mn-cs"/>
              </a:rPr>
              <a:t>env</a:t>
            </a:r>
            <a:r>
              <a:rPr kumimoji="1" lang="en-US" altLang="ja-JP" sz="7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3ds" panose="02000503020000020004" pitchFamily="50" charset="0"/>
                <a:ea typeface="+mn-ea"/>
                <a:cs typeface="+mn-cs"/>
              </a:rPr>
              <a:t>.</a:t>
            </a:r>
            <a:endParaRPr kumimoji="1" lang="ja-JP" altLang="en-US" sz="7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3ds" panose="02000503020000020004" pitchFamily="50" charset="0"/>
              <a:ea typeface="+mn-ea"/>
              <a:cs typeface="+mn-cs"/>
            </a:endParaRPr>
          </a:p>
        </p:txBody>
      </p:sp>
      <p:sp>
        <p:nvSpPr>
          <p:cNvPr id="113" name="角丸四角形 112"/>
          <p:cNvSpPr/>
          <p:nvPr/>
        </p:nvSpPr>
        <p:spPr>
          <a:xfrm>
            <a:off x="340620" y="791286"/>
            <a:ext cx="2842330" cy="781408"/>
          </a:xfrm>
          <a:prstGeom prst="roundRect">
            <a:avLst>
              <a:gd name="adj" fmla="val 5506"/>
            </a:avLst>
          </a:prstGeom>
          <a:solidFill>
            <a:srgbClr val="FFFFFF">
              <a:alpha val="80000"/>
            </a:srgb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lIns="48000" rIns="48000" rtlCol="0" anchor="b" anchorCtr="1"/>
          <a:lstStyle/>
          <a:p>
            <a:pPr marL="0" marR="0" lvl="0" indent="0" algn="ctr" defTabSz="11721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00" b="0" i="0" u="none" strike="noStrike" kern="0" cap="none" spc="0" normalizeH="0" baseline="0" noProof="0" dirty="0">
                <a:ln>
                  <a:noFill/>
                </a:ln>
                <a:solidFill>
                  <a:srgbClr val="005386"/>
                </a:solidFill>
                <a:effectLst/>
                <a:uLnTx/>
                <a:uFillTx/>
                <a:latin typeface="3ds" panose="02000503020000020004" pitchFamily="50" charset="0"/>
                <a:ea typeface="+mn-ea"/>
                <a:cs typeface="+mn-cs"/>
              </a:rPr>
              <a:t>Supplier can use DS License for Supplier’s own work </a:t>
            </a:r>
          </a:p>
          <a:p>
            <a:pPr marL="0" marR="0" lvl="0" indent="0" algn="ctr" defTabSz="11721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00" b="0" i="0" u="none" strike="noStrike" kern="0" cap="none" spc="0" normalizeH="0" baseline="0" noProof="0" dirty="0">
                <a:ln>
                  <a:noFill/>
                </a:ln>
                <a:solidFill>
                  <a:srgbClr val="005386"/>
                </a:solidFill>
                <a:effectLst/>
                <a:uLnTx/>
                <a:uFillTx/>
                <a:latin typeface="3ds" panose="02000503020000020004" pitchFamily="50" charset="0"/>
                <a:ea typeface="+mn-ea"/>
                <a:cs typeface="+mn-cs"/>
              </a:rPr>
              <a:t>with “PCS” purchased by Supplier.</a:t>
            </a:r>
          </a:p>
          <a:p>
            <a:pPr marL="0" marR="0" lvl="0" indent="0" algn="ctr" defTabSz="11721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600" b="0" i="0" u="none" strike="noStrike" kern="0" cap="none" spc="0" normalizeH="0" baseline="0" noProof="0" dirty="0">
              <a:ln>
                <a:noFill/>
              </a:ln>
              <a:solidFill>
                <a:srgbClr val="005386"/>
              </a:solidFill>
              <a:effectLst/>
              <a:uLnTx/>
              <a:uFillTx/>
              <a:latin typeface="3ds" panose="02000503020000020004" pitchFamily="50" charset="0"/>
              <a:ea typeface="+mn-ea"/>
              <a:cs typeface="+mn-cs"/>
            </a:endParaRPr>
          </a:p>
        </p:txBody>
      </p:sp>
      <p:sp>
        <p:nvSpPr>
          <p:cNvPr id="114" name="角丸四角形 113"/>
          <p:cNvSpPr/>
          <p:nvPr/>
        </p:nvSpPr>
        <p:spPr>
          <a:xfrm>
            <a:off x="340620" y="778498"/>
            <a:ext cx="2842330" cy="420784"/>
          </a:xfrm>
          <a:prstGeom prst="round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1721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3ds" panose="02000503020000020004" pitchFamily="50" charset="0"/>
                <a:ea typeface="+mn-ea"/>
                <a:cs typeface="+mn-cs"/>
              </a:rPr>
              <a:t>Supplier Work </a:t>
            </a:r>
            <a:r>
              <a:rPr kumimoji="0" lang="en-US" altLang="ja-JP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3ds" panose="02000503020000020004" pitchFamily="50" charset="0"/>
                <a:ea typeface="+mn-ea"/>
                <a:cs typeface="+mn-cs"/>
              </a:rPr>
              <a:t>Env</a:t>
            </a: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3ds" panose="02000503020000020004" pitchFamily="50" charset="0"/>
                <a:ea typeface="+mn-ea"/>
                <a:cs typeface="+mn-cs"/>
              </a:rPr>
              <a:t>.</a:t>
            </a:r>
          </a:p>
          <a:p>
            <a:pPr marL="0" marR="0" lvl="0" indent="0" algn="ctr" defTabSz="11721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3ds" panose="02000503020000020004" pitchFamily="50" charset="0"/>
                <a:ea typeface="+mn-ea"/>
                <a:cs typeface="+mn-cs"/>
              </a:rPr>
              <a:t>Supplier is working for themselves in Supplier’s </a:t>
            </a:r>
            <a:r>
              <a:rPr kumimoji="1" lang="en-US" altLang="ja-JP" sz="700" b="0" i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3ds" panose="02000503020000020004" pitchFamily="50" charset="0"/>
                <a:ea typeface="+mn-ea"/>
                <a:cs typeface="+mn-cs"/>
              </a:rPr>
              <a:t>env</a:t>
            </a:r>
            <a:r>
              <a:rPr kumimoji="1" lang="en-US" altLang="ja-JP" sz="7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3ds" panose="02000503020000020004" pitchFamily="50" charset="0"/>
                <a:ea typeface="+mn-ea"/>
                <a:cs typeface="+mn-cs"/>
              </a:rPr>
              <a:t>.</a:t>
            </a:r>
          </a:p>
        </p:txBody>
      </p:sp>
      <p:sp>
        <p:nvSpPr>
          <p:cNvPr id="72" name="Title 4">
            <a:extLst>
              <a:ext uri="{FF2B5EF4-FFF2-40B4-BE49-F238E27FC236}">
                <a16:creationId xmlns:a16="http://schemas.microsoft.com/office/drawing/2014/main" id="{26E222F2-A772-95E6-1A88-84397486FBA9}"/>
              </a:ext>
            </a:extLst>
          </p:cNvPr>
          <p:cNvSpPr txBox="1">
            <a:spLocks/>
          </p:cNvSpPr>
          <p:nvPr/>
        </p:nvSpPr>
        <p:spPr>
          <a:xfrm>
            <a:off x="382937" y="312223"/>
            <a:ext cx="8377077" cy="323165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>
            <a:lvl1pPr algn="l" defTabSz="879152" rtl="0" eaLnBrk="1" latinLnBrk="0" hangingPunct="1">
              <a:spcBef>
                <a:spcPct val="0"/>
              </a:spcBef>
              <a:buNone/>
              <a:defRPr kumimoji="1" lang="en-US" sz="3200" b="0" i="0" kern="1200" spc="0" baseline="0" noProof="0">
                <a:solidFill>
                  <a:schemeClr val="tx1"/>
                </a:solidFill>
                <a:effectLst/>
                <a:latin typeface="+mj-lt"/>
                <a:ea typeface="+mj-ea"/>
                <a:cs typeface="3ds Condensed"/>
              </a:defRPr>
            </a:lvl1pPr>
          </a:lstStyle>
          <a:p>
            <a:r>
              <a:rPr lang="en-US" altLang="ja-JP" sz="2000" dirty="0">
                <a:latin typeface="3DS V2 SemiBold" pitchFamily="2" charset="0"/>
              </a:rPr>
              <a:t>Honda </a:t>
            </a:r>
            <a:r>
              <a:rPr lang="en-US" altLang="ja-JP" sz="2000" b="1" dirty="0">
                <a:latin typeface="3DS V2 SemiBold" pitchFamily="2" charset="0"/>
              </a:rPr>
              <a:t>3D</a:t>
            </a:r>
            <a:r>
              <a:rPr lang="en-US" altLang="ja-JP" sz="2000" dirty="0">
                <a:latin typeface="3DS V2 SemiBold" pitchFamily="2" charset="0"/>
              </a:rPr>
              <a:t>EXPERIENCE Supplier Collaboration</a:t>
            </a:r>
            <a:r>
              <a:rPr lang="ja-JP" altLang="en-US" sz="2000" dirty="0">
                <a:latin typeface="3DS V2 SemiBold" pitchFamily="2" charset="0"/>
              </a:rPr>
              <a:t> </a:t>
            </a:r>
            <a:r>
              <a:rPr lang="en-US" altLang="ja-JP" sz="2000" dirty="0">
                <a:latin typeface="3DS V2 SemiBold" pitchFamily="2" charset="0"/>
              </a:rPr>
              <a:t>Overview</a:t>
            </a:r>
            <a:endParaRPr lang="en-US" sz="2000" dirty="0">
              <a:latin typeface="3DS V2 SemiBold" pitchFamily="2" charset="0"/>
            </a:endParaRPr>
          </a:p>
        </p:txBody>
      </p:sp>
      <p:cxnSp>
        <p:nvCxnSpPr>
          <p:cNvPr id="82" name="直線矢印コネクタ 90"/>
          <p:cNvCxnSpPr>
            <a:stCxn id="31" idx="3"/>
            <a:endCxn id="20" idx="0"/>
          </p:cNvCxnSpPr>
          <p:nvPr/>
        </p:nvCxnSpPr>
        <p:spPr>
          <a:xfrm>
            <a:off x="2433326" y="2553647"/>
            <a:ext cx="2086922" cy="870317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med" len="med"/>
            <a:tailEnd type="triangle" w="med" len="me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35"/>
          <p:cNvCxnSpPr>
            <a:stCxn id="8" idx="2"/>
            <a:endCxn id="20" idx="0"/>
          </p:cNvCxnSpPr>
          <p:nvPr/>
        </p:nvCxnSpPr>
        <p:spPr>
          <a:xfrm flipH="1">
            <a:off x="4520248" y="2726333"/>
            <a:ext cx="94590" cy="697631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headEnd type="triangle" w="med" len="med"/>
            <a:tailEnd type="triangl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07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altLang="ja-JP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Guest Engineer usage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5302104" y="645041"/>
            <a:ext cx="1410586" cy="808075"/>
          </a:xfrm>
          <a:prstGeom prst="round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Client Machine (VDI)on MS Azure</a:t>
            </a:r>
            <a:endParaRPr kumimoji="1" lang="ja-JP" altLang="en-US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3" name="Picture Placeholder 446">
            <a:extLst>
              <a:ext uri="{FF2B5EF4-FFF2-40B4-BE49-F238E27FC236}">
                <a16:creationId xmlns:a16="http://schemas.microsoft.com/office/drawing/2014/main" id="{7165B8CD-5304-4C67-ADC2-59D849800E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5"/>
              </a:ext>
            </a:extLst>
          </a:blip>
          <a:srcRect/>
          <a:stretch/>
        </p:blipFill>
        <p:spPr>
          <a:xfrm>
            <a:off x="5343829" y="632418"/>
            <a:ext cx="433195" cy="433195"/>
          </a:xfrm>
          <a:prstGeom prst="rect">
            <a:avLst/>
          </a:prstGeom>
        </p:spPr>
      </p:pic>
      <p:pic>
        <p:nvPicPr>
          <p:cNvPr id="57" name="Picture Placeholder 446">
            <a:extLst>
              <a:ext uri="{FF2B5EF4-FFF2-40B4-BE49-F238E27FC236}">
                <a16:creationId xmlns:a16="http://schemas.microsoft.com/office/drawing/2014/main" id="{7165B8CD-5304-4C67-ADC2-59D849800E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5"/>
              </a:ext>
            </a:extLst>
          </a:blip>
          <a:srcRect/>
          <a:stretch/>
        </p:blipFill>
        <p:spPr>
          <a:xfrm>
            <a:off x="5715969" y="628874"/>
            <a:ext cx="433195" cy="433195"/>
          </a:xfrm>
          <a:prstGeom prst="rect">
            <a:avLst/>
          </a:prstGeom>
        </p:spPr>
      </p:pic>
      <p:pic>
        <p:nvPicPr>
          <p:cNvPr id="58" name="Picture Placeholder 446">
            <a:extLst>
              <a:ext uri="{FF2B5EF4-FFF2-40B4-BE49-F238E27FC236}">
                <a16:creationId xmlns:a16="http://schemas.microsoft.com/office/drawing/2014/main" id="{7165B8CD-5304-4C67-ADC2-59D849800E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5"/>
              </a:ext>
            </a:extLst>
          </a:blip>
          <a:srcRect/>
          <a:stretch/>
        </p:blipFill>
        <p:spPr>
          <a:xfrm>
            <a:off x="6063299" y="635963"/>
            <a:ext cx="433195" cy="433195"/>
          </a:xfrm>
          <a:prstGeom prst="rect">
            <a:avLst/>
          </a:prstGeom>
        </p:spPr>
      </p:pic>
      <p:pic>
        <p:nvPicPr>
          <p:cNvPr id="59" name="Picture 10" descr="PC_xml_Web_Service"/>
          <p:cNvPicPr>
            <a:picLocks noChangeAspect="1" noChangeArrowheads="1"/>
          </p:cNvPicPr>
          <p:nvPr/>
        </p:nvPicPr>
        <p:blipFill>
          <a:blip r:embed="rId46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38829" y="903347"/>
            <a:ext cx="525528" cy="551020"/>
          </a:xfrm>
          <a:prstGeom prst="rect">
            <a:avLst/>
          </a:prstGeom>
          <a:noFill/>
        </p:spPr>
      </p:pic>
      <p:pic>
        <p:nvPicPr>
          <p:cNvPr id="60" name="Picture 11" descr="BlueUser"/>
          <p:cNvPicPr>
            <a:picLocks noChangeAspect="1" noChangeArrowheads="1"/>
          </p:cNvPicPr>
          <p:nvPr/>
        </p:nvPicPr>
        <p:blipFill>
          <a:blip r:embed="rId47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631815" y="1097445"/>
            <a:ext cx="434538" cy="452873"/>
          </a:xfrm>
          <a:prstGeom prst="rect">
            <a:avLst/>
          </a:prstGeom>
          <a:noFill/>
        </p:spPr>
      </p:pic>
      <p:sp>
        <p:nvSpPr>
          <p:cNvPr id="61" name="テキスト ボックス 60"/>
          <p:cNvSpPr txBox="1"/>
          <p:nvPr/>
        </p:nvSpPr>
        <p:spPr>
          <a:xfrm>
            <a:off x="3480390" y="1516912"/>
            <a:ext cx="882503" cy="251637"/>
          </a:xfrm>
          <a:prstGeom prst="rect">
            <a:avLst/>
          </a:prstGeom>
        </p:spPr>
        <p:txBody>
          <a:bodyPr vert="horz" wrap="square" lIns="87916" tIns="43957" rIns="87916" bIns="43957" rtlCol="0" anchor="ctr">
            <a:noAutofit/>
          </a:bodyPr>
          <a:lstStyle/>
          <a:p>
            <a:pPr algn="ctr"/>
            <a:r>
              <a:rPr kumimoji="1" lang="en-US" altLang="ja-JP" sz="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Japan GE global usage</a:t>
            </a:r>
            <a:endParaRPr kumimoji="1" lang="ja-JP" altLang="en-US" sz="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5511210" y="1499191"/>
            <a:ext cx="882503" cy="145914"/>
          </a:xfrm>
          <a:prstGeom prst="rect">
            <a:avLst/>
          </a:prstGeom>
        </p:spPr>
        <p:txBody>
          <a:bodyPr vert="horz" wrap="square" lIns="87916" tIns="43957" rIns="87916" bIns="43957" rtlCol="0" anchor="ctr">
            <a:noAutofit/>
          </a:bodyPr>
          <a:lstStyle/>
          <a:p>
            <a:pPr algn="ctr"/>
            <a:r>
              <a:rPr kumimoji="1" lang="en-US" altLang="ja-JP" sz="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Azure Japan</a:t>
            </a:r>
            <a:endParaRPr kumimoji="1" lang="ja-JP" altLang="en-US" sz="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 flipH="1">
            <a:off x="1807535" y="432391"/>
            <a:ext cx="3636335" cy="417505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曲線コネクタ 63"/>
          <p:cNvCxnSpPr/>
          <p:nvPr/>
        </p:nvCxnSpPr>
        <p:spPr>
          <a:xfrm flipV="1">
            <a:off x="4253454" y="751367"/>
            <a:ext cx="1190416" cy="333620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曲線コネクタ 65"/>
          <p:cNvCxnSpPr>
            <a:endCxn id="57" idx="2"/>
          </p:cNvCxnSpPr>
          <p:nvPr/>
        </p:nvCxnSpPr>
        <p:spPr>
          <a:xfrm rot="16200000" flipV="1">
            <a:off x="5879012" y="1115625"/>
            <a:ext cx="539903" cy="43279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10" descr="PC_xml_Web_Service"/>
          <p:cNvPicPr>
            <a:picLocks noChangeAspect="1" noChangeArrowheads="1"/>
          </p:cNvPicPr>
          <p:nvPr/>
        </p:nvPicPr>
        <p:blipFill>
          <a:blip r:embed="rId46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2103" y="3160995"/>
            <a:ext cx="525528" cy="551020"/>
          </a:xfrm>
          <a:prstGeom prst="rect">
            <a:avLst/>
          </a:prstGeom>
          <a:noFill/>
        </p:spPr>
      </p:pic>
      <p:pic>
        <p:nvPicPr>
          <p:cNvPr id="69" name="Picture 11" descr="BlueUser"/>
          <p:cNvPicPr>
            <a:picLocks noChangeAspect="1" noChangeArrowheads="1"/>
          </p:cNvPicPr>
          <p:nvPr/>
        </p:nvPicPr>
        <p:blipFill>
          <a:blip r:embed="rId47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5089" y="3355093"/>
            <a:ext cx="434538" cy="452873"/>
          </a:xfrm>
          <a:prstGeom prst="rect">
            <a:avLst/>
          </a:prstGeom>
          <a:noFill/>
        </p:spPr>
      </p:pic>
      <p:cxnSp>
        <p:nvCxnSpPr>
          <p:cNvPr id="71" name="曲線コネクタ 70"/>
          <p:cNvCxnSpPr/>
          <p:nvPr/>
        </p:nvCxnSpPr>
        <p:spPr>
          <a:xfrm flipV="1">
            <a:off x="1828800" y="1049079"/>
            <a:ext cx="3934047" cy="2665229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角丸四角形 80"/>
          <p:cNvSpPr/>
          <p:nvPr/>
        </p:nvSpPr>
        <p:spPr>
          <a:xfrm>
            <a:off x="754913" y="2122967"/>
            <a:ext cx="1410586" cy="808075"/>
          </a:xfrm>
          <a:prstGeom prst="round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Client Machine (VDI)on MS Azure</a:t>
            </a:r>
            <a:endParaRPr kumimoji="1" lang="ja-JP" altLang="en-US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82" name="Picture Placeholder 446">
            <a:extLst>
              <a:ext uri="{FF2B5EF4-FFF2-40B4-BE49-F238E27FC236}">
                <a16:creationId xmlns:a16="http://schemas.microsoft.com/office/drawing/2014/main" id="{7165B8CD-5304-4C67-ADC2-59D849800E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5"/>
              </a:ext>
            </a:extLst>
          </a:blip>
          <a:srcRect/>
          <a:stretch/>
        </p:blipFill>
        <p:spPr>
          <a:xfrm>
            <a:off x="796638" y="2110344"/>
            <a:ext cx="433195" cy="433195"/>
          </a:xfrm>
          <a:prstGeom prst="rect">
            <a:avLst/>
          </a:prstGeom>
        </p:spPr>
      </p:pic>
      <p:pic>
        <p:nvPicPr>
          <p:cNvPr id="83" name="Picture Placeholder 446">
            <a:extLst>
              <a:ext uri="{FF2B5EF4-FFF2-40B4-BE49-F238E27FC236}">
                <a16:creationId xmlns:a16="http://schemas.microsoft.com/office/drawing/2014/main" id="{7165B8CD-5304-4C67-ADC2-59D849800E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5"/>
              </a:ext>
            </a:extLst>
          </a:blip>
          <a:srcRect/>
          <a:stretch/>
        </p:blipFill>
        <p:spPr>
          <a:xfrm>
            <a:off x="1168778" y="2106800"/>
            <a:ext cx="433195" cy="433195"/>
          </a:xfrm>
          <a:prstGeom prst="rect">
            <a:avLst/>
          </a:prstGeom>
        </p:spPr>
      </p:pic>
      <p:pic>
        <p:nvPicPr>
          <p:cNvPr id="84" name="Picture Placeholder 446">
            <a:extLst>
              <a:ext uri="{FF2B5EF4-FFF2-40B4-BE49-F238E27FC236}">
                <a16:creationId xmlns:a16="http://schemas.microsoft.com/office/drawing/2014/main" id="{7165B8CD-5304-4C67-ADC2-59D849800E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5"/>
              </a:ext>
            </a:extLst>
          </a:blip>
          <a:srcRect/>
          <a:stretch/>
        </p:blipFill>
        <p:spPr>
          <a:xfrm>
            <a:off x="1516108" y="2113889"/>
            <a:ext cx="433195" cy="433195"/>
          </a:xfrm>
          <a:prstGeom prst="rect">
            <a:avLst/>
          </a:prstGeom>
        </p:spPr>
      </p:pic>
      <p:cxnSp>
        <p:nvCxnSpPr>
          <p:cNvPr id="85" name="曲線コネクタ 84"/>
          <p:cNvCxnSpPr/>
          <p:nvPr/>
        </p:nvCxnSpPr>
        <p:spPr>
          <a:xfrm rot="5400000" flipH="1" flipV="1">
            <a:off x="782454" y="2679460"/>
            <a:ext cx="714034" cy="42092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/>
          <p:cNvSpPr txBox="1"/>
          <p:nvPr/>
        </p:nvSpPr>
        <p:spPr>
          <a:xfrm>
            <a:off x="1006550" y="2970027"/>
            <a:ext cx="882503" cy="251637"/>
          </a:xfrm>
          <a:prstGeom prst="rect">
            <a:avLst/>
          </a:prstGeom>
        </p:spPr>
        <p:txBody>
          <a:bodyPr vert="horz" wrap="square" lIns="87916" tIns="43957" rIns="87916" bIns="43957" rtlCol="0" anchor="ctr">
            <a:noAutofit/>
          </a:bodyPr>
          <a:lstStyle/>
          <a:p>
            <a:pPr algn="ctr"/>
            <a:r>
              <a:rPr kumimoji="1" lang="en-US" altLang="ja-JP" sz="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Country A </a:t>
            </a:r>
          </a:p>
          <a:p>
            <a:pPr algn="ctr"/>
            <a:r>
              <a:rPr kumimoji="1" lang="en-US" altLang="ja-JP" sz="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Azure </a:t>
            </a:r>
            <a:r>
              <a:rPr kumimoji="1" lang="en-US" altLang="ja-JP" sz="800" b="1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env</a:t>
            </a:r>
            <a:r>
              <a:rPr kumimoji="1" lang="en-US" altLang="ja-JP" sz="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endParaRPr kumimoji="1" lang="ja-JP" altLang="en-US" sz="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87" name="Picture 10" descr="PC_xml_Web_Service"/>
          <p:cNvPicPr>
            <a:picLocks noChangeAspect="1" noChangeArrowheads="1"/>
          </p:cNvPicPr>
          <p:nvPr/>
        </p:nvPicPr>
        <p:blipFill>
          <a:blip r:embed="rId46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07517" y="3221246"/>
            <a:ext cx="525528" cy="551020"/>
          </a:xfrm>
          <a:prstGeom prst="rect">
            <a:avLst/>
          </a:prstGeom>
          <a:noFill/>
        </p:spPr>
      </p:pic>
      <p:pic>
        <p:nvPicPr>
          <p:cNvPr id="88" name="Picture 11" descr="BlueUser"/>
          <p:cNvPicPr>
            <a:picLocks noChangeAspect="1" noChangeArrowheads="1"/>
          </p:cNvPicPr>
          <p:nvPr/>
        </p:nvPicPr>
        <p:blipFill>
          <a:blip r:embed="rId47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00503" y="3415344"/>
            <a:ext cx="434538" cy="452873"/>
          </a:xfrm>
          <a:prstGeom prst="rect">
            <a:avLst/>
          </a:prstGeom>
          <a:noFill/>
        </p:spPr>
      </p:pic>
      <p:sp>
        <p:nvSpPr>
          <p:cNvPr id="89" name="テキスト ボックス 88"/>
          <p:cNvSpPr txBox="1"/>
          <p:nvPr/>
        </p:nvSpPr>
        <p:spPr>
          <a:xfrm>
            <a:off x="1027813" y="3877974"/>
            <a:ext cx="882503" cy="251637"/>
          </a:xfrm>
          <a:prstGeom prst="rect">
            <a:avLst/>
          </a:prstGeom>
        </p:spPr>
        <p:txBody>
          <a:bodyPr vert="horz" wrap="square" lIns="87916" tIns="43957" rIns="87916" bIns="43957" rtlCol="0" anchor="ctr">
            <a:noAutofit/>
          </a:bodyPr>
          <a:lstStyle/>
          <a:p>
            <a:pPr algn="ctr"/>
            <a:r>
              <a:rPr kumimoji="1" lang="en-US" altLang="ja-JP" sz="7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Country A’s GE global usage</a:t>
            </a:r>
            <a:endParaRPr kumimoji="1" lang="ja-JP" altLang="en-US" sz="7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正方形/長方形 95"/>
          <p:cNvSpPr/>
          <p:nvPr/>
        </p:nvSpPr>
        <p:spPr>
          <a:xfrm>
            <a:off x="6460182" y="1501037"/>
            <a:ext cx="590226" cy="246221"/>
          </a:xfrm>
          <a:prstGeom prst="rect">
            <a:avLst/>
          </a:prstGeom>
          <a:ln>
            <a:solidFill>
              <a:srgbClr val="B2B2B2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1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Case1</a:t>
            </a:r>
            <a:endParaRPr lang="ja-JP" altLang="en-US" sz="1000" b="1" dirty="0"/>
          </a:p>
        </p:txBody>
      </p:sp>
      <p:graphicFrame>
        <p:nvGraphicFramePr>
          <p:cNvPr id="98" name="表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884135"/>
              </p:ext>
            </p:extLst>
          </p:nvPr>
        </p:nvGraphicFramePr>
        <p:xfrm>
          <a:off x="2622690" y="3352119"/>
          <a:ext cx="6430569" cy="1920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9215">
                  <a:extLst>
                    <a:ext uri="{9D8B030D-6E8A-4147-A177-3AD203B41FA5}">
                      <a16:colId xmlns:a16="http://schemas.microsoft.com/office/drawing/2014/main" val="255401846"/>
                    </a:ext>
                  </a:extLst>
                </a:gridCol>
                <a:gridCol w="858559">
                  <a:extLst>
                    <a:ext uri="{9D8B030D-6E8A-4147-A177-3AD203B41FA5}">
                      <a16:colId xmlns:a16="http://schemas.microsoft.com/office/drawing/2014/main" val="686882959"/>
                    </a:ext>
                  </a:extLst>
                </a:gridCol>
                <a:gridCol w="858559">
                  <a:extLst>
                    <a:ext uri="{9D8B030D-6E8A-4147-A177-3AD203B41FA5}">
                      <a16:colId xmlns:a16="http://schemas.microsoft.com/office/drawing/2014/main" val="1231330822"/>
                    </a:ext>
                  </a:extLst>
                </a:gridCol>
                <a:gridCol w="858559">
                  <a:extLst>
                    <a:ext uri="{9D8B030D-6E8A-4147-A177-3AD203B41FA5}">
                      <a16:colId xmlns:a16="http://schemas.microsoft.com/office/drawing/2014/main" val="2670054371"/>
                    </a:ext>
                  </a:extLst>
                </a:gridCol>
                <a:gridCol w="858559">
                  <a:extLst>
                    <a:ext uri="{9D8B030D-6E8A-4147-A177-3AD203B41FA5}">
                      <a16:colId xmlns:a16="http://schemas.microsoft.com/office/drawing/2014/main" val="4233451837"/>
                    </a:ext>
                  </a:extLst>
                </a:gridCol>
                <a:gridCol w="858559">
                  <a:extLst>
                    <a:ext uri="{9D8B030D-6E8A-4147-A177-3AD203B41FA5}">
                      <a16:colId xmlns:a16="http://schemas.microsoft.com/office/drawing/2014/main" val="4032051940"/>
                    </a:ext>
                  </a:extLst>
                </a:gridCol>
                <a:gridCol w="858559">
                  <a:extLst>
                    <a:ext uri="{9D8B030D-6E8A-4147-A177-3AD203B41FA5}">
                      <a16:colId xmlns:a16="http://schemas.microsoft.com/office/drawing/2014/main" val="1560386188"/>
                    </a:ext>
                  </a:extLst>
                </a:gridCol>
              </a:tblGrid>
              <a:tr h="192507"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Case1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Case2</a:t>
                      </a:r>
                      <a:endParaRPr kumimoji="1" lang="ja-JP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Case3</a:t>
                      </a:r>
                      <a:endParaRPr kumimoji="1" lang="ja-JP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Case4</a:t>
                      </a:r>
                      <a:endParaRPr kumimoji="1" lang="ja-JP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N/A</a:t>
                      </a:r>
                      <a:endParaRPr kumimoji="1" lang="ja-JP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N/A</a:t>
                      </a:r>
                      <a:endParaRPr kumimoji="1" lang="ja-JP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5920329"/>
                  </a:ext>
                </a:extLst>
              </a:tr>
              <a:tr h="192507"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Azure</a:t>
                      </a:r>
                      <a:r>
                        <a:rPr kumimoji="1" lang="en-US" altLang="ja-JP" sz="9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</a:t>
                      </a:r>
                      <a:r>
                        <a:rPr kumimoji="1" lang="en-US" altLang="ja-JP" sz="900" baseline="0" dirty="0" err="1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env</a:t>
                      </a:r>
                      <a:r>
                        <a:rPr kumimoji="1" lang="en-US" altLang="ja-JP" sz="9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.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Japan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Japan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Japan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F54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Country A</a:t>
                      </a:r>
                      <a:endParaRPr kumimoji="1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F5486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Japan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Out side JP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1869182"/>
                  </a:ext>
                </a:extLst>
              </a:tr>
              <a:tr h="423515"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Guest</a:t>
                      </a:r>
                      <a:r>
                        <a:rPr kumimoji="1" lang="en-US" altLang="ja-JP" sz="9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Engineer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HM JP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HM JP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Out side JP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F54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Honda Country A</a:t>
                      </a:r>
                      <a:endParaRPr kumimoji="1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F5486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F54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Outsource from Honda Country A</a:t>
                      </a:r>
                      <a:endParaRPr kumimoji="1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F5486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F54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Outsource from JP supplier</a:t>
                      </a:r>
                      <a:endParaRPr kumimoji="1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F5486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4233304"/>
                  </a:ext>
                </a:extLst>
              </a:tr>
              <a:tr h="192507"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User</a:t>
                      </a:r>
                      <a:r>
                        <a:rPr kumimoji="1" lang="en-US" altLang="ja-JP" sz="9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location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Japan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Out side JP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Out side JP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F54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Country A</a:t>
                      </a:r>
                      <a:endParaRPr kumimoji="1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F5486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Japan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F54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海外</a:t>
                      </a:r>
                      <a:endParaRPr kumimoji="1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F5486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3200221"/>
                  </a:ext>
                </a:extLst>
              </a:tr>
              <a:tr h="192507"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License</a:t>
                      </a:r>
                      <a:r>
                        <a:rPr kumimoji="1" lang="en-US" altLang="ja-JP" sz="9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Usage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local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Global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Global</a:t>
                      </a:r>
                      <a:endParaRPr kumimoji="1" lang="ja-JP" altLang="en-US" sz="9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local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53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N/A</a:t>
                      </a:r>
                      <a:endParaRPr kumimoji="1" lang="en-US" altLang="ja-JP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5386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1415426"/>
                  </a:ext>
                </a:extLst>
              </a:tr>
              <a:tr h="308011"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Licensee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53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HM JP</a:t>
                      </a:r>
                      <a:endParaRPr kumimoji="1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5386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53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HM JP</a:t>
                      </a:r>
                      <a:endParaRPr kumimoji="1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5386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53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HM JP</a:t>
                      </a:r>
                      <a:endParaRPr kumimoji="1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5386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F54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Honda Country A</a:t>
                      </a:r>
                      <a:endParaRPr kumimoji="1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F5486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53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627394"/>
                  </a:ext>
                </a:extLst>
              </a:tr>
            </a:tbl>
          </a:graphicData>
        </a:graphic>
      </p:graphicFrame>
      <p:sp>
        <p:nvSpPr>
          <p:cNvPr id="101" name="正方形/長方形 100"/>
          <p:cNvSpPr/>
          <p:nvPr/>
        </p:nvSpPr>
        <p:spPr>
          <a:xfrm>
            <a:off x="4138740" y="675242"/>
            <a:ext cx="590226" cy="246221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1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Case2</a:t>
            </a:r>
            <a:endParaRPr lang="ja-JP" altLang="en-US" sz="1000" b="1" dirty="0"/>
          </a:p>
        </p:txBody>
      </p:sp>
      <p:sp>
        <p:nvSpPr>
          <p:cNvPr id="102" name="正方形/長方形 101"/>
          <p:cNvSpPr/>
          <p:nvPr/>
        </p:nvSpPr>
        <p:spPr>
          <a:xfrm>
            <a:off x="3136872" y="2097326"/>
            <a:ext cx="590226" cy="246221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1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Case3</a:t>
            </a:r>
            <a:endParaRPr lang="ja-JP" altLang="en-US" sz="1000" b="1" dirty="0"/>
          </a:p>
        </p:txBody>
      </p:sp>
      <p:sp>
        <p:nvSpPr>
          <p:cNvPr id="109" name="正方形/長方形 108"/>
          <p:cNvSpPr/>
          <p:nvPr/>
        </p:nvSpPr>
        <p:spPr>
          <a:xfrm>
            <a:off x="4746506" y="3340966"/>
            <a:ext cx="1717118" cy="19109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0" name="正方形/長方形 109"/>
          <p:cNvSpPr/>
          <p:nvPr/>
        </p:nvSpPr>
        <p:spPr>
          <a:xfrm>
            <a:off x="190516" y="2936432"/>
            <a:ext cx="590226" cy="246221"/>
          </a:xfrm>
          <a:prstGeom prst="rect">
            <a:avLst/>
          </a:prstGeom>
          <a:ln>
            <a:solidFill>
              <a:srgbClr val="B2B2B2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1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Case4</a:t>
            </a:r>
            <a:endParaRPr lang="ja-JP" altLang="en-US" sz="1000" b="1" dirty="0"/>
          </a:p>
        </p:txBody>
      </p:sp>
      <p:pic>
        <p:nvPicPr>
          <p:cNvPr id="117" name="Picture 10" descr="PC_xml_Web_Service"/>
          <p:cNvPicPr>
            <a:picLocks noChangeAspect="1" noChangeArrowheads="1"/>
          </p:cNvPicPr>
          <p:nvPr/>
        </p:nvPicPr>
        <p:blipFill>
          <a:blip r:embed="rId46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86608" y="1640536"/>
            <a:ext cx="525528" cy="551020"/>
          </a:xfrm>
          <a:prstGeom prst="rect">
            <a:avLst/>
          </a:prstGeom>
          <a:noFill/>
        </p:spPr>
      </p:pic>
      <p:pic>
        <p:nvPicPr>
          <p:cNvPr id="118" name="Picture 11" descr="BlueUser"/>
          <p:cNvPicPr>
            <a:picLocks noChangeAspect="1" noChangeArrowheads="1"/>
          </p:cNvPicPr>
          <p:nvPr/>
        </p:nvPicPr>
        <p:blipFill>
          <a:blip r:embed="rId47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779594" y="1834634"/>
            <a:ext cx="434538" cy="452873"/>
          </a:xfrm>
          <a:prstGeom prst="rect">
            <a:avLst/>
          </a:prstGeom>
          <a:noFill/>
        </p:spPr>
      </p:pic>
      <p:sp>
        <p:nvSpPr>
          <p:cNvPr id="119" name="テキスト ボックス 118"/>
          <p:cNvSpPr txBox="1"/>
          <p:nvPr/>
        </p:nvSpPr>
        <p:spPr>
          <a:xfrm>
            <a:off x="5677787" y="2289543"/>
            <a:ext cx="882503" cy="251637"/>
          </a:xfrm>
          <a:prstGeom prst="rect">
            <a:avLst/>
          </a:prstGeom>
        </p:spPr>
        <p:txBody>
          <a:bodyPr vert="horz" wrap="square" lIns="87916" tIns="43957" rIns="87916" bIns="43957" rtlCol="0" anchor="ctr">
            <a:noAutofit/>
          </a:bodyPr>
          <a:lstStyle/>
          <a:p>
            <a:pPr algn="ctr"/>
            <a:r>
              <a:rPr kumimoji="1" lang="en-US" altLang="ja-JP" sz="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Japan</a:t>
            </a:r>
            <a:r>
              <a:rPr kumimoji="1" lang="en-US" altLang="ja-JP" sz="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GE</a:t>
            </a:r>
          </a:p>
          <a:p>
            <a:pPr algn="ctr"/>
            <a:r>
              <a:rPr kumimoji="1" lang="en-US" altLang="ja-JP" sz="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Local usage</a:t>
            </a:r>
            <a:endParaRPr kumimoji="1" lang="ja-JP" altLang="en-US" sz="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046229" y="3098283"/>
            <a:ext cx="11208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100" dirty="0" smtClean="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Global license</a:t>
            </a:r>
            <a:endParaRPr lang="ja-JP" altLang="en-US" sz="1100" dirty="0">
              <a:solidFill>
                <a:schemeClr val="bg2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8328455" y="1612122"/>
            <a:ext cx="1696177" cy="1896425"/>
          </a:xfrm>
          <a:prstGeom prst="rect">
            <a:avLst/>
          </a:prstGeom>
          <a:solidFill>
            <a:srgbClr val="97999B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Not applicable for Guest Engineer license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22938" y="3871171"/>
            <a:ext cx="882503" cy="251637"/>
          </a:xfrm>
          <a:prstGeom prst="rect">
            <a:avLst/>
          </a:prstGeom>
        </p:spPr>
        <p:txBody>
          <a:bodyPr vert="horz" wrap="square" lIns="87916" tIns="43957" rIns="87916" bIns="43957" rtlCol="0" anchor="ctr">
            <a:noAutofit/>
          </a:bodyPr>
          <a:lstStyle/>
          <a:p>
            <a:pPr algn="ctr"/>
            <a:r>
              <a:rPr kumimoji="1" lang="en-US" altLang="ja-JP" sz="7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Country A’s GE local usage</a:t>
            </a:r>
            <a:endParaRPr kumimoji="1" lang="ja-JP" altLang="en-US" sz="7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503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Honda entities under Honda UPC in APS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257003790"/>
              </p:ext>
            </p:extLst>
          </p:nvPr>
        </p:nvGraphicFramePr>
        <p:xfrm>
          <a:off x="382937" y="862594"/>
          <a:ext cx="3775890" cy="2849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75890">
                  <a:extLst>
                    <a:ext uri="{9D8B030D-6E8A-4147-A177-3AD203B41FA5}">
                      <a16:colId xmlns:a16="http://schemas.microsoft.com/office/drawing/2014/main" val="2315214452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Indonesia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4192305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HONDA R&amp;D SOUTHEAST ASIA CO LTD [200000000016510]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0" marR="7620" marT="7620" marB="0" anchor="b"/>
                </a:tc>
                <a:extLst>
                  <a:ext uri="{0D108BD9-81ED-4DB2-BD59-A6C34878D82A}">
                    <a16:rowId xmlns:a16="http://schemas.microsoft.com/office/drawing/2014/main" val="3361173781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PT ASTRA HONDA MOTOR [200000000010894]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0" marR="7620" marT="7620" marB="0" anchor="b"/>
                </a:tc>
                <a:extLst>
                  <a:ext uri="{0D108BD9-81ED-4DB2-BD59-A6C34878D82A}">
                    <a16:rowId xmlns:a16="http://schemas.microsoft.com/office/drawing/2014/main" val="1574366759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it-IT" sz="1000" u="none" strike="noStrike">
                          <a:effectLst/>
                        </a:rPr>
                        <a:t>PT HONDA ACCESS INDONESIA [200000000079558]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0" marR="7620" marT="7620" marB="0" anchor="b"/>
                </a:tc>
                <a:extLst>
                  <a:ext uri="{0D108BD9-81ED-4DB2-BD59-A6C34878D82A}">
                    <a16:rowId xmlns:a16="http://schemas.microsoft.com/office/drawing/2014/main" val="1022190639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PT HONDA PRECISION PARTS MANUFACTURING [200000000015201]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0" marR="7620" marT="7620" marB="0" anchor="b"/>
                </a:tc>
                <a:extLst>
                  <a:ext uri="{0D108BD9-81ED-4DB2-BD59-A6C34878D82A}">
                    <a16:rowId xmlns:a16="http://schemas.microsoft.com/office/drawing/2014/main" val="4097519165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PT HONDA PROSPECT MOTOR [200000000013103]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0" marR="7620" marT="7620" marB="0" anchor="b"/>
                </a:tc>
                <a:extLst>
                  <a:ext uri="{0D108BD9-81ED-4DB2-BD59-A6C34878D82A}">
                    <a16:rowId xmlns:a16="http://schemas.microsoft.com/office/drawing/2014/main" val="487893075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PT HONDA R&amp;D INDONESIA [200000000079613]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0" marR="7620" marT="7620" marB="0" anchor="b"/>
                </a:tc>
                <a:extLst>
                  <a:ext uri="{0D108BD9-81ED-4DB2-BD59-A6C34878D82A}">
                    <a16:rowId xmlns:a16="http://schemas.microsoft.com/office/drawing/2014/main" val="254839863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PT MINEBEA ACCESSSOLUTIONS INDONESIA [200000000019069]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0" marR="7620" marT="7620" marB="0" anchor="b"/>
                </a:tc>
                <a:extLst>
                  <a:ext uri="{0D108BD9-81ED-4DB2-BD59-A6C34878D82A}">
                    <a16:rowId xmlns:a16="http://schemas.microsoft.com/office/drawing/2014/main" val="37161421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PT YUTAKA MANUFACTURING INDONESIA [200000000015204]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0" marR="7620" marT="7620" marB="0" anchor="b"/>
                </a:tc>
                <a:extLst>
                  <a:ext uri="{0D108BD9-81ED-4DB2-BD59-A6C34878D82A}">
                    <a16:rowId xmlns:a16="http://schemas.microsoft.com/office/drawing/2014/main" val="3897041420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Malaysia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50488973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BOON SIEW HONDA SDN BHD [200000000070038]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0" marR="7620" marT="7620" marB="0" anchor="b"/>
                </a:tc>
                <a:extLst>
                  <a:ext uri="{0D108BD9-81ED-4DB2-BD59-A6C34878D82A}">
                    <a16:rowId xmlns:a16="http://schemas.microsoft.com/office/drawing/2014/main" val="478182613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HONDA ASSEMBLY (M) SDN BHD [200000000231699]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0" marR="7620" marT="7620" marB="0" anchor="b"/>
                </a:tc>
                <a:extLst>
                  <a:ext uri="{0D108BD9-81ED-4DB2-BD59-A6C34878D82A}">
                    <a16:rowId xmlns:a16="http://schemas.microsoft.com/office/drawing/2014/main" val="2620293466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HONDA MALAYSIA SDN BHD [200000000009269]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0" marR="7620" marT="7620" marB="0" anchor="b"/>
                </a:tc>
                <a:extLst>
                  <a:ext uri="{0D108BD9-81ED-4DB2-BD59-A6C34878D82A}">
                    <a16:rowId xmlns:a16="http://schemas.microsoft.com/office/drawing/2014/main" val="32573096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Philippines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59651834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GOSHI PHILIPPINES INC [200000000305721]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0" marR="7620" marT="7620" marB="0" anchor="b"/>
                </a:tc>
                <a:extLst>
                  <a:ext uri="{0D108BD9-81ED-4DB2-BD59-A6C34878D82A}">
                    <a16:rowId xmlns:a16="http://schemas.microsoft.com/office/drawing/2014/main" val="747609803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HONDA PARTS MANUFACTURING CORP [200000000119150]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0" marR="7620" marT="7620" marB="0" anchor="b"/>
                </a:tc>
                <a:extLst>
                  <a:ext uri="{0D108BD9-81ED-4DB2-BD59-A6C34878D82A}">
                    <a16:rowId xmlns:a16="http://schemas.microsoft.com/office/drawing/2014/main" val="1595952335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HONDA PHILIPPINES INC [200000000030664]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0" marR="7620" marT="7620" marB="0" anchor="b"/>
                </a:tc>
                <a:extLst>
                  <a:ext uri="{0D108BD9-81ED-4DB2-BD59-A6C34878D82A}">
                    <a16:rowId xmlns:a16="http://schemas.microsoft.com/office/drawing/2014/main" val="228112238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651263"/>
              </p:ext>
            </p:extLst>
          </p:nvPr>
        </p:nvGraphicFramePr>
        <p:xfrm>
          <a:off x="4633480" y="862594"/>
          <a:ext cx="3948545" cy="32575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8545">
                  <a:extLst>
                    <a:ext uri="{9D8B030D-6E8A-4147-A177-3AD203B41FA5}">
                      <a16:colId xmlns:a16="http://schemas.microsoft.com/office/drawing/2014/main" val="572579874"/>
                    </a:ext>
                  </a:extLst>
                </a:gridCol>
              </a:tblGrid>
              <a:tr h="14807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Thailand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30" marR="6730" marT="6730" marB="0" anchor="b"/>
                </a:tc>
                <a:extLst>
                  <a:ext uri="{0D108BD9-81ED-4DB2-BD59-A6C34878D82A}">
                    <a16:rowId xmlns:a16="http://schemas.microsoft.com/office/drawing/2014/main" val="1746545097"/>
                  </a:ext>
                </a:extLst>
              </a:tr>
              <a:tr h="14807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ASIAN HONDA MOTOR CO LTD [200000000011428]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957" marR="6730" marT="6730" marB="0" anchor="b"/>
                </a:tc>
                <a:extLst>
                  <a:ext uri="{0D108BD9-81ED-4DB2-BD59-A6C34878D82A}">
                    <a16:rowId xmlns:a16="http://schemas.microsoft.com/office/drawing/2014/main" val="1829316131"/>
                  </a:ext>
                </a:extLst>
              </a:tr>
              <a:tr h="14807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ASIAN PARTS MANUFACTURING CO LTD [200000000145990]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957" marR="6730" marT="6730" marB="0" anchor="b"/>
                </a:tc>
                <a:extLst>
                  <a:ext uri="{0D108BD9-81ED-4DB2-BD59-A6C34878D82A}">
                    <a16:rowId xmlns:a16="http://schemas.microsoft.com/office/drawing/2014/main" val="3517999018"/>
                  </a:ext>
                </a:extLst>
              </a:tr>
              <a:tr h="14807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ATSUMITEC THAILAND CO LTD [200000000114813]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957" marR="6730" marT="6730" marB="0" anchor="b"/>
                </a:tc>
                <a:extLst>
                  <a:ext uri="{0D108BD9-81ED-4DB2-BD59-A6C34878D82A}">
                    <a16:rowId xmlns:a16="http://schemas.microsoft.com/office/drawing/2014/main" val="3586584023"/>
                  </a:ext>
                </a:extLst>
              </a:tr>
              <a:tr h="14807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HONDA ACCESS ASIA AND OCEANIA CO LTD [200000000016268]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957" marR="6730" marT="6730" marB="0" anchor="b"/>
                </a:tc>
                <a:extLst>
                  <a:ext uri="{0D108BD9-81ED-4DB2-BD59-A6C34878D82A}">
                    <a16:rowId xmlns:a16="http://schemas.microsoft.com/office/drawing/2014/main" val="930893"/>
                  </a:ext>
                </a:extLst>
              </a:tr>
              <a:tr h="14807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HONDA AUTOMOBILE (THAILAND) CO LTD [200000000013701]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957" marR="6730" marT="6730" marB="0" anchor="b"/>
                </a:tc>
                <a:extLst>
                  <a:ext uri="{0D108BD9-81ED-4DB2-BD59-A6C34878D82A}">
                    <a16:rowId xmlns:a16="http://schemas.microsoft.com/office/drawing/2014/main" val="543256588"/>
                  </a:ext>
                </a:extLst>
              </a:tr>
              <a:tr h="14807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HONDA ENGINEERING ASIAN CO LTD [200000000017970]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957" marR="6730" marT="6730" marB="0" anchor="b"/>
                </a:tc>
                <a:extLst>
                  <a:ext uri="{0D108BD9-81ED-4DB2-BD59-A6C34878D82A}">
                    <a16:rowId xmlns:a16="http://schemas.microsoft.com/office/drawing/2014/main" val="2718453917"/>
                  </a:ext>
                </a:extLst>
              </a:tr>
              <a:tr h="14807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HONDA FOUNDRY (ASIAN) CO LTD [200000000035994]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957" marR="6730" marT="6730" marB="0" anchor="b"/>
                </a:tc>
                <a:extLst>
                  <a:ext uri="{0D108BD9-81ED-4DB2-BD59-A6C34878D82A}">
                    <a16:rowId xmlns:a16="http://schemas.microsoft.com/office/drawing/2014/main" val="3965118345"/>
                  </a:ext>
                </a:extLst>
              </a:tr>
              <a:tr h="14807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HONDA R&amp;D ASIA PACIFIC CO LTD [200000000018840]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957" marR="6730" marT="6730" marB="0" anchor="b"/>
                </a:tc>
                <a:extLst>
                  <a:ext uri="{0D108BD9-81ED-4DB2-BD59-A6C34878D82A}">
                    <a16:rowId xmlns:a16="http://schemas.microsoft.com/office/drawing/2014/main" val="896928299"/>
                  </a:ext>
                </a:extLst>
              </a:tr>
              <a:tr h="14807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HONDA R&amp;D SOUTHEAST ASIA CO LTD [200000000010695]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957" marR="6730" marT="6730" marB="0" anchor="b"/>
                </a:tc>
                <a:extLst>
                  <a:ext uri="{0D108BD9-81ED-4DB2-BD59-A6C34878D82A}">
                    <a16:rowId xmlns:a16="http://schemas.microsoft.com/office/drawing/2014/main" val="2755008171"/>
                  </a:ext>
                </a:extLst>
              </a:tr>
              <a:tr h="14807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HONDA TRADING ASIA COMPANY LIMITED [200000000450369]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957" marR="6730" marT="6730" marB="0" anchor="b"/>
                </a:tc>
                <a:extLst>
                  <a:ext uri="{0D108BD9-81ED-4DB2-BD59-A6C34878D82A}">
                    <a16:rowId xmlns:a16="http://schemas.microsoft.com/office/drawing/2014/main" val="1650598778"/>
                  </a:ext>
                </a:extLst>
              </a:tr>
              <a:tr h="14807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MINEBEA ACCESSSOLUTIONS R&amp;D ASIA LTD [200000000023417]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957" marR="6730" marT="6730" marB="0" anchor="b"/>
                </a:tc>
                <a:extLst>
                  <a:ext uri="{0D108BD9-81ED-4DB2-BD59-A6C34878D82A}">
                    <a16:rowId xmlns:a16="http://schemas.microsoft.com/office/drawing/2014/main" val="579906770"/>
                  </a:ext>
                </a:extLst>
              </a:tr>
              <a:tr h="14807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MINEBEA ACCESSSOLUTIONS THAI LTD [200000000013761]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957" marR="6730" marT="6730" marB="0" anchor="b"/>
                </a:tc>
                <a:extLst>
                  <a:ext uri="{0D108BD9-81ED-4DB2-BD59-A6C34878D82A}">
                    <a16:rowId xmlns:a16="http://schemas.microsoft.com/office/drawing/2014/main" val="3378842155"/>
                  </a:ext>
                </a:extLst>
              </a:tr>
              <a:tr h="14807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SIAM GOSHI MANUFACTURING CO LTD [200000000014711]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957" marR="6730" marT="6730" marB="0" anchor="b"/>
                </a:tc>
                <a:extLst>
                  <a:ext uri="{0D108BD9-81ED-4DB2-BD59-A6C34878D82A}">
                    <a16:rowId xmlns:a16="http://schemas.microsoft.com/office/drawing/2014/main" val="3033395201"/>
                  </a:ext>
                </a:extLst>
              </a:tr>
              <a:tr h="14807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SIAM YACHIYO CO LTD [200000000034473]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957" marR="6730" marT="6730" marB="0" anchor="b"/>
                </a:tc>
                <a:extLst>
                  <a:ext uri="{0D108BD9-81ED-4DB2-BD59-A6C34878D82A}">
                    <a16:rowId xmlns:a16="http://schemas.microsoft.com/office/drawing/2014/main" val="1851304680"/>
                  </a:ext>
                </a:extLst>
              </a:tr>
              <a:tr h="148070">
                <a:tc>
                  <a:txBody>
                    <a:bodyPr/>
                    <a:lstStyle/>
                    <a:p>
                      <a:pPr algn="l" fontAlgn="b"/>
                      <a:r>
                        <a:rPr lang="it-IT" sz="900" u="none" strike="noStrike">
                          <a:effectLst/>
                        </a:rPr>
                        <a:t>THAI HONDA CO LTD [200000000927079]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957" marR="6730" marT="6730" marB="0" anchor="b"/>
                </a:tc>
                <a:extLst>
                  <a:ext uri="{0D108BD9-81ED-4DB2-BD59-A6C34878D82A}">
                    <a16:rowId xmlns:a16="http://schemas.microsoft.com/office/drawing/2014/main" val="1674311460"/>
                  </a:ext>
                </a:extLst>
              </a:tr>
              <a:tr h="14807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THAI HONDA MANUFACTURING CO LTD [200000000013703]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957" marR="6730" marT="6730" marB="0" anchor="b"/>
                </a:tc>
                <a:extLst>
                  <a:ext uri="{0D108BD9-81ED-4DB2-BD59-A6C34878D82A}">
                    <a16:rowId xmlns:a16="http://schemas.microsoft.com/office/drawing/2014/main" val="3995327290"/>
                  </a:ext>
                </a:extLst>
              </a:tr>
              <a:tr h="14807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YS TECH (THAILAND) CO LTD [200000000033599]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957" marR="6730" marT="6730" marB="0" anchor="b"/>
                </a:tc>
                <a:extLst>
                  <a:ext uri="{0D108BD9-81ED-4DB2-BD59-A6C34878D82A}">
                    <a16:rowId xmlns:a16="http://schemas.microsoft.com/office/drawing/2014/main" val="3514607086"/>
                  </a:ext>
                </a:extLst>
              </a:tr>
              <a:tr h="14807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Vietnam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30" marR="6730" marT="6730" marB="0" anchor="b"/>
                </a:tc>
                <a:extLst>
                  <a:ext uri="{0D108BD9-81ED-4DB2-BD59-A6C34878D82A}">
                    <a16:rowId xmlns:a16="http://schemas.microsoft.com/office/drawing/2014/main" val="2362788489"/>
                  </a:ext>
                </a:extLst>
              </a:tr>
              <a:tr h="14807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GOSHI-THANG LONG AUTO-PARTS CO LTD [200000000657392]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957" marR="6730" marT="6730" marB="0" anchor="b"/>
                </a:tc>
                <a:extLst>
                  <a:ext uri="{0D108BD9-81ED-4DB2-BD59-A6C34878D82A}">
                    <a16:rowId xmlns:a16="http://schemas.microsoft.com/office/drawing/2014/main" val="1694090221"/>
                  </a:ext>
                </a:extLst>
              </a:tr>
              <a:tr h="14807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HONDA R&amp;D SOUTHEAST ASIA CO LTD [200000000040913]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957" marR="6730" marT="6730" marB="0" anchor="b"/>
                </a:tc>
                <a:extLst>
                  <a:ext uri="{0D108BD9-81ED-4DB2-BD59-A6C34878D82A}">
                    <a16:rowId xmlns:a16="http://schemas.microsoft.com/office/drawing/2014/main" val="3520572810"/>
                  </a:ext>
                </a:extLst>
              </a:tr>
              <a:tr h="14807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HONDA VIETNAM CO LTD [200000000011184]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957" marR="6730" marT="6730" marB="0" anchor="b"/>
                </a:tc>
                <a:extLst>
                  <a:ext uri="{0D108BD9-81ED-4DB2-BD59-A6C34878D82A}">
                    <a16:rowId xmlns:a16="http://schemas.microsoft.com/office/drawing/2014/main" val="2251019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7274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altLang="ja-JP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Guest Engineer usage – Honda </a:t>
            </a:r>
            <a:r>
              <a:rPr lang="en-US" altLang="ja-JP" b="1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asean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5302104" y="645041"/>
            <a:ext cx="1410586" cy="808075"/>
          </a:xfrm>
          <a:prstGeom prst="round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Client Machine (VDI)on MS Azure</a:t>
            </a:r>
            <a:endParaRPr kumimoji="1" lang="ja-JP" altLang="en-US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3" name="Picture Placeholder 446">
            <a:extLst>
              <a:ext uri="{FF2B5EF4-FFF2-40B4-BE49-F238E27FC236}">
                <a16:creationId xmlns:a16="http://schemas.microsoft.com/office/drawing/2014/main" id="{7165B8CD-5304-4C67-ADC2-59D849800E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5"/>
              </a:ext>
            </a:extLst>
          </a:blip>
          <a:srcRect/>
          <a:stretch/>
        </p:blipFill>
        <p:spPr>
          <a:xfrm>
            <a:off x="5343829" y="632418"/>
            <a:ext cx="433195" cy="433195"/>
          </a:xfrm>
          <a:prstGeom prst="rect">
            <a:avLst/>
          </a:prstGeom>
        </p:spPr>
      </p:pic>
      <p:pic>
        <p:nvPicPr>
          <p:cNvPr id="57" name="Picture Placeholder 446">
            <a:extLst>
              <a:ext uri="{FF2B5EF4-FFF2-40B4-BE49-F238E27FC236}">
                <a16:creationId xmlns:a16="http://schemas.microsoft.com/office/drawing/2014/main" id="{7165B8CD-5304-4C67-ADC2-59D849800E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5"/>
              </a:ext>
            </a:extLst>
          </a:blip>
          <a:srcRect/>
          <a:stretch/>
        </p:blipFill>
        <p:spPr>
          <a:xfrm>
            <a:off x="5715969" y="628874"/>
            <a:ext cx="433195" cy="433195"/>
          </a:xfrm>
          <a:prstGeom prst="rect">
            <a:avLst/>
          </a:prstGeom>
        </p:spPr>
      </p:pic>
      <p:pic>
        <p:nvPicPr>
          <p:cNvPr id="58" name="Picture Placeholder 446">
            <a:extLst>
              <a:ext uri="{FF2B5EF4-FFF2-40B4-BE49-F238E27FC236}">
                <a16:creationId xmlns:a16="http://schemas.microsoft.com/office/drawing/2014/main" id="{7165B8CD-5304-4C67-ADC2-59D849800E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5"/>
              </a:ext>
            </a:extLst>
          </a:blip>
          <a:srcRect/>
          <a:stretch/>
        </p:blipFill>
        <p:spPr>
          <a:xfrm>
            <a:off x="6063299" y="635963"/>
            <a:ext cx="433195" cy="433195"/>
          </a:xfrm>
          <a:prstGeom prst="rect">
            <a:avLst/>
          </a:prstGeom>
        </p:spPr>
      </p:pic>
      <p:pic>
        <p:nvPicPr>
          <p:cNvPr id="59" name="Picture 10" descr="PC_xml_Web_Service"/>
          <p:cNvPicPr>
            <a:picLocks noChangeAspect="1" noChangeArrowheads="1"/>
          </p:cNvPicPr>
          <p:nvPr/>
        </p:nvPicPr>
        <p:blipFill>
          <a:blip r:embed="rId46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38829" y="903347"/>
            <a:ext cx="525528" cy="551020"/>
          </a:xfrm>
          <a:prstGeom prst="rect">
            <a:avLst/>
          </a:prstGeom>
          <a:noFill/>
        </p:spPr>
      </p:pic>
      <p:pic>
        <p:nvPicPr>
          <p:cNvPr id="60" name="Picture 11" descr="BlueUser"/>
          <p:cNvPicPr>
            <a:picLocks noChangeAspect="1" noChangeArrowheads="1"/>
          </p:cNvPicPr>
          <p:nvPr/>
        </p:nvPicPr>
        <p:blipFill>
          <a:blip r:embed="rId47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631815" y="1097445"/>
            <a:ext cx="434538" cy="452873"/>
          </a:xfrm>
          <a:prstGeom prst="rect">
            <a:avLst/>
          </a:prstGeom>
          <a:noFill/>
        </p:spPr>
      </p:pic>
      <p:sp>
        <p:nvSpPr>
          <p:cNvPr id="61" name="テキスト ボックス 60"/>
          <p:cNvSpPr txBox="1"/>
          <p:nvPr/>
        </p:nvSpPr>
        <p:spPr>
          <a:xfrm>
            <a:off x="3480390" y="1516912"/>
            <a:ext cx="882503" cy="251637"/>
          </a:xfrm>
          <a:prstGeom prst="rect">
            <a:avLst/>
          </a:prstGeom>
        </p:spPr>
        <p:txBody>
          <a:bodyPr vert="horz" wrap="square" lIns="87916" tIns="43957" rIns="87916" bIns="43957" rtlCol="0" anchor="ctr">
            <a:noAutofit/>
          </a:bodyPr>
          <a:lstStyle/>
          <a:p>
            <a:pPr algn="ctr"/>
            <a:r>
              <a:rPr kumimoji="1" lang="en-US" altLang="ja-JP" sz="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Japan GE global usage</a:t>
            </a:r>
            <a:endParaRPr kumimoji="1" lang="ja-JP" altLang="en-US" sz="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5511210" y="1499191"/>
            <a:ext cx="882503" cy="145914"/>
          </a:xfrm>
          <a:prstGeom prst="rect">
            <a:avLst/>
          </a:prstGeom>
        </p:spPr>
        <p:txBody>
          <a:bodyPr vert="horz" wrap="square" lIns="87916" tIns="43957" rIns="87916" bIns="43957" rtlCol="0" anchor="ctr">
            <a:noAutofit/>
          </a:bodyPr>
          <a:lstStyle/>
          <a:p>
            <a:pPr algn="ctr"/>
            <a:r>
              <a:rPr kumimoji="1" lang="en-US" altLang="ja-JP" sz="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Azure Japan</a:t>
            </a:r>
            <a:endParaRPr kumimoji="1" lang="ja-JP" altLang="en-US" sz="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 flipH="1">
            <a:off x="1807535" y="432391"/>
            <a:ext cx="3636335" cy="417505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曲線コネクタ 63"/>
          <p:cNvCxnSpPr/>
          <p:nvPr/>
        </p:nvCxnSpPr>
        <p:spPr>
          <a:xfrm flipV="1">
            <a:off x="4253454" y="751367"/>
            <a:ext cx="1190416" cy="333620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曲線コネクタ 65"/>
          <p:cNvCxnSpPr>
            <a:endCxn id="57" idx="2"/>
          </p:cNvCxnSpPr>
          <p:nvPr/>
        </p:nvCxnSpPr>
        <p:spPr>
          <a:xfrm rot="16200000" flipV="1">
            <a:off x="5879012" y="1115625"/>
            <a:ext cx="539903" cy="43279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10" descr="PC_xml_Web_Service"/>
          <p:cNvPicPr>
            <a:picLocks noChangeAspect="1" noChangeArrowheads="1"/>
          </p:cNvPicPr>
          <p:nvPr/>
        </p:nvPicPr>
        <p:blipFill>
          <a:blip r:embed="rId46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2103" y="3160995"/>
            <a:ext cx="525528" cy="551020"/>
          </a:xfrm>
          <a:prstGeom prst="rect">
            <a:avLst/>
          </a:prstGeom>
          <a:noFill/>
        </p:spPr>
      </p:pic>
      <p:pic>
        <p:nvPicPr>
          <p:cNvPr id="69" name="Picture 11" descr="BlueUser"/>
          <p:cNvPicPr>
            <a:picLocks noChangeAspect="1" noChangeArrowheads="1"/>
          </p:cNvPicPr>
          <p:nvPr/>
        </p:nvPicPr>
        <p:blipFill>
          <a:blip r:embed="rId47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5089" y="3355093"/>
            <a:ext cx="434538" cy="452873"/>
          </a:xfrm>
          <a:prstGeom prst="rect">
            <a:avLst/>
          </a:prstGeom>
          <a:noFill/>
        </p:spPr>
      </p:pic>
      <p:cxnSp>
        <p:nvCxnSpPr>
          <p:cNvPr id="71" name="曲線コネクタ 70"/>
          <p:cNvCxnSpPr/>
          <p:nvPr/>
        </p:nvCxnSpPr>
        <p:spPr>
          <a:xfrm flipV="1">
            <a:off x="1828800" y="1049079"/>
            <a:ext cx="3934047" cy="2665229"/>
          </a:xfrm>
          <a:prstGeom prst="curvedConnector3">
            <a:avLst>
              <a:gd name="adj1" fmla="val 57059"/>
            </a:avLst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角丸四角形 80"/>
          <p:cNvSpPr/>
          <p:nvPr/>
        </p:nvSpPr>
        <p:spPr>
          <a:xfrm>
            <a:off x="754913" y="2122967"/>
            <a:ext cx="1410586" cy="808075"/>
          </a:xfrm>
          <a:prstGeom prst="round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Client Machine (VDI)on MS Azure</a:t>
            </a:r>
            <a:endParaRPr kumimoji="1" lang="ja-JP" altLang="en-US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82" name="Picture Placeholder 446">
            <a:extLst>
              <a:ext uri="{FF2B5EF4-FFF2-40B4-BE49-F238E27FC236}">
                <a16:creationId xmlns:a16="http://schemas.microsoft.com/office/drawing/2014/main" id="{7165B8CD-5304-4C67-ADC2-59D849800E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5"/>
              </a:ext>
            </a:extLst>
          </a:blip>
          <a:srcRect/>
          <a:stretch/>
        </p:blipFill>
        <p:spPr>
          <a:xfrm>
            <a:off x="796638" y="2110344"/>
            <a:ext cx="433195" cy="433195"/>
          </a:xfrm>
          <a:prstGeom prst="rect">
            <a:avLst/>
          </a:prstGeom>
        </p:spPr>
      </p:pic>
      <p:pic>
        <p:nvPicPr>
          <p:cNvPr id="83" name="Picture Placeholder 446">
            <a:extLst>
              <a:ext uri="{FF2B5EF4-FFF2-40B4-BE49-F238E27FC236}">
                <a16:creationId xmlns:a16="http://schemas.microsoft.com/office/drawing/2014/main" id="{7165B8CD-5304-4C67-ADC2-59D849800E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5"/>
              </a:ext>
            </a:extLst>
          </a:blip>
          <a:srcRect/>
          <a:stretch/>
        </p:blipFill>
        <p:spPr>
          <a:xfrm>
            <a:off x="1168778" y="2106800"/>
            <a:ext cx="433195" cy="433195"/>
          </a:xfrm>
          <a:prstGeom prst="rect">
            <a:avLst/>
          </a:prstGeom>
        </p:spPr>
      </p:pic>
      <p:pic>
        <p:nvPicPr>
          <p:cNvPr id="84" name="Picture Placeholder 446">
            <a:extLst>
              <a:ext uri="{FF2B5EF4-FFF2-40B4-BE49-F238E27FC236}">
                <a16:creationId xmlns:a16="http://schemas.microsoft.com/office/drawing/2014/main" id="{7165B8CD-5304-4C67-ADC2-59D849800E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5"/>
              </a:ext>
            </a:extLst>
          </a:blip>
          <a:srcRect/>
          <a:stretch/>
        </p:blipFill>
        <p:spPr>
          <a:xfrm>
            <a:off x="1516108" y="2113889"/>
            <a:ext cx="433195" cy="433195"/>
          </a:xfrm>
          <a:prstGeom prst="rect">
            <a:avLst/>
          </a:prstGeom>
        </p:spPr>
      </p:pic>
      <p:cxnSp>
        <p:nvCxnSpPr>
          <p:cNvPr id="85" name="曲線コネクタ 84"/>
          <p:cNvCxnSpPr/>
          <p:nvPr/>
        </p:nvCxnSpPr>
        <p:spPr>
          <a:xfrm rot="5400000" flipH="1" flipV="1">
            <a:off x="782454" y="2679460"/>
            <a:ext cx="714034" cy="42092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/>
          <p:cNvSpPr txBox="1"/>
          <p:nvPr/>
        </p:nvSpPr>
        <p:spPr>
          <a:xfrm>
            <a:off x="1006550" y="2970027"/>
            <a:ext cx="882503" cy="251637"/>
          </a:xfrm>
          <a:prstGeom prst="rect">
            <a:avLst/>
          </a:prstGeom>
        </p:spPr>
        <p:txBody>
          <a:bodyPr vert="horz" wrap="square" lIns="87916" tIns="43957" rIns="87916" bIns="43957" rtlCol="0" anchor="ctr">
            <a:noAutofit/>
          </a:bodyPr>
          <a:lstStyle/>
          <a:p>
            <a:pPr algn="ctr"/>
            <a:r>
              <a:rPr kumimoji="1" lang="en-US" altLang="ja-JP" sz="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Singapore</a:t>
            </a:r>
          </a:p>
          <a:p>
            <a:pPr algn="ctr"/>
            <a:r>
              <a:rPr kumimoji="1" lang="en-US" altLang="ja-JP" sz="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Azure </a:t>
            </a:r>
            <a:r>
              <a:rPr kumimoji="1" lang="en-US" altLang="ja-JP" sz="800" b="1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env</a:t>
            </a:r>
            <a:r>
              <a:rPr kumimoji="1" lang="en-US" altLang="ja-JP" sz="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endParaRPr kumimoji="1" lang="ja-JP" altLang="en-US" sz="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87" name="Picture 10" descr="PC_xml_Web_Service"/>
          <p:cNvPicPr>
            <a:picLocks noChangeAspect="1" noChangeArrowheads="1"/>
          </p:cNvPicPr>
          <p:nvPr/>
        </p:nvPicPr>
        <p:blipFill>
          <a:blip r:embed="rId46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07517" y="3221246"/>
            <a:ext cx="525528" cy="551020"/>
          </a:xfrm>
          <a:prstGeom prst="rect">
            <a:avLst/>
          </a:prstGeom>
          <a:noFill/>
        </p:spPr>
      </p:pic>
      <p:pic>
        <p:nvPicPr>
          <p:cNvPr id="88" name="Picture 11" descr="BlueUser"/>
          <p:cNvPicPr>
            <a:picLocks noChangeAspect="1" noChangeArrowheads="1"/>
          </p:cNvPicPr>
          <p:nvPr/>
        </p:nvPicPr>
        <p:blipFill>
          <a:blip r:embed="rId47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00503" y="3415344"/>
            <a:ext cx="434538" cy="452873"/>
          </a:xfrm>
          <a:prstGeom prst="rect">
            <a:avLst/>
          </a:prstGeom>
          <a:noFill/>
        </p:spPr>
      </p:pic>
      <p:sp>
        <p:nvSpPr>
          <p:cNvPr id="89" name="テキスト ボックス 88"/>
          <p:cNvSpPr txBox="1"/>
          <p:nvPr/>
        </p:nvSpPr>
        <p:spPr>
          <a:xfrm>
            <a:off x="1027813" y="3877974"/>
            <a:ext cx="921490" cy="251637"/>
          </a:xfrm>
          <a:prstGeom prst="rect">
            <a:avLst/>
          </a:prstGeom>
        </p:spPr>
        <p:txBody>
          <a:bodyPr vert="horz" wrap="square" lIns="87916" tIns="43957" rIns="87916" bIns="43957" rtlCol="0" anchor="ctr">
            <a:noAutofit/>
          </a:bodyPr>
          <a:lstStyle/>
          <a:p>
            <a:pPr algn="ctr"/>
            <a:r>
              <a:rPr kumimoji="1" lang="en-US" altLang="ja-JP" sz="7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Country </a:t>
            </a:r>
            <a:r>
              <a:rPr kumimoji="1" lang="en-US" altLang="ja-JP" sz="7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5 to </a:t>
            </a:r>
            <a:r>
              <a:rPr kumimoji="1" lang="en-US" altLang="ja-JP" sz="7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9 GE global usage</a:t>
            </a:r>
            <a:endParaRPr kumimoji="1" lang="ja-JP" altLang="en-US" sz="7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正方形/長方形 95"/>
          <p:cNvSpPr/>
          <p:nvPr/>
        </p:nvSpPr>
        <p:spPr>
          <a:xfrm>
            <a:off x="6460182" y="1501037"/>
            <a:ext cx="590226" cy="246221"/>
          </a:xfrm>
          <a:prstGeom prst="rect">
            <a:avLst/>
          </a:prstGeom>
          <a:ln>
            <a:solidFill>
              <a:srgbClr val="B2B2B2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1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Case1</a:t>
            </a:r>
            <a:endParaRPr lang="ja-JP" altLang="en-US" sz="1000" b="1" dirty="0"/>
          </a:p>
        </p:txBody>
      </p:sp>
      <p:graphicFrame>
        <p:nvGraphicFramePr>
          <p:cNvPr id="98" name="表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350117"/>
              </p:ext>
            </p:extLst>
          </p:nvPr>
        </p:nvGraphicFramePr>
        <p:xfrm>
          <a:off x="2568827" y="3059542"/>
          <a:ext cx="6430569" cy="19779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9215">
                  <a:extLst>
                    <a:ext uri="{9D8B030D-6E8A-4147-A177-3AD203B41FA5}">
                      <a16:colId xmlns:a16="http://schemas.microsoft.com/office/drawing/2014/main" val="255401846"/>
                    </a:ext>
                  </a:extLst>
                </a:gridCol>
                <a:gridCol w="858559">
                  <a:extLst>
                    <a:ext uri="{9D8B030D-6E8A-4147-A177-3AD203B41FA5}">
                      <a16:colId xmlns:a16="http://schemas.microsoft.com/office/drawing/2014/main" val="686882959"/>
                    </a:ext>
                  </a:extLst>
                </a:gridCol>
                <a:gridCol w="858559">
                  <a:extLst>
                    <a:ext uri="{9D8B030D-6E8A-4147-A177-3AD203B41FA5}">
                      <a16:colId xmlns:a16="http://schemas.microsoft.com/office/drawing/2014/main" val="1231330822"/>
                    </a:ext>
                  </a:extLst>
                </a:gridCol>
                <a:gridCol w="858559">
                  <a:extLst>
                    <a:ext uri="{9D8B030D-6E8A-4147-A177-3AD203B41FA5}">
                      <a16:colId xmlns:a16="http://schemas.microsoft.com/office/drawing/2014/main" val="2670054371"/>
                    </a:ext>
                  </a:extLst>
                </a:gridCol>
                <a:gridCol w="858559">
                  <a:extLst>
                    <a:ext uri="{9D8B030D-6E8A-4147-A177-3AD203B41FA5}">
                      <a16:colId xmlns:a16="http://schemas.microsoft.com/office/drawing/2014/main" val="4233451837"/>
                    </a:ext>
                  </a:extLst>
                </a:gridCol>
                <a:gridCol w="858559">
                  <a:extLst>
                    <a:ext uri="{9D8B030D-6E8A-4147-A177-3AD203B41FA5}">
                      <a16:colId xmlns:a16="http://schemas.microsoft.com/office/drawing/2014/main" val="4032051940"/>
                    </a:ext>
                  </a:extLst>
                </a:gridCol>
                <a:gridCol w="858559">
                  <a:extLst>
                    <a:ext uri="{9D8B030D-6E8A-4147-A177-3AD203B41FA5}">
                      <a16:colId xmlns:a16="http://schemas.microsoft.com/office/drawing/2014/main" val="1560386188"/>
                    </a:ext>
                  </a:extLst>
                </a:gridCol>
              </a:tblGrid>
              <a:tr h="192507"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Case5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Case6</a:t>
                      </a:r>
                      <a:endParaRPr kumimoji="1" lang="ja-JP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Case7</a:t>
                      </a:r>
                      <a:endParaRPr kumimoji="1" lang="ja-JP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Case8</a:t>
                      </a:r>
                      <a:endParaRPr kumimoji="1" lang="ja-JP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Case9</a:t>
                      </a:r>
                      <a:endParaRPr kumimoji="1" lang="ja-JP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Case10</a:t>
                      </a:r>
                      <a:endParaRPr kumimoji="1" lang="ja-JP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5920329"/>
                  </a:ext>
                </a:extLst>
              </a:tr>
              <a:tr h="192507"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Azure</a:t>
                      </a:r>
                      <a:r>
                        <a:rPr kumimoji="1" lang="en-US" altLang="ja-JP" sz="9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</a:t>
                      </a:r>
                      <a:r>
                        <a:rPr kumimoji="1" lang="en-US" altLang="ja-JP" sz="900" baseline="0" dirty="0" err="1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env</a:t>
                      </a:r>
                      <a:r>
                        <a:rPr kumimoji="1" lang="en-US" altLang="ja-JP" sz="9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.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Singapore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Singapore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Singapore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F54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Singapore</a:t>
                      </a:r>
                      <a:endParaRPr kumimoji="1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F5486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Singapore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Japan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1869182"/>
                  </a:ext>
                </a:extLst>
              </a:tr>
              <a:tr h="423515"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Guest</a:t>
                      </a:r>
                      <a:r>
                        <a:rPr kumimoji="1" lang="en-US" altLang="ja-JP" sz="9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Engineer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Indonesia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Malaysia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Philippines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F54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Thailand</a:t>
                      </a:r>
                      <a:endParaRPr kumimoji="1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F5486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F54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Vietnam</a:t>
                      </a:r>
                      <a:endParaRPr kumimoji="1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F5486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F54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Thailand</a:t>
                      </a:r>
                      <a:endParaRPr kumimoji="1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F5486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4233304"/>
                  </a:ext>
                </a:extLst>
              </a:tr>
              <a:tr h="192507"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User</a:t>
                      </a:r>
                      <a:r>
                        <a:rPr kumimoji="1" lang="en-US" altLang="ja-JP" sz="9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location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Indonesia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Malaysia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Philippines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F54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Thailand</a:t>
                      </a:r>
                      <a:endParaRPr kumimoji="1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F5486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F54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Vietnam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F54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Thailand</a:t>
                      </a:r>
                      <a:endParaRPr kumimoji="1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F5486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3200221"/>
                  </a:ext>
                </a:extLst>
              </a:tr>
              <a:tr h="192507"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License</a:t>
                      </a:r>
                      <a:r>
                        <a:rPr kumimoji="1" lang="en-US" altLang="ja-JP" sz="9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Usage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Global?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Global?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Global?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Global?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Global?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53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Global?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1415426"/>
                  </a:ext>
                </a:extLst>
              </a:tr>
              <a:tr h="308011"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Licensee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53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Honda Company in Indonesia?</a:t>
                      </a:r>
                      <a:endParaRPr kumimoji="1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5386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53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Honda Company in </a:t>
                      </a:r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Malaysia</a:t>
                      </a:r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53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?</a:t>
                      </a:r>
                      <a:endParaRPr kumimoji="1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5386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53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Honda Company in </a:t>
                      </a:r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Philippines</a:t>
                      </a:r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53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?</a:t>
                      </a:r>
                      <a:endParaRPr kumimoji="1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5386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53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Honda Company in </a:t>
                      </a:r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F54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Thailand</a:t>
                      </a:r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53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?</a:t>
                      </a:r>
                      <a:endParaRPr kumimoji="1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5386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53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Honda Company in </a:t>
                      </a:r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F54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Vietnam</a:t>
                      </a:r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53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?</a:t>
                      </a:r>
                      <a:endParaRPr kumimoji="1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5386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53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Honda Company in </a:t>
                      </a:r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F54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Thailand</a:t>
                      </a:r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53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?</a:t>
                      </a:r>
                      <a:endParaRPr kumimoji="1" lang="ja-JP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5386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627394"/>
                  </a:ext>
                </a:extLst>
              </a:tr>
            </a:tbl>
          </a:graphicData>
        </a:graphic>
      </p:graphicFrame>
      <p:sp>
        <p:nvSpPr>
          <p:cNvPr id="101" name="正方形/長方形 100"/>
          <p:cNvSpPr/>
          <p:nvPr/>
        </p:nvSpPr>
        <p:spPr>
          <a:xfrm>
            <a:off x="4138740" y="675242"/>
            <a:ext cx="577402" cy="246221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1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Case2</a:t>
            </a:r>
            <a:endParaRPr lang="ja-JP" altLang="en-US" sz="1000" b="1" dirty="0"/>
          </a:p>
        </p:txBody>
      </p:sp>
      <p:sp>
        <p:nvSpPr>
          <p:cNvPr id="110" name="正方形/長方形 109"/>
          <p:cNvSpPr/>
          <p:nvPr/>
        </p:nvSpPr>
        <p:spPr>
          <a:xfrm>
            <a:off x="171585" y="1785026"/>
            <a:ext cx="923651" cy="246221"/>
          </a:xfrm>
          <a:prstGeom prst="rect">
            <a:avLst/>
          </a:prstGeom>
          <a:ln>
            <a:solidFill>
              <a:srgbClr val="B2B2B2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1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Case 5 to 9</a:t>
            </a:r>
            <a:endParaRPr lang="ja-JP" altLang="en-US" sz="1000" b="1" dirty="0"/>
          </a:p>
        </p:txBody>
      </p:sp>
      <p:pic>
        <p:nvPicPr>
          <p:cNvPr id="117" name="Picture 10" descr="PC_xml_Web_Service"/>
          <p:cNvPicPr>
            <a:picLocks noChangeAspect="1" noChangeArrowheads="1"/>
          </p:cNvPicPr>
          <p:nvPr/>
        </p:nvPicPr>
        <p:blipFill>
          <a:blip r:embed="rId46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86608" y="1640536"/>
            <a:ext cx="525528" cy="551020"/>
          </a:xfrm>
          <a:prstGeom prst="rect">
            <a:avLst/>
          </a:prstGeom>
          <a:noFill/>
        </p:spPr>
      </p:pic>
      <p:pic>
        <p:nvPicPr>
          <p:cNvPr id="118" name="Picture 11" descr="BlueUser"/>
          <p:cNvPicPr>
            <a:picLocks noChangeAspect="1" noChangeArrowheads="1"/>
          </p:cNvPicPr>
          <p:nvPr/>
        </p:nvPicPr>
        <p:blipFill>
          <a:blip r:embed="rId47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779594" y="1834634"/>
            <a:ext cx="434538" cy="452873"/>
          </a:xfrm>
          <a:prstGeom prst="rect">
            <a:avLst/>
          </a:prstGeom>
          <a:noFill/>
        </p:spPr>
      </p:pic>
      <p:sp>
        <p:nvSpPr>
          <p:cNvPr id="119" name="テキスト ボックス 118"/>
          <p:cNvSpPr txBox="1"/>
          <p:nvPr/>
        </p:nvSpPr>
        <p:spPr>
          <a:xfrm>
            <a:off x="5677787" y="2289543"/>
            <a:ext cx="882503" cy="251637"/>
          </a:xfrm>
          <a:prstGeom prst="rect">
            <a:avLst/>
          </a:prstGeom>
        </p:spPr>
        <p:txBody>
          <a:bodyPr vert="horz" wrap="square" lIns="87916" tIns="43957" rIns="87916" bIns="43957" rtlCol="0" anchor="ctr">
            <a:noAutofit/>
          </a:bodyPr>
          <a:lstStyle/>
          <a:p>
            <a:pPr algn="ctr"/>
            <a:r>
              <a:rPr kumimoji="1" lang="en-US" altLang="ja-JP" sz="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Japan GE</a:t>
            </a:r>
          </a:p>
          <a:p>
            <a:pPr algn="ctr"/>
            <a:r>
              <a:rPr kumimoji="1" lang="en-US" altLang="ja-JP" sz="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Local usage</a:t>
            </a:r>
            <a:endParaRPr kumimoji="1" lang="ja-JP" altLang="en-US" sz="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22938" y="3871171"/>
            <a:ext cx="882503" cy="251637"/>
          </a:xfrm>
          <a:prstGeom prst="rect">
            <a:avLst/>
          </a:prstGeom>
        </p:spPr>
        <p:txBody>
          <a:bodyPr vert="horz" wrap="square" lIns="87916" tIns="43957" rIns="87916" bIns="43957" rtlCol="0" anchor="ctr">
            <a:noAutofit/>
          </a:bodyPr>
          <a:lstStyle/>
          <a:p>
            <a:pPr algn="ctr"/>
            <a:r>
              <a:rPr kumimoji="1" lang="en-US" altLang="ja-JP" sz="7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Country 5 to 9 GE local usage</a:t>
            </a:r>
            <a:endParaRPr kumimoji="1" lang="ja-JP" altLang="en-US" sz="7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正方形/長方形 109"/>
          <p:cNvSpPr/>
          <p:nvPr/>
        </p:nvSpPr>
        <p:spPr>
          <a:xfrm>
            <a:off x="1037637" y="4156071"/>
            <a:ext cx="704039" cy="246221"/>
          </a:xfrm>
          <a:prstGeom prst="rect">
            <a:avLst/>
          </a:prstGeom>
          <a:ln>
            <a:solidFill>
              <a:srgbClr val="B2B2B2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1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Case 10</a:t>
            </a:r>
            <a:endParaRPr lang="ja-JP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35194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altLang="ja-JP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Guest Engineer usage – Supplier ASEAN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5302104" y="645041"/>
            <a:ext cx="1410586" cy="808075"/>
          </a:xfrm>
          <a:prstGeom prst="round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Client Machine (VDI)on MS Azure</a:t>
            </a:r>
            <a:endParaRPr kumimoji="1" lang="ja-JP" altLang="en-US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3" name="Picture Placeholder 446">
            <a:extLst>
              <a:ext uri="{FF2B5EF4-FFF2-40B4-BE49-F238E27FC236}">
                <a16:creationId xmlns:a16="http://schemas.microsoft.com/office/drawing/2014/main" id="{7165B8CD-5304-4C67-ADC2-59D849800E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5"/>
              </a:ext>
            </a:extLst>
          </a:blip>
          <a:srcRect/>
          <a:stretch/>
        </p:blipFill>
        <p:spPr>
          <a:xfrm>
            <a:off x="5343829" y="632418"/>
            <a:ext cx="433195" cy="433195"/>
          </a:xfrm>
          <a:prstGeom prst="rect">
            <a:avLst/>
          </a:prstGeom>
        </p:spPr>
      </p:pic>
      <p:pic>
        <p:nvPicPr>
          <p:cNvPr id="57" name="Picture Placeholder 446">
            <a:extLst>
              <a:ext uri="{FF2B5EF4-FFF2-40B4-BE49-F238E27FC236}">
                <a16:creationId xmlns:a16="http://schemas.microsoft.com/office/drawing/2014/main" id="{7165B8CD-5304-4C67-ADC2-59D849800E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5"/>
              </a:ext>
            </a:extLst>
          </a:blip>
          <a:srcRect/>
          <a:stretch/>
        </p:blipFill>
        <p:spPr>
          <a:xfrm>
            <a:off x="5715969" y="628874"/>
            <a:ext cx="433195" cy="433195"/>
          </a:xfrm>
          <a:prstGeom prst="rect">
            <a:avLst/>
          </a:prstGeom>
        </p:spPr>
      </p:pic>
      <p:pic>
        <p:nvPicPr>
          <p:cNvPr id="58" name="Picture Placeholder 446">
            <a:extLst>
              <a:ext uri="{FF2B5EF4-FFF2-40B4-BE49-F238E27FC236}">
                <a16:creationId xmlns:a16="http://schemas.microsoft.com/office/drawing/2014/main" id="{7165B8CD-5304-4C67-ADC2-59D849800E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5"/>
              </a:ext>
            </a:extLst>
          </a:blip>
          <a:srcRect/>
          <a:stretch/>
        </p:blipFill>
        <p:spPr>
          <a:xfrm>
            <a:off x="6063299" y="635963"/>
            <a:ext cx="433195" cy="433195"/>
          </a:xfrm>
          <a:prstGeom prst="rect">
            <a:avLst/>
          </a:prstGeom>
        </p:spPr>
      </p:pic>
      <p:pic>
        <p:nvPicPr>
          <p:cNvPr id="59" name="Picture 10" descr="PC_xml_Web_Service"/>
          <p:cNvPicPr>
            <a:picLocks noChangeAspect="1" noChangeArrowheads="1"/>
          </p:cNvPicPr>
          <p:nvPr/>
        </p:nvPicPr>
        <p:blipFill>
          <a:blip r:embed="rId46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38829" y="903347"/>
            <a:ext cx="525528" cy="551020"/>
          </a:xfrm>
          <a:prstGeom prst="rect">
            <a:avLst/>
          </a:prstGeom>
          <a:noFill/>
        </p:spPr>
      </p:pic>
      <p:pic>
        <p:nvPicPr>
          <p:cNvPr id="60" name="Picture 11" descr="BlueUser"/>
          <p:cNvPicPr>
            <a:picLocks noChangeAspect="1" noChangeArrowheads="1"/>
          </p:cNvPicPr>
          <p:nvPr/>
        </p:nvPicPr>
        <p:blipFill>
          <a:blip r:embed="rId47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631815" y="1097445"/>
            <a:ext cx="434538" cy="452873"/>
          </a:xfrm>
          <a:prstGeom prst="rect">
            <a:avLst/>
          </a:prstGeom>
          <a:noFill/>
        </p:spPr>
      </p:pic>
      <p:sp>
        <p:nvSpPr>
          <p:cNvPr id="61" name="テキスト ボックス 60"/>
          <p:cNvSpPr txBox="1"/>
          <p:nvPr/>
        </p:nvSpPr>
        <p:spPr>
          <a:xfrm>
            <a:off x="3480390" y="1516912"/>
            <a:ext cx="882503" cy="251637"/>
          </a:xfrm>
          <a:prstGeom prst="rect">
            <a:avLst/>
          </a:prstGeom>
        </p:spPr>
        <p:txBody>
          <a:bodyPr vert="horz" wrap="square" lIns="87916" tIns="43957" rIns="87916" bIns="43957" rtlCol="0" anchor="ctr">
            <a:noAutofit/>
          </a:bodyPr>
          <a:lstStyle/>
          <a:p>
            <a:pPr algn="ctr"/>
            <a:r>
              <a:rPr kumimoji="1" lang="en-US" altLang="ja-JP" sz="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Japan GE global usage</a:t>
            </a:r>
            <a:endParaRPr kumimoji="1" lang="ja-JP" altLang="en-US" sz="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5511210" y="1499191"/>
            <a:ext cx="882503" cy="145914"/>
          </a:xfrm>
          <a:prstGeom prst="rect">
            <a:avLst/>
          </a:prstGeom>
        </p:spPr>
        <p:txBody>
          <a:bodyPr vert="horz" wrap="square" lIns="87916" tIns="43957" rIns="87916" bIns="43957" rtlCol="0" anchor="ctr">
            <a:noAutofit/>
          </a:bodyPr>
          <a:lstStyle/>
          <a:p>
            <a:pPr algn="ctr"/>
            <a:r>
              <a:rPr kumimoji="1" lang="en-US" altLang="ja-JP" sz="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Azure Japan</a:t>
            </a:r>
            <a:endParaRPr kumimoji="1" lang="ja-JP" altLang="en-US" sz="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 flipH="1">
            <a:off x="1807535" y="432391"/>
            <a:ext cx="3636335" cy="417505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曲線コネクタ 63"/>
          <p:cNvCxnSpPr/>
          <p:nvPr/>
        </p:nvCxnSpPr>
        <p:spPr>
          <a:xfrm flipV="1">
            <a:off x="4253454" y="751367"/>
            <a:ext cx="1190416" cy="333620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曲線コネクタ 65"/>
          <p:cNvCxnSpPr>
            <a:endCxn id="57" idx="2"/>
          </p:cNvCxnSpPr>
          <p:nvPr/>
        </p:nvCxnSpPr>
        <p:spPr>
          <a:xfrm rot="16200000" flipV="1">
            <a:off x="5879012" y="1115625"/>
            <a:ext cx="539903" cy="43279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10" descr="PC_xml_Web_Service"/>
          <p:cNvPicPr>
            <a:picLocks noChangeAspect="1" noChangeArrowheads="1"/>
          </p:cNvPicPr>
          <p:nvPr/>
        </p:nvPicPr>
        <p:blipFill>
          <a:blip r:embed="rId46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2103" y="3160995"/>
            <a:ext cx="525528" cy="551020"/>
          </a:xfrm>
          <a:prstGeom prst="rect">
            <a:avLst/>
          </a:prstGeom>
          <a:noFill/>
        </p:spPr>
      </p:pic>
      <p:pic>
        <p:nvPicPr>
          <p:cNvPr id="69" name="Picture 11" descr="BlueUser"/>
          <p:cNvPicPr>
            <a:picLocks noChangeAspect="1" noChangeArrowheads="1"/>
          </p:cNvPicPr>
          <p:nvPr/>
        </p:nvPicPr>
        <p:blipFill>
          <a:blip r:embed="rId47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5089" y="3355093"/>
            <a:ext cx="434538" cy="452873"/>
          </a:xfrm>
          <a:prstGeom prst="rect">
            <a:avLst/>
          </a:prstGeom>
          <a:noFill/>
        </p:spPr>
      </p:pic>
      <p:cxnSp>
        <p:nvCxnSpPr>
          <p:cNvPr id="71" name="曲線コネクタ 70"/>
          <p:cNvCxnSpPr/>
          <p:nvPr/>
        </p:nvCxnSpPr>
        <p:spPr>
          <a:xfrm flipV="1">
            <a:off x="1828800" y="1049079"/>
            <a:ext cx="3934047" cy="2665229"/>
          </a:xfrm>
          <a:prstGeom prst="curvedConnector3">
            <a:avLst>
              <a:gd name="adj1" fmla="val 57059"/>
            </a:avLst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角丸四角形 80"/>
          <p:cNvSpPr/>
          <p:nvPr/>
        </p:nvSpPr>
        <p:spPr>
          <a:xfrm>
            <a:off x="754913" y="2122967"/>
            <a:ext cx="1410586" cy="808075"/>
          </a:xfrm>
          <a:prstGeom prst="round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Client Machine (VDI)on MS Azure</a:t>
            </a:r>
            <a:endParaRPr kumimoji="1" lang="ja-JP" altLang="en-US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82" name="Picture Placeholder 446">
            <a:extLst>
              <a:ext uri="{FF2B5EF4-FFF2-40B4-BE49-F238E27FC236}">
                <a16:creationId xmlns:a16="http://schemas.microsoft.com/office/drawing/2014/main" id="{7165B8CD-5304-4C67-ADC2-59D849800E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5"/>
              </a:ext>
            </a:extLst>
          </a:blip>
          <a:srcRect/>
          <a:stretch/>
        </p:blipFill>
        <p:spPr>
          <a:xfrm>
            <a:off x="796638" y="2110344"/>
            <a:ext cx="433195" cy="433195"/>
          </a:xfrm>
          <a:prstGeom prst="rect">
            <a:avLst/>
          </a:prstGeom>
        </p:spPr>
      </p:pic>
      <p:pic>
        <p:nvPicPr>
          <p:cNvPr id="83" name="Picture Placeholder 446">
            <a:extLst>
              <a:ext uri="{FF2B5EF4-FFF2-40B4-BE49-F238E27FC236}">
                <a16:creationId xmlns:a16="http://schemas.microsoft.com/office/drawing/2014/main" id="{7165B8CD-5304-4C67-ADC2-59D849800E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5"/>
              </a:ext>
            </a:extLst>
          </a:blip>
          <a:srcRect/>
          <a:stretch/>
        </p:blipFill>
        <p:spPr>
          <a:xfrm>
            <a:off x="1168778" y="2106800"/>
            <a:ext cx="433195" cy="433195"/>
          </a:xfrm>
          <a:prstGeom prst="rect">
            <a:avLst/>
          </a:prstGeom>
        </p:spPr>
      </p:pic>
      <p:pic>
        <p:nvPicPr>
          <p:cNvPr id="84" name="Picture Placeholder 446">
            <a:extLst>
              <a:ext uri="{FF2B5EF4-FFF2-40B4-BE49-F238E27FC236}">
                <a16:creationId xmlns:a16="http://schemas.microsoft.com/office/drawing/2014/main" id="{7165B8CD-5304-4C67-ADC2-59D849800E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5"/>
              </a:ext>
            </a:extLst>
          </a:blip>
          <a:srcRect/>
          <a:stretch/>
        </p:blipFill>
        <p:spPr>
          <a:xfrm>
            <a:off x="1516108" y="2113889"/>
            <a:ext cx="433195" cy="433195"/>
          </a:xfrm>
          <a:prstGeom prst="rect">
            <a:avLst/>
          </a:prstGeom>
        </p:spPr>
      </p:pic>
      <p:cxnSp>
        <p:nvCxnSpPr>
          <p:cNvPr id="85" name="曲線コネクタ 84"/>
          <p:cNvCxnSpPr/>
          <p:nvPr/>
        </p:nvCxnSpPr>
        <p:spPr>
          <a:xfrm rot="5400000" flipH="1" flipV="1">
            <a:off x="782454" y="2679460"/>
            <a:ext cx="714034" cy="42092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/>
          <p:cNvSpPr txBox="1"/>
          <p:nvPr/>
        </p:nvSpPr>
        <p:spPr>
          <a:xfrm>
            <a:off x="1006550" y="2970027"/>
            <a:ext cx="882503" cy="251637"/>
          </a:xfrm>
          <a:prstGeom prst="rect">
            <a:avLst/>
          </a:prstGeom>
        </p:spPr>
        <p:txBody>
          <a:bodyPr vert="horz" wrap="square" lIns="87916" tIns="43957" rIns="87916" bIns="43957" rtlCol="0" anchor="ctr">
            <a:noAutofit/>
          </a:bodyPr>
          <a:lstStyle/>
          <a:p>
            <a:pPr algn="ctr"/>
            <a:r>
              <a:rPr kumimoji="1" lang="en-US" altLang="ja-JP" sz="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Singapore</a:t>
            </a:r>
          </a:p>
          <a:p>
            <a:pPr algn="ctr"/>
            <a:r>
              <a:rPr kumimoji="1" lang="en-US" altLang="ja-JP" sz="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Azure </a:t>
            </a:r>
            <a:r>
              <a:rPr kumimoji="1" lang="en-US" altLang="ja-JP" sz="800" b="1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env</a:t>
            </a:r>
            <a:r>
              <a:rPr kumimoji="1" lang="en-US" altLang="ja-JP" sz="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endParaRPr kumimoji="1" lang="ja-JP" altLang="en-US" sz="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87" name="Picture 10" descr="PC_xml_Web_Service"/>
          <p:cNvPicPr>
            <a:picLocks noChangeAspect="1" noChangeArrowheads="1"/>
          </p:cNvPicPr>
          <p:nvPr/>
        </p:nvPicPr>
        <p:blipFill>
          <a:blip r:embed="rId46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07517" y="3221246"/>
            <a:ext cx="525528" cy="551020"/>
          </a:xfrm>
          <a:prstGeom prst="rect">
            <a:avLst/>
          </a:prstGeom>
          <a:noFill/>
        </p:spPr>
      </p:pic>
      <p:pic>
        <p:nvPicPr>
          <p:cNvPr id="88" name="Picture 11" descr="BlueUser"/>
          <p:cNvPicPr>
            <a:picLocks noChangeAspect="1" noChangeArrowheads="1"/>
          </p:cNvPicPr>
          <p:nvPr/>
        </p:nvPicPr>
        <p:blipFill>
          <a:blip r:embed="rId47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00503" y="3415344"/>
            <a:ext cx="434538" cy="452873"/>
          </a:xfrm>
          <a:prstGeom prst="rect">
            <a:avLst/>
          </a:prstGeom>
          <a:noFill/>
        </p:spPr>
      </p:pic>
      <p:sp>
        <p:nvSpPr>
          <p:cNvPr id="89" name="テキスト ボックス 88"/>
          <p:cNvSpPr txBox="1"/>
          <p:nvPr/>
        </p:nvSpPr>
        <p:spPr>
          <a:xfrm>
            <a:off x="1027813" y="3877974"/>
            <a:ext cx="1051600" cy="251637"/>
          </a:xfrm>
          <a:prstGeom prst="rect">
            <a:avLst/>
          </a:prstGeom>
        </p:spPr>
        <p:txBody>
          <a:bodyPr vert="horz" wrap="square" lIns="87916" tIns="43957" rIns="87916" bIns="43957" rtlCol="0" anchor="ctr">
            <a:noAutofit/>
          </a:bodyPr>
          <a:lstStyle/>
          <a:p>
            <a:pPr algn="ctr"/>
            <a:r>
              <a:rPr kumimoji="1" lang="en-US" altLang="ja-JP" sz="7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Country </a:t>
            </a:r>
            <a:r>
              <a:rPr kumimoji="1" lang="en-US" altLang="ja-JP" sz="7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11 to 15 </a:t>
            </a:r>
            <a:r>
              <a:rPr kumimoji="1" lang="en-US" altLang="ja-JP" sz="7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GE global usage</a:t>
            </a:r>
            <a:endParaRPr kumimoji="1" lang="ja-JP" altLang="en-US" sz="7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正方形/長方形 95"/>
          <p:cNvSpPr/>
          <p:nvPr/>
        </p:nvSpPr>
        <p:spPr>
          <a:xfrm>
            <a:off x="6460182" y="1501037"/>
            <a:ext cx="590226" cy="246221"/>
          </a:xfrm>
          <a:prstGeom prst="rect">
            <a:avLst/>
          </a:prstGeom>
          <a:ln>
            <a:solidFill>
              <a:srgbClr val="B2B2B2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1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Case1</a:t>
            </a:r>
            <a:endParaRPr lang="ja-JP" altLang="en-US" sz="1000" b="1" dirty="0"/>
          </a:p>
        </p:txBody>
      </p:sp>
      <p:graphicFrame>
        <p:nvGraphicFramePr>
          <p:cNvPr id="98" name="表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912988"/>
              </p:ext>
            </p:extLst>
          </p:nvPr>
        </p:nvGraphicFramePr>
        <p:xfrm>
          <a:off x="2568827" y="3059542"/>
          <a:ext cx="6430569" cy="19779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9215">
                  <a:extLst>
                    <a:ext uri="{9D8B030D-6E8A-4147-A177-3AD203B41FA5}">
                      <a16:colId xmlns:a16="http://schemas.microsoft.com/office/drawing/2014/main" val="255401846"/>
                    </a:ext>
                  </a:extLst>
                </a:gridCol>
                <a:gridCol w="858559">
                  <a:extLst>
                    <a:ext uri="{9D8B030D-6E8A-4147-A177-3AD203B41FA5}">
                      <a16:colId xmlns:a16="http://schemas.microsoft.com/office/drawing/2014/main" val="686882959"/>
                    </a:ext>
                  </a:extLst>
                </a:gridCol>
                <a:gridCol w="858559">
                  <a:extLst>
                    <a:ext uri="{9D8B030D-6E8A-4147-A177-3AD203B41FA5}">
                      <a16:colId xmlns:a16="http://schemas.microsoft.com/office/drawing/2014/main" val="1231330822"/>
                    </a:ext>
                  </a:extLst>
                </a:gridCol>
                <a:gridCol w="858559">
                  <a:extLst>
                    <a:ext uri="{9D8B030D-6E8A-4147-A177-3AD203B41FA5}">
                      <a16:colId xmlns:a16="http://schemas.microsoft.com/office/drawing/2014/main" val="2670054371"/>
                    </a:ext>
                  </a:extLst>
                </a:gridCol>
                <a:gridCol w="858559">
                  <a:extLst>
                    <a:ext uri="{9D8B030D-6E8A-4147-A177-3AD203B41FA5}">
                      <a16:colId xmlns:a16="http://schemas.microsoft.com/office/drawing/2014/main" val="4233451837"/>
                    </a:ext>
                  </a:extLst>
                </a:gridCol>
                <a:gridCol w="858559">
                  <a:extLst>
                    <a:ext uri="{9D8B030D-6E8A-4147-A177-3AD203B41FA5}">
                      <a16:colId xmlns:a16="http://schemas.microsoft.com/office/drawing/2014/main" val="4032051940"/>
                    </a:ext>
                  </a:extLst>
                </a:gridCol>
                <a:gridCol w="858559">
                  <a:extLst>
                    <a:ext uri="{9D8B030D-6E8A-4147-A177-3AD203B41FA5}">
                      <a16:colId xmlns:a16="http://schemas.microsoft.com/office/drawing/2014/main" val="1560386188"/>
                    </a:ext>
                  </a:extLst>
                </a:gridCol>
              </a:tblGrid>
              <a:tr h="192507"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Case11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Case12</a:t>
                      </a:r>
                      <a:endParaRPr kumimoji="1" lang="ja-JP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Case13</a:t>
                      </a:r>
                      <a:endParaRPr kumimoji="1" lang="ja-JP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Case14</a:t>
                      </a:r>
                      <a:endParaRPr kumimoji="1" lang="ja-JP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Case15</a:t>
                      </a:r>
                      <a:endParaRPr kumimoji="1" lang="ja-JP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Case16</a:t>
                      </a:r>
                      <a:endParaRPr kumimoji="1" lang="ja-JP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5920329"/>
                  </a:ext>
                </a:extLst>
              </a:tr>
              <a:tr h="192507"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Azure</a:t>
                      </a:r>
                      <a:r>
                        <a:rPr kumimoji="1" lang="en-US" altLang="ja-JP" sz="9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</a:t>
                      </a:r>
                      <a:r>
                        <a:rPr kumimoji="1" lang="en-US" altLang="ja-JP" sz="900" baseline="0" dirty="0" err="1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env</a:t>
                      </a:r>
                      <a:r>
                        <a:rPr kumimoji="1" lang="en-US" altLang="ja-JP" sz="9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.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Singapore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Singapore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Singapore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F54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Singapore</a:t>
                      </a:r>
                      <a:endParaRPr kumimoji="1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F5486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Singapore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Japan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1869182"/>
                  </a:ext>
                </a:extLst>
              </a:tr>
              <a:tr h="423515"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Guest</a:t>
                      </a:r>
                      <a:r>
                        <a:rPr kumimoji="1" lang="en-US" altLang="ja-JP" sz="9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Engineer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Supplier Indonesia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Supplier Malaysia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Supplier Philippines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Supplier </a:t>
                      </a:r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F54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Thailand</a:t>
                      </a:r>
                      <a:endParaRPr kumimoji="1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F5486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Supplier </a:t>
                      </a:r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F54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Vietnam</a:t>
                      </a:r>
                      <a:endParaRPr kumimoji="1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F5486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Supplier </a:t>
                      </a:r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F54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Thailand</a:t>
                      </a:r>
                      <a:endParaRPr kumimoji="1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F5486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4233304"/>
                  </a:ext>
                </a:extLst>
              </a:tr>
              <a:tr h="192507"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User</a:t>
                      </a:r>
                      <a:r>
                        <a:rPr kumimoji="1" lang="en-US" altLang="ja-JP" sz="9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location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Indonesia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Malaysia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Philippines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F54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Thailand</a:t>
                      </a:r>
                      <a:endParaRPr kumimoji="1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F5486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F54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Vietnam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F54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Thailand</a:t>
                      </a:r>
                      <a:endParaRPr kumimoji="1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F5486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3200221"/>
                  </a:ext>
                </a:extLst>
              </a:tr>
              <a:tr h="192507"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License</a:t>
                      </a:r>
                      <a:r>
                        <a:rPr kumimoji="1" lang="en-US" altLang="ja-JP" sz="9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Usage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Global?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Global?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Global?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Global?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Global?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53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Global?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1415426"/>
                  </a:ext>
                </a:extLst>
              </a:tr>
              <a:tr h="308011"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Licensee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53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Honda Company in Indonesia?</a:t>
                      </a:r>
                      <a:endParaRPr kumimoji="1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5386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53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Honda Company in </a:t>
                      </a:r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Malaysia</a:t>
                      </a:r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53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?</a:t>
                      </a:r>
                      <a:endParaRPr kumimoji="1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5386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53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Honda Company in </a:t>
                      </a:r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Philippines</a:t>
                      </a:r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53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?</a:t>
                      </a:r>
                      <a:endParaRPr kumimoji="1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5386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53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Honda Company in </a:t>
                      </a:r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F54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Thailand</a:t>
                      </a:r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53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?</a:t>
                      </a:r>
                      <a:endParaRPr kumimoji="1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5386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53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Honda Company in </a:t>
                      </a:r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F54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Vietnam</a:t>
                      </a:r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53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?</a:t>
                      </a:r>
                      <a:endParaRPr kumimoji="1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5386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53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Honda Company in </a:t>
                      </a:r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F54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Thailand</a:t>
                      </a:r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53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?</a:t>
                      </a:r>
                      <a:endParaRPr kumimoji="1" lang="ja-JP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5386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627394"/>
                  </a:ext>
                </a:extLst>
              </a:tr>
            </a:tbl>
          </a:graphicData>
        </a:graphic>
      </p:graphicFrame>
      <p:sp>
        <p:nvSpPr>
          <p:cNvPr id="101" name="正方形/長方形 100"/>
          <p:cNvSpPr/>
          <p:nvPr/>
        </p:nvSpPr>
        <p:spPr>
          <a:xfrm>
            <a:off x="4138740" y="675242"/>
            <a:ext cx="577402" cy="246221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1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Case2</a:t>
            </a:r>
            <a:endParaRPr lang="ja-JP" altLang="en-US" sz="1000" b="1" dirty="0"/>
          </a:p>
        </p:txBody>
      </p:sp>
      <p:sp>
        <p:nvSpPr>
          <p:cNvPr id="110" name="正方形/長方形 109"/>
          <p:cNvSpPr/>
          <p:nvPr/>
        </p:nvSpPr>
        <p:spPr>
          <a:xfrm>
            <a:off x="171585" y="1785026"/>
            <a:ext cx="1087157" cy="246221"/>
          </a:xfrm>
          <a:prstGeom prst="rect">
            <a:avLst/>
          </a:prstGeom>
          <a:ln>
            <a:solidFill>
              <a:srgbClr val="B2B2B2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1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Case 11 to 15</a:t>
            </a:r>
            <a:endParaRPr lang="ja-JP" altLang="en-US" sz="1000" b="1" dirty="0"/>
          </a:p>
        </p:txBody>
      </p:sp>
      <p:pic>
        <p:nvPicPr>
          <p:cNvPr id="117" name="Picture 10" descr="PC_xml_Web_Service"/>
          <p:cNvPicPr>
            <a:picLocks noChangeAspect="1" noChangeArrowheads="1"/>
          </p:cNvPicPr>
          <p:nvPr/>
        </p:nvPicPr>
        <p:blipFill>
          <a:blip r:embed="rId46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86608" y="1640536"/>
            <a:ext cx="525528" cy="551020"/>
          </a:xfrm>
          <a:prstGeom prst="rect">
            <a:avLst/>
          </a:prstGeom>
          <a:noFill/>
        </p:spPr>
      </p:pic>
      <p:pic>
        <p:nvPicPr>
          <p:cNvPr id="118" name="Picture 11" descr="BlueUser"/>
          <p:cNvPicPr>
            <a:picLocks noChangeAspect="1" noChangeArrowheads="1"/>
          </p:cNvPicPr>
          <p:nvPr/>
        </p:nvPicPr>
        <p:blipFill>
          <a:blip r:embed="rId47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779594" y="1834634"/>
            <a:ext cx="434538" cy="452873"/>
          </a:xfrm>
          <a:prstGeom prst="rect">
            <a:avLst/>
          </a:prstGeom>
          <a:noFill/>
        </p:spPr>
      </p:pic>
      <p:sp>
        <p:nvSpPr>
          <p:cNvPr id="119" name="テキスト ボックス 118"/>
          <p:cNvSpPr txBox="1"/>
          <p:nvPr/>
        </p:nvSpPr>
        <p:spPr>
          <a:xfrm>
            <a:off x="5677787" y="2289543"/>
            <a:ext cx="882503" cy="251637"/>
          </a:xfrm>
          <a:prstGeom prst="rect">
            <a:avLst/>
          </a:prstGeom>
        </p:spPr>
        <p:txBody>
          <a:bodyPr vert="horz" wrap="square" lIns="87916" tIns="43957" rIns="87916" bIns="43957" rtlCol="0" anchor="ctr">
            <a:noAutofit/>
          </a:bodyPr>
          <a:lstStyle/>
          <a:p>
            <a:pPr algn="ctr"/>
            <a:r>
              <a:rPr kumimoji="1" lang="en-US" altLang="ja-JP" sz="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Japan GE</a:t>
            </a:r>
          </a:p>
          <a:p>
            <a:pPr algn="ctr"/>
            <a:r>
              <a:rPr kumimoji="1" lang="en-US" altLang="ja-JP" sz="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Local usage</a:t>
            </a:r>
            <a:endParaRPr kumimoji="1" lang="ja-JP" altLang="en-US" sz="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22938" y="3871171"/>
            <a:ext cx="1010225" cy="251637"/>
          </a:xfrm>
          <a:prstGeom prst="rect">
            <a:avLst/>
          </a:prstGeom>
        </p:spPr>
        <p:txBody>
          <a:bodyPr vert="horz" wrap="square" lIns="87916" tIns="43957" rIns="87916" bIns="43957" rtlCol="0" anchor="ctr">
            <a:noAutofit/>
          </a:bodyPr>
          <a:lstStyle/>
          <a:p>
            <a:pPr algn="ctr"/>
            <a:r>
              <a:rPr kumimoji="1" lang="en-US" altLang="ja-JP" sz="7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Country 11 to 15 GE local usage</a:t>
            </a:r>
            <a:endParaRPr kumimoji="1" lang="ja-JP" altLang="en-US" sz="7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正方形/長方形 109"/>
          <p:cNvSpPr/>
          <p:nvPr/>
        </p:nvSpPr>
        <p:spPr>
          <a:xfrm>
            <a:off x="1037637" y="4156071"/>
            <a:ext cx="704039" cy="246221"/>
          </a:xfrm>
          <a:prstGeom prst="rect">
            <a:avLst/>
          </a:prstGeom>
          <a:ln>
            <a:solidFill>
              <a:srgbClr val="B2B2B2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1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Case 16</a:t>
            </a:r>
            <a:endParaRPr lang="ja-JP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74350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060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8"/>
          <p:cNvSpPr txBox="1"/>
          <p:nvPr/>
        </p:nvSpPr>
        <p:spPr>
          <a:xfrm>
            <a:off x="0" y="4913718"/>
            <a:ext cx="4081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rgbClr val="FF0000"/>
                </a:solidFill>
                <a:latin typeface="3ds" panose="02000503020000020004" pitchFamily="50" charset="0"/>
                <a:cs typeface="Calibri" panose="020F0502020204030204" pitchFamily="34" charset="0"/>
              </a:rPr>
              <a:t>Confidential - DS Internal Information Sharing Purpose ONLY</a:t>
            </a:r>
            <a:endParaRPr kumimoji="1" lang="ja-JP" altLang="en-US" sz="1100" dirty="0">
              <a:solidFill>
                <a:srgbClr val="FF0000"/>
              </a:solidFill>
              <a:latin typeface="3ds" panose="02000503020000020004" pitchFamily="50" charset="0"/>
              <a:cs typeface="Calibri" panose="020F0502020204030204" pitchFamily="34" charset="0"/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200338" y="72736"/>
            <a:ext cx="8756626" cy="457169"/>
          </a:xfrm>
          <a:solidFill>
            <a:schemeClr val="tx1"/>
          </a:solidFill>
        </p:spPr>
        <p:txBody>
          <a:bodyPr/>
          <a:lstStyle/>
          <a:p>
            <a:r>
              <a:rPr lang="en-US" altLang="ja-JP" sz="2400" dirty="0" smtClean="0">
                <a:solidFill>
                  <a:schemeClr val="bg1"/>
                </a:solidFill>
                <a:latin typeface="3ds" panose="02000503020000020004" pitchFamily="50" charset="0"/>
              </a:rPr>
              <a:t>Purpose of this document</a:t>
            </a:r>
            <a:endParaRPr kumimoji="1" lang="ja-JP" altLang="en-US" sz="2400" dirty="0">
              <a:solidFill>
                <a:schemeClr val="bg1"/>
              </a:solidFill>
              <a:latin typeface="3ds" panose="02000503020000020004" pitchFamily="50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ja-JP" dirty="0">
                <a:latin typeface="3ds" panose="02000503020000020004" pitchFamily="50" charset="0"/>
              </a:rPr>
              <a:t>Since HONDA’s </a:t>
            </a:r>
            <a:r>
              <a:rPr lang="en-US" altLang="ja-JP" b="1" dirty="0">
                <a:latin typeface="3ds" panose="02000503020000020004" pitchFamily="50" charset="0"/>
              </a:rPr>
              <a:t>3D</a:t>
            </a:r>
            <a:r>
              <a:rPr lang="en-US" altLang="ja-JP" dirty="0">
                <a:latin typeface="3ds" panose="02000503020000020004" pitchFamily="50" charset="0"/>
              </a:rPr>
              <a:t>EXPERIENCE CATIA Go-Live in 2021, Supplier collaboration framework </a:t>
            </a:r>
            <a:r>
              <a:rPr lang="en-US" altLang="ja-JP" dirty="0" smtClean="0">
                <a:latin typeface="3ds" panose="02000503020000020004" pitchFamily="50" charset="0"/>
              </a:rPr>
              <a:t>will be expanded into global finally (</a:t>
            </a:r>
            <a:r>
              <a:rPr lang="en-US" altLang="ja-JP" dirty="0" err="1" smtClean="0">
                <a:latin typeface="3ds" panose="02000503020000020004" pitchFamily="50" charset="0"/>
              </a:rPr>
              <a:t>Japan,NAM,China</a:t>
            </a:r>
            <a:r>
              <a:rPr lang="en-US" altLang="ja-JP" dirty="0" smtClean="0">
                <a:latin typeface="3ds" panose="02000503020000020004" pitchFamily="50" charset="0"/>
              </a:rPr>
              <a:t>, Thailand,  India, Brazil etc…)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ja-JP" dirty="0" smtClean="0">
              <a:latin typeface="3ds" panose="02000503020000020004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ja-JP" dirty="0" smtClean="0">
                <a:latin typeface="3ds" panose="02000503020000020004" pitchFamily="50" charset="0"/>
              </a:rPr>
              <a:t>This </a:t>
            </a:r>
            <a:r>
              <a:rPr lang="en-US" altLang="ja-JP" dirty="0">
                <a:latin typeface="3ds" panose="02000503020000020004" pitchFamily="50" charset="0"/>
              </a:rPr>
              <a:t>document is created for DS internal information sharing purpose only and should not be shared with outside of DS. </a:t>
            </a:r>
            <a:endParaRPr lang="en-US" altLang="ja-JP" dirty="0" smtClean="0">
              <a:latin typeface="3ds" panose="02000503020000020004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ja-JP" dirty="0" smtClean="0">
              <a:latin typeface="3ds" panose="02000503020000020004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ja-JP" dirty="0" smtClean="0">
                <a:latin typeface="3ds" panose="02000503020000020004" pitchFamily="50" charset="0"/>
              </a:rPr>
              <a:t>We </a:t>
            </a:r>
            <a:r>
              <a:rPr lang="en-US" altLang="ja-JP" dirty="0">
                <a:latin typeface="3ds" panose="02000503020000020004" pitchFamily="50" charset="0"/>
              </a:rPr>
              <a:t>share our knowledge from Japan to help other GEOs to be prepared to better support HONDA and HONDA </a:t>
            </a:r>
            <a:r>
              <a:rPr lang="en-US" altLang="ja-JP" dirty="0" smtClean="0">
                <a:latin typeface="3ds" panose="02000503020000020004" pitchFamily="50" charset="0"/>
              </a:rPr>
              <a:t>suppliers.</a:t>
            </a:r>
          </a:p>
        </p:txBody>
      </p:sp>
    </p:spTree>
    <p:extLst>
      <p:ext uri="{BB962C8B-B14F-4D97-AF65-F5344CB8AC3E}">
        <p14:creationId xmlns:p14="http://schemas.microsoft.com/office/powerpoint/2010/main" val="277974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853745204"/>
              </p:ext>
            </p:extLst>
          </p:nvPr>
        </p:nvGraphicFramePr>
        <p:xfrm>
          <a:off x="719135" y="2665646"/>
          <a:ext cx="7740810" cy="1920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764">
                  <a:extLst>
                    <a:ext uri="{9D8B030D-6E8A-4147-A177-3AD203B41FA5}">
                      <a16:colId xmlns:a16="http://schemas.microsoft.com/office/drawing/2014/main" val="2339337504"/>
                    </a:ext>
                  </a:extLst>
                </a:gridCol>
                <a:gridCol w="1856721">
                  <a:extLst>
                    <a:ext uri="{9D8B030D-6E8A-4147-A177-3AD203B41FA5}">
                      <a16:colId xmlns:a16="http://schemas.microsoft.com/office/drawing/2014/main" val="1344962757"/>
                    </a:ext>
                  </a:extLst>
                </a:gridCol>
                <a:gridCol w="1912562">
                  <a:extLst>
                    <a:ext uri="{9D8B030D-6E8A-4147-A177-3AD203B41FA5}">
                      <a16:colId xmlns:a16="http://schemas.microsoft.com/office/drawing/2014/main" val="381512252"/>
                    </a:ext>
                  </a:extLst>
                </a:gridCol>
                <a:gridCol w="2896763">
                  <a:extLst>
                    <a:ext uri="{9D8B030D-6E8A-4147-A177-3AD203B41FA5}">
                      <a16:colId xmlns:a16="http://schemas.microsoft.com/office/drawing/2014/main" val="7593513"/>
                    </a:ext>
                  </a:extLst>
                </a:gridCol>
              </a:tblGrid>
              <a:tr h="416372">
                <a:tc>
                  <a:txBody>
                    <a:bodyPr/>
                    <a:lstStyle/>
                    <a:p>
                      <a:pPr algn="ctr"/>
                      <a:endParaRPr kumimoji="1" lang="en-US" altLang="ja-JP" sz="10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b="0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ＭＳ Ｐゴシック" panose="020B0600070205080204" pitchFamily="50" charset="-128"/>
                        </a:rPr>
                        <a:t>For Guest Engineer*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b="0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ＭＳ Ｐゴシック" panose="020B0600070205080204" pitchFamily="50" charset="-128"/>
                        </a:rPr>
                        <a:t>1 license per supplier (Max2)</a:t>
                      </a: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b="0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ＭＳ Ｐゴシック" panose="020B0600070205080204" pitchFamily="50" charset="-128"/>
                        </a:rPr>
                        <a:t>For Supplier</a:t>
                      </a:r>
                    </a:p>
                  </a:txBody>
                  <a:tcPr marL="68580" marR="68580" marT="0" marB="0" anchor="ctr"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2593021"/>
                  </a:ext>
                </a:extLst>
              </a:tr>
              <a:tr h="165381">
                <a:tc>
                  <a:txBody>
                    <a:bodyPr/>
                    <a:lstStyle/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0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dirty="0" smtClean="0">
                          <a:solidFill>
                            <a:schemeClr val="bg2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ＭＳ Ｐゴシック" panose="020B0600070205080204" pitchFamily="50" charset="-128"/>
                        </a:rPr>
                        <a:t>Local usage</a:t>
                      </a:r>
                      <a:endParaRPr lang="ja-JP" sz="1000" dirty="0">
                        <a:solidFill>
                          <a:schemeClr val="bg2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ＭＳ Ｐゴシック" panose="020B0600070205080204" pitchFamily="50" charset="-128"/>
                      </a:endParaRPr>
                    </a:p>
                  </a:txBody>
                  <a:tcPr marL="68580" marR="68580" marT="0" marB="0" anchor="ctr"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ＭＳ Ｐゴシック" panose="020B0600070205080204" pitchFamily="50" charset="-128"/>
                        </a:rPr>
                        <a:t>Global usage</a:t>
                      </a:r>
                      <a:endParaRPr lang="ja-JP" sz="1000" dirty="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ＭＳ Ｐゴシック" panose="020B0600070205080204" pitchFamily="50" charset="-128"/>
                      </a:endParaRPr>
                    </a:p>
                  </a:txBody>
                  <a:tcPr marL="68580" marR="68580" marT="0" marB="0" anchor="ctr"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ＭＳ Ｐゴシック" panose="020B0600070205080204" pitchFamily="50" charset="-128"/>
                        </a:rPr>
                        <a:t>Local usage</a:t>
                      </a:r>
                      <a:r>
                        <a:rPr kumimoji="1" lang="ja-JP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53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ＭＳ Ｐゴシック" panose="020B0600070205080204" pitchFamily="50" charset="-128"/>
                        </a:rPr>
                        <a:t> </a:t>
                      </a:r>
                      <a:r>
                        <a:rPr kumimoji="1" lang="en-US" altLang="ja-JP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53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ＭＳ Ｐゴシック" panose="020B0600070205080204" pitchFamily="50" charset="-128"/>
                        </a:rPr>
                        <a:t>/ Global usage</a:t>
                      </a:r>
                      <a:endParaRPr lang="ja-JP" altLang="ja-JP" sz="1000" dirty="0" smtClean="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ＭＳ Ｐゴシック" panose="020B0600070205080204" pitchFamily="50" charset="-128"/>
                      </a:endParaRPr>
                    </a:p>
                  </a:txBody>
                  <a:tcPr marL="68580" marR="68580" marT="0" marB="0" anchor="ctr"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0630416"/>
                  </a:ext>
                </a:extLst>
              </a:tr>
              <a:tr h="275635">
                <a:tc rowSpan="2">
                  <a:txBody>
                    <a:bodyPr/>
                    <a:lstStyle/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Eligible License configuration and Price(JPY)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ＭＳ Ｐゴシック" panose="020B0600070205080204" pitchFamily="50" charset="-128"/>
                        </a:rPr>
                        <a:t>Designer Package</a:t>
                      </a:r>
                      <a:r>
                        <a:rPr lang="en-US" sz="1200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ＭＳ Ｐゴシック" panose="020B0600070205080204" pitchFamily="50" charset="-128"/>
                        </a:rPr>
                        <a:t>*</a:t>
                      </a:r>
                    </a:p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PLC@3,500,000JPY※</a:t>
                      </a:r>
                    </a:p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ALC@630,000JPY(18%of</a:t>
                      </a:r>
                      <a:r>
                        <a:rPr kumimoji="1" lang="en-US" altLang="ja-JP" sz="8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PLC)</a:t>
                      </a:r>
                      <a:r>
                        <a:rPr kumimoji="1" lang="en-US" altLang="ja-JP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※</a:t>
                      </a:r>
                    </a:p>
                  </a:txBody>
                  <a:tcPr marL="68580" marR="68580" marT="0" marB="0" anchor="ctr"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b="1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ＭＳ Ｐゴシック" panose="020B0600070205080204" pitchFamily="50" charset="-128"/>
                        </a:rPr>
                        <a:t>Designer Package</a:t>
                      </a:r>
                      <a:r>
                        <a:rPr lang="en-US" altLang="ja-JP" sz="1200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ＭＳ Ｐゴシック" panose="020B0600070205080204" pitchFamily="50" charset="-128"/>
                        </a:rPr>
                        <a:t>*</a:t>
                      </a:r>
                    </a:p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PLC@7,000,000JPY※</a:t>
                      </a:r>
                    </a:p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ALC@1,260,000JPY※</a:t>
                      </a:r>
                      <a:endParaRPr kumimoji="1" lang="en-US" altLang="ja-JP" sz="12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marT="0" marB="0" anchor="ctr"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53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ＭＳ Ｐゴシック" panose="020B0600070205080204" pitchFamily="50" charset="-128"/>
                        </a:rPr>
                        <a:t>MES+TAD</a:t>
                      </a:r>
                    </a:p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53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ＭＳ Ｐゴシック" panose="020B0600070205080204" pitchFamily="50" charset="-128"/>
                        </a:rPr>
                        <a:t>Supplier will buy own license after April 1 2024</a:t>
                      </a:r>
                    </a:p>
                  </a:txBody>
                  <a:tcPr marL="68580" marR="68580" marT="0" marB="0" anchor="ctr"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90376368"/>
                  </a:ext>
                </a:extLst>
              </a:tr>
              <a:tr h="358140">
                <a:tc vMerge="1">
                  <a:txBody>
                    <a:bodyPr/>
                    <a:lstStyle/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0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ＭＳ Ｐゴシック" panose="020B0600070205080204" pitchFamily="50" charset="-128"/>
                        </a:rPr>
                        <a:t>MES</a:t>
                      </a:r>
                      <a:r>
                        <a:rPr lang="en-US" altLang="ja-JP" sz="1000" b="1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ＭＳ Ｐゴシック" panose="020B0600070205080204" pitchFamily="50" charset="-128"/>
                        </a:rPr>
                        <a:t>+TAD(Bundle)</a:t>
                      </a:r>
                      <a:endParaRPr lang="en-US" sz="1200" dirty="0" smtClean="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ＭＳ Ｐゴシック" panose="020B0600070205080204" pitchFamily="50" charset="-128"/>
                      </a:endParaRPr>
                    </a:p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Coming</a:t>
                      </a:r>
                      <a:r>
                        <a:rPr kumimoji="1" lang="en-US" altLang="ja-JP" sz="8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soon</a:t>
                      </a:r>
                      <a:endParaRPr kumimoji="1" lang="en-US" altLang="ja-JP" sz="8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b="1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ＭＳ Ｐゴシック" panose="020B0600070205080204" pitchFamily="50" charset="-128"/>
                        </a:rPr>
                        <a:t>MES+TAD(Bundle)</a:t>
                      </a:r>
                      <a:endParaRPr lang="en-US" altLang="ja-JP" sz="1200" dirty="0" smtClean="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ＭＳ Ｐゴシック" panose="020B0600070205080204" pitchFamily="50" charset="-128"/>
                      </a:endParaRPr>
                    </a:p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Coming</a:t>
                      </a:r>
                      <a:r>
                        <a:rPr kumimoji="1" lang="en-US" altLang="ja-JP" sz="8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soon</a:t>
                      </a:r>
                      <a:endParaRPr kumimoji="1" lang="en-US" altLang="ja-JP" sz="8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5386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ＭＳ Ｐゴシック" panose="020B0600070205080204" pitchFamily="50" charset="-12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5493565"/>
                  </a:ext>
                </a:extLst>
              </a:tr>
              <a:tr h="444531">
                <a:tc>
                  <a:txBody>
                    <a:bodyPr/>
                    <a:lstStyle/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Eligible</a:t>
                      </a:r>
                      <a:r>
                        <a:rPr kumimoji="1" lang="en-US" altLang="ja-JP" sz="10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licensee</a:t>
                      </a:r>
                      <a:endParaRPr kumimoji="1" lang="en-US" altLang="ja-JP" sz="10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local</a:t>
                      </a:r>
                      <a:r>
                        <a:rPr kumimoji="1" lang="en-US" altLang="ja-JP" sz="10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Honda</a:t>
                      </a:r>
                      <a:endParaRPr kumimoji="1" lang="en-US" altLang="ja-JP" sz="10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53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ＭＳ Ｐゴシック" panose="020B0600070205080204" pitchFamily="50" charset="-128"/>
                        </a:rPr>
                        <a:t>HM Japan only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53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ＭＳ Ｐゴシック" panose="020B0600070205080204" pitchFamily="50" charset="-128"/>
                        </a:rPr>
                        <a:t>Supplier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6576129"/>
                  </a:ext>
                </a:extLst>
              </a:tr>
            </a:tbl>
          </a:graphicData>
        </a:graphic>
      </p:graphicFrame>
      <p:pic>
        <p:nvPicPr>
          <p:cNvPr id="1026" name="Picture 1" descr="image0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471" y="760834"/>
            <a:ext cx="3445507" cy="18497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3" name="角丸四角形 2"/>
          <p:cNvSpPr/>
          <p:nvPr/>
        </p:nvSpPr>
        <p:spPr>
          <a:xfrm>
            <a:off x="3678541" y="963261"/>
            <a:ext cx="809697" cy="432769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/>
          <p:cNvCxnSpPr/>
          <p:nvPr/>
        </p:nvCxnSpPr>
        <p:spPr>
          <a:xfrm flipH="1">
            <a:off x="3434235" y="1368110"/>
            <a:ext cx="286188" cy="1340189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5345635" y="1359967"/>
            <a:ext cx="1166847" cy="13134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9"/>
          <p:cNvSpPr txBox="1">
            <a:spLocks/>
          </p:cNvSpPr>
          <p:nvPr/>
        </p:nvSpPr>
        <p:spPr>
          <a:xfrm>
            <a:off x="641010" y="4627842"/>
            <a:ext cx="7309384" cy="515658"/>
          </a:xfrm>
          <a:prstGeom prst="rect">
            <a:avLst/>
          </a:prstGeom>
        </p:spPr>
        <p:txBody>
          <a:bodyPr vert="horz" lIns="87916" tIns="43957" rIns="87916" bIns="43957" rtlCol="0">
            <a:normAutofit fontScale="92500" lnSpcReduction="20000"/>
          </a:bodyPr>
          <a:lstStyle>
            <a:lvl1pPr marL="228600" marR="0" indent="-228600" algn="l" defTabSz="879152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u"/>
              <a:tabLst/>
              <a:defRPr kumimoji="1" sz="2000" b="0" i="0" kern="900" spc="0">
                <a:solidFill>
                  <a:schemeClr val="tx1"/>
                </a:solidFill>
                <a:latin typeface="+mn-lt"/>
                <a:ea typeface="+mn-ea"/>
                <a:cs typeface="3ds Light"/>
              </a:defRPr>
            </a:lvl1pPr>
            <a:lvl2pPr marL="400050" marR="0" indent="-176213" algn="l" defTabSz="87915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 3" panose="05040102010807070707" pitchFamily="18" charset="2"/>
              <a:buChar char="w"/>
              <a:tabLst/>
              <a:defRPr kumimoji="1" sz="1800" b="0" i="0" kern="900" spc="0" baseline="0">
                <a:solidFill>
                  <a:schemeClr val="tx1"/>
                </a:solidFill>
                <a:latin typeface="+mn-lt"/>
                <a:ea typeface="+mn-ea"/>
                <a:cs typeface="3ds Light"/>
              </a:defRPr>
            </a:lvl2pPr>
            <a:lvl3pPr marL="628650" marR="0" indent="-158750" algn="l" defTabSz="879152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Pct val="60000"/>
              <a:buFont typeface="Wingdings 3" panose="05040102010807070707" pitchFamily="18" charset="2"/>
              <a:buChar char="u"/>
              <a:tabLst/>
              <a:defRPr kumimoji="1" sz="1600" b="0" i="0" kern="900" spc="0">
                <a:solidFill>
                  <a:schemeClr val="tx1"/>
                </a:solidFill>
                <a:latin typeface="+mn-lt"/>
                <a:ea typeface="+mn-ea"/>
                <a:cs typeface="3ds Light"/>
              </a:defRPr>
            </a:lvl3pPr>
            <a:lvl4pPr marL="857250" indent="-179388" algn="l" defTabSz="879152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SzPct val="60000"/>
              <a:buFont typeface="Wingdings 3" panose="05040102010807070707" pitchFamily="18" charset="2"/>
              <a:buChar char="w"/>
              <a:defRPr kumimoji="1" sz="1400" b="0" i="0" kern="900" spc="0" baseline="0">
                <a:solidFill>
                  <a:schemeClr val="tx1"/>
                </a:solidFill>
                <a:latin typeface="+mn-lt"/>
                <a:ea typeface="+mn-ea"/>
                <a:cs typeface="3ds Light"/>
              </a:defRPr>
            </a:lvl4pPr>
            <a:lvl5pPr marL="914400" indent="0" algn="l" defTabSz="1028700" rtl="0" eaLnBrk="1" latinLnBrk="0" hangingPunct="1">
              <a:lnSpc>
                <a:spcPct val="100000"/>
              </a:lnSpc>
              <a:spcBef>
                <a:spcPts val="300"/>
              </a:spcBef>
              <a:buFont typeface="Arial"/>
              <a:buNone/>
              <a:defRPr kumimoji="1" sz="1200" b="0" i="0" kern="1200" baseline="0">
                <a:solidFill>
                  <a:schemeClr val="tx1"/>
                </a:solidFill>
                <a:latin typeface="+mn-lt"/>
                <a:ea typeface="+mn-ea"/>
                <a:cs typeface="3ds Light"/>
              </a:defRPr>
            </a:lvl5pPr>
            <a:lvl6pPr marL="2417668" indent="-219788" algn="l" defTabSz="8791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57243" indent="-219788" algn="l" defTabSz="8791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6819" indent="-219788" algn="l" defTabSz="8791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6395" indent="-219788" algn="l" defTabSz="8791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※Price should be converted by exchange rate in local DS side</a:t>
            </a:r>
          </a:p>
          <a:p>
            <a:pPr marL="0" indent="0">
              <a:buNone/>
            </a:pPr>
            <a:r>
              <a:rPr lang="en-US" altLang="ja-JP" sz="600" dirty="0">
                <a:latin typeface="Meiryo UI" panose="020B0604030504040204" pitchFamily="50" charset="-128"/>
                <a:ea typeface="Meiryo UI" panose="020B0604030504040204" pitchFamily="50" charset="-128"/>
                <a:cs typeface="ＭＳ Ｐゴシック" panose="020B0600070205080204" pitchFamily="50" charset="-128"/>
              </a:rPr>
              <a:t>*Guest Engineer=leader of supplier users and Honda subcontractor’s employee whose usual workplace is Honda premises working on dedicated Honda Machine, ID, VDI network</a:t>
            </a:r>
            <a:endParaRPr lang="en-US" altLang="ja-JP" sz="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sz="600" dirty="0">
                <a:latin typeface="Meiryo UI" panose="020B0604030504040204" pitchFamily="50" charset="-128"/>
                <a:ea typeface="Meiryo UI" panose="020B0604030504040204" pitchFamily="50" charset="-128"/>
              </a:rPr>
              <a:t>**HONDA Designer PKG</a:t>
            </a:r>
            <a:r>
              <a:rPr lang="ja-JP" altLang="en-US" sz="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600" dirty="0">
                <a:latin typeface="Meiryo UI" panose="020B0604030504040204" pitchFamily="50" charset="-128"/>
                <a:ea typeface="Meiryo UI" panose="020B0604030504040204" pitchFamily="50" charset="-128"/>
              </a:rPr>
              <a:t>MES+TAD+MMO+DEY+TEO+VRR+SUM+SFO</a:t>
            </a:r>
            <a:r>
              <a:rPr lang="en-US" altLang="ja-JP" sz="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en-US" altLang="ja-JP" sz="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793773" y="3073854"/>
            <a:ext cx="1821945" cy="14562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2106507" y="4517963"/>
            <a:ext cx="109036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7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ＭＳ Ｐゴシック" panose="020B0600070205080204" pitchFamily="50" charset="-128"/>
              </a:rPr>
              <a:t>New Purchase only</a:t>
            </a:r>
            <a:endParaRPr lang="ja-JP" altLang="en-US" sz="700" dirty="0">
              <a:solidFill>
                <a:srgbClr val="FF0000"/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4528988" y="1000125"/>
            <a:ext cx="826783" cy="3837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タイトル 1"/>
          <p:cNvSpPr txBox="1">
            <a:spLocks/>
          </p:cNvSpPr>
          <p:nvPr/>
        </p:nvSpPr>
        <p:spPr>
          <a:xfrm>
            <a:off x="200338" y="72736"/>
            <a:ext cx="8756626" cy="457169"/>
          </a:xfrm>
          <a:prstGeom prst="rect">
            <a:avLst/>
          </a:prstGeom>
          <a:solidFill>
            <a:schemeClr val="tx1"/>
          </a:solidFill>
        </p:spPr>
        <p:txBody>
          <a:bodyPr vert="horz" lIns="87916" tIns="43957" rIns="87916" bIns="43957" rtlCol="0" anchor="ctr">
            <a:noAutofit/>
          </a:bodyPr>
          <a:lstStyle>
            <a:lvl1pPr algn="l" defTabSz="879152" rtl="0" eaLnBrk="1" latinLnBrk="0" hangingPunct="1">
              <a:spcBef>
                <a:spcPct val="0"/>
              </a:spcBef>
              <a:buNone/>
              <a:defRPr kumimoji="1" lang="en-US" sz="3200" b="0" i="0" kern="1200" spc="0" baseline="0" noProof="0">
                <a:solidFill>
                  <a:schemeClr val="tx1"/>
                </a:solidFill>
                <a:effectLst/>
                <a:latin typeface="+mj-lt"/>
                <a:ea typeface="+mj-ea"/>
                <a:cs typeface="3ds Condensed"/>
              </a:defRPr>
            </a:lvl1pPr>
          </a:lstStyle>
          <a:p>
            <a:r>
              <a:rPr lang="en-US" altLang="ja-JP" sz="2400" dirty="0" smtClean="0">
                <a:solidFill>
                  <a:schemeClr val="bg1"/>
                </a:solidFill>
                <a:latin typeface="3ds" panose="02000503020000020004" pitchFamily="50" charset="0"/>
              </a:rPr>
              <a:t>Guest Engineer </a:t>
            </a:r>
            <a:r>
              <a:rPr lang="en-US" altLang="ja-JP" sz="2400" dirty="0">
                <a:solidFill>
                  <a:schemeClr val="bg1"/>
                </a:solidFill>
                <a:latin typeface="3ds" panose="02000503020000020004" pitchFamily="50" charset="0"/>
              </a:rPr>
              <a:t>local usage </a:t>
            </a:r>
            <a:r>
              <a:rPr lang="en-US" altLang="ja-JP" sz="2400" dirty="0" smtClean="0">
                <a:solidFill>
                  <a:schemeClr val="bg1"/>
                </a:solidFill>
                <a:latin typeface="3ds" panose="02000503020000020004" pitchFamily="50" charset="0"/>
              </a:rPr>
              <a:t>license</a:t>
            </a:r>
            <a:endParaRPr lang="en-US" altLang="ja-JP" sz="2400" dirty="0">
              <a:solidFill>
                <a:schemeClr val="bg1"/>
              </a:solidFill>
              <a:latin typeface="3ds" panose="02000503020000020004" pitchFamily="50" charset="0"/>
            </a:endParaRPr>
          </a:p>
        </p:txBody>
      </p:sp>
      <p:sp>
        <p:nvSpPr>
          <p:cNvPr id="12" name="TextBox 18"/>
          <p:cNvSpPr txBox="1"/>
          <p:nvPr/>
        </p:nvSpPr>
        <p:spPr>
          <a:xfrm>
            <a:off x="5193233" y="0"/>
            <a:ext cx="4081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rgbClr val="FF0000"/>
                </a:solidFill>
                <a:latin typeface="3ds" panose="02000503020000020004" pitchFamily="50" charset="0"/>
                <a:cs typeface="Calibri" panose="020F0502020204030204" pitchFamily="34" charset="0"/>
              </a:rPr>
              <a:t>Confidential - DS Internal Information Sharing Purpose ONLY</a:t>
            </a:r>
            <a:endParaRPr kumimoji="1" lang="ja-JP" altLang="en-US" sz="1100" dirty="0">
              <a:solidFill>
                <a:srgbClr val="FF0000"/>
              </a:solidFill>
              <a:latin typeface="3ds" panose="02000503020000020004" pitchFamily="50" charset="0"/>
              <a:cs typeface="Calibri" panose="020F0502020204030204" pitchFamily="34" charset="0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923969" y="3971925"/>
            <a:ext cx="3531958" cy="132189"/>
          </a:xfrm>
          <a:prstGeom prst="rect">
            <a:avLst/>
          </a:prstGeom>
          <a:solidFill>
            <a:srgbClr val="0B3F77">
              <a:alpha val="50196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3ds" panose="02000503020000020004" pitchFamily="50" charset="0"/>
              </a:rPr>
              <a:t>Coming soon</a:t>
            </a:r>
            <a:endParaRPr kumimoji="1" lang="ja-JP" altLang="en-US" sz="1200" dirty="0">
              <a:latin typeface="3ds" panose="0200050302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99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ORATE">
  <a:themeElements>
    <a:clrScheme name="3DS">
      <a:dk1>
        <a:srgbClr val="005386"/>
      </a:dk1>
      <a:lt1>
        <a:srgbClr val="FFFFFF"/>
      </a:lt1>
      <a:dk2>
        <a:srgbClr val="001871"/>
      </a:dk2>
      <a:lt2>
        <a:srgbClr val="DA291C"/>
      </a:lt2>
      <a:accent1>
        <a:srgbClr val="0B3F77"/>
      </a:accent1>
      <a:accent2>
        <a:srgbClr val="00B2A9"/>
      </a:accent2>
      <a:accent3>
        <a:srgbClr val="E1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PPT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S_2021_PPT TEMPLATE_FEB_CORP+BRAND.pptx" id="{A3826F3A-27D2-4893-A98A-E5007595D9C4}" vid="{D0888729-CA5C-4F4B-A186-6EC0E9CD9A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11126</TotalTime>
  <Words>1243</Words>
  <Application>Microsoft Office PowerPoint</Application>
  <PresentationFormat>On-screen Show (16:9)</PresentationFormat>
  <Paragraphs>310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ＭＳ Ｐゴシック</vt:lpstr>
      <vt:lpstr>3ds</vt:lpstr>
      <vt:lpstr>3ds Condensed</vt:lpstr>
      <vt:lpstr>3ds Light</vt:lpstr>
      <vt:lpstr>3DS V2 SemiBold</vt:lpstr>
      <vt:lpstr>Arial</vt:lpstr>
      <vt:lpstr>Arial Narrow</vt:lpstr>
      <vt:lpstr>Calibri</vt:lpstr>
      <vt:lpstr>Courier New</vt:lpstr>
      <vt:lpstr>Meiryo UI</vt:lpstr>
      <vt:lpstr>Wingdings</vt:lpstr>
      <vt:lpstr>Wingdings 3</vt:lpstr>
      <vt:lpstr>CORPORATE</vt:lpstr>
      <vt:lpstr>HONDA’s 3DEXPERIENCE CATIA </vt:lpstr>
      <vt:lpstr>PowerPoint Presentation</vt:lpstr>
      <vt:lpstr>Guest Engineer usage</vt:lpstr>
      <vt:lpstr>Honda entities under Honda UPC in APS</vt:lpstr>
      <vt:lpstr>Guest Engineer usage – Honda asean</vt:lpstr>
      <vt:lpstr>Guest Engineer usage – Supplier ASEAN</vt:lpstr>
      <vt:lpstr>PowerPoint Presentation</vt:lpstr>
      <vt:lpstr>Purpose of this document</vt:lpstr>
      <vt:lpstr>PowerPoint Presentation</vt:lpstr>
      <vt:lpstr>PowerPoint Presentation</vt:lpstr>
      <vt:lpstr>PowerPoint Presentation</vt:lpstr>
    </vt:vector>
  </TitlesOfParts>
  <Company>DASSAULT SYSTEMES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ISHIZUKI Haruo</dc:creator>
  <cp:lastModifiedBy>KHOPADE Rupesh</cp:lastModifiedBy>
  <cp:revision>342</cp:revision>
  <cp:lastPrinted>2013-06-27T08:50:33Z</cp:lastPrinted>
  <dcterms:created xsi:type="dcterms:W3CDTF">2021-05-13T08:20:07Z</dcterms:created>
  <dcterms:modified xsi:type="dcterms:W3CDTF">2024-07-18T12:08:47Z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 Version">
    <vt:lpwstr>1.0</vt:lpwstr>
  </property>
</Properties>
</file>