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svg" ContentType="image/svg+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sldIdLst>
    <p:sldId id="256" r:id="rId2"/>
    <p:sldId id="257" r:id="rId3"/>
    <p:sldId id="258" r:id="rId4"/>
    <p:sldId id="259" r:id="rId5"/>
    <p:sldId id="260" r:id="rId6"/>
  </p:sldIdLst>
  <p:notesMasterIdLst>
    <p:notesMasterId r:id="rId11"/>
  </p:notesMasterIdLst>
  <p:sldSz cx="12192000" cy="6858000" type="custom"/>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3" Target="slides/slide2.xml" Type="http://schemas.openxmlformats.org/officeDocument/2006/relationships/slide"/>  <Relationship Id="rId4" Target="slides/slide3.xml" Type="http://schemas.openxmlformats.org/officeDocument/2006/relationships/slide"/>  <Relationship Id="rId5" Target="slides/slide4.xml" Type="http://schemas.openxmlformats.org/officeDocument/2006/relationships/slide"/>  <Relationship Id="rId6" Target="slides/slide5.xml" Type="http://schemas.openxmlformats.org/officeDocument/2006/relationships/slide"/>  <Relationship Id="rId7" Type="http://schemas.openxmlformats.org/officeDocument/2006/relationships/presProps" Target="presProps.xml"/>  <Relationship Id="rId8" Type="http://schemas.openxmlformats.org/officeDocument/2006/relationships/viewProps" Target="viewProps.xml"/>  <Relationship Id="rId9" Type="http://schemas.openxmlformats.org/officeDocument/2006/relationships/theme" Target="theme/theme1.xml"/>  <Relationship Id="rId10" Type="http://schemas.openxmlformats.org/officeDocument/2006/relationships/tableStyles" Target="tableStyles.xml"/>  <Relationship Id="rId11" Type="http://schemas.openxmlformats.org/officeDocument/2006/relationships/notesMaster" Target="notesMasters/notesMaster1.xml"/></Relationships>
</file>

<file path=ppt/notesMasters/_rels/notesMaster1.xml.rels><?xml version="1.0" encoding="UTF-8"?>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smtClean="0"/>
              <a:t>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smtClean="0"/>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ustDataLst/>
  </p:cSld>
  <p:clrMapOvr>
    <a:masterClrMapping/>
  </p:clrMapOvr>
</p:sldLayout>
</file>

<file path=ppt/slideMasters/_rels/slideMaster1.xml.rels><?xml version="1.0" encoding="UTF-8" standalone="yes"?><Relationships xmlns="http://schemas.openxmlformats.org/package/2006/relationships"><Relationship Id="rId1" Target="../slideLayouts/slideLayout1.xml" Type="http://schemas.openxmlformats.org/officeDocument/2006/relationships/slideLayout"/><Relationship Id="rId2"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media/image1.png" Type="http://schemas.openxmlformats.org/officeDocument/2006/relationships/image"/><Relationship Id="rId2"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2.xml.rels><?xml version="1.0" encoding="UTF-8" standalone="yes"?><Relationships xmlns="http://schemas.openxmlformats.org/package/2006/relationships"><Relationship Id="rId1" Target="../media/image2.png" Type="http://schemas.openxmlformats.org/officeDocument/2006/relationships/image"/><Relationship Id="rId2" Target="../media/image3.sv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slideLayouts/slideLayout1.xml" Type="http://schemas.openxmlformats.org/officeDocument/2006/relationships/slideLayout"/><Relationship Id="rId6" Target="../notesSlides/notesSlide2.xml" Type="http://schemas.openxmlformats.org/officeDocument/2006/relationships/notesSlide"/></Relationships>
</file>

<file path=ppt/slides/_rels/slide3.xml.rels><?xml version="1.0" encoding="UTF-8" standalone="yes"?><Relationships xmlns="http://schemas.openxmlformats.org/package/2006/relationships"><Relationship Id="rId1" Target="../media/image6.png" Type="http://schemas.openxmlformats.org/officeDocument/2006/relationships/image"/><Relationship Id="rId2" Target="../media/image7.sv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slideLayouts/slideLayout1.xml" Type="http://schemas.openxmlformats.org/officeDocument/2006/relationships/slideLayout"/><Relationship Id="rId8" Target="../notesSlides/notesSlide3.xml" Type="http://schemas.openxmlformats.org/officeDocument/2006/relationships/notesSlide"/></Relationships>
</file>

<file path=ppt/slides/_rels/slide4.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yes"?><Relationships xmlns="http://schemas.openxmlformats.org/package/2006/relationships"><Relationship Id="rId1" Target="../media/image12.png" Type="http://schemas.openxmlformats.org/officeDocument/2006/relationships/image"/><Relationship Id="rId2" Target="../slideLayouts/slideLayout1.xml" Type="http://schemas.openxmlformats.org/officeDocument/2006/relationships/slideLayout"/><Relationship Id="rId3" Target="../notesSlides/notesSlide5.xml" Type="http://schemas.openxmlformats.org/officeDocument/2006/relationships/notesSlide"/></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00000"/>
        </a:solidFill>
        <a:effectLst/>
      </p:bgPr>
    </p:bg>
    <p:spTree>
      <p:nvGrpSpPr>
        <p:cNvPr id="1" name=""/>
        <p:cNvGrpSpPr/>
        <p:nvPr/>
      </p:nvGrpSpPr>
      <p:grpSpPr>
        <a:xfrm>
          <a:off x="0" y="0"/>
          <a:ext cx="0" cy="0"/>
          <a:chOff x="0" y="0"/>
          <a:chExt cx="0" cy="0"/>
        </a:xfrm>
      </p:grpSpPr>
      <p:sp>
        <p:nvSpPr>
          <p:cNvPr id="2" name="Object 1"/>
          <p:cNvSpPr/>
          <p:nvPr/>
        </p:nvSpPr>
        <p:spPr>
          <a:xfrm>
            <a:off x="380905" y="1036974"/>
            <a:ext cx="5844983" cy="3403146"/>
          </a:xfrm>
          <a:prstGeom prst="rect">
            <a:avLst/>
          </a:prstGeom>
          <a:noFill/>
        </p:spPr>
        <p:txBody>
          <a:bodyPr wrap="square" rtlCol="0" anchor="ctr" bIns="0" lIns="0" rIns="0" tIns="0"/>
          <a:lstStyle/>
          <a:p>
            <a:pPr algn="l">
              <a:lnSpc>
                <a:spcPts val="6701"/>
              </a:lnSpc>
              <a:buNone/>
            </a:pPr>
            <a:r>
              <a:rPr lang="en-US" b="1" sz="5738" spc="-344" kern="0" dirty="0" smtClean="0">
                <a:solidFill>
                  <a:srgbClr val="ffffff"/>
                </a:solidFill>
                <a:latin typeface="Inter" pitchFamily="34" charset="0"/>
                <a:ea typeface="Inter" pitchFamily="34" charset="-122"/>
                <a:cs typeface="Inter" pitchFamily="34" charset="-120"/>
              </a:rPr>
              <a:t>Managing Co-Existence of CATIA V5 and V6 (3DEXPERIENCE)</a:t>
            </a:r>
            <a:endParaRPr lang="en-US" dirty="0"/>
          </a:p>
        </p:txBody>
      </p:sp>
      <p:sp>
        <p:nvSpPr>
          <p:cNvPr id="3" name="Object 2"/>
          <p:cNvSpPr/>
          <p:nvPr/>
        </p:nvSpPr>
        <p:spPr>
          <a:xfrm>
            <a:off x="380905" y="4524831"/>
            <a:ext cx="5844983" cy="1212150"/>
          </a:xfrm>
          <a:prstGeom prst="rect">
            <a:avLst/>
          </a:prstGeom>
          <a:noFill/>
        </p:spPr>
        <p:txBody>
          <a:bodyPr wrap="square" rtlCol="0" anchor="ctr" bIns="0" lIns="0" rIns="0" tIns="0"/>
          <a:lstStyle/>
          <a:p>
            <a:pPr algn="l">
              <a:lnSpc>
                <a:spcPts val="2387"/>
              </a:lnSpc>
              <a:spcBef>
                <a:spcPts val="654"/>
              </a:spcBef>
              <a:buNone/>
            </a:pPr>
            <a:r>
              <a:rPr lang="en-US" sz="1721" spc="-34" kern="0" dirty="0" smtClean="0">
                <a:solidFill>
                  <a:srgbClr val="ffffff">
                    <a:alpha val="80000"/>
                  </a:srgbClr>
                </a:solidFill>
                <a:latin typeface="Inter" pitchFamily="34" charset="0"/>
                <a:ea typeface="Inter" pitchFamily="34" charset="-122"/>
                <a:cs typeface="Inter" pitchFamily="34" charset="-120"/>
              </a:rPr>
              <a:t>This presentation explores the strategies and best practices for managing the co-existence of CATIA V5 and CATIA V6 (3DEXPERIENCE) within the Honda supply chain.</a:t>
            </a:r>
            <a:endParaRPr lang="en-US" dirty="0"/>
          </a:p>
        </p:txBody>
      </p:sp>
      <p:sp>
        <p:nvSpPr>
          <p:cNvPr id="4" name="Object 3"/>
          <p:cNvSpPr/>
          <p:nvPr/>
        </p:nvSpPr>
        <p:spPr>
          <a:xfrm>
            <a:off x="6094476" y="0"/>
            <a:ext cx="6094476" cy="6856286"/>
          </a:xfrm>
          <a:prstGeom prst="rect">
            <a:avLst/>
          </a:prstGeom>
          <a:solidFill>
            <a:srgbClr val="000000">
              <a:alpha val="0000"/>
            </a:srgbClr>
          </a:solidFill>
        </p:spPr>
      </p:sp>
      <p:pic>
        <p:nvPicPr>
          <p:cNvPr id="5" name="Object 4" descr="image.png">    </p:cNvPr>
          <p:cNvPicPr>
            <a:picLocks noChangeAspect="1"/>
          </p:cNvPicPr>
          <p:nvPr/>
        </p:nvPicPr>
        <p:blipFill>
          <a:blip r:embed="rId1"/>
          <a:srcRect l="-979" r="-979" t="-24511" b="-24511"/>
          <a:stretch/>
        </p:blipFill>
        <p:spPr>
          <a:xfrm>
            <a:off x="6094476" y="0"/>
            <a:ext cx="6094476" cy="6856286"/>
          </a:xfrm>
          <a:prstGeom prst="rect">
            <a:avLst/>
          </a:prstGeom>
        </p:spPr>
      </p:pic>
    </p:spTree>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0" y="379020"/>
            <a:ext cx="12188952" cy="556081"/>
          </a:xfrm>
          <a:prstGeom prst="rect">
            <a:avLst/>
          </a:prstGeom>
          <a:noFill/>
        </p:spPr>
        <p:txBody>
          <a:bodyPr wrap="square" rtlCol="0" anchor="t" bIns="0" lIns="0" rIns="0" tIns="0"/>
          <a:lstStyle/>
          <a:p>
            <a:pPr algn="ctr">
              <a:lnSpc>
                <a:spcPts val="4380"/>
              </a:lnSpc>
              <a:buNone/>
            </a:pPr>
            <a:r>
              <a:rPr lang="en-US" b="1" sz="3750" spc="-225" kern="0" dirty="0" smtClean="0">
                <a:solidFill>
                  <a:srgbClr val="333333"/>
                </a:solidFill>
                <a:latin typeface="Inter" pitchFamily="34" charset="0"/>
                <a:ea typeface="Inter" pitchFamily="34" charset="-122"/>
                <a:cs typeface="Inter" pitchFamily="34" charset="-120"/>
              </a:rPr>
              <a:t>Co-Existence Framework</a:t>
            </a:r>
            <a:endParaRPr lang="en-US" dirty="0"/>
          </a:p>
        </p:txBody>
      </p:sp>
      <p:sp>
        <p:nvSpPr>
          <p:cNvPr id="3" name="Object 2"/>
          <p:cNvSpPr/>
          <p:nvPr/>
        </p:nvSpPr>
        <p:spPr>
          <a:xfrm>
            <a:off x="2761559" y="1847388"/>
            <a:ext cx="1428393" cy="1428393"/>
          </a:xfrm>
          <a:prstGeom prst="ellipse">
            <a:avLst/>
          </a:prstGeom>
          <a:solidFill>
            <a:srgbClr val="22aaee"/>
          </a:solidFill>
        </p:spPr>
      </p:sp>
      <p:pic>
        <p:nvPicPr>
          <p:cNvPr id="4" name="Object 3"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241411" y="2251916"/>
            <a:ext cx="485654" cy="618970"/>
          </a:xfrm>
          <a:prstGeom prst="rect">
            <a:avLst/>
          </a:prstGeom>
        </p:spPr>
      </p:pic>
      <p:sp>
        <p:nvSpPr>
          <p:cNvPr id="5" name="Object 4"/>
          <p:cNvSpPr/>
          <p:nvPr/>
        </p:nvSpPr>
        <p:spPr>
          <a:xfrm>
            <a:off x="1558853" y="3371999"/>
            <a:ext cx="3833806" cy="266931"/>
          </a:xfrm>
          <a:prstGeom prst="rect">
            <a:avLst/>
          </a:prstGeom>
          <a:noFill/>
        </p:spPr>
        <p:txBody>
          <a:bodyPr wrap="square" rtlCol="0" anchor="t" bIns="0" lIns="0" rIns="0" tIns="0"/>
          <a:lstStyle/>
          <a:p>
            <a:pPr algn="ctr">
              <a:lnSpc>
                <a:spcPts val="2102"/>
              </a:lnSpc>
              <a:buNone/>
            </a:pPr>
            <a:r>
              <a:rPr lang="en-US" b="1" sz="1800" spc="-108" kern="0" dirty="0" smtClean="0">
                <a:solidFill>
                  <a:srgbClr val="333333"/>
                </a:solidFill>
                <a:latin typeface="Inter" pitchFamily="34" charset="0"/>
                <a:ea typeface="Inter" pitchFamily="34" charset="-122"/>
                <a:cs typeface="Inter" pitchFamily="34" charset="-120"/>
              </a:rPr>
              <a:t>Establish Use Cases</a:t>
            </a:r>
            <a:endParaRPr lang="en-US" dirty="0"/>
          </a:p>
        </p:txBody>
      </p:sp>
      <p:sp>
        <p:nvSpPr>
          <p:cNvPr id="6" name="Object 5"/>
          <p:cNvSpPr/>
          <p:nvPr/>
        </p:nvSpPr>
        <p:spPr>
          <a:xfrm>
            <a:off x="1558853" y="3716103"/>
            <a:ext cx="3833806" cy="1056614"/>
          </a:xfrm>
          <a:prstGeom prst="rect">
            <a:avLst/>
          </a:prstGeom>
          <a:noFill/>
        </p:spPr>
        <p:txBody>
          <a:bodyPr wrap="square" rtlCol="0" anchor="t" bIns="0" lIns="0" rIns="0" tIns="0"/>
          <a:lstStyle/>
          <a:p>
            <a:pPr algn="ctr">
              <a:lnSpc>
                <a:spcPts val="2081"/>
              </a:lnSpc>
              <a:spcBef>
                <a:spcPts val="596"/>
              </a:spcBef>
              <a:buNone/>
            </a:pPr>
            <a:r>
              <a:rPr lang="en-US" sz="1500" spc="-30" kern="0" dirty="0" smtClean="0">
                <a:solidFill>
                  <a:srgbClr val="000000">
                    <a:alpha val="56000"/>
                  </a:srgbClr>
                </a:solidFill>
                <a:latin typeface="Inter" pitchFamily="34" charset="0"/>
                <a:ea typeface="Inter" pitchFamily="34" charset="-122"/>
                <a:cs typeface="Inter" pitchFamily="34" charset="-120"/>
              </a:rPr>
              <a:t>V5 for existing Honda models and external OEM programs still dependent on V5. V6 (3DEXPERIENCE) for new Honda models aligned with the DPM-centric approach.</a:t>
            </a:r>
            <a:endParaRPr lang="en-US" dirty="0"/>
          </a:p>
        </p:txBody>
      </p:sp>
      <p:sp>
        <p:nvSpPr>
          <p:cNvPr id="7" name="Object 6"/>
          <p:cNvSpPr/>
          <p:nvPr/>
        </p:nvSpPr>
        <p:spPr>
          <a:xfrm>
            <a:off x="7999000" y="1847388"/>
            <a:ext cx="1428393" cy="1428393"/>
          </a:xfrm>
          <a:prstGeom prst="ellipse">
            <a:avLst/>
          </a:prstGeom>
          <a:solidFill>
            <a:srgbClr val="ffd9ad"/>
          </a:solidFill>
        </p:spPr>
      </p:sp>
      <p:pic>
        <p:nvPicPr>
          <p:cNvPr id="8" name="Object 7" descr="">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94729" y="2218435"/>
            <a:ext cx="828468" cy="695151"/>
          </a:xfrm>
          <a:prstGeom prst="rect">
            <a:avLst/>
          </a:prstGeom>
        </p:spPr>
      </p:pic>
      <p:sp>
        <p:nvSpPr>
          <p:cNvPr id="9" name="Object 8"/>
          <p:cNvSpPr/>
          <p:nvPr/>
        </p:nvSpPr>
        <p:spPr>
          <a:xfrm>
            <a:off x="6639170" y="3371999"/>
            <a:ext cx="4148053" cy="266931"/>
          </a:xfrm>
          <a:prstGeom prst="rect">
            <a:avLst/>
          </a:prstGeom>
          <a:noFill/>
        </p:spPr>
        <p:txBody>
          <a:bodyPr wrap="square" rtlCol="0" anchor="t" bIns="0" lIns="0" rIns="0" tIns="0"/>
          <a:lstStyle/>
          <a:p>
            <a:pPr algn="ctr">
              <a:lnSpc>
                <a:spcPts val="2102"/>
              </a:lnSpc>
              <a:buNone/>
            </a:pPr>
            <a:r>
              <a:rPr lang="en-US" b="1" sz="1800" spc="-108" kern="0" dirty="0" smtClean="0">
                <a:solidFill>
                  <a:srgbClr val="333333"/>
                </a:solidFill>
                <a:latin typeface="Inter" pitchFamily="34" charset="0"/>
                <a:ea typeface="Inter" pitchFamily="34" charset="-122"/>
                <a:cs typeface="Inter" pitchFamily="34" charset="-120"/>
              </a:rPr>
              <a:t>Define Principles</a:t>
            </a:r>
            <a:endParaRPr lang="en-US" dirty="0"/>
          </a:p>
        </p:txBody>
      </p:sp>
      <p:sp>
        <p:nvSpPr>
          <p:cNvPr id="10" name="Object 9"/>
          <p:cNvSpPr/>
          <p:nvPr/>
        </p:nvSpPr>
        <p:spPr>
          <a:xfrm>
            <a:off x="6639170" y="3716103"/>
            <a:ext cx="4148053" cy="1320767"/>
          </a:xfrm>
          <a:prstGeom prst="rect">
            <a:avLst/>
          </a:prstGeom>
          <a:noFill/>
        </p:spPr>
        <p:txBody>
          <a:bodyPr wrap="square" rtlCol="0" anchor="t" bIns="0" lIns="0" rIns="0" tIns="0"/>
          <a:lstStyle/>
          <a:p>
            <a:pPr algn="ctr">
              <a:lnSpc>
                <a:spcPts val="2081"/>
              </a:lnSpc>
              <a:spcBef>
                <a:spcPts val="596"/>
              </a:spcBef>
              <a:buNone/>
            </a:pPr>
            <a:r>
              <a:rPr lang="en-US" sz="1500" spc="-30" kern="0" dirty="0" smtClean="0">
                <a:solidFill>
                  <a:srgbClr val="000000">
                    <a:alpha val="56000"/>
                  </a:srgbClr>
                </a:solidFill>
                <a:latin typeface="Inter" pitchFamily="34" charset="0"/>
                <a:ea typeface="Inter" pitchFamily="34" charset="-122"/>
                <a:cs typeface="Inter" pitchFamily="34" charset="-120"/>
              </a:rPr>
              <a:t>Single source of truth per model/version - decide whether V5 or V6 will act as the authoritative dataset. Avoid parallel edits across V5 and V6 for the same dataset unless explicitly controlled through Honda's rules.</a:t>
            </a:r>
            <a:endParaRPr lang="en-US" dirty="0"/>
          </a:p>
        </p:txBody>
      </p:sp>
      <p:sp>
        <p:nvSpPr>
          <p:cNvPr id="11" name="Object 10"/>
          <p:cNvSpPr/>
          <p:nvPr/>
        </p:nvSpPr>
        <p:spPr>
          <a:xfrm>
            <a:off x="0" y="5713571"/>
            <a:ext cx="12188952" cy="1142714"/>
          </a:xfrm>
          <a:prstGeom prst="rect">
            <a:avLst/>
          </a:prstGeom>
          <a:solidFill>
            <a:srgbClr val="22aaee"/>
          </a:solidFill>
        </p:spPr>
      </p:sp>
      <p:sp>
        <p:nvSpPr>
          <p:cNvPr id="12" name="Object 11"/>
          <p:cNvSpPr/>
          <p:nvPr/>
        </p:nvSpPr>
        <p:spPr>
          <a:xfrm>
            <a:off x="4761" y="5984966"/>
            <a:ext cx="12179429" cy="600520"/>
          </a:xfrm>
          <a:prstGeom prst="rect">
            <a:avLst/>
          </a:prstGeom>
          <a:noFill/>
        </p:spPr>
        <p:txBody>
          <a:bodyPr wrap="square" rtlCol="0" anchor="ctr" bIns="0" lIns="0" rIns="0" tIns="0"/>
          <a:lstStyle/>
          <a:p>
            <a:pPr algn="ctr">
              <a:lnSpc>
                <a:spcPts val="2366"/>
              </a:lnSpc>
              <a:buNone/>
            </a:pPr>
            <a:r>
              <a:rPr lang="en-US" b="1" sz="2025" spc="-122" kern="0" dirty="0" smtClean="0">
                <a:solidFill>
                  <a:srgbClr val="333333"/>
                </a:solidFill>
                <a:latin typeface="Inter" pitchFamily="34" charset="0"/>
                <a:ea typeface="Inter" pitchFamily="34" charset="-122"/>
                <a:cs typeface="Inter" pitchFamily="34" charset="-120"/>
              </a:rPr>
              <a:t>Establishing a clear co-existence framework with defined use cases and principles is crucial for managing the transition from CATIA V5 to CATIA V6 (3DEXPERIENCE) while ensuring data integrity and efficient reuse.</a:t>
            </a:r>
            <a:endParaRPr lang="en-US" dirty="0"/>
          </a:p>
        </p:txBody>
      </p:sp>
    </p:spTree>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222222"/>
        </a:solidFill>
        <a:effectLst/>
      </p:bgPr>
    </p:bg>
    <p:spTree>
      <p:nvGrpSpPr>
        <p:cNvPr id="1" name=""/>
        <p:cNvGrpSpPr/>
        <p:nvPr/>
      </p:nvGrpSpPr>
      <p:grpSpPr>
        <a:xfrm>
          <a:off x="0" y="0"/>
          <a:ext cx="0" cy="0"/>
          <a:chOff x="0" y="0"/>
          <a:chExt cx="0" cy="0"/>
        </a:xfrm>
      </p:grpSpPr>
      <p:sp>
        <p:nvSpPr>
          <p:cNvPr id="2" name="Object 1"/>
          <p:cNvSpPr/>
          <p:nvPr/>
        </p:nvSpPr>
        <p:spPr>
          <a:xfrm>
            <a:off x="0" y="379020"/>
            <a:ext cx="12188952" cy="556081"/>
          </a:xfrm>
          <a:prstGeom prst="rect">
            <a:avLst/>
          </a:prstGeom>
          <a:noFill/>
        </p:spPr>
        <p:txBody>
          <a:bodyPr wrap="square" rtlCol="0" anchor="t" bIns="0" lIns="0" rIns="0" tIns="0"/>
          <a:lstStyle/>
          <a:p>
            <a:pPr algn="ctr">
              <a:lnSpc>
                <a:spcPts val="4380"/>
              </a:lnSpc>
              <a:buNone/>
            </a:pPr>
            <a:r>
              <a:rPr lang="en-US" b="1" sz="3750" spc="-225" kern="0" dirty="0" smtClean="0">
                <a:solidFill>
                  <a:srgbClr val="ffffff"/>
                </a:solidFill>
                <a:latin typeface="Inter" pitchFamily="34" charset="0"/>
                <a:ea typeface="Inter" pitchFamily="34" charset="-122"/>
                <a:cs typeface="Inter" pitchFamily="34" charset="-120"/>
              </a:rPr>
              <a:t>Data Exchange &amp; Interoperability</a:t>
            </a:r>
            <a:endParaRPr lang="en-US" dirty="0"/>
          </a:p>
        </p:txBody>
      </p:sp>
      <p:pic>
        <p:nvPicPr>
          <p:cNvPr id="3" name="Object 2"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76131" y="2191790"/>
            <a:ext cx="3875706" cy="1190327"/>
          </a:xfrm>
          <a:prstGeom prst="rect">
            <a:avLst/>
          </a:prstGeom>
        </p:spPr>
      </p:pic>
      <p:sp>
        <p:nvSpPr>
          <p:cNvPr id="4" name="Object 3"/>
          <p:cNvSpPr/>
          <p:nvPr/>
        </p:nvSpPr>
        <p:spPr>
          <a:xfrm>
            <a:off x="506286" y="2521391"/>
            <a:ext cx="3526543" cy="533862"/>
          </a:xfrm>
          <a:prstGeom prst="rect">
            <a:avLst/>
          </a:prstGeom>
          <a:noFill/>
        </p:spPr>
        <p:txBody>
          <a:bodyPr wrap="square" rtlCol="0" anchor="t" bIns="0" lIns="0" rIns="0" tIns="0"/>
          <a:lstStyle/>
          <a:p>
            <a:pPr algn="ctr">
              <a:lnSpc>
                <a:spcPts val="2102"/>
              </a:lnSpc>
              <a:buNone/>
            </a:pPr>
            <a:r>
              <a:rPr lang="en-US" b="1" sz="1800" spc="-108" kern="0" dirty="0" smtClean="0">
                <a:solidFill>
                  <a:srgbClr val="ffffff"/>
                </a:solidFill>
                <a:latin typeface="Inter" pitchFamily="34" charset="0"/>
                <a:ea typeface="Inter" pitchFamily="34" charset="-122"/>
                <a:cs typeface="Inter" pitchFamily="34" charset="-120"/>
              </a:rPr>
              <a:t>Use Dassault's V5–V6 Coexistence Tools</a:t>
            </a:r>
            <a:endParaRPr lang="en-US" dirty="0"/>
          </a:p>
        </p:txBody>
      </p:sp>
      <p:sp>
        <p:nvSpPr>
          <p:cNvPr id="5" name="Object 4"/>
          <p:cNvSpPr/>
          <p:nvPr/>
        </p:nvSpPr>
        <p:spPr>
          <a:xfrm>
            <a:off x="761810" y="3513033"/>
            <a:ext cx="3526543" cy="2113228"/>
          </a:xfrm>
          <a:prstGeom prst="rect">
            <a:avLst/>
          </a:prstGeom>
          <a:noFill/>
        </p:spPr>
        <p:txBody>
          <a:bodyPr wrap="square" rtlCol="0" anchor="t" bIns="0" lIns="0" rIns="0" tIns="0"/>
          <a:lstStyle/>
          <a:p>
            <a:pPr algn="l">
              <a:lnSpc>
                <a:spcPts val="2081"/>
              </a:lnSpc>
              <a:buNone/>
            </a:pPr>
            <a:r>
              <a:rPr lang="en-US" sz="1500" spc="-30" kern="0" dirty="0" smtClean="0">
                <a:solidFill>
                  <a:srgbClr val="ffffff">
                    <a:alpha val="80000"/>
                  </a:srgbClr>
                </a:solidFill>
                <a:latin typeface="Inter" pitchFamily="34" charset="0"/>
                <a:ea typeface="Inter" pitchFamily="34" charset="-122"/>
                <a:cs typeface="Inter" pitchFamily="34" charset="-120"/>
              </a:rPr>
              <a:t>Leverage the 3DEXPERIENCE 'V5–V6 Coexistence' portfolio to ensure backward compatibility. Supported scenarios include opening V5 data directly in V6 (with conversion to V6 representations) and saving 3DEXPERIENCE-managed data in V5 format for downstream users.</a:t>
            </a:r>
            <a:endParaRPr lang="en-US" dirty="0"/>
          </a:p>
        </p:txBody>
      </p:sp>
      <p:pic>
        <p:nvPicPr>
          <p:cNvPr id="6" name="Object 5" descr="">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58208" y="2191790"/>
            <a:ext cx="3875706" cy="1190327"/>
          </a:xfrm>
          <a:prstGeom prst="rect">
            <a:avLst/>
          </a:prstGeom>
        </p:spPr>
      </p:pic>
      <p:sp>
        <p:nvSpPr>
          <p:cNvPr id="7" name="Object 6"/>
          <p:cNvSpPr/>
          <p:nvPr/>
        </p:nvSpPr>
        <p:spPr>
          <a:xfrm>
            <a:off x="4488328" y="2654708"/>
            <a:ext cx="3212297" cy="266931"/>
          </a:xfrm>
          <a:prstGeom prst="rect">
            <a:avLst/>
          </a:prstGeom>
          <a:noFill/>
        </p:spPr>
        <p:txBody>
          <a:bodyPr wrap="square" rtlCol="0" anchor="t" bIns="0" lIns="0" rIns="0" tIns="0"/>
          <a:lstStyle/>
          <a:p>
            <a:pPr algn="ctr">
              <a:lnSpc>
                <a:spcPts val="2102"/>
              </a:lnSpc>
              <a:buNone/>
            </a:pPr>
            <a:r>
              <a:rPr lang="en-US" b="1" sz="1800" spc="-108" kern="0" dirty="0" smtClean="0">
                <a:solidFill>
                  <a:srgbClr val="ffffff"/>
                </a:solidFill>
                <a:latin typeface="Inter" pitchFamily="34" charset="0"/>
                <a:ea typeface="Inter" pitchFamily="34" charset="-122"/>
                <a:cs typeface="Inter" pitchFamily="34" charset="-120"/>
              </a:rPr>
              <a:t>Standardize Exchange Formats</a:t>
            </a:r>
            <a:endParaRPr lang="en-US" dirty="0"/>
          </a:p>
        </p:txBody>
      </p:sp>
      <p:sp>
        <p:nvSpPr>
          <p:cNvPr id="8" name="Object 7"/>
          <p:cNvSpPr/>
          <p:nvPr/>
        </p:nvSpPr>
        <p:spPr>
          <a:xfrm>
            <a:off x="4443889" y="3513033"/>
            <a:ext cx="3526543" cy="1320767"/>
          </a:xfrm>
          <a:prstGeom prst="rect">
            <a:avLst/>
          </a:prstGeom>
          <a:noFill/>
        </p:spPr>
        <p:txBody>
          <a:bodyPr wrap="square" rtlCol="0" anchor="t" bIns="0" lIns="0" rIns="0" tIns="0"/>
          <a:lstStyle/>
          <a:p>
            <a:pPr algn="l">
              <a:lnSpc>
                <a:spcPts val="2081"/>
              </a:lnSpc>
              <a:buNone/>
            </a:pPr>
            <a:r>
              <a:rPr lang="en-US" sz="1500" spc="-30" kern="0" dirty="0" smtClean="0">
                <a:solidFill>
                  <a:srgbClr val="ffffff">
                    <a:alpha val="80000"/>
                  </a:srgbClr>
                </a:solidFill>
                <a:latin typeface="Inter" pitchFamily="34" charset="0"/>
                <a:ea typeface="Inter" pitchFamily="34" charset="-122"/>
                <a:cs typeface="Inter" pitchFamily="34" charset="-120"/>
              </a:rPr>
              <a:t>Use JT, STEP, or 3DXML (per Honda's guidelines) to exchange data and avoid geometry/data loss. Ensure PMI annotations (MBD) are preserved when moving data across platforms.</a:t>
            </a:r>
            <a:endParaRPr lang="en-US" dirty="0"/>
          </a:p>
        </p:txBody>
      </p:sp>
      <p:pic>
        <p:nvPicPr>
          <p:cNvPr id="9" name="Object 8" descr="">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40292" y="2191790"/>
            <a:ext cx="3875706" cy="1190327"/>
          </a:xfrm>
          <a:prstGeom prst="rect">
            <a:avLst/>
          </a:prstGeom>
        </p:spPr>
      </p:pic>
      <p:sp>
        <p:nvSpPr>
          <p:cNvPr id="10" name="Object 9"/>
          <p:cNvSpPr/>
          <p:nvPr/>
        </p:nvSpPr>
        <p:spPr>
          <a:xfrm>
            <a:off x="8170407" y="2654708"/>
            <a:ext cx="3212297" cy="266931"/>
          </a:xfrm>
          <a:prstGeom prst="rect">
            <a:avLst/>
          </a:prstGeom>
          <a:noFill/>
        </p:spPr>
        <p:txBody>
          <a:bodyPr wrap="square" rtlCol="0" anchor="t" bIns="0" lIns="0" rIns="0" tIns="0"/>
          <a:lstStyle/>
          <a:p>
            <a:pPr algn="ctr">
              <a:lnSpc>
                <a:spcPts val="2102"/>
              </a:lnSpc>
              <a:buNone/>
            </a:pPr>
            <a:r>
              <a:rPr lang="en-US" b="1" sz="1800" spc="-108" kern="0" dirty="0" smtClean="0">
                <a:solidFill>
                  <a:srgbClr val="333333"/>
                </a:solidFill>
                <a:latin typeface="Inter" pitchFamily="34" charset="0"/>
                <a:ea typeface="Inter" pitchFamily="34" charset="-122"/>
                <a:cs typeface="Inter" pitchFamily="34" charset="-120"/>
              </a:rPr>
              <a:t>Data Governance</a:t>
            </a:r>
            <a:endParaRPr lang="en-US" dirty="0"/>
          </a:p>
        </p:txBody>
      </p:sp>
      <p:sp>
        <p:nvSpPr>
          <p:cNvPr id="11" name="Object 10"/>
          <p:cNvSpPr/>
          <p:nvPr/>
        </p:nvSpPr>
        <p:spPr>
          <a:xfrm>
            <a:off x="8125968" y="3513033"/>
            <a:ext cx="3526543" cy="1320767"/>
          </a:xfrm>
          <a:prstGeom prst="rect">
            <a:avLst/>
          </a:prstGeom>
          <a:noFill/>
        </p:spPr>
        <p:txBody>
          <a:bodyPr wrap="square" rtlCol="0" anchor="t" bIns="0" lIns="0" rIns="0" tIns="0"/>
          <a:lstStyle/>
          <a:p>
            <a:pPr algn="l">
              <a:lnSpc>
                <a:spcPts val="2081"/>
              </a:lnSpc>
              <a:buNone/>
            </a:pPr>
            <a:r>
              <a:rPr lang="en-US" sz="1500" spc="-30" kern="0" dirty="0" smtClean="0">
                <a:solidFill>
                  <a:srgbClr val="ffffff">
                    <a:alpha val="80000"/>
                  </a:srgbClr>
                </a:solidFill>
                <a:latin typeface="Inter" pitchFamily="34" charset="0"/>
                <a:ea typeface="Inter" pitchFamily="34" charset="-122"/>
                <a:cs typeface="Inter" pitchFamily="34" charset="-120"/>
              </a:rPr>
              <a:t>Tag datasets clearly with origin platform (V5/V6) and versioning information to avoid confusion. Maintain metadata consistency (material, process, tolerances).</a:t>
            </a:r>
            <a:endParaRPr lang="en-US" dirty="0"/>
          </a:p>
        </p:txBody>
      </p:sp>
      <p:sp>
        <p:nvSpPr>
          <p:cNvPr id="12" name="Object 11"/>
          <p:cNvSpPr/>
          <p:nvPr/>
        </p:nvSpPr>
        <p:spPr>
          <a:xfrm>
            <a:off x="11865183" y="6497898"/>
            <a:ext cx="133317" cy="237669"/>
          </a:xfrm>
          <a:prstGeom prst="rect">
            <a:avLst/>
          </a:prstGeom>
          <a:noFill/>
        </p:spPr>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val="0"/>
            </a:ext>
          </a:extLst>
        </p:spPr>
        <p:txBody>
          <a:bodyPr/>
          <a:lstStyle>
            <a:lvl1pPr>
              <a:defRPr sz="1100"/>
            </a:lvl1pPr>
          </a:lstStyle>
          <a:p>
            <a:fld id="{F7021451-1387-4CA6-816F-3879F97B5CBC}" type="slidenum">
              <a:rPr lang="en-US" smtClean="0"/>
              <a:t/>
            </a:fld>
            <a:endParaRPr lang="en-US"/>
          </a:p>
        </p:txBody>
      </p:sp>
    </p:spTree>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222222"/>
        </a:solidFill>
        <a:effectLst/>
      </p:bgPr>
    </p:bg>
    <p:spTree>
      <p:nvGrpSpPr>
        <p:cNvPr id="1" name=""/>
        <p:cNvGrpSpPr/>
        <p:nvPr/>
      </p:nvGrpSpPr>
      <p:grpSpPr>
        <a:xfrm>
          <a:off x="0" y="0"/>
          <a:ext cx="0" cy="0"/>
          <a:chOff x="0" y="0"/>
          <a:chExt cx="0" cy="0"/>
        </a:xfrm>
      </p:grpSpPr>
      <p:sp>
        <p:nvSpPr>
          <p:cNvPr id="2" name="Object 1"/>
          <p:cNvSpPr/>
          <p:nvPr/>
        </p:nvSpPr>
        <p:spPr>
          <a:xfrm>
            <a:off x="0" y="379020"/>
            <a:ext cx="12188952" cy="556081"/>
          </a:xfrm>
          <a:prstGeom prst="rect">
            <a:avLst/>
          </a:prstGeom>
          <a:noFill/>
        </p:spPr>
        <p:txBody>
          <a:bodyPr wrap="square" rtlCol="0" anchor="t" bIns="0" lIns="0" rIns="0" tIns="0"/>
          <a:lstStyle/>
          <a:p>
            <a:pPr algn="ctr">
              <a:lnSpc>
                <a:spcPts val="4380"/>
              </a:lnSpc>
              <a:buNone/>
            </a:pPr>
            <a:r>
              <a:rPr lang="en-US" b="1" sz="3750" spc="-225" kern="0" dirty="0" smtClean="0">
                <a:solidFill>
                  <a:srgbClr val="ffffff"/>
                </a:solidFill>
                <a:latin typeface="Inter" pitchFamily="34" charset="0"/>
                <a:ea typeface="Inter" pitchFamily="34" charset="-122"/>
                <a:cs typeface="Inter" pitchFamily="34" charset="-120"/>
              </a:rPr>
              <a:t>IT &amp; Process Support</a:t>
            </a:r>
            <a:endParaRPr lang="en-US" dirty="0"/>
          </a:p>
        </p:txBody>
      </p:sp>
      <p:sp>
        <p:nvSpPr>
          <p:cNvPr id="3" name="Object 2"/>
          <p:cNvSpPr/>
          <p:nvPr/>
        </p:nvSpPr>
        <p:spPr>
          <a:xfrm>
            <a:off x="476131" y="1590277"/>
            <a:ext cx="5523119" cy="2109260"/>
          </a:xfrm>
          <a:prstGeom prst="rect">
            <a:avLst/>
          </a:prstGeom>
          <a:solidFill>
            <a:srgbClr val="22aaee"/>
          </a:solidFill>
        </p:spPr>
      </p:sp>
      <p:sp>
        <p:nvSpPr>
          <p:cNvPr id="4" name="Object 3"/>
          <p:cNvSpPr/>
          <p:nvPr/>
        </p:nvSpPr>
        <p:spPr>
          <a:xfrm>
            <a:off x="761810" y="1816539"/>
            <a:ext cx="5551687" cy="340334"/>
          </a:xfrm>
          <a:prstGeom prst="rect">
            <a:avLst/>
          </a:prstGeom>
          <a:noFill/>
        </p:spPr>
        <p:txBody>
          <a:bodyPr wrap="square" rtlCol="0" anchor="t" bIns="0" lIns="0" rIns="0" tIns="0"/>
          <a:lstStyle/>
          <a:p>
            <a:pPr algn="l">
              <a:lnSpc>
                <a:spcPts val="2681"/>
              </a:lnSpc>
              <a:buNone/>
            </a:pPr>
            <a:r>
              <a:rPr lang="en-US" b="1" sz="2295" spc="-138" kern="0" dirty="0" smtClean="0">
                <a:solidFill>
                  <a:srgbClr val="333333"/>
                </a:solidFill>
                <a:latin typeface="Inter" pitchFamily="34" charset="0"/>
                <a:ea typeface="Inter" pitchFamily="34" charset="-122"/>
                <a:cs typeface="Inter" pitchFamily="34" charset="-120"/>
              </a:rPr>
              <a:t>Infrastructure</a:t>
            </a:r>
            <a:endParaRPr lang="en-US" dirty="0"/>
          </a:p>
        </p:txBody>
      </p:sp>
      <p:sp>
        <p:nvSpPr>
          <p:cNvPr id="5" name="Object 4"/>
          <p:cNvSpPr/>
          <p:nvPr/>
        </p:nvSpPr>
        <p:spPr>
          <a:xfrm>
            <a:off x="761810" y="2278584"/>
            <a:ext cx="5551687" cy="1188344"/>
          </a:xfrm>
          <a:prstGeom prst="rect">
            <a:avLst/>
          </a:prstGeom>
          <a:noFill/>
        </p:spPr>
        <p:txBody>
          <a:bodyPr wrap="square" rtlCol="0" anchor="t" bIns="0" lIns="0" rIns="0" tIns="0"/>
          <a:lstStyle/>
          <a:p>
            <a:pPr algn="l">
              <a:lnSpc>
                <a:spcPts val="2341"/>
              </a:lnSpc>
              <a:spcBef>
                <a:spcPts val="940"/>
              </a:spcBef>
              <a:buNone/>
            </a:pPr>
            <a:r>
              <a:rPr lang="en-US" sz="1688" spc="-34" kern="0" dirty="0" smtClean="0">
                <a:solidFill>
                  <a:srgbClr val="000000">
                    <a:alpha val="56000"/>
                  </a:srgbClr>
                </a:solidFill>
                <a:latin typeface="Inter" pitchFamily="34" charset="0"/>
                <a:ea typeface="Inter" pitchFamily="34" charset="-122"/>
                <a:cs typeface="Inter" pitchFamily="34" charset="-120"/>
              </a:rPr>
              <a:t>Provision systems to run both CATIA V5 and V6 concurrently, including licensing management. Ensure VDI/cloud setup can support switching between platforms without latency.</a:t>
            </a:r>
            <a:endParaRPr lang="en-US" dirty="0"/>
          </a:p>
        </p:txBody>
      </p:sp>
      <p:sp>
        <p:nvSpPr>
          <p:cNvPr id="6" name="Object 5"/>
          <p:cNvSpPr/>
          <p:nvPr/>
        </p:nvSpPr>
        <p:spPr>
          <a:xfrm>
            <a:off x="6189702" y="1590277"/>
            <a:ext cx="5523119" cy="2109260"/>
          </a:xfrm>
          <a:prstGeom prst="rect">
            <a:avLst/>
          </a:prstGeom>
          <a:solidFill>
            <a:srgbClr val="ffd9ad"/>
          </a:solidFill>
        </p:spPr>
      </p:sp>
      <p:sp>
        <p:nvSpPr>
          <p:cNvPr id="7" name="Object 6"/>
          <p:cNvSpPr/>
          <p:nvPr/>
        </p:nvSpPr>
        <p:spPr>
          <a:xfrm>
            <a:off x="6475381" y="1816539"/>
            <a:ext cx="5551687" cy="340334"/>
          </a:xfrm>
          <a:prstGeom prst="rect">
            <a:avLst/>
          </a:prstGeom>
          <a:noFill/>
        </p:spPr>
        <p:txBody>
          <a:bodyPr wrap="square" rtlCol="0" anchor="t" bIns="0" lIns="0" rIns="0" tIns="0"/>
          <a:lstStyle/>
          <a:p>
            <a:pPr algn="l">
              <a:lnSpc>
                <a:spcPts val="2681"/>
              </a:lnSpc>
              <a:buNone/>
            </a:pPr>
            <a:r>
              <a:rPr lang="en-US" b="1" sz="2295" spc="-138" kern="0" dirty="0" smtClean="0">
                <a:solidFill>
                  <a:srgbClr val="333333"/>
                </a:solidFill>
                <a:latin typeface="Inter" pitchFamily="34" charset="0"/>
                <a:ea typeface="Inter" pitchFamily="34" charset="-122"/>
                <a:cs typeface="Inter" pitchFamily="34" charset="-120"/>
              </a:rPr>
              <a:t>Process Documentation</a:t>
            </a:r>
            <a:endParaRPr lang="en-US" dirty="0"/>
          </a:p>
        </p:txBody>
      </p:sp>
      <p:sp>
        <p:nvSpPr>
          <p:cNvPr id="8" name="Object 7"/>
          <p:cNvSpPr/>
          <p:nvPr/>
        </p:nvSpPr>
        <p:spPr>
          <a:xfrm>
            <a:off x="6475381" y="2278584"/>
            <a:ext cx="5551687" cy="1188344"/>
          </a:xfrm>
          <a:prstGeom prst="rect">
            <a:avLst/>
          </a:prstGeom>
          <a:noFill/>
        </p:spPr>
        <p:txBody>
          <a:bodyPr wrap="square" rtlCol="0" anchor="t" bIns="0" lIns="0" rIns="0" tIns="0"/>
          <a:lstStyle/>
          <a:p>
            <a:pPr algn="l">
              <a:lnSpc>
                <a:spcPts val="2341"/>
              </a:lnSpc>
              <a:spcBef>
                <a:spcPts val="940"/>
              </a:spcBef>
              <a:buNone/>
            </a:pPr>
            <a:r>
              <a:rPr lang="en-US" sz="1688" spc="-34" kern="0" dirty="0" smtClean="0">
                <a:solidFill>
                  <a:srgbClr val="000000">
                    <a:alpha val="56000"/>
                  </a:srgbClr>
                </a:solidFill>
                <a:latin typeface="Inter" pitchFamily="34" charset="0"/>
                <a:ea typeface="Inter" pitchFamily="34" charset="-122"/>
                <a:cs typeface="Inter" pitchFamily="34" charset="-120"/>
              </a:rPr>
              <a:t>Document internal supplier-specific rules for V5/V6 coexistence (e.g., when to convert, when not to convert). Establish escalation paths for data conflicts or duplicate datasets.</a:t>
            </a:r>
            <a:endParaRPr lang="en-US" dirty="0"/>
          </a:p>
        </p:txBody>
      </p:sp>
      <p:sp>
        <p:nvSpPr>
          <p:cNvPr id="9" name="Object 8"/>
          <p:cNvSpPr/>
          <p:nvPr/>
        </p:nvSpPr>
        <p:spPr>
          <a:xfrm>
            <a:off x="476131" y="3889990"/>
            <a:ext cx="5523119" cy="2109260"/>
          </a:xfrm>
          <a:prstGeom prst="rect">
            <a:avLst/>
          </a:prstGeom>
          <a:solidFill>
            <a:srgbClr val="fec088"/>
          </a:solidFill>
        </p:spPr>
      </p:sp>
      <p:sp>
        <p:nvSpPr>
          <p:cNvPr id="10" name="Object 9"/>
          <p:cNvSpPr/>
          <p:nvPr/>
        </p:nvSpPr>
        <p:spPr>
          <a:xfrm>
            <a:off x="761810" y="4116251"/>
            <a:ext cx="5551687" cy="340334"/>
          </a:xfrm>
          <a:prstGeom prst="rect">
            <a:avLst/>
          </a:prstGeom>
          <a:noFill/>
        </p:spPr>
        <p:txBody>
          <a:bodyPr wrap="square" rtlCol="0" anchor="t" bIns="0" lIns="0" rIns="0" tIns="0"/>
          <a:lstStyle/>
          <a:p>
            <a:pPr algn="l">
              <a:lnSpc>
                <a:spcPts val="2681"/>
              </a:lnSpc>
              <a:buNone/>
            </a:pPr>
            <a:r>
              <a:rPr lang="en-US" b="1" sz="2295" spc="-138" kern="0" dirty="0" smtClean="0">
                <a:solidFill>
                  <a:srgbClr val="333333"/>
                </a:solidFill>
                <a:latin typeface="Inter" pitchFamily="34" charset="0"/>
                <a:ea typeface="Inter" pitchFamily="34" charset="-122"/>
                <a:cs typeface="Inter" pitchFamily="34" charset="-120"/>
              </a:rPr>
              <a:t>System Integration</a:t>
            </a:r>
            <a:endParaRPr lang="en-US" dirty="0"/>
          </a:p>
        </p:txBody>
      </p:sp>
      <p:sp>
        <p:nvSpPr>
          <p:cNvPr id="11" name="Object 10"/>
          <p:cNvSpPr/>
          <p:nvPr/>
        </p:nvSpPr>
        <p:spPr>
          <a:xfrm>
            <a:off x="761810" y="4578297"/>
            <a:ext cx="5551687" cy="891258"/>
          </a:xfrm>
          <a:prstGeom prst="rect">
            <a:avLst/>
          </a:prstGeom>
          <a:noFill/>
        </p:spPr>
        <p:txBody>
          <a:bodyPr wrap="square" rtlCol="0" anchor="t" bIns="0" lIns="0" rIns="0" tIns="0"/>
          <a:lstStyle/>
          <a:p>
            <a:pPr algn="l">
              <a:lnSpc>
                <a:spcPts val="2341"/>
              </a:lnSpc>
              <a:spcBef>
                <a:spcPts val="940"/>
              </a:spcBef>
              <a:buNone/>
            </a:pPr>
            <a:r>
              <a:rPr lang="en-US" sz="1688" spc="-34" kern="0" dirty="0" smtClean="0">
                <a:solidFill>
                  <a:srgbClr val="000000">
                    <a:alpha val="56000"/>
                  </a:srgbClr>
                </a:solidFill>
                <a:latin typeface="Inter" pitchFamily="34" charset="0"/>
                <a:ea typeface="Inter" pitchFamily="34" charset="-122"/>
                <a:cs typeface="Inter" pitchFamily="34" charset="-120"/>
              </a:rPr>
              <a:t>Integrate CATIA V5 and V6 with Honda's Azure cloud environment to enable centralized data management and prevent local duplication.</a:t>
            </a:r>
            <a:endParaRPr lang="en-US" dirty="0"/>
          </a:p>
        </p:txBody>
      </p:sp>
      <p:sp>
        <p:nvSpPr>
          <p:cNvPr id="12" name="Object 11"/>
          <p:cNvSpPr/>
          <p:nvPr/>
        </p:nvSpPr>
        <p:spPr>
          <a:xfrm>
            <a:off x="6189702" y="3889990"/>
            <a:ext cx="5523119" cy="2109260"/>
          </a:xfrm>
          <a:prstGeom prst="rect">
            <a:avLst/>
          </a:prstGeom>
          <a:solidFill>
            <a:srgbClr val="fd864d"/>
          </a:solidFill>
        </p:spPr>
      </p:sp>
      <p:sp>
        <p:nvSpPr>
          <p:cNvPr id="13" name="Object 12"/>
          <p:cNvSpPr/>
          <p:nvPr/>
        </p:nvSpPr>
        <p:spPr>
          <a:xfrm>
            <a:off x="6475381" y="4116251"/>
            <a:ext cx="5551687" cy="340334"/>
          </a:xfrm>
          <a:prstGeom prst="rect">
            <a:avLst/>
          </a:prstGeom>
          <a:noFill/>
        </p:spPr>
        <p:txBody>
          <a:bodyPr wrap="square" rtlCol="0" anchor="t" bIns="0" lIns="0" rIns="0" tIns="0"/>
          <a:lstStyle/>
          <a:p>
            <a:pPr algn="l">
              <a:lnSpc>
                <a:spcPts val="2681"/>
              </a:lnSpc>
              <a:buNone/>
            </a:pPr>
            <a:r>
              <a:rPr lang="en-US" b="1" sz="2295" spc="-138" kern="0" dirty="0" smtClean="0">
                <a:solidFill>
                  <a:srgbClr val="333333"/>
                </a:solidFill>
                <a:latin typeface="Inter" pitchFamily="34" charset="0"/>
                <a:ea typeface="Inter" pitchFamily="34" charset="-122"/>
                <a:cs typeface="Inter" pitchFamily="34" charset="-120"/>
              </a:rPr>
              <a:t>Monitoring and Reporting</a:t>
            </a:r>
            <a:endParaRPr lang="en-US" dirty="0"/>
          </a:p>
        </p:txBody>
      </p:sp>
      <p:sp>
        <p:nvSpPr>
          <p:cNvPr id="14" name="Object 13"/>
          <p:cNvSpPr/>
          <p:nvPr/>
        </p:nvSpPr>
        <p:spPr>
          <a:xfrm>
            <a:off x="6475381" y="4578297"/>
            <a:ext cx="5551687" cy="891258"/>
          </a:xfrm>
          <a:prstGeom prst="rect">
            <a:avLst/>
          </a:prstGeom>
          <a:noFill/>
        </p:spPr>
        <p:txBody>
          <a:bodyPr wrap="square" rtlCol="0" anchor="t" bIns="0" lIns="0" rIns="0" tIns="0"/>
          <a:lstStyle/>
          <a:p>
            <a:pPr algn="l">
              <a:lnSpc>
                <a:spcPts val="2341"/>
              </a:lnSpc>
              <a:spcBef>
                <a:spcPts val="940"/>
              </a:spcBef>
              <a:buNone/>
            </a:pPr>
            <a:r>
              <a:rPr lang="en-US" sz="1688" spc="-34" kern="0" dirty="0" smtClean="0">
                <a:solidFill>
                  <a:srgbClr val="000000">
                    <a:alpha val="56000"/>
                  </a:srgbClr>
                </a:solidFill>
                <a:latin typeface="Inter" pitchFamily="34" charset="0"/>
                <a:ea typeface="Inter" pitchFamily="34" charset="-122"/>
                <a:cs typeface="Inter" pitchFamily="34" charset="-120"/>
              </a:rPr>
              <a:t>Implement monitoring and reporting tools to track data exchange, conversion, and reuse activities between CATIA V5 and V6 platforms.</a:t>
            </a:r>
            <a:endParaRPr lang="en-US" dirty="0"/>
          </a:p>
        </p:txBody>
      </p:sp>
      <p:sp>
        <p:nvSpPr>
          <p:cNvPr id="15" name="Object 14"/>
          <p:cNvSpPr/>
          <p:nvPr/>
        </p:nvSpPr>
        <p:spPr>
          <a:xfrm>
            <a:off x="11855660" y="6497898"/>
            <a:ext cx="142839" cy="237669"/>
          </a:xfrm>
          <a:prstGeom prst="rect">
            <a:avLst/>
          </a:prstGeom>
          <a:noFill/>
        </p:spPr>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val="0"/>
            </a:ext>
          </a:extLst>
        </p:spPr>
        <p:txBody>
          <a:bodyPr/>
          <a:lstStyle>
            <a:lvl1pPr>
              <a:defRPr sz="1100"/>
            </a:lvl1pPr>
          </a:lstStyle>
          <a:p>
            <a:fld id="{F7021451-1387-4CA6-816F-3879F97B5CBC}" type="slidenum">
              <a:rPr lang="en-US" smtClean="0"/>
              <a:t/>
            </a:fld>
            <a:endParaRPr lang="en-US"/>
          </a:p>
        </p:txBody>
      </p:sp>
    </p:spTree>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222222"/>
        </a:solidFill>
        <a:effectLst/>
      </p:bgPr>
    </p:bg>
    <p:spTree>
      <p:nvGrpSpPr>
        <p:cNvPr id="1" name=""/>
        <p:cNvGrpSpPr/>
        <p:nvPr/>
      </p:nvGrpSpPr>
      <p:grpSpPr>
        <a:xfrm>
          <a:off x="0" y="0"/>
          <a:ext cx="0" cy="0"/>
          <a:chOff x="0" y="0"/>
          <a:chExt cx="0" cy="0"/>
        </a:xfrm>
      </p:grpSpPr>
      <p:sp>
        <p:nvSpPr>
          <p:cNvPr id="2" name="Object 1"/>
          <p:cNvSpPr/>
          <p:nvPr/>
        </p:nvSpPr>
        <p:spPr>
          <a:xfrm>
            <a:off x="5757375" y="476131"/>
            <a:ext cx="5955446" cy="5904024"/>
          </a:xfrm>
          <a:prstGeom prst="rect">
            <a:avLst/>
          </a:prstGeom>
          <a:solidFill>
            <a:srgbClr val="22aaee"/>
          </a:solidFill>
        </p:spPr>
      </p:sp>
      <p:pic>
        <p:nvPicPr>
          <p:cNvPr id="3" name="Object 2" descr="image.png">    </p:cNvPr>
          <p:cNvPicPr>
            <a:picLocks noChangeAspect="1"/>
          </p:cNvPicPr>
          <p:nvPr/>
        </p:nvPicPr>
        <p:blipFill>
          <a:blip r:embed="rId1"/>
          <a:srcRect l="166" r="166" t="-14185" b="-14185"/>
          <a:stretch/>
        </p:blipFill>
        <p:spPr>
          <a:xfrm>
            <a:off x="5757375" y="476131"/>
            <a:ext cx="5955446" cy="5904024"/>
          </a:xfrm>
          <a:prstGeom prst="rect">
            <a:avLst/>
          </a:prstGeom>
        </p:spPr>
      </p:pic>
      <p:sp>
        <p:nvSpPr>
          <p:cNvPr id="4" name="Object 3"/>
          <p:cNvSpPr/>
          <p:nvPr/>
        </p:nvSpPr>
        <p:spPr>
          <a:xfrm>
            <a:off x="223305" y="1593948"/>
            <a:ext cx="5310764" cy="3669482"/>
          </a:xfrm>
          <a:prstGeom prst="rect">
            <a:avLst/>
          </a:prstGeom>
          <a:noFill/>
        </p:spPr>
        <p:txBody>
          <a:bodyPr wrap="square" rtlCol="0" anchor="ctr" bIns="0" lIns="0" rIns="0" tIns="0"/>
          <a:lstStyle/>
          <a:p>
            <a:pPr algn="ctr">
              <a:lnSpc>
                <a:spcPts val="2628"/>
              </a:lnSpc>
              <a:buNone/>
            </a:pPr>
            <a:r>
              <a:rPr lang="en-US" b="1" sz="2250" spc="-135" kern="0" dirty="0" smtClean="0">
                <a:solidFill>
                  <a:srgbClr val="ffffff"/>
                </a:solidFill>
                <a:latin typeface="Inter" pitchFamily="34" charset="0"/>
                <a:ea typeface="Inter" pitchFamily="34" charset="-122"/>
                <a:cs typeface="Inter" pitchFamily="34" charset="-120"/>
              </a:rPr>
              <a:t>To successfully manage the coexistence of CATIA V5 and V6, suppliers must adopt Honda's clear guidelines, leverage Dassault's coexistence tools, prevent data duplication, upskill their teams, and update their IT infrastructure and processes. By following these key actions, suppliers can ensure a smooth transition while preserving data integrity and enabling efficient reuse across both platforms.</a:t>
            </a:r>
            <a:endParaRPr lang="en-US" dirty="0"/>
          </a:p>
        </p:txBody>
      </p:sp>
    </p:spTree>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file>

<file path=ppt/tags/tag2.xml><?xml version="1.0" encoding="utf-8"?>
<p:tagLst xmlns:a="http://schemas.openxmlformats.org/drawingml/2006/main" xmlns:r="http://schemas.openxmlformats.org/officeDocument/2006/relationships" xmlns:p="http://schemas.openxmlformats.org/presentationml/2006/main"/>
</file>

<file path=ppt/tags/tag3.xml><?xml version="1.0" encoding="utf-8"?>
<p:tagLst xmlns:a="http://schemas.openxmlformats.org/drawingml/2006/main" xmlns:r="http://schemas.openxmlformats.org/officeDocument/2006/relationships" xmlns:p="http://schemas.openxmlformats.org/presentationml/2006/main"/>
</file>

<file path=ppt/tags/tag4.xml><?xml version="1.0" encoding="utf-8"?>
<p:tagLst xmlns:a="http://schemas.openxmlformats.org/drawingml/2006/main" xmlns:r="http://schemas.openxmlformats.org/officeDocument/2006/relationships" xmlns:p="http://schemas.openxmlformats.org/presentationml/2006/main"/>
</file>

<file path=ppt/tags/tag5.xml><?xml version="1.0" encoding="utf-8"?>
<p:tagLst xmlns:a="http://schemas.openxmlformats.org/drawingml/2006/main" xmlns:r="http://schemas.openxmlformats.org/officeDocument/2006/relationships" xmlns:p="http://schemas.openxmlformats.org/presentationml/2006/main"/>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PresentationFormat>
  <Paragraphs>0</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Company>Beautiful.ai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Co-Existence of CATIA V5 and V6 (3DEXPERIENCE)</dc:title>
  <dc:subject>Managing Co-Existence of CATIA V5 and V6 (3DEXPERIENCE)</dc:subject>
  <dc:creator>Rupesh Khopade</dc:creator>
  <cp:lastModifiedBy>Rupesh Khopade</cp:lastModifiedBy>
  <cp:revision>1</cp:revision>
  <dcterms:created xsi:type="dcterms:W3CDTF">2025-09-24T02:40:45.619Z</dcterms:created>
  <dcterms:modified xsi:type="dcterms:W3CDTF">2025-09-24T02:40:45.619Z</dcterms:modified>
</cp:coreProperties>
</file>