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35" r:id="rId2"/>
    <p:sldId id="315" r:id="rId3"/>
    <p:sldId id="326" r:id="rId4"/>
    <p:sldId id="333" r:id="rId5"/>
    <p:sldId id="332" r:id="rId6"/>
    <p:sldId id="334" r:id="rId7"/>
    <p:sldId id="329" r:id="rId8"/>
    <p:sldId id="330" r:id="rId9"/>
    <p:sldId id="318" r:id="rId10"/>
    <p:sldId id="328" r:id="rId11"/>
    <p:sldId id="331" r:id="rId12"/>
  </p:sldIdLst>
  <p:sldSz cx="9144000" cy="5143500" type="screen16x9"/>
  <p:notesSz cx="6805613" cy="99441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AB2E5AE-817A-4C18-8434-DF0309C17656}">
          <p14:sldIdLst>
            <p14:sldId id="335"/>
            <p14:sldId id="315"/>
            <p14:sldId id="326"/>
            <p14:sldId id="333"/>
            <p14:sldId id="332"/>
            <p14:sldId id="334"/>
            <p14:sldId id="329"/>
            <p14:sldId id="330"/>
            <p14:sldId id="318"/>
            <p14:sldId id="328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F77"/>
    <a:srgbClr val="808080"/>
    <a:srgbClr val="000000"/>
    <a:srgbClr val="003300"/>
    <a:srgbClr val="3BACFF"/>
    <a:srgbClr val="005386"/>
    <a:srgbClr val="5B7F95"/>
    <a:srgbClr val="F37021"/>
    <a:srgbClr val="EFD921"/>
    <a:srgbClr val="2C8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3971" autoAdjust="0"/>
  </p:normalViewPr>
  <p:slideViewPr>
    <p:cSldViewPr snapToGrid="0">
      <p:cViewPr varScale="1">
        <p:scale>
          <a:sx n="113" d="100"/>
          <a:sy n="113" d="100"/>
        </p:scale>
        <p:origin x="821" y="67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91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F28A98E-F435-4D47-A8FC-35A7D47A25C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0DFD82-0032-46F1-A230-074DC471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A919677-0C92-4AC6-8A0F-91EB6C275750}" type="datetime1">
              <a:rPr lang="en-US" noProof="0" smtClean="0"/>
              <a:t>5/13/2024</a:t>
            </a:fld>
            <a:endParaRPr lang="en-US" noProof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200800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8"/>
            <a:fld id="{E90ED720-0104-4369-84BC-D37694168613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914378"/>
              <a:t>2024/5/13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78"/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6393180" y="4490087"/>
            <a:ext cx="2133600" cy="273844"/>
          </a:xfrm>
        </p:spPr>
        <p:txBody>
          <a:bodyPr/>
          <a:lstStyle/>
          <a:p>
            <a:pPr defTabSz="914378"/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 defTabSz="914378"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pPr algn="ctr"/>
              <a:t>5/13/2024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Arial Narrow" pitchFamily="34" charset="0"/>
                <a:cs typeface="Arial" pitchFamily="34" charset="0"/>
              </a:rPr>
              <a:t> | ref.: 3DS_Document_2021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8384" y="4712010"/>
            <a:ext cx="912068" cy="2573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67" r:id="rId2"/>
    <p:sldLayoutId id="2147483696" r:id="rId3"/>
    <p:sldLayoutId id="2147483820" r:id="rId4"/>
    <p:sldLayoutId id="2147483822" r:id="rId5"/>
    <p:sldLayoutId id="2147483823" r:id="rId6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kumimoji="1"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600" marR="0" indent="-2286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kumimoji="1"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kumimoji="1"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kumimoji="1"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kumimoji="1"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kumimoji="1"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../media/image7.png"/><Relationship Id="rId12" Type="http://schemas.openxmlformats.org/officeDocument/2006/relationships/image" Target="NULL"/><Relationship Id="rId2" Type="http://schemas.openxmlformats.org/officeDocument/2006/relationships/image" Target="../media/image4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NUL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47" Type="http://schemas.openxmlformats.org/officeDocument/2006/relationships/image" Target="../media/image14.png"/><Relationship Id="rId46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3ds" panose="02000503020000020004" pitchFamily="50" charset="0"/>
              </a:rPr>
              <a:t>HONDA’s </a:t>
            </a:r>
            <a:r>
              <a:rPr lang="en-US" altLang="ja-JP" b="1" dirty="0">
                <a:latin typeface="3ds" panose="02000503020000020004" pitchFamily="50" charset="0"/>
              </a:rPr>
              <a:t>3D</a:t>
            </a:r>
            <a:r>
              <a:rPr lang="en-US" altLang="ja-JP" dirty="0">
                <a:latin typeface="3ds" panose="02000503020000020004" pitchFamily="50" charset="0"/>
              </a:rPr>
              <a:t>EXPERIENCE </a:t>
            </a:r>
            <a:r>
              <a:rPr lang="en-US" altLang="ja-JP" dirty="0" smtClean="0">
                <a:latin typeface="3ds" panose="02000503020000020004" pitchFamily="50" charset="0"/>
              </a:rPr>
              <a:t>CATIA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APS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1"/>
          <p:cNvSpPr txBox="1">
            <a:spLocks/>
          </p:cNvSpPr>
          <p:nvPr/>
        </p:nvSpPr>
        <p:spPr>
          <a:xfrm>
            <a:off x="366992" y="772420"/>
            <a:ext cx="8447809" cy="3921039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altLang="ja-JP" sz="1600" b="1" u="sng" dirty="0">
                <a:latin typeface="3ds" panose="02000503020000020004" pitchFamily="50" charset="0"/>
                <a:ea typeface="Meiryo UI" panose="020B0604030504040204" pitchFamily="50" charset="-128"/>
              </a:rPr>
              <a:t>New Purchase </a:t>
            </a:r>
            <a:r>
              <a:rPr lang="en-US" altLang="ja-JP" sz="1600" b="1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only </a:t>
            </a:r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(Outside of Japan)</a:t>
            </a:r>
            <a:endParaRPr lang="en-US" altLang="ja-JP" sz="16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Target License                    Designer Package* or MES+TAD PKG (Shareable)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Licensee:                             Eligible local Honda entities only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User:                                    Licensee employee and guest engineer** belong to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Eligible supplier:                 Listed supplier only, 1per each supplier max2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 location:                     supplier on premise within same country of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Hosting client machine:     MS Azure environment in same country of licensee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 server :                    To be separated as dedicated DSLS (including M-DSLS)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Price:	</a:t>
            </a: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ja-JP" altLang="en-US" sz="1400" dirty="0">
                <a:latin typeface="3ds" panose="02000503020000020004" pitchFamily="50" charset="0"/>
                <a:ea typeface="Meiryo UI" panose="020B0604030504040204" pitchFamily="50" charset="-128"/>
              </a:rPr>
              <a:t>　　　　      </a:t>
            </a:r>
            <a:endParaRPr lang="en-US" altLang="ja-JP" sz="14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ja-JP" altLang="en-US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         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400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Remarks</a:t>
            </a:r>
            <a:r>
              <a:rPr lang="en-US" altLang="ja-JP" sz="1400" u="sng" dirty="0">
                <a:latin typeface="3ds" panose="02000503020000020004" pitchFamily="50" charset="0"/>
                <a:ea typeface="Meiryo UI" panose="020B0604030504040204" pitchFamily="50" charset="-128"/>
              </a:rPr>
              <a:t>;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Price </a:t>
            </a: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should be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converted by local currency, through local SBO with </a:t>
            </a:r>
            <a:r>
              <a:rPr lang="en-US" altLang="ja-JP" sz="1400" dirty="0" err="1" smtClean="0">
                <a:latin typeface="3ds" panose="02000503020000020004" pitchFamily="50" charset="0"/>
                <a:ea typeface="Meiryo UI" panose="020B0604030504040204" pitchFamily="50" charset="-128"/>
              </a:rPr>
              <a:t>pricer</a:t>
            </a:r>
            <a:endParaRPr lang="en-US" altLang="ja-JP" sz="14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Purchasing limit : Up to 25% of IB (MES, HD2) in local Honda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MES+TAD</a:t>
            </a:r>
            <a:r>
              <a:rPr lang="ja-JP" altLang="en-US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400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cannot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 be used separately.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Need to add usage scope and to be bundled 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400" dirty="0">
                <a:latin typeface="3ds" panose="02000503020000020004" pitchFamily="50" charset="0"/>
                <a:ea typeface="Meiryo UI" panose="020B0604030504040204" pitchFamily="50" charset="-128"/>
              </a:rPr>
              <a:t>This condition </a:t>
            </a:r>
            <a:r>
              <a:rPr lang="en-US" altLang="ja-JP" sz="1400" dirty="0" smtClean="0">
                <a:latin typeface="3ds" panose="02000503020000020004" pitchFamily="50" charset="0"/>
                <a:ea typeface="Meiryo UI" panose="020B0604030504040204" pitchFamily="50" charset="-128"/>
              </a:rPr>
              <a:t>is applied for Eligible Suppliers only. (Supplier list from HM)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* Designer Package (MES+TAD+MMO+DEY+TEO+VRR+SUM+SFO)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1822"/>
              </p:ext>
            </p:extLst>
          </p:nvPr>
        </p:nvGraphicFramePr>
        <p:xfrm>
          <a:off x="2810755" y="2765025"/>
          <a:ext cx="5959753" cy="7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108">
                  <a:extLst>
                    <a:ext uri="{9D8B030D-6E8A-4147-A177-3AD203B41FA5}">
                      <a16:colId xmlns:a16="http://schemas.microsoft.com/office/drawing/2014/main" val="4064205638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370938699"/>
                    </a:ext>
                  </a:extLst>
                </a:gridCol>
                <a:gridCol w="1818408">
                  <a:extLst>
                    <a:ext uri="{9D8B030D-6E8A-4147-A177-3AD203B41FA5}">
                      <a16:colId xmlns:a16="http://schemas.microsoft.com/office/drawing/2014/main" val="399857705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Designer</a:t>
                      </a:r>
                      <a:r>
                        <a:rPr kumimoji="1" lang="en-US" altLang="ja-JP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 PKG(shareable)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PLC@3,500,000JPY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ALC@ALC@630,000JPY(18%of PLC)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781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MES+TAD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 PKG</a:t>
                      </a:r>
                      <a:r>
                        <a:rPr kumimoji="1" lang="en-US" altLang="ja-JP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(shareable)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PLC@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ALC@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5779"/>
                  </a:ext>
                </a:extLst>
              </a:tr>
            </a:tbl>
          </a:graphicData>
        </a:graphic>
      </p:graphicFrame>
      <p:sp>
        <p:nvSpPr>
          <p:cNvPr id="1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Guest </a:t>
            </a: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Engineer local usage detail condition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214176" y="3259734"/>
            <a:ext cx="3531958" cy="244305"/>
          </a:xfrm>
          <a:prstGeom prst="rect">
            <a:avLst/>
          </a:prstGeom>
          <a:solidFill>
            <a:srgbClr val="0B3F77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3ds" panose="02000503020000020004" pitchFamily="50" charset="0"/>
              </a:rPr>
              <a:t>Coming soon</a:t>
            </a:r>
            <a:endParaRPr kumimoji="1" lang="ja-JP" altLang="en-US" dirty="0">
              <a:latin typeface="3ds" panose="02000503020000020004" pitchFamily="50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27695" y="498158"/>
            <a:ext cx="5001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**Guest </a:t>
            </a: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Engineer=leader of supplier users and Honda subcontractor’s employee whose usual workplace is Honda premises working on dedicated Honda Machine, ID, VDI network</a:t>
            </a:r>
            <a:endParaRPr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18"/>
          <p:cNvSpPr txBox="1"/>
          <p:nvPr/>
        </p:nvSpPr>
        <p:spPr>
          <a:xfrm>
            <a:off x="5172293" y="0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0" y="628214"/>
            <a:ext cx="8521974" cy="4363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Ref: IOC approval (IOC003817)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111682" y="4781096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4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443739" y="697733"/>
            <a:ext cx="2333911" cy="2519498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7" name="Rectangle 56"/>
          <p:cNvSpPr/>
          <p:nvPr/>
        </p:nvSpPr>
        <p:spPr>
          <a:xfrm>
            <a:off x="5764536" y="697734"/>
            <a:ext cx="3182037" cy="3985742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Rectangle 88"/>
          <p:cNvSpPr/>
          <p:nvPr/>
        </p:nvSpPr>
        <p:spPr>
          <a:xfrm>
            <a:off x="3400285" y="3339768"/>
            <a:ext cx="2372454" cy="135409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4395" y="697734"/>
            <a:ext cx="3220277" cy="400370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角丸四角形 61"/>
          <p:cNvSpPr/>
          <p:nvPr/>
        </p:nvSpPr>
        <p:spPr>
          <a:xfrm>
            <a:off x="3473233" y="1956158"/>
            <a:ext cx="2291304" cy="1117647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116638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3473233" y="3565861"/>
            <a:ext cx="2291303" cy="1117616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pic>
        <p:nvPicPr>
          <p:cNvPr id="11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4499" y="2198129"/>
            <a:ext cx="552903" cy="5529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3784289" y="1700586"/>
            <a:ext cx="16049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Client Machine (VDI)</a:t>
            </a:r>
            <a:b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on 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MS Azure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06356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Platform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748385" y="4114354"/>
            <a:ext cx="720000" cy="360000"/>
            <a:chOff x="4216059" y="3037772"/>
            <a:chExt cx="720000" cy="360000"/>
          </a:xfrm>
        </p:grpSpPr>
        <p:sp>
          <p:nvSpPr>
            <p:cNvPr id="4" name="左矢印 3"/>
            <p:cNvSpPr/>
            <p:nvPr/>
          </p:nvSpPr>
          <p:spPr>
            <a:xfrm>
              <a:off x="4216059" y="3037772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rPr>
                <a:t>PCS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042" y="3148039"/>
              <a:ext cx="269786" cy="139465"/>
            </a:xfrm>
            <a:prstGeom prst="rect">
              <a:avLst/>
            </a:prstGeom>
          </p:spPr>
        </p:pic>
      </p:grpSp>
      <p:pic>
        <p:nvPicPr>
          <p:cNvPr id="19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16174" y="3871104"/>
            <a:ext cx="549056" cy="549056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4437733" y="3841778"/>
            <a:ext cx="724533" cy="607802"/>
            <a:chOff x="4235711" y="3451441"/>
            <a:chExt cx="724533" cy="60780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240244" y="3451441"/>
              <a:ext cx="720000" cy="360000"/>
              <a:chOff x="4216059" y="3037772"/>
              <a:chExt cx="720000" cy="360000"/>
            </a:xfrm>
          </p:grpSpPr>
          <p:sp>
            <p:nvSpPr>
              <p:cNvPr id="22" name="左矢印 21"/>
              <p:cNvSpPr/>
              <p:nvPr/>
            </p:nvSpPr>
            <p:spPr>
              <a:xfrm>
                <a:off x="4216059" y="3037772"/>
                <a:ext cx="720000" cy="360000"/>
              </a:xfrm>
              <a:prstGeom prst="left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87915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3ds" panose="02000503020000020004" pitchFamily="50" charset="0"/>
                    <a:ea typeface="+mn-ea"/>
                    <a:cs typeface="+mn-cs"/>
                  </a:rPr>
                  <a:t>MES</a:t>
                </a:r>
                <a:endParaRPr kumimoji="1" lang="ja-JP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endParaRPr>
              </a:p>
            </p:txBody>
          </p:sp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8042" y="3148039"/>
                <a:ext cx="269786" cy="139465"/>
              </a:xfrm>
              <a:prstGeom prst="rect">
                <a:avLst/>
              </a:prstGeom>
            </p:spPr>
          </p:pic>
        </p:grpSp>
        <p:sp>
          <p:nvSpPr>
            <p:cNvPr id="25" name="左矢印 24"/>
            <p:cNvSpPr/>
            <p:nvPr/>
          </p:nvSpPr>
          <p:spPr>
            <a:xfrm>
              <a:off x="4235711" y="3699243"/>
              <a:ext cx="720000" cy="360000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dirty="0" smtClean="0">
                  <a:solidFill>
                    <a:schemeClr val="bg1"/>
                  </a:solidFill>
                  <a:latin typeface="3ds" panose="02000503020000020004" pitchFamily="50" charset="0"/>
                </a:rPr>
                <a:t>TAD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19" y="4199457"/>
            <a:ext cx="269786" cy="139465"/>
          </a:xfrm>
          <a:prstGeom prst="rect">
            <a:avLst/>
          </a:prstGeom>
        </p:spPr>
      </p:pic>
      <p:pic>
        <p:nvPicPr>
          <p:cNvPr id="30" name="Picture Placeholder 427">
            <a:extLst>
              <a:ext uri="{FF2B5EF4-FFF2-40B4-BE49-F238E27FC236}">
                <a16:creationId xmlns:a16="http://schemas.microsoft.com/office/drawing/2014/main" id="{14B37EE6-EF1A-47B2-9A32-15A1189141C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486692" y="2301552"/>
            <a:ext cx="540333" cy="540333"/>
          </a:xfrm>
          <a:prstGeom prst="rect">
            <a:avLst/>
          </a:prstGeom>
        </p:spPr>
      </p:pic>
      <p:pic>
        <p:nvPicPr>
          <p:cNvPr id="31" name="Picture Placeholder 103">
            <a:extLst>
              <a:ext uri="{FF2B5EF4-FFF2-40B4-BE49-F238E27FC236}">
                <a16:creationId xmlns:a16="http://schemas.microsoft.com/office/drawing/2014/main" id="{F22B6BA8-E53C-4519-B9C5-77DD6F2BCE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55275" y="2314621"/>
            <a:ext cx="478051" cy="478051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1364218" y="2728034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User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(Supplier’s Employee)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33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32362" y="3915107"/>
            <a:ext cx="540333" cy="540333"/>
          </a:xfrm>
          <a:prstGeom prst="rect">
            <a:avLst/>
          </a:prstGeom>
        </p:spPr>
      </p:pic>
      <p:pic>
        <p:nvPicPr>
          <p:cNvPr id="6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38785" y="2974718"/>
            <a:ext cx="312100" cy="312100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6485160" y="31818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Data Base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325538" y="2147733"/>
            <a:ext cx="578600" cy="5786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6758951" y="1700586"/>
            <a:ext cx="1304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 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Motor</a:t>
            </a:r>
          </a:p>
          <a:p>
            <a:pPr marL="0" marR="0" lvl="0" indent="0" algn="l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Premise (Japan)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587194" y="4040482"/>
            <a:ext cx="1021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license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Server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763744" y="4114354"/>
            <a:ext cx="720000" cy="360000"/>
            <a:chOff x="3995318" y="2817141"/>
            <a:chExt cx="720000" cy="360000"/>
          </a:xfrm>
        </p:grpSpPr>
        <p:sp>
          <p:nvSpPr>
            <p:cNvPr id="39" name="左矢印 38"/>
            <p:cNvSpPr/>
            <p:nvPr/>
          </p:nvSpPr>
          <p:spPr>
            <a:xfrm>
              <a:off x="3995318" y="2817141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3ds" panose="02000503020000020004" pitchFamily="50" charset="0"/>
                  <a:ea typeface="+mn-ea"/>
                  <a:cs typeface="+mn-cs"/>
                </a:rPr>
                <a:t>PCS</a:t>
              </a:r>
              <a:endParaRPr kumimoji="1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endParaRPr>
            </a:p>
          </p:txBody>
        </p:sp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408" y="2933883"/>
              <a:ext cx="269786" cy="139465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508907" y="4040482"/>
            <a:ext cx="9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Supplier’s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License Server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46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7150" y="2182210"/>
            <a:ext cx="552903" cy="552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テキスト ボックス 46"/>
          <p:cNvSpPr txBox="1"/>
          <p:nvPr/>
        </p:nvSpPr>
        <p:spPr>
          <a:xfrm>
            <a:off x="715993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Platform</a:t>
            </a: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4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1946" y="2963352"/>
            <a:ext cx="343310" cy="343310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723203" y="3181839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Data Base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5" name="カギ線コネクタ 4"/>
          <p:cNvCxnSpPr>
            <a:stCxn id="11" idx="3"/>
            <a:endCxn id="33" idx="0"/>
          </p:cNvCxnSpPr>
          <p:nvPr/>
        </p:nvCxnSpPr>
        <p:spPr>
          <a:xfrm>
            <a:off x="7197402" y="2474581"/>
            <a:ext cx="405127" cy="144052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サービスイラスト｜無料イラスト・フリー素材なら ...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2" t="21822" r="16354" b="20537"/>
          <a:stretch/>
        </p:blipFill>
        <p:spPr bwMode="auto">
          <a:xfrm>
            <a:off x="3424672" y="3423490"/>
            <a:ext cx="435129" cy="2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789887" y="3423964"/>
            <a:ext cx="1460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DS Managed DSLS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pic>
        <p:nvPicPr>
          <p:cNvPr id="76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18253" y="3915107"/>
            <a:ext cx="549056" cy="549056"/>
          </a:xfrm>
          <a:prstGeom prst="rect">
            <a:avLst/>
          </a:prstGeom>
        </p:spPr>
      </p:pic>
      <p:sp>
        <p:nvSpPr>
          <p:cNvPr id="86" name="角丸四角形 85"/>
          <p:cNvSpPr/>
          <p:nvPr/>
        </p:nvSpPr>
        <p:spPr>
          <a:xfrm>
            <a:off x="517109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07967" y="1700586"/>
            <a:ext cx="11115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</a:t>
            </a:r>
          </a:p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Premise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36" name="直線矢印コネクタ 35"/>
          <p:cNvCxnSpPr>
            <a:stCxn id="8" idx="3"/>
            <a:endCxn id="11" idx="1"/>
          </p:cNvCxnSpPr>
          <p:nvPr/>
        </p:nvCxnSpPr>
        <p:spPr>
          <a:xfrm>
            <a:off x="4904138" y="2437033"/>
            <a:ext cx="174036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11333" y="2441279"/>
            <a:ext cx="174036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46" idx="1"/>
            <a:endCxn id="76" idx="0"/>
          </p:cNvCxnSpPr>
          <p:nvPr/>
        </p:nvCxnSpPr>
        <p:spPr>
          <a:xfrm rot="10800000" flipH="1" flipV="1">
            <a:off x="807149" y="2458661"/>
            <a:ext cx="785631" cy="1456445"/>
          </a:xfrm>
          <a:prstGeom prst="bentConnector4">
            <a:avLst>
              <a:gd name="adj1" fmla="val -29098"/>
              <a:gd name="adj2" fmla="val 8200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46" idx="3"/>
          </p:cNvCxnSpPr>
          <p:nvPr/>
        </p:nvCxnSpPr>
        <p:spPr>
          <a:xfrm flipV="1">
            <a:off x="1360053" y="2458660"/>
            <a:ext cx="22825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7716491" y="75401"/>
            <a:ext cx="1399412" cy="343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26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62663" y="88190"/>
            <a:ext cx="981337" cy="312381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pPr marL="0" marR="0" lvl="0" indent="0" algn="l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Work</a:t>
            </a:r>
          </a:p>
          <a:p>
            <a:pPr marL="0" marR="0" lvl="0" indent="0" algn="l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120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X Work</a:t>
            </a:r>
            <a:endParaRPr kumimoji="0" lang="ja-JP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5386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cxnSp>
        <p:nvCxnSpPr>
          <p:cNvPr id="106" name="曲線コネクタ 105"/>
          <p:cNvCxnSpPr/>
          <p:nvPr/>
        </p:nvCxnSpPr>
        <p:spPr>
          <a:xfrm rot="10800000">
            <a:off x="7802269" y="196191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/>
          <p:cNvCxnSpPr/>
          <p:nvPr/>
        </p:nvCxnSpPr>
        <p:spPr>
          <a:xfrm rot="10800000">
            <a:off x="7802269" y="308366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5166029" y="778364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allow direct access from Supplier</a:t>
            </a:r>
            <a:b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to HONDA’s </a:t>
            </a:r>
            <a:r>
              <a:rPr kumimoji="1" lang="en-US" altLang="ja-JP" sz="600" b="1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3D</a:t>
            </a: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EXPERIENCE platform remotely</a:t>
            </a:r>
            <a:b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</a:b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to collaborate for efficient product development with new development flow.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5166029" y="765576"/>
            <a:ext cx="2842330" cy="420784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HONDA Work </a:t>
            </a:r>
            <a:r>
              <a:rPr kumimoji="1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is working for HONDA in HONDA’s virtual </a:t>
            </a:r>
            <a:r>
              <a:rPr kumimoji="1" lang="en-US" altLang="ja-JP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  <a:endParaRPr kumimoji="1" lang="ja-JP" altLang="en-US" sz="7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340620" y="791286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can use DS License for Supplier’s own work 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" b="0" i="0" u="none" strike="noStrike" kern="0" cap="none" spc="0" normalizeH="0" baseline="0" noProof="0" dirty="0">
                <a:ln>
                  <a:noFill/>
                </a:ln>
                <a:solidFill>
                  <a:srgbClr val="005386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with “PCS” purchased by Supplier.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600" b="0" i="0" u="none" strike="noStrike" kern="0" cap="none" spc="0" normalizeH="0" baseline="0" noProof="0" dirty="0">
              <a:ln>
                <a:noFill/>
              </a:ln>
              <a:solidFill>
                <a:srgbClr val="005386"/>
              </a:solidFill>
              <a:effectLst/>
              <a:uLnTx/>
              <a:uFillTx/>
              <a:latin typeface="3ds" panose="02000503020000020004" pitchFamily="50" charset="0"/>
              <a:ea typeface="+mn-ea"/>
              <a:cs typeface="+mn-cs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40620" y="778498"/>
            <a:ext cx="2842330" cy="420784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Work </a:t>
            </a:r>
            <a:r>
              <a:rPr kumimoji="0" lang="en-US" altLang="ja-JP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  <a:p>
            <a:pPr marL="0" marR="0" lvl="0" indent="0" algn="ctr" defTabSz="11721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Supplier is working for themselves in Supplier’s </a:t>
            </a:r>
            <a:r>
              <a:rPr kumimoji="1" lang="en-US" altLang="ja-JP" sz="700" b="0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env</a:t>
            </a:r>
            <a:r>
              <a:rPr kumimoji="1" lang="en-US" altLang="ja-JP" sz="7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3ds" panose="02000503020000020004" pitchFamily="50" charset="0"/>
                <a:ea typeface="+mn-ea"/>
                <a:cs typeface="+mn-cs"/>
              </a:rPr>
              <a:t>.</a:t>
            </a: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26E222F2-A772-95E6-1A88-84397486FBA9}"/>
              </a:ext>
            </a:extLst>
          </p:cNvPr>
          <p:cNvSpPr txBox="1">
            <a:spLocks/>
          </p:cNvSpPr>
          <p:nvPr/>
        </p:nvSpPr>
        <p:spPr>
          <a:xfrm>
            <a:off x="382937" y="312223"/>
            <a:ext cx="8377077" cy="323165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000" dirty="0">
                <a:latin typeface="3DS V2 SemiBold" pitchFamily="2" charset="0"/>
              </a:rPr>
              <a:t>Honda </a:t>
            </a:r>
            <a:r>
              <a:rPr lang="en-US" altLang="ja-JP" sz="2000" b="1" dirty="0">
                <a:latin typeface="3DS V2 SemiBold" pitchFamily="2" charset="0"/>
              </a:rPr>
              <a:t>3D</a:t>
            </a:r>
            <a:r>
              <a:rPr lang="en-US" altLang="ja-JP" sz="2000" dirty="0">
                <a:latin typeface="3DS V2 SemiBold" pitchFamily="2" charset="0"/>
              </a:rPr>
              <a:t>EXPERIENCE Supplier Collaboration</a:t>
            </a:r>
            <a:r>
              <a:rPr lang="ja-JP" altLang="en-US" sz="2000" dirty="0">
                <a:latin typeface="3DS V2 SemiBold" pitchFamily="2" charset="0"/>
              </a:rPr>
              <a:t> </a:t>
            </a:r>
            <a:r>
              <a:rPr lang="en-US" altLang="ja-JP" sz="2000" dirty="0">
                <a:latin typeface="3DS V2 SemiBold" pitchFamily="2" charset="0"/>
              </a:rPr>
              <a:t>Overview</a:t>
            </a:r>
            <a:endParaRPr lang="en-US" sz="2000" dirty="0">
              <a:latin typeface="3DS V2 SemiBold" pitchFamily="2" charset="0"/>
            </a:endParaRPr>
          </a:p>
        </p:txBody>
      </p:sp>
      <p:cxnSp>
        <p:nvCxnSpPr>
          <p:cNvPr id="82" name="直線矢印コネクタ 90"/>
          <p:cNvCxnSpPr>
            <a:stCxn id="31" idx="3"/>
            <a:endCxn id="20" idx="0"/>
          </p:cNvCxnSpPr>
          <p:nvPr/>
        </p:nvCxnSpPr>
        <p:spPr>
          <a:xfrm>
            <a:off x="2433326" y="2553647"/>
            <a:ext cx="2086922" cy="87031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35"/>
          <p:cNvCxnSpPr>
            <a:stCxn id="8" idx="2"/>
            <a:endCxn id="20" idx="0"/>
          </p:cNvCxnSpPr>
          <p:nvPr/>
        </p:nvCxnSpPr>
        <p:spPr>
          <a:xfrm flipH="1">
            <a:off x="4520248" y="2726333"/>
            <a:ext cx="94590" cy="69763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usage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 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A’s GE 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84135"/>
              </p:ext>
            </p:extLst>
          </p:nvPr>
        </p:nvGraphicFramePr>
        <p:xfrm>
          <a:off x="2622690" y="3352119"/>
          <a:ext cx="6430569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Case2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Case3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Case4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HM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HM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Outsource from 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Outsource from JP supplier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Out side JP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海外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</a:t>
                      </a:r>
                      <a:endParaRPr kumimoji="1" lang="ja-JP" altLang="en-US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  <a:endParaRPr kumimoji="1" lang="en-US" altLang="ja-JP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HM JP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Country A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90226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02" name="正方形/長方形 101"/>
          <p:cNvSpPr/>
          <p:nvPr/>
        </p:nvSpPr>
        <p:spPr>
          <a:xfrm>
            <a:off x="3136872" y="2097326"/>
            <a:ext cx="590226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Case3</a:t>
            </a:r>
            <a:endParaRPr lang="ja-JP" altLang="en-US" sz="1000" b="1" dirty="0"/>
          </a:p>
        </p:txBody>
      </p:sp>
      <p:sp>
        <p:nvSpPr>
          <p:cNvPr id="109" name="正方形/長方形 108"/>
          <p:cNvSpPr/>
          <p:nvPr/>
        </p:nvSpPr>
        <p:spPr>
          <a:xfrm>
            <a:off x="4746506" y="3340966"/>
            <a:ext cx="1717118" cy="1910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90516" y="2936432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Case4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GE</a:t>
            </a: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46229" y="3098283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100" dirty="0" smtClean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Global license</a:t>
            </a:r>
            <a:endParaRPr lang="ja-JP" altLang="en-US" sz="1100" dirty="0">
              <a:solidFill>
                <a:schemeClr val="bg2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28455" y="1612122"/>
            <a:ext cx="1696177" cy="1896425"/>
          </a:xfrm>
          <a:prstGeom prst="rect">
            <a:avLst/>
          </a:prstGeom>
          <a:solidFill>
            <a:srgbClr val="97999B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Not applicable for Guest Engineer license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A’s 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Honda entities under Honda UPC in APS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7003790"/>
              </p:ext>
            </p:extLst>
          </p:nvPr>
        </p:nvGraphicFramePr>
        <p:xfrm>
          <a:off x="382937" y="862594"/>
          <a:ext cx="3775890" cy="2849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5890">
                  <a:extLst>
                    <a:ext uri="{9D8B030D-6E8A-4147-A177-3AD203B41FA5}">
                      <a16:colId xmlns:a16="http://schemas.microsoft.com/office/drawing/2014/main" val="231521445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Indonesia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1923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R&amp;D SOUTHEAST ASIA CO LTD [200000000016510]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36117378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ASTRA HONDA MOTOR [200000000010894]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57436675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u="none" strike="noStrike">
                          <a:effectLst/>
                        </a:rPr>
                        <a:t>PT HONDA ACCESS INDONESIA [200000000079558]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02219063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HONDA PRECISION PARTS MANUFACTURING [200000000015201]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09751916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HONDA PROSPECT MOTOR [200000000013103]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8789307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PT HONDA R&amp;D INDONESIA [200000000079613]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5483986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MINEBEA ACCESSSOLUTIONS INDONESIA [200000000019069]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716142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PT YUTAKA MANUFACTURING INDONESIA [200000000015204]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89704142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Malaysia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048897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BOON SIEW HONDA SDN BHD [200000000070038]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4781826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ASSEMBLY (M) SDN BHD [200000000231699]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62029346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MALAYSIA SDN BHD [200000000009269]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32573096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Philippines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96518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GOSHI PHILIPPINES INC [200000000305721]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7476098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HONDA PARTS MANUFACTURING CORP [200000000119150]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15959523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HONDA PHILIPPINES INC [200000000030664]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7620" marT="7620" marB="0" anchor="b"/>
                </a:tc>
                <a:extLst>
                  <a:ext uri="{0D108BD9-81ED-4DB2-BD59-A6C34878D82A}">
                    <a16:rowId xmlns:a16="http://schemas.microsoft.com/office/drawing/2014/main" val="22811223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1263"/>
              </p:ext>
            </p:extLst>
          </p:nvPr>
        </p:nvGraphicFramePr>
        <p:xfrm>
          <a:off x="4633480" y="862594"/>
          <a:ext cx="3948545" cy="3257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8545">
                  <a:extLst>
                    <a:ext uri="{9D8B030D-6E8A-4147-A177-3AD203B41FA5}">
                      <a16:colId xmlns:a16="http://schemas.microsoft.com/office/drawing/2014/main" val="572579874"/>
                    </a:ext>
                  </a:extLst>
                </a:gridCol>
              </a:tblGrid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Thailand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30" marR="6730" marT="6730" marB="0" anchor="b"/>
                </a:tc>
                <a:extLst>
                  <a:ext uri="{0D108BD9-81ED-4DB2-BD59-A6C34878D82A}">
                    <a16:rowId xmlns:a16="http://schemas.microsoft.com/office/drawing/2014/main" val="1746545097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ASIAN HONDA MOTOR CO LTD [200000000011428]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82931613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ASIAN PARTS MANUFACTURING CO LTD [200000000145990]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1799901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ATSUMITEC THAILAND CO LTD [200000000114813]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86584023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ACCESS ASIA AND OCEANIA CO LTD [200000000016268]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930893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AUTOMOBILE (THAILAND) CO LTD [200000000013701]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54325658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ENGINEERING ASIAN CO LTD [200000000017970]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718453917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FOUNDRY (ASIAN) CO LTD [200000000035994]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965118345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ASIA PACIFIC CO LTD [200000000018840]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896928299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SOUTHEAST ASIA CO LTD [200000000010695]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75500817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TRADING ASIA COMPANY LIMITED [200000000450369]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50598778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MINEBEA ACCESSSOLUTIONS R&amp;D ASIA LTD [200000000023417]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57990677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MINEBEA ACCESSSOLUTIONS THAI LTD [200000000013761]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378842155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SIAM GOSHI MANUFACTURING CO LTD [200000000014711]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03339520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SIAM YACHIYO CO LTD [200000000034473]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85130468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>
                          <a:effectLst/>
                        </a:rPr>
                        <a:t>THAI HONDA CO LTD [200000000927079]</a:t>
                      </a:r>
                      <a:endParaRPr lang="it-I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7431146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THAI HONDA MANUFACTURING CO LTD [200000000013703]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99532729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YS TECH (THAILAND) CO LTD [200000000033599]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14607086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Vietnam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30" marR="6730" marT="6730" marB="0" anchor="b"/>
                </a:tc>
                <a:extLst>
                  <a:ext uri="{0D108BD9-81ED-4DB2-BD59-A6C34878D82A}">
                    <a16:rowId xmlns:a16="http://schemas.microsoft.com/office/drawing/2014/main" val="2362788489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GOSHI-THANG LONG AUTO-PARTS CO LTD [200000000657392]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1694090221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HONDA R&amp;D SOUTHEAST ASIA CO LTD [200000000040913]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3520572810"/>
                  </a:ext>
                </a:extLst>
              </a:tr>
              <a:tr h="148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HONDA VIETNAM CO LTD [200000000011184]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957" marR="6730" marT="6730" marB="0" anchor="b"/>
                </a:tc>
                <a:extLst>
                  <a:ext uri="{0D108BD9-81ED-4DB2-BD59-A6C34878D82A}">
                    <a16:rowId xmlns:a16="http://schemas.microsoft.com/office/drawing/2014/main" val="225101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27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</a:t>
            </a:r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usage – Honda </a:t>
            </a:r>
            <a:r>
              <a:rPr lang="en-US" altLang="ja-JP" b="1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asean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7059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Singapore</a:t>
            </a:r>
            <a:endParaRPr kumimoji="1" lang="en-US" altLang="ja-JP" sz="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921490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5 to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 GE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0117"/>
              </p:ext>
            </p:extLst>
          </p:nvPr>
        </p:nvGraphicFramePr>
        <p:xfrm>
          <a:off x="2568827" y="3059542"/>
          <a:ext cx="6430569" cy="1977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Case5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Case6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Case7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Case8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Case9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Case10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Singapore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Global?</a:t>
                      </a:r>
                      <a:endParaRPr kumimoji="1" lang="en-US" altLang="ja-JP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Indonesia?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77402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71585" y="1785026"/>
            <a:ext cx="923651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5 to 9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</a:t>
            </a:r>
            <a:endParaRPr kumimoji="1" lang="en-US" altLang="ja-JP" sz="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 to 9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109"/>
          <p:cNvSpPr/>
          <p:nvPr/>
        </p:nvSpPr>
        <p:spPr>
          <a:xfrm>
            <a:off x="1037637" y="4156071"/>
            <a:ext cx="704039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10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519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Guest Engineer </a:t>
            </a:r>
            <a:r>
              <a:rPr lang="en-US" altLang="ja-JP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usage – Supplier ASEAN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5302104" y="645041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343829" y="632418"/>
            <a:ext cx="433195" cy="433195"/>
          </a:xfrm>
          <a:prstGeom prst="rect">
            <a:avLst/>
          </a:prstGeom>
        </p:spPr>
      </p:pic>
      <p:pic>
        <p:nvPicPr>
          <p:cNvPr id="57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5715969" y="628874"/>
            <a:ext cx="433195" cy="433195"/>
          </a:xfrm>
          <a:prstGeom prst="rect">
            <a:avLst/>
          </a:prstGeom>
        </p:spPr>
      </p:pic>
      <p:pic>
        <p:nvPicPr>
          <p:cNvPr id="5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6063299" y="635963"/>
            <a:ext cx="433195" cy="433195"/>
          </a:xfrm>
          <a:prstGeom prst="rect">
            <a:avLst/>
          </a:prstGeom>
        </p:spPr>
      </p:pic>
      <p:pic>
        <p:nvPicPr>
          <p:cNvPr id="59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8829" y="903347"/>
            <a:ext cx="525528" cy="551020"/>
          </a:xfrm>
          <a:prstGeom prst="rect">
            <a:avLst/>
          </a:prstGeom>
          <a:noFill/>
        </p:spPr>
      </p:pic>
      <p:pic>
        <p:nvPicPr>
          <p:cNvPr id="60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31815" y="1097445"/>
            <a:ext cx="434538" cy="452873"/>
          </a:xfrm>
          <a:prstGeom prst="rect">
            <a:avLst/>
          </a:prstGeom>
          <a:noFill/>
        </p:spPr>
      </p:pic>
      <p:sp>
        <p:nvSpPr>
          <p:cNvPr id="61" name="テキスト ボックス 60"/>
          <p:cNvSpPr txBox="1"/>
          <p:nvPr/>
        </p:nvSpPr>
        <p:spPr>
          <a:xfrm>
            <a:off x="3480390" y="1516912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global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511210" y="1499191"/>
            <a:ext cx="882503" cy="145914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807535" y="432391"/>
            <a:ext cx="3636335" cy="41750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/>
          <p:nvPr/>
        </p:nvCxnSpPr>
        <p:spPr>
          <a:xfrm flipV="1">
            <a:off x="4253454" y="751367"/>
            <a:ext cx="1190416" cy="3336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endCxn id="57" idx="2"/>
          </p:cNvCxnSpPr>
          <p:nvPr/>
        </p:nvCxnSpPr>
        <p:spPr>
          <a:xfrm rot="16200000" flipV="1">
            <a:off x="5879012" y="1115625"/>
            <a:ext cx="539903" cy="432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2103" y="3160995"/>
            <a:ext cx="525528" cy="551020"/>
          </a:xfrm>
          <a:prstGeom prst="rect">
            <a:avLst/>
          </a:prstGeom>
          <a:noFill/>
        </p:spPr>
      </p:pic>
      <p:pic>
        <p:nvPicPr>
          <p:cNvPr id="69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5089" y="3355093"/>
            <a:ext cx="434538" cy="452873"/>
          </a:xfrm>
          <a:prstGeom prst="rect">
            <a:avLst/>
          </a:prstGeom>
          <a:noFill/>
        </p:spPr>
      </p:pic>
      <p:cxnSp>
        <p:nvCxnSpPr>
          <p:cNvPr id="71" name="曲線コネクタ 70"/>
          <p:cNvCxnSpPr/>
          <p:nvPr/>
        </p:nvCxnSpPr>
        <p:spPr>
          <a:xfrm flipV="1">
            <a:off x="1828800" y="1049079"/>
            <a:ext cx="3934047" cy="2665229"/>
          </a:xfrm>
          <a:prstGeom prst="curvedConnector3">
            <a:avLst>
              <a:gd name="adj1" fmla="val 57059"/>
            </a:avLst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角丸四角形 80"/>
          <p:cNvSpPr/>
          <p:nvPr/>
        </p:nvSpPr>
        <p:spPr>
          <a:xfrm>
            <a:off x="754913" y="2122967"/>
            <a:ext cx="1410586" cy="808075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Client Machine (VDI)on MS Azure</a:t>
            </a:r>
            <a:endParaRPr kumimoji="1" lang="ja-JP" altLang="en-US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2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796638" y="2110344"/>
            <a:ext cx="433195" cy="433195"/>
          </a:xfrm>
          <a:prstGeom prst="rect">
            <a:avLst/>
          </a:prstGeom>
        </p:spPr>
      </p:pic>
      <p:pic>
        <p:nvPicPr>
          <p:cNvPr id="83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168778" y="2106800"/>
            <a:ext cx="433195" cy="433195"/>
          </a:xfrm>
          <a:prstGeom prst="rect">
            <a:avLst/>
          </a:prstGeom>
        </p:spPr>
      </p:pic>
      <p:pic>
        <p:nvPicPr>
          <p:cNvPr id="84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1516108" y="2113889"/>
            <a:ext cx="433195" cy="433195"/>
          </a:xfrm>
          <a:prstGeom prst="rect">
            <a:avLst/>
          </a:prstGeom>
        </p:spPr>
      </p:pic>
      <p:cxnSp>
        <p:nvCxnSpPr>
          <p:cNvPr id="85" name="曲線コネクタ 84"/>
          <p:cNvCxnSpPr/>
          <p:nvPr/>
        </p:nvCxnSpPr>
        <p:spPr>
          <a:xfrm rot="5400000" flipH="1" flipV="1">
            <a:off x="782454" y="2679460"/>
            <a:ext cx="714034" cy="420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006550" y="2970027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Singapore</a:t>
            </a:r>
            <a:endParaRPr kumimoji="1" lang="en-US" altLang="ja-JP" sz="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Azure </a:t>
            </a:r>
            <a:r>
              <a:rPr kumimoji="1" lang="en-US" altLang="ja-JP" sz="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7517" y="3221246"/>
            <a:ext cx="525528" cy="551020"/>
          </a:xfrm>
          <a:prstGeom prst="rect">
            <a:avLst/>
          </a:prstGeom>
          <a:noFill/>
        </p:spPr>
      </p:pic>
      <p:pic>
        <p:nvPicPr>
          <p:cNvPr id="8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0503" y="3415344"/>
            <a:ext cx="434538" cy="452873"/>
          </a:xfrm>
          <a:prstGeom prst="rect">
            <a:avLst/>
          </a:prstGeom>
          <a:noFill/>
        </p:spPr>
      </p:pic>
      <p:sp>
        <p:nvSpPr>
          <p:cNvPr id="89" name="テキスト ボックス 88"/>
          <p:cNvSpPr txBox="1"/>
          <p:nvPr/>
        </p:nvSpPr>
        <p:spPr>
          <a:xfrm>
            <a:off x="1027813" y="3877974"/>
            <a:ext cx="1051600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11 to 15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global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460182" y="1501037"/>
            <a:ext cx="590226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Case1</a:t>
            </a:r>
            <a:endParaRPr lang="ja-JP" altLang="en-US" sz="1000" b="1" dirty="0"/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2988"/>
              </p:ext>
            </p:extLst>
          </p:nvPr>
        </p:nvGraphicFramePr>
        <p:xfrm>
          <a:off x="2568827" y="3059542"/>
          <a:ext cx="6430569" cy="1977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9215">
                  <a:extLst>
                    <a:ext uri="{9D8B030D-6E8A-4147-A177-3AD203B41FA5}">
                      <a16:colId xmlns:a16="http://schemas.microsoft.com/office/drawing/2014/main" val="255401846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686882959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231330822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2670054371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233451837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4032051940"/>
                    </a:ext>
                  </a:extLst>
                </a:gridCol>
                <a:gridCol w="858559">
                  <a:extLst>
                    <a:ext uri="{9D8B030D-6E8A-4147-A177-3AD203B41FA5}">
                      <a16:colId xmlns:a16="http://schemas.microsoft.com/office/drawing/2014/main" val="1560386188"/>
                    </a:ext>
                  </a:extLst>
                </a:gridCol>
              </a:tblGrid>
              <a:tr h="192507">
                <a:tc>
                  <a:txBody>
                    <a:bodyPr/>
                    <a:lstStyle/>
                    <a:p>
                      <a:pPr algn="ctr"/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Case11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Case12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Case13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Case14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Case15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Case16</a:t>
                      </a:r>
                      <a:endParaRPr kumimoji="1" lang="ja-JP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920329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env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Singapore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Singapore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Japan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1869182"/>
                  </a:ext>
                </a:extLst>
              </a:tr>
              <a:tr h="423515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Guest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233304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location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Indonesia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00221"/>
                  </a:ext>
                </a:extLst>
              </a:tr>
              <a:tr h="192507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</a:t>
                      </a:r>
                      <a:r>
                        <a:rPr kumimoji="1" lang="en-US" altLang="ja-JP" sz="9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Usage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Global?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Global?</a:t>
                      </a:r>
                      <a:endParaRPr kumimoji="1" lang="en-US" altLang="ja-JP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15426"/>
                  </a:ext>
                </a:extLst>
              </a:tr>
              <a:tr h="30801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9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Indonesia?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Malaysia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Philippines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Vietnam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Honda Company in 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Thailand</a:t>
                      </a:r>
                      <a:r>
                        <a:rPr kumimoji="1" lang="en-US" altLang="ja-JP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?</a:t>
                      </a:r>
                      <a:endParaRPr kumimoji="1" lang="ja-JP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27394"/>
                  </a:ext>
                </a:extLst>
              </a:tr>
            </a:tbl>
          </a:graphicData>
        </a:graphic>
      </p:graphicFrame>
      <p:sp>
        <p:nvSpPr>
          <p:cNvPr id="101" name="正方形/長方形 100"/>
          <p:cNvSpPr/>
          <p:nvPr/>
        </p:nvSpPr>
        <p:spPr>
          <a:xfrm>
            <a:off x="4138740" y="675242"/>
            <a:ext cx="577402" cy="24622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Case2</a:t>
            </a:r>
            <a:endParaRPr lang="ja-JP" altLang="en-US" sz="1000" b="1" dirty="0"/>
          </a:p>
        </p:txBody>
      </p:sp>
      <p:sp>
        <p:nvSpPr>
          <p:cNvPr id="110" name="正方形/長方形 109"/>
          <p:cNvSpPr/>
          <p:nvPr/>
        </p:nvSpPr>
        <p:spPr>
          <a:xfrm>
            <a:off x="171585" y="1785026"/>
            <a:ext cx="1087157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11 to 15</a:t>
            </a:r>
            <a:endParaRPr lang="ja-JP" altLang="en-US" sz="1000" b="1" dirty="0"/>
          </a:p>
        </p:txBody>
      </p:sp>
      <p:pic>
        <p:nvPicPr>
          <p:cNvPr id="117" name="Picture 10" descr="PC_xml_Web_Service"/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6608" y="1640536"/>
            <a:ext cx="525528" cy="551020"/>
          </a:xfrm>
          <a:prstGeom prst="rect">
            <a:avLst/>
          </a:prstGeom>
          <a:noFill/>
        </p:spPr>
      </p:pic>
      <p:pic>
        <p:nvPicPr>
          <p:cNvPr id="118" name="Picture 11" descr="BlueUser"/>
          <p:cNvPicPr>
            <a:picLocks noChangeAspect="1" noChangeArrowheads="1"/>
          </p:cNvPicPr>
          <p:nvPr/>
        </p:nvPicPr>
        <p:blipFill>
          <a:blip r:embed="rId47" cstate="print">
            <a:clrChange>
              <a:clrFrom>
                <a:srgbClr val="08369A"/>
              </a:clrFrom>
              <a:clrTo>
                <a:srgbClr val="08369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79594" y="1834634"/>
            <a:ext cx="434538" cy="452873"/>
          </a:xfrm>
          <a:prstGeom prst="rect">
            <a:avLst/>
          </a:prstGeom>
          <a:noFill/>
        </p:spPr>
      </p:pic>
      <p:sp>
        <p:nvSpPr>
          <p:cNvPr id="119" name="テキスト ボックス 118"/>
          <p:cNvSpPr txBox="1"/>
          <p:nvPr/>
        </p:nvSpPr>
        <p:spPr>
          <a:xfrm>
            <a:off x="5677787" y="2289543"/>
            <a:ext cx="882503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Japan GE</a:t>
            </a:r>
            <a:endParaRPr kumimoji="1" lang="en-US" altLang="ja-JP" sz="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Local usage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22938" y="3871171"/>
            <a:ext cx="1010225" cy="251637"/>
          </a:xfrm>
          <a:prstGeom prst="rect">
            <a:avLst/>
          </a:prstGeom>
        </p:spPr>
        <p:txBody>
          <a:bodyPr vert="horz" wrap="square" lIns="87916" tIns="43957" rIns="87916" bIns="43957" rtlCol="0" anchor="ctr">
            <a:noAutofit/>
          </a:bodyPr>
          <a:lstStyle/>
          <a:p>
            <a:pPr algn="ctr"/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Country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 to 15 </a:t>
            </a:r>
            <a:r>
              <a:rPr kumimoji="1" lang="en-US" altLang="ja-JP" sz="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 local usage</a:t>
            </a:r>
            <a:endParaRPr kumimoji="1" lang="ja-JP" altLang="en-US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109"/>
          <p:cNvSpPr/>
          <p:nvPr/>
        </p:nvSpPr>
        <p:spPr>
          <a:xfrm>
            <a:off x="1037637" y="4156071"/>
            <a:ext cx="704039" cy="246221"/>
          </a:xfrm>
          <a:prstGeom prst="rect">
            <a:avLst/>
          </a:prstGeom>
          <a:ln>
            <a:solidFill>
              <a:srgbClr val="B2B2B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Case 16</a:t>
            </a:r>
            <a:endParaRPr lang="ja-JP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7435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00338" y="72736"/>
            <a:ext cx="8756626" cy="457169"/>
          </a:xfrm>
          <a:solidFill>
            <a:schemeClr val="tx1"/>
          </a:solidFill>
        </p:spPr>
        <p:txBody>
          <a:bodyPr/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Purpose of this document</a:t>
            </a:r>
            <a:endParaRPr kumimoji="1" lang="ja-JP" altLang="en-US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3ds" panose="02000503020000020004" pitchFamily="50" charset="0"/>
              </a:rPr>
              <a:t>Since HONDA’s </a:t>
            </a:r>
            <a:r>
              <a:rPr lang="en-US" altLang="ja-JP" b="1" dirty="0">
                <a:latin typeface="3ds" panose="02000503020000020004" pitchFamily="50" charset="0"/>
              </a:rPr>
              <a:t>3D</a:t>
            </a:r>
            <a:r>
              <a:rPr lang="en-US" altLang="ja-JP" dirty="0">
                <a:latin typeface="3ds" panose="02000503020000020004" pitchFamily="50" charset="0"/>
              </a:rPr>
              <a:t>EXPERIENCE CATIA Go-Live in 2021, Supplier collaboration framework </a:t>
            </a:r>
            <a:r>
              <a:rPr lang="en-US" altLang="ja-JP" dirty="0" smtClean="0">
                <a:latin typeface="3ds" panose="02000503020000020004" pitchFamily="50" charset="0"/>
              </a:rPr>
              <a:t>will be expanded into global finally (</a:t>
            </a:r>
            <a:r>
              <a:rPr lang="en-US" altLang="ja-JP" dirty="0" err="1" smtClean="0">
                <a:latin typeface="3ds" panose="02000503020000020004" pitchFamily="50" charset="0"/>
              </a:rPr>
              <a:t>Japan,NAM,China</a:t>
            </a:r>
            <a:r>
              <a:rPr lang="en-US" altLang="ja-JP" dirty="0" smtClean="0">
                <a:latin typeface="3ds" panose="02000503020000020004" pitchFamily="50" charset="0"/>
              </a:rPr>
              <a:t>, Thailand,  India, Brazil etc…)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>
                <a:latin typeface="3ds" panose="02000503020000020004" pitchFamily="50" charset="0"/>
              </a:rPr>
              <a:t>This </a:t>
            </a:r>
            <a:r>
              <a:rPr lang="en-US" altLang="ja-JP" dirty="0">
                <a:latin typeface="3ds" panose="02000503020000020004" pitchFamily="50" charset="0"/>
              </a:rPr>
              <a:t>document is created for DS internal information sharing purpose only and should not be shared with outside of DS. </a:t>
            </a: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 smtClean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>
                <a:latin typeface="3ds" panose="02000503020000020004" pitchFamily="50" charset="0"/>
              </a:rPr>
              <a:t>We </a:t>
            </a:r>
            <a:r>
              <a:rPr lang="en-US" altLang="ja-JP" dirty="0">
                <a:latin typeface="3ds" panose="02000503020000020004" pitchFamily="50" charset="0"/>
              </a:rPr>
              <a:t>share our knowledge from Japan to help other GEOs to be prepared to better support HONDA and HONDA </a:t>
            </a:r>
            <a:r>
              <a:rPr lang="en-US" altLang="ja-JP" dirty="0" smtClean="0">
                <a:latin typeface="3ds" panose="02000503020000020004" pitchFamily="50" charset="0"/>
              </a:rPr>
              <a:t>suppliers.</a:t>
            </a:r>
          </a:p>
        </p:txBody>
      </p:sp>
    </p:spTree>
    <p:extLst>
      <p:ext uri="{BB962C8B-B14F-4D97-AF65-F5344CB8AC3E}">
        <p14:creationId xmlns:p14="http://schemas.microsoft.com/office/powerpoint/2010/main" val="27797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53745204"/>
              </p:ext>
            </p:extLst>
          </p:nvPr>
        </p:nvGraphicFramePr>
        <p:xfrm>
          <a:off x="719135" y="2665646"/>
          <a:ext cx="7740810" cy="192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764">
                  <a:extLst>
                    <a:ext uri="{9D8B030D-6E8A-4147-A177-3AD203B41FA5}">
                      <a16:colId xmlns:a16="http://schemas.microsoft.com/office/drawing/2014/main" val="2339337504"/>
                    </a:ext>
                  </a:extLst>
                </a:gridCol>
                <a:gridCol w="1856721">
                  <a:extLst>
                    <a:ext uri="{9D8B030D-6E8A-4147-A177-3AD203B41FA5}">
                      <a16:colId xmlns:a16="http://schemas.microsoft.com/office/drawing/2014/main" val="1344962757"/>
                    </a:ext>
                  </a:extLst>
                </a:gridCol>
                <a:gridCol w="1912562">
                  <a:extLst>
                    <a:ext uri="{9D8B030D-6E8A-4147-A177-3AD203B41FA5}">
                      <a16:colId xmlns:a16="http://schemas.microsoft.com/office/drawing/2014/main" val="381512252"/>
                    </a:ext>
                  </a:extLst>
                </a:gridCol>
                <a:gridCol w="2896763">
                  <a:extLst>
                    <a:ext uri="{9D8B030D-6E8A-4147-A177-3AD203B41FA5}">
                      <a16:colId xmlns:a16="http://schemas.microsoft.com/office/drawing/2014/main" val="7593513"/>
                    </a:ext>
                  </a:extLst>
                </a:gridCol>
              </a:tblGrid>
              <a:tr h="416372">
                <a:tc>
                  <a:txBody>
                    <a:bodyPr/>
                    <a:lstStyle/>
                    <a:p>
                      <a:pPr algn="ctr"/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For Guest Engineer*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1 license per supplier (Max2)</a:t>
                      </a:r>
                    </a:p>
                  </a:txBody>
                  <a:tcPr marL="68580" marR="6858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For Supplier</a:t>
                      </a:r>
                    </a:p>
                  </a:txBody>
                  <a:tcPr marL="68580" marR="68580" marT="0" marB="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593021"/>
                  </a:ext>
                </a:extLst>
              </a:tr>
              <a:tr h="165381"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dirty="0" smtClean="0">
                          <a:solidFill>
                            <a:schemeClr val="bg2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Local usage</a:t>
                      </a:r>
                      <a:endParaRPr lang="ja-JP" sz="1000" dirty="0">
                        <a:solidFill>
                          <a:schemeClr val="bg2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Global usage</a:t>
                      </a:r>
                      <a:endParaRPr lang="ja-JP" sz="100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Local usage</a:t>
                      </a:r>
                      <a:r>
                        <a:rPr kumimoji="1" lang="ja-JP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 </a:t>
                      </a: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/ Global usage</a:t>
                      </a:r>
                      <a:endParaRPr lang="ja-JP" altLang="ja-JP" sz="10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630416"/>
                  </a:ext>
                </a:extLst>
              </a:tr>
              <a:tr h="275635"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Eligible License configuration and Price(JPY)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Designer Package</a:t>
                      </a:r>
                      <a:r>
                        <a:rPr lang="en-US" sz="12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*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PLC@3,500,000JPY※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ALC@630,000JPY(18%of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PLC)</a:t>
                      </a: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</a:t>
                      </a: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Designer Package</a:t>
                      </a:r>
                      <a:r>
                        <a:rPr lang="en-US" altLang="ja-JP" sz="12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*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PLC@7,000,000JPY※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ALC@1,260,000JPY※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MES+TAD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Supplier will buy own license after April 1 2024</a:t>
                      </a: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0376368"/>
                  </a:ext>
                </a:extLst>
              </a:tr>
              <a:tr h="358140"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</a:t>
                      </a: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+TAD(Bundle)</a:t>
                      </a:r>
                      <a:endParaRPr lang="en-US" sz="12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Coming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soon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b="1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MES+TAD(Bundle)</a:t>
                      </a:r>
                      <a:endParaRPr lang="en-US" altLang="ja-JP" sz="120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Coming</a:t>
                      </a:r>
                      <a:r>
                        <a:rPr kumimoji="1" lang="en-US" altLang="ja-JP" sz="8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soon</a:t>
                      </a:r>
                      <a:endParaRPr kumimoji="1"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5493565"/>
                  </a:ext>
                </a:extLst>
              </a:tr>
              <a:tr h="444531"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Eligible</a:t>
                      </a:r>
                      <a:r>
                        <a:rPr kumimoji="1" lang="en-US" altLang="ja-JP" sz="1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licensee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  <a:r>
                        <a:rPr kumimoji="1" lang="en-US" altLang="ja-JP" sz="10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Honda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HM Japan only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Supplier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6576129"/>
                  </a:ext>
                </a:extLst>
              </a:tr>
            </a:tbl>
          </a:graphicData>
        </a:graphic>
      </p:graphicFrame>
      <p:pic>
        <p:nvPicPr>
          <p:cNvPr id="1026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71" y="760834"/>
            <a:ext cx="3445507" cy="1849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3" name="角丸四角形 2"/>
          <p:cNvSpPr/>
          <p:nvPr/>
        </p:nvSpPr>
        <p:spPr>
          <a:xfrm>
            <a:off x="3678541" y="963261"/>
            <a:ext cx="809697" cy="43276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434235" y="1368110"/>
            <a:ext cx="286188" cy="1340189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5345635" y="1359967"/>
            <a:ext cx="1166847" cy="1313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9"/>
          <p:cNvSpPr txBox="1">
            <a:spLocks/>
          </p:cNvSpPr>
          <p:nvPr/>
        </p:nvSpPr>
        <p:spPr>
          <a:xfrm>
            <a:off x="641010" y="4627842"/>
            <a:ext cx="7309384" cy="515658"/>
          </a:xfrm>
          <a:prstGeom prst="rect">
            <a:avLst/>
          </a:prstGeom>
        </p:spPr>
        <p:txBody>
          <a:bodyPr vert="horz" lIns="87916" tIns="43957" rIns="87916" bIns="43957" rtlCol="0">
            <a:normAutofit fontScale="92500" lnSpcReduction="20000"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+mn-lt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※Price should be converted by exchange rate in local DS side</a:t>
            </a:r>
          </a:p>
          <a:p>
            <a:pPr marL="0" indent="0"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*Guest Engineer=leader of supplier users and Honda subcontractor’s employee whose usual workplace is Honda premises working on dedicated Honda Machine, ID, VDI network</a:t>
            </a:r>
            <a:endParaRPr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**HONDA Designer PKG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MES+TAD+MMO+DEY+TEO+VRR+SUM+SFO</a:t>
            </a:r>
            <a:r>
              <a:rPr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93773" y="3073854"/>
            <a:ext cx="1821945" cy="1456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106507" y="4517963"/>
            <a:ext cx="109036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b="1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Ｐゴシック" panose="020B0600070205080204" pitchFamily="50" charset="-128"/>
              </a:rPr>
              <a:t>New Purchase only</a:t>
            </a:r>
            <a:endParaRPr lang="ja-JP" altLang="en-US" sz="700" dirty="0">
              <a:solidFill>
                <a:srgbClr val="FF0000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528988" y="1000125"/>
            <a:ext cx="826783" cy="3837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Guest Engineer </a:t>
            </a: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local usage </a:t>
            </a: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license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12" name="TextBox 18"/>
          <p:cNvSpPr txBox="1"/>
          <p:nvPr/>
        </p:nvSpPr>
        <p:spPr>
          <a:xfrm>
            <a:off x="5193233" y="0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923969" y="3971925"/>
            <a:ext cx="3531958" cy="132189"/>
          </a:xfrm>
          <a:prstGeom prst="rect">
            <a:avLst/>
          </a:prstGeom>
          <a:solidFill>
            <a:srgbClr val="0B3F77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3ds" panose="02000503020000020004" pitchFamily="50" charset="0"/>
              </a:rPr>
              <a:t>Coming soon</a:t>
            </a:r>
            <a:endParaRPr kumimoji="1" lang="ja-JP" altLang="en-US" sz="1200" dirty="0"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S_2021_PPT TEMPLATE_FEB_CORP+BRAND.pptx" id="{A3826F3A-27D2-4893-A98A-E5007595D9C4}" vid="{D0888729-CA5C-4F4B-A186-6EC0E9CD9A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9463</TotalTime>
  <Words>1243</Words>
  <Application>Microsoft Office PowerPoint</Application>
  <PresentationFormat>On-screen Show (16:9)</PresentationFormat>
  <Paragraphs>310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MS PGothic</vt:lpstr>
      <vt:lpstr>3ds</vt:lpstr>
      <vt:lpstr>3ds Condensed</vt:lpstr>
      <vt:lpstr>3ds Light</vt:lpstr>
      <vt:lpstr>3DS V2 SemiBold</vt:lpstr>
      <vt:lpstr>Arial</vt:lpstr>
      <vt:lpstr>Arial Narrow</vt:lpstr>
      <vt:lpstr>Calibri</vt:lpstr>
      <vt:lpstr>Courier New</vt:lpstr>
      <vt:lpstr>Meiryo UI</vt:lpstr>
      <vt:lpstr>Wingdings</vt:lpstr>
      <vt:lpstr>Wingdings 3</vt:lpstr>
      <vt:lpstr>CORPORATE</vt:lpstr>
      <vt:lpstr>HONDA’s 3DEXPERIENCE CATIA </vt:lpstr>
      <vt:lpstr>PowerPoint Presentation</vt:lpstr>
      <vt:lpstr>Guest Engineer usage</vt:lpstr>
      <vt:lpstr>Honda entities under Honda UPC in APS</vt:lpstr>
      <vt:lpstr>Guest Engineer usage – Honda asean</vt:lpstr>
      <vt:lpstr>Guest Engineer usage – Supplier ASEAN</vt:lpstr>
      <vt:lpstr>PowerPoint Presentation</vt:lpstr>
      <vt:lpstr>Purpose of this document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ISHIZUKI Haruo</dc:creator>
  <cp:lastModifiedBy>KHOPADE Rupesh</cp:lastModifiedBy>
  <cp:revision>342</cp:revision>
  <cp:lastPrinted>2013-06-27T08:50:33Z</cp:lastPrinted>
  <dcterms:created xsi:type="dcterms:W3CDTF">2021-05-13T08:20:07Z</dcterms:created>
  <dcterms:modified xsi:type="dcterms:W3CDTF">2024-05-13T04:46:46Z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