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9"/>
  </p:notesMasterIdLst>
  <p:sldIdLst>
    <p:sldId id="256" r:id="rId5"/>
    <p:sldId id="290" r:id="rId6"/>
    <p:sldId id="259" r:id="rId7"/>
    <p:sldId id="260" r:id="rId8"/>
    <p:sldId id="291" r:id="rId9"/>
    <p:sldId id="292" r:id="rId10"/>
    <p:sldId id="293" r:id="rId11"/>
    <p:sldId id="313" r:id="rId12"/>
    <p:sldId id="294" r:id="rId13"/>
    <p:sldId id="314" r:id="rId14"/>
    <p:sldId id="297" r:id="rId15"/>
    <p:sldId id="300" r:id="rId16"/>
    <p:sldId id="299" r:id="rId17"/>
    <p:sldId id="311" r:id="rId18"/>
    <p:sldId id="301" r:id="rId19"/>
    <p:sldId id="309" r:id="rId20"/>
    <p:sldId id="310" r:id="rId21"/>
    <p:sldId id="302" r:id="rId22"/>
    <p:sldId id="304" r:id="rId23"/>
    <p:sldId id="306" r:id="rId24"/>
    <p:sldId id="305" r:id="rId25"/>
    <p:sldId id="307" r:id="rId26"/>
    <p:sldId id="289" r:id="rId27"/>
    <p:sldId id="31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Lucida Sans Unicode" panose="020B0602030504020204" pitchFamily="34" charset="0"/>
      <p:regular r:id="rId38"/>
    </p:embeddedFont>
    <p:embeddedFont>
      <p:font typeface="Open Sans" panose="020B060603050402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F517"/>
    <a:srgbClr val="F31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A7974-1C4F-46BB-A8D4-D6B761AC65A7}" v="17" dt="2021-11-14T11:11:31.053"/>
    <p1510:client id="{ED17285B-BF80-417D-A77D-027C051F5A22}" v="219" dt="2021-11-10T17:31:55.900"/>
  </p1510:revLst>
</p1510:revInfo>
</file>

<file path=ppt/tableStyles.xml><?xml version="1.0" encoding="utf-8"?>
<a:tblStyleLst xmlns:a="http://schemas.openxmlformats.org/drawingml/2006/main" def="{BA0AB24E-A6BE-4824-BC23-77520B25C73A}">
  <a:tblStyle styleId="{BA0AB24E-A6BE-4824-BC23-77520B25C7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108" d="100"/>
          <a:sy n="108" d="100"/>
        </p:scale>
        <p:origin x="734"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mesh  yadav" userId="S::yomesh19@iitkgp.ac.in::d52caad3-30b2-4ebe-b000-970eac2ad8fd" providerId="AD" clId="Web-{22DA7974-1C4F-46BB-A8D4-D6B761AC65A7}"/>
    <pc:docChg chg="modSld">
      <pc:chgData name="yomesh  yadav" userId="S::yomesh19@iitkgp.ac.in::d52caad3-30b2-4ebe-b000-970eac2ad8fd" providerId="AD" clId="Web-{22DA7974-1C4F-46BB-A8D4-D6B761AC65A7}" dt="2021-11-14T11:11:31.053" v="16" actId="20577"/>
      <pc:docMkLst>
        <pc:docMk/>
      </pc:docMkLst>
      <pc:sldChg chg="modSp">
        <pc:chgData name="yomesh  yadav" userId="S::yomesh19@iitkgp.ac.in::d52caad3-30b2-4ebe-b000-970eac2ad8fd" providerId="AD" clId="Web-{22DA7974-1C4F-46BB-A8D4-D6B761AC65A7}" dt="2021-11-14T11:11:31.053" v="16" actId="20577"/>
        <pc:sldMkLst>
          <pc:docMk/>
          <pc:sldMk cId="3595711113" sldId="291"/>
        </pc:sldMkLst>
        <pc:spChg chg="mod">
          <ac:chgData name="yomesh  yadav" userId="S::yomesh19@iitkgp.ac.in::d52caad3-30b2-4ebe-b000-970eac2ad8fd" providerId="AD" clId="Web-{22DA7974-1C4F-46BB-A8D4-D6B761AC65A7}" dt="2021-11-14T11:11:31.053" v="16" actId="20577"/>
          <ac:spMkLst>
            <pc:docMk/>
            <pc:sldMk cId="3595711113" sldId="29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798630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635bf75a0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635bf75a0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64f1c424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64f1c424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a2b3d14bc6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a2b3d14bc6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325775"/>
            <a:ext cx="4219500" cy="2019300"/>
          </a:xfrm>
          <a:prstGeom prst="rect">
            <a:avLst/>
          </a:prstGeom>
        </p:spPr>
        <p:txBody>
          <a:bodyPr spcFirstLastPara="1" wrap="square" lIns="91425" tIns="91425" rIns="91425" bIns="91425" anchor="ctr" anchorCtr="0">
            <a:noAutofit/>
          </a:bodyPr>
          <a:lstStyle>
            <a:lvl1pPr lvl="0" algn="l">
              <a:spcBef>
                <a:spcPts val="0"/>
              </a:spcBef>
              <a:spcAft>
                <a:spcPts val="0"/>
              </a:spcAft>
              <a:buSzPts val="4500"/>
              <a:buNone/>
              <a:defRPr sz="64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457200" y="3393225"/>
            <a:ext cx="3857700" cy="424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200"/>
              <a:buNone/>
              <a:defRPr/>
            </a:lvl1pPr>
            <a:lvl2pPr lvl="1">
              <a:lnSpc>
                <a:spcPct val="100000"/>
              </a:lnSpc>
              <a:spcBef>
                <a:spcPts val="0"/>
              </a:spcBef>
              <a:spcAft>
                <a:spcPts val="0"/>
              </a:spcAft>
              <a:buSzPts val="2200"/>
              <a:buNone/>
              <a:defRPr sz="2200"/>
            </a:lvl2pPr>
            <a:lvl3pPr lvl="2">
              <a:lnSpc>
                <a:spcPct val="100000"/>
              </a:lnSpc>
              <a:spcBef>
                <a:spcPts val="0"/>
              </a:spcBef>
              <a:spcAft>
                <a:spcPts val="0"/>
              </a:spcAft>
              <a:buSzPts val="2200"/>
              <a:buNone/>
              <a:defRPr sz="2200"/>
            </a:lvl3pPr>
            <a:lvl4pPr lvl="3">
              <a:lnSpc>
                <a:spcPct val="100000"/>
              </a:lnSpc>
              <a:spcBef>
                <a:spcPts val="0"/>
              </a:spcBef>
              <a:spcAft>
                <a:spcPts val="0"/>
              </a:spcAft>
              <a:buSzPts val="2200"/>
              <a:buNone/>
              <a:defRPr sz="2200"/>
            </a:lvl4pPr>
            <a:lvl5pPr lvl="4">
              <a:lnSpc>
                <a:spcPct val="100000"/>
              </a:lnSpc>
              <a:spcBef>
                <a:spcPts val="0"/>
              </a:spcBef>
              <a:spcAft>
                <a:spcPts val="0"/>
              </a:spcAft>
              <a:buSzPts val="2200"/>
              <a:buNone/>
              <a:defRPr sz="2200"/>
            </a:lvl5pPr>
            <a:lvl6pPr lvl="5">
              <a:lnSpc>
                <a:spcPct val="100000"/>
              </a:lnSpc>
              <a:spcBef>
                <a:spcPts val="0"/>
              </a:spcBef>
              <a:spcAft>
                <a:spcPts val="0"/>
              </a:spcAft>
              <a:buSzPts val="2200"/>
              <a:buNone/>
              <a:defRPr sz="2200"/>
            </a:lvl6pPr>
            <a:lvl7pPr lvl="6">
              <a:lnSpc>
                <a:spcPct val="100000"/>
              </a:lnSpc>
              <a:spcBef>
                <a:spcPts val="0"/>
              </a:spcBef>
              <a:spcAft>
                <a:spcPts val="0"/>
              </a:spcAft>
              <a:buSzPts val="2200"/>
              <a:buNone/>
              <a:defRPr sz="2200"/>
            </a:lvl7pPr>
            <a:lvl8pPr lvl="7">
              <a:lnSpc>
                <a:spcPct val="100000"/>
              </a:lnSpc>
              <a:spcBef>
                <a:spcPts val="0"/>
              </a:spcBef>
              <a:spcAft>
                <a:spcPts val="0"/>
              </a:spcAft>
              <a:buSzPts val="2200"/>
              <a:buNone/>
              <a:defRPr sz="2200"/>
            </a:lvl8pPr>
            <a:lvl9pPr lvl="8">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025"/>
            <a:ext cx="8229600" cy="274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9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5"/>
          <p:cNvSpPr txBox="1">
            <a:spLocks noGrp="1"/>
          </p:cNvSpPr>
          <p:nvPr>
            <p:ph type="ctrTitle"/>
          </p:nvPr>
        </p:nvSpPr>
        <p:spPr>
          <a:xfrm>
            <a:off x="148660" y="1222246"/>
            <a:ext cx="4824056" cy="20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latin typeface="Lucida Sans Unicode" pitchFamily="34" charset="0"/>
                <a:cs typeface="Lucida Sans Unicode" pitchFamily="34" charset="0"/>
              </a:rPr>
              <a:t>Case Study – BioPharma INC</a:t>
            </a:r>
            <a:endParaRPr sz="5000" dirty="0">
              <a:latin typeface="Lucida Sans Unicode" pitchFamily="34" charset="0"/>
              <a:cs typeface="Lucida Sans Unicode" pitchFamily="34" charset="0"/>
            </a:endParaRPr>
          </a:p>
        </p:txBody>
      </p:sp>
      <p:sp>
        <p:nvSpPr>
          <p:cNvPr id="49" name="Google Shape;49;p15"/>
          <p:cNvSpPr/>
          <p:nvPr/>
        </p:nvSpPr>
        <p:spPr>
          <a:xfrm rot="900000">
            <a:off x="5739722" y="1312770"/>
            <a:ext cx="3321627" cy="569410"/>
          </a:xfrm>
          <a:prstGeom prst="flowChartOffpageConnector">
            <a:avLst/>
          </a:prstGeom>
          <a:solidFill>
            <a:srgbClr val="22F517"/>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900000">
            <a:off x="5329084" y="2550185"/>
            <a:ext cx="3427599" cy="605787"/>
          </a:xfrm>
          <a:prstGeom prst="flowChartOffpageConnector">
            <a:avLst/>
          </a:prstGeom>
          <a:solidFill>
            <a:srgbClr val="00B0F0"/>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rot="900000">
            <a:off x="5977641" y="682978"/>
            <a:ext cx="3276774" cy="588427"/>
          </a:xfrm>
          <a:prstGeom prst="flowChartOffpageConnector">
            <a:avLst/>
          </a:prstGeom>
          <a:solidFill>
            <a:srgbClr val="FFFF00"/>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rot="900000">
            <a:off x="5064447" y="3189629"/>
            <a:ext cx="3402809" cy="549705"/>
          </a:xfrm>
          <a:prstGeom prst="flowChartOffpageConnector">
            <a:avLst/>
          </a:prstGeom>
          <a:solidFill>
            <a:srgbClr val="7030A0"/>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txBox="1"/>
          <p:nvPr/>
        </p:nvSpPr>
        <p:spPr>
          <a:xfrm rot="900066">
            <a:off x="5936719" y="1348346"/>
            <a:ext cx="2927632" cy="454015"/>
          </a:xfrm>
          <a:prstGeom prst="rect">
            <a:avLst/>
          </a:prstGeom>
          <a:noFill/>
          <a:ln>
            <a:noFill/>
          </a:ln>
        </p:spPr>
        <p:txBody>
          <a:bodyPr spcFirstLastPara="1" wrap="square" lIns="91425" tIns="91425" rIns="91425" bIns="91425" anchor="ctr" anchorCtr="0">
            <a:noAutofit/>
          </a:bodyPr>
          <a:lstStyle/>
          <a:p>
            <a:pPr algn="ctr">
              <a:buClr>
                <a:schemeClr val="dk1"/>
              </a:buClr>
              <a:buSzPts val="1100"/>
            </a:pPr>
            <a:r>
              <a:rPr lang="en" sz="2800" dirty="0">
                <a:solidFill>
                  <a:schemeClr val="bg1"/>
                </a:solidFill>
                <a:latin typeface="Lucida Sans Unicode" pitchFamily="34" charset="0"/>
                <a:ea typeface="Roboto"/>
                <a:cs typeface="Lucida Sans Unicode" pitchFamily="34" charset="0"/>
                <a:sym typeface="Fira Sans Extra Condensed Medium"/>
              </a:rPr>
              <a:t>Rupesh Garg</a:t>
            </a:r>
            <a:endParaRPr lang="en" sz="2800" dirty="0">
              <a:solidFill>
                <a:schemeClr val="bg1"/>
              </a:solidFill>
              <a:latin typeface="Lucida Sans Unicode" pitchFamily="34" charset="0"/>
              <a:ea typeface="Roboto"/>
              <a:cs typeface="Lucida Sans Unicode" pitchFamily="34" charset="0"/>
            </a:endParaRPr>
          </a:p>
        </p:txBody>
      </p:sp>
      <p:sp>
        <p:nvSpPr>
          <p:cNvPr id="54" name="Google Shape;54;p15"/>
          <p:cNvSpPr txBox="1"/>
          <p:nvPr/>
        </p:nvSpPr>
        <p:spPr>
          <a:xfrm rot="900066">
            <a:off x="5344085" y="2558216"/>
            <a:ext cx="3390903" cy="528362"/>
          </a:xfrm>
          <a:prstGeom prst="rect">
            <a:avLst/>
          </a:prstGeom>
          <a:noFill/>
          <a:ln>
            <a:noFill/>
          </a:ln>
        </p:spPr>
        <p:txBody>
          <a:bodyPr spcFirstLastPara="1" wrap="square" lIns="91425" tIns="91425" rIns="91425" bIns="91425" anchor="ctr" anchorCtr="0">
            <a:noAutofit/>
          </a:bodyPr>
          <a:lstStyle/>
          <a:p>
            <a:pPr algn="ctr"/>
            <a:r>
              <a:rPr lang="en" sz="2800" dirty="0">
                <a:solidFill>
                  <a:schemeClr val="bg1"/>
                </a:solidFill>
                <a:latin typeface="Lucida Sans Unicode" pitchFamily="34" charset="0"/>
                <a:ea typeface="Roboto"/>
                <a:cs typeface="Lucida Sans Unicode" pitchFamily="34" charset="0"/>
              </a:rPr>
              <a:t>Yomesh Yadav</a:t>
            </a:r>
          </a:p>
        </p:txBody>
      </p:sp>
      <p:sp>
        <p:nvSpPr>
          <p:cNvPr id="55" name="Google Shape;55;p15"/>
          <p:cNvSpPr txBox="1"/>
          <p:nvPr/>
        </p:nvSpPr>
        <p:spPr>
          <a:xfrm rot="900066">
            <a:off x="6205422" y="752138"/>
            <a:ext cx="2921841" cy="451777"/>
          </a:xfrm>
          <a:prstGeom prst="rect">
            <a:avLst/>
          </a:prstGeom>
          <a:noFill/>
          <a:ln>
            <a:noFill/>
          </a:ln>
        </p:spPr>
        <p:txBody>
          <a:bodyPr spcFirstLastPara="1" wrap="square" lIns="91425" tIns="91425" rIns="91425" bIns="91425" anchor="ctr" anchorCtr="0">
            <a:noAutofit/>
          </a:bodyPr>
          <a:lstStyle/>
          <a:p>
            <a:pPr algn="ctr"/>
            <a:r>
              <a:rPr lang="en" sz="2800" dirty="0">
                <a:solidFill>
                  <a:schemeClr val="bg1"/>
                </a:solidFill>
                <a:latin typeface="Lucida Sans Unicode" pitchFamily="34" charset="0"/>
                <a:ea typeface="Roboto"/>
                <a:cs typeface="Lucida Sans Unicode" pitchFamily="34" charset="0"/>
              </a:rPr>
              <a:t>Prerna Malakar</a:t>
            </a:r>
          </a:p>
        </p:txBody>
      </p:sp>
      <p:sp>
        <p:nvSpPr>
          <p:cNvPr id="16" name="Google Shape;52;p15">
            <a:extLst>
              <a:ext uri="{FF2B5EF4-FFF2-40B4-BE49-F238E27FC236}">
                <a16:creationId xmlns:a16="http://schemas.microsoft.com/office/drawing/2014/main" id="{5B6507B6-C656-472D-A118-4A1242B627B0}"/>
              </a:ext>
            </a:extLst>
          </p:cNvPr>
          <p:cNvSpPr/>
          <p:nvPr/>
        </p:nvSpPr>
        <p:spPr>
          <a:xfrm rot="900000">
            <a:off x="5497945" y="1963450"/>
            <a:ext cx="3400425" cy="536892"/>
          </a:xfrm>
          <a:prstGeom prst="flowChartOffpageConnector">
            <a:avLst/>
          </a:prstGeom>
          <a:solidFill>
            <a:srgbClr val="FF0000"/>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p15">
            <a:extLst>
              <a:ext uri="{FF2B5EF4-FFF2-40B4-BE49-F238E27FC236}">
                <a16:creationId xmlns:a16="http://schemas.microsoft.com/office/drawing/2014/main" id="{C598AE22-A562-4B4A-83F0-3AF592E21B46}"/>
              </a:ext>
            </a:extLst>
          </p:cNvPr>
          <p:cNvSpPr/>
          <p:nvPr/>
        </p:nvSpPr>
        <p:spPr>
          <a:xfrm rot="900000">
            <a:off x="4831611" y="3775474"/>
            <a:ext cx="3381053" cy="617552"/>
          </a:xfrm>
          <a:prstGeom prst="flowChartOffpageConnector">
            <a:avLst/>
          </a:prstGeom>
          <a:solidFill>
            <a:srgbClr val="F31948"/>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endParaRPr/>
          </a:p>
        </p:txBody>
      </p:sp>
      <p:sp>
        <p:nvSpPr>
          <p:cNvPr id="18" name="Google Shape;56;p15">
            <a:extLst>
              <a:ext uri="{FF2B5EF4-FFF2-40B4-BE49-F238E27FC236}">
                <a16:creationId xmlns:a16="http://schemas.microsoft.com/office/drawing/2014/main" id="{A6C3F333-02D6-4228-8CE2-8310903EB6C7}"/>
              </a:ext>
            </a:extLst>
          </p:cNvPr>
          <p:cNvSpPr txBox="1"/>
          <p:nvPr/>
        </p:nvSpPr>
        <p:spPr>
          <a:xfrm rot="900066">
            <a:off x="4909391" y="3227023"/>
            <a:ext cx="3712919" cy="3952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Lucida Sans Unicode" pitchFamily="34" charset="0"/>
                <a:ea typeface="Roboto"/>
                <a:cs typeface="Lucida Sans Unicode" pitchFamily="34" charset="0"/>
              </a:rPr>
              <a:t>Vadthya Sanjay Kumar</a:t>
            </a:r>
          </a:p>
        </p:txBody>
      </p:sp>
      <p:sp>
        <p:nvSpPr>
          <p:cNvPr id="19" name="Google Shape;56;p15">
            <a:extLst>
              <a:ext uri="{FF2B5EF4-FFF2-40B4-BE49-F238E27FC236}">
                <a16:creationId xmlns:a16="http://schemas.microsoft.com/office/drawing/2014/main" id="{FCAC1CE5-CD12-4F49-B11E-47FFCF856EE7}"/>
              </a:ext>
            </a:extLst>
          </p:cNvPr>
          <p:cNvSpPr txBox="1"/>
          <p:nvPr/>
        </p:nvSpPr>
        <p:spPr>
          <a:xfrm rot="900066">
            <a:off x="5444763" y="1999576"/>
            <a:ext cx="3506789" cy="41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bg1"/>
                </a:solidFill>
                <a:latin typeface="Lucida Sans Unicode" pitchFamily="34" charset="0"/>
                <a:ea typeface="Roboto"/>
                <a:cs typeface="Lucida Sans Unicode" pitchFamily="34" charset="0"/>
              </a:rPr>
              <a:t>Rishi Ratan Pathak</a:t>
            </a:r>
          </a:p>
        </p:txBody>
      </p:sp>
      <p:sp>
        <p:nvSpPr>
          <p:cNvPr id="20" name="Google Shape;56;p15">
            <a:extLst>
              <a:ext uri="{FF2B5EF4-FFF2-40B4-BE49-F238E27FC236}">
                <a16:creationId xmlns:a16="http://schemas.microsoft.com/office/drawing/2014/main" id="{D2F33834-ADD8-4AB1-BA0F-BC9D4E4F1DFD}"/>
              </a:ext>
            </a:extLst>
          </p:cNvPr>
          <p:cNvSpPr txBox="1"/>
          <p:nvPr/>
        </p:nvSpPr>
        <p:spPr>
          <a:xfrm rot="900066">
            <a:off x="4867378" y="3825450"/>
            <a:ext cx="3309518" cy="449939"/>
          </a:xfrm>
          <a:prstGeom prst="rect">
            <a:avLst/>
          </a:prstGeom>
          <a:noFill/>
          <a:ln>
            <a:noFill/>
          </a:ln>
        </p:spPr>
        <p:txBody>
          <a:bodyPr spcFirstLastPara="1" wrap="square" lIns="91425" tIns="91425" rIns="91425" bIns="91425" anchor="ctr" anchorCtr="0">
            <a:noAutofit/>
          </a:bodyPr>
          <a:lstStyle/>
          <a:p>
            <a:pPr algn="ctr"/>
            <a:r>
              <a:rPr lang="en" sz="2800" dirty="0">
                <a:solidFill>
                  <a:schemeClr val="bg1"/>
                </a:solidFill>
                <a:latin typeface="Lucida Sans Unicode" pitchFamily="34" charset="0"/>
                <a:ea typeface="Roboto"/>
                <a:cs typeface="Lucida Sans Unicode" pitchFamily="34" charset="0"/>
              </a:rPr>
              <a:t>Utsav Kumar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408125"/>
          </a:xfrm>
        </p:spPr>
        <p:txBody>
          <a:bodyPr/>
          <a:lstStyle/>
          <a:p>
            <a:r>
              <a:rPr lang="en-US" sz="2000" dirty="0">
                <a:latin typeface="Lucida Sans Unicode" pitchFamily="34" charset="0"/>
                <a:cs typeface="Lucida Sans Unicode" pitchFamily="34" charset="0"/>
              </a:rPr>
              <a:t>Objective</a:t>
            </a:r>
          </a:p>
        </p:txBody>
      </p:sp>
      <p:sp>
        <p:nvSpPr>
          <p:cNvPr id="3" name="TextBox 2"/>
          <p:cNvSpPr txBox="1"/>
          <p:nvPr/>
        </p:nvSpPr>
        <p:spPr>
          <a:xfrm>
            <a:off x="838200" y="819150"/>
            <a:ext cx="6553200" cy="2893100"/>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Bearing in mind the problem as stated above in our objective for this work is naturally twofold:</a:t>
            </a:r>
          </a:p>
          <a:p>
            <a:endParaRPr lang="en-US" dirty="0">
              <a:solidFill>
                <a:schemeClr val="bg1"/>
              </a:solidFill>
              <a:latin typeface="Lucida Sans Unicode" pitchFamily="34" charset="0"/>
              <a:cs typeface="Lucida Sans Unicode" pitchFamily="34" charset="0"/>
            </a:endParaRPr>
          </a:p>
          <a:p>
            <a:pPr marL="342900" indent="-342900">
              <a:buClr>
                <a:schemeClr val="bg1"/>
              </a:buClr>
              <a:buFont typeface="+mj-lt"/>
              <a:buAutoNum type="arabicPeriod"/>
            </a:pPr>
            <a:r>
              <a:rPr lang="en-US" dirty="0">
                <a:solidFill>
                  <a:schemeClr val="bg1"/>
                </a:solidFill>
                <a:latin typeface="Lucida Sans Unicode" pitchFamily="34" charset="0"/>
                <a:cs typeface="Lucida Sans Unicode" pitchFamily="34" charset="0"/>
              </a:rPr>
              <a:t>To minimize the total cost in which fixed costs, production costs, transportation costs of transporting goods from plants to customers and import duties are included.</a:t>
            </a:r>
          </a:p>
          <a:p>
            <a:pPr marL="342900" indent="-342900">
              <a:buClr>
                <a:schemeClr val="bg1"/>
              </a:buClr>
              <a:buFont typeface="+mj-lt"/>
              <a:buAutoNum type="arabicPeriod"/>
            </a:pPr>
            <a:endParaRPr lang="en-US" dirty="0">
              <a:solidFill>
                <a:schemeClr val="bg1"/>
              </a:solidFill>
              <a:latin typeface="Lucida Sans Unicode" pitchFamily="34" charset="0"/>
              <a:cs typeface="Lucida Sans Unicode" pitchFamily="34" charset="0"/>
            </a:endParaRPr>
          </a:p>
          <a:p>
            <a:pPr marL="342900" indent="-342900">
              <a:buClr>
                <a:schemeClr val="bg1"/>
              </a:buClr>
              <a:buFont typeface="+mj-lt"/>
              <a:buAutoNum type="arabicPeriod"/>
            </a:pPr>
            <a:r>
              <a:rPr lang="en-US" dirty="0">
                <a:solidFill>
                  <a:schemeClr val="bg1"/>
                </a:solidFill>
                <a:latin typeface="Lucida Sans Unicode" pitchFamily="34" charset="0"/>
                <a:cs typeface="Lucida Sans Unicode" pitchFamily="34" charset="0"/>
              </a:rPr>
              <a:t>To maximize the synchronization (sync) between sales, production and capacity of Bio Pharma while changing the capacity to amount of sales + buffer (=2 million kgs) and changing some required costs also.</a:t>
            </a:r>
            <a:endParaRPr lang="en-US" dirty="0"/>
          </a:p>
          <a:p>
            <a:br>
              <a:rPr lang="en-US" dirty="0"/>
            </a:br>
            <a:endParaRPr lang="en-US" dirty="0"/>
          </a:p>
        </p:txBody>
      </p:sp>
    </p:spTree>
    <p:extLst>
      <p:ext uri="{BB962C8B-B14F-4D97-AF65-F5344CB8AC3E}">
        <p14:creationId xmlns:p14="http://schemas.microsoft.com/office/powerpoint/2010/main" val="216236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408125"/>
          </a:xfrm>
        </p:spPr>
        <p:txBody>
          <a:bodyPr/>
          <a:lstStyle/>
          <a:p>
            <a:r>
              <a:rPr lang="en-US" sz="2000" dirty="0">
                <a:latin typeface="Lucida Sans Unicode" pitchFamily="34" charset="0"/>
                <a:cs typeface="Lucida Sans Unicode" pitchFamily="34" charset="0"/>
              </a:rPr>
              <a:t>How would you have addressed those supply chain challenges? </a:t>
            </a:r>
          </a:p>
        </p:txBody>
      </p:sp>
      <p:sp>
        <p:nvSpPr>
          <p:cNvPr id="3" name="TextBox 2"/>
          <p:cNvSpPr txBox="1"/>
          <p:nvPr/>
        </p:nvSpPr>
        <p:spPr>
          <a:xfrm>
            <a:off x="685800" y="514350"/>
            <a:ext cx="8001000" cy="307777"/>
          </a:xfrm>
          <a:prstGeom prst="rect">
            <a:avLst/>
          </a:prstGeom>
          <a:noFill/>
        </p:spPr>
        <p:txBody>
          <a:bodyPr wrap="square" rtlCol="0">
            <a:spAutoFit/>
          </a:bodyPr>
          <a:lstStyle/>
          <a:p>
            <a:endParaRPr lang="en-US" dirty="0"/>
          </a:p>
        </p:txBody>
      </p:sp>
      <p:sp>
        <p:nvSpPr>
          <p:cNvPr id="4" name="TextBox 3"/>
          <p:cNvSpPr txBox="1"/>
          <p:nvPr/>
        </p:nvSpPr>
        <p:spPr>
          <a:xfrm>
            <a:off x="571500" y="460809"/>
            <a:ext cx="8229600" cy="3862596"/>
          </a:xfrm>
          <a:prstGeom prst="rect">
            <a:avLst/>
          </a:prstGeom>
          <a:noFill/>
        </p:spPr>
        <p:txBody>
          <a:bodyPr wrap="square" rtlCol="0">
            <a:spAutoFit/>
          </a:bodyPr>
          <a:lstStyle/>
          <a:p>
            <a:pPr>
              <a:lnSpc>
                <a:spcPct val="150000"/>
              </a:lnSpc>
            </a:pPr>
            <a:r>
              <a:rPr lang="en-US" dirty="0">
                <a:solidFill>
                  <a:schemeClr val="bg1"/>
                </a:solidFill>
                <a:latin typeface="Lucida Sans Unicode" pitchFamily="34" charset="0"/>
                <a:cs typeface="Lucida Sans Unicode" pitchFamily="34" charset="0"/>
              </a:rPr>
              <a:t>Ans: If :-</a:t>
            </a:r>
          </a:p>
          <a:p>
            <a:pPr>
              <a:lnSpc>
                <a:spcPct val="150000"/>
              </a:lnSpc>
            </a:pPr>
            <a:r>
              <a:rPr lang="en-US" dirty="0">
                <a:solidFill>
                  <a:schemeClr val="bg1"/>
                </a:solidFill>
                <a:latin typeface="Lucida Sans Unicode" pitchFamily="34" charset="0"/>
                <a:cs typeface="Lucida Sans Unicode" pitchFamily="34" charset="0"/>
              </a:rPr>
              <a:t>n = no. of potential factory locations</a:t>
            </a:r>
          </a:p>
          <a:p>
            <a:pPr>
              <a:lnSpc>
                <a:spcPct val="150000"/>
              </a:lnSpc>
            </a:pPr>
            <a:r>
              <a:rPr lang="en-US" dirty="0">
                <a:solidFill>
                  <a:schemeClr val="bg1"/>
                </a:solidFill>
                <a:latin typeface="Lucida Sans Unicode" pitchFamily="34" charset="0"/>
                <a:cs typeface="Lucida Sans Unicode" pitchFamily="34" charset="0"/>
              </a:rPr>
              <a:t>m= no. of market or demand points</a:t>
            </a:r>
          </a:p>
          <a:p>
            <a:pPr>
              <a:lnSpc>
                <a:spcPct val="150000"/>
              </a:lnSpc>
            </a:pPr>
            <a:r>
              <a:rPr lang="en-US" dirty="0">
                <a:solidFill>
                  <a:schemeClr val="bg1"/>
                </a:solidFill>
                <a:latin typeface="Lucida Sans Unicode" pitchFamily="34" charset="0"/>
                <a:cs typeface="Lucida Sans Unicode" pitchFamily="34" charset="0"/>
              </a:rPr>
              <a:t>Dj= annual demand from market j</a:t>
            </a:r>
          </a:p>
          <a:p>
            <a:pPr>
              <a:lnSpc>
                <a:spcPct val="150000"/>
              </a:lnSpc>
            </a:pPr>
            <a:r>
              <a:rPr lang="en-US" dirty="0">
                <a:solidFill>
                  <a:schemeClr val="bg1"/>
                </a:solidFill>
                <a:latin typeface="Lucida Sans Unicode" pitchFamily="34" charset="0"/>
                <a:cs typeface="Lucida Sans Unicode" pitchFamily="34" charset="0"/>
              </a:rPr>
              <a:t>Ki= potential annual capacity of factory i</a:t>
            </a:r>
          </a:p>
          <a:p>
            <a:pPr>
              <a:lnSpc>
                <a:spcPct val="150000"/>
              </a:lnSpc>
            </a:pPr>
            <a:r>
              <a:rPr lang="en-US" dirty="0">
                <a:solidFill>
                  <a:schemeClr val="bg1"/>
                </a:solidFill>
                <a:latin typeface="Lucida Sans Unicode" pitchFamily="34" charset="0"/>
                <a:cs typeface="Lucida Sans Unicode" pitchFamily="34" charset="0"/>
              </a:rPr>
              <a:t>Fi= annualized fixed cost of keeping factory i open</a:t>
            </a:r>
          </a:p>
          <a:p>
            <a:pPr>
              <a:lnSpc>
                <a:spcPct val="150000"/>
              </a:lnSpc>
            </a:pPr>
            <a:r>
              <a:rPr lang="en-US" dirty="0">
                <a:solidFill>
                  <a:schemeClr val="bg1"/>
                </a:solidFill>
                <a:latin typeface="Lucida Sans Unicode" pitchFamily="34" charset="0"/>
                <a:cs typeface="Lucida Sans Unicode" pitchFamily="34" charset="0"/>
              </a:rPr>
              <a:t>Cij= cost of shipping one unit from factory i to market j</a:t>
            </a:r>
          </a:p>
          <a:p>
            <a:pPr>
              <a:lnSpc>
                <a:spcPct val="150000"/>
              </a:lnSpc>
            </a:pPr>
            <a:r>
              <a:rPr lang="en-US" dirty="0">
                <a:solidFill>
                  <a:schemeClr val="bg1"/>
                </a:solidFill>
                <a:latin typeface="Lucida Sans Unicode" pitchFamily="34" charset="0"/>
                <a:cs typeface="Lucida Sans Unicode" pitchFamily="34" charset="0"/>
              </a:rPr>
              <a:t>Xij=quantity shipped from factory i to </a:t>
            </a:r>
            <a:r>
              <a:rPr lang="en-US">
                <a:solidFill>
                  <a:schemeClr val="bg1"/>
                </a:solidFill>
                <a:latin typeface="Lucida Sans Unicode" pitchFamily="34" charset="0"/>
                <a:cs typeface="Lucida Sans Unicode" pitchFamily="34" charset="0"/>
              </a:rPr>
              <a:t>market j}</a:t>
            </a:r>
            <a:endParaRPr lang="en-US" dirty="0">
              <a:solidFill>
                <a:schemeClr val="bg1"/>
              </a:solidFill>
              <a:latin typeface="Lucida Sans Unicode" pitchFamily="34" charset="0"/>
              <a:cs typeface="Lucida Sans Unicode" pitchFamily="34" charset="0"/>
            </a:endParaRPr>
          </a:p>
          <a:p>
            <a:pPr>
              <a:lnSpc>
                <a:spcPct val="150000"/>
              </a:lnSpc>
            </a:pPr>
            <a:r>
              <a:rPr lang="en-US" dirty="0">
                <a:solidFill>
                  <a:schemeClr val="bg1"/>
                </a:solidFill>
                <a:latin typeface="Lucida Sans Unicode" pitchFamily="34" charset="0"/>
                <a:cs typeface="Lucida Sans Unicode" pitchFamily="34" charset="0"/>
              </a:rPr>
              <a:t>Uj= import duty in the jth market</a:t>
            </a:r>
          </a:p>
          <a:p>
            <a:pPr>
              <a:lnSpc>
                <a:spcPct val="150000"/>
              </a:lnSpc>
            </a:pPr>
            <a:r>
              <a:rPr lang="en-US" dirty="0">
                <a:solidFill>
                  <a:schemeClr val="bg1"/>
                </a:solidFill>
                <a:latin typeface="Lucida Sans Unicode" pitchFamily="34" charset="0"/>
                <a:cs typeface="Lucida Sans Unicode" pitchFamily="34" charset="0"/>
              </a:rPr>
              <a:t>yi= 1 { if factory i is open else 0}</a:t>
            </a:r>
          </a:p>
          <a:p>
            <a:pPr>
              <a:lnSpc>
                <a:spcPct val="150000"/>
              </a:lnSpc>
            </a:pPr>
            <a:r>
              <a:rPr lang="en-US" dirty="0">
                <a:solidFill>
                  <a:schemeClr val="bg1"/>
                </a:solidFill>
                <a:latin typeface="Lucida Sans Unicode" pitchFamily="34" charset="0"/>
                <a:cs typeface="Lucida Sans Unicode" pitchFamily="34" charset="0"/>
              </a:rPr>
              <a:t>Z= 0 { if i=j else 1}</a:t>
            </a:r>
          </a:p>
          <a:p>
            <a:endParaRPr lang="en-US" dirty="0"/>
          </a:p>
        </p:txBody>
      </p:sp>
    </p:spTree>
    <p:extLst>
      <p:ext uri="{BB962C8B-B14F-4D97-AF65-F5344CB8AC3E}">
        <p14:creationId xmlns:p14="http://schemas.microsoft.com/office/powerpoint/2010/main" val="21786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1505" b="4122"/>
          <a:stretch/>
        </p:blipFill>
        <p:spPr>
          <a:xfrm>
            <a:off x="-10427" y="133350"/>
            <a:ext cx="9144000" cy="4724400"/>
          </a:xfrm>
          <a:prstGeom prst="rect">
            <a:avLst/>
          </a:prstGeom>
        </p:spPr>
      </p:pic>
    </p:spTree>
    <p:extLst>
      <p:ext uri="{BB962C8B-B14F-4D97-AF65-F5344CB8AC3E}">
        <p14:creationId xmlns:p14="http://schemas.microsoft.com/office/powerpoint/2010/main" val="297509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307556897"/>
              </p:ext>
            </p:extLst>
          </p:nvPr>
        </p:nvGraphicFramePr>
        <p:xfrm>
          <a:off x="762000" y="2876550"/>
          <a:ext cx="7924799" cy="1651635"/>
        </p:xfrm>
        <a:graphic>
          <a:graphicData uri="http://schemas.openxmlformats.org/drawingml/2006/table">
            <a:tbl>
              <a:tblPr/>
              <a:tblGrid>
                <a:gridCol w="1098600">
                  <a:extLst>
                    <a:ext uri="{9D8B030D-6E8A-4147-A177-3AD203B41FA5}">
                      <a16:colId xmlns:a16="http://schemas.microsoft.com/office/drawing/2014/main" val="20000"/>
                    </a:ext>
                  </a:extLst>
                </a:gridCol>
                <a:gridCol w="1098600">
                  <a:extLst>
                    <a:ext uri="{9D8B030D-6E8A-4147-A177-3AD203B41FA5}">
                      <a16:colId xmlns:a16="http://schemas.microsoft.com/office/drawing/2014/main" val="20001"/>
                    </a:ext>
                  </a:extLst>
                </a:gridCol>
                <a:gridCol w="1098600">
                  <a:extLst>
                    <a:ext uri="{9D8B030D-6E8A-4147-A177-3AD203B41FA5}">
                      <a16:colId xmlns:a16="http://schemas.microsoft.com/office/drawing/2014/main" val="20002"/>
                    </a:ext>
                  </a:extLst>
                </a:gridCol>
                <a:gridCol w="1098600">
                  <a:extLst>
                    <a:ext uri="{9D8B030D-6E8A-4147-A177-3AD203B41FA5}">
                      <a16:colId xmlns:a16="http://schemas.microsoft.com/office/drawing/2014/main" val="20003"/>
                    </a:ext>
                  </a:extLst>
                </a:gridCol>
                <a:gridCol w="1098600">
                  <a:extLst>
                    <a:ext uri="{9D8B030D-6E8A-4147-A177-3AD203B41FA5}">
                      <a16:colId xmlns:a16="http://schemas.microsoft.com/office/drawing/2014/main" val="20004"/>
                    </a:ext>
                  </a:extLst>
                </a:gridCol>
                <a:gridCol w="1213038">
                  <a:extLst>
                    <a:ext uri="{9D8B030D-6E8A-4147-A177-3AD203B41FA5}">
                      <a16:colId xmlns:a16="http://schemas.microsoft.com/office/drawing/2014/main" val="20005"/>
                    </a:ext>
                  </a:extLst>
                </a:gridCol>
                <a:gridCol w="1218761">
                  <a:extLst>
                    <a:ext uri="{9D8B030D-6E8A-4147-A177-3AD203B41FA5}">
                      <a16:colId xmlns:a16="http://schemas.microsoft.com/office/drawing/2014/main" val="20006"/>
                    </a:ext>
                  </a:extLst>
                </a:gridCol>
              </a:tblGrid>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Latin</a:t>
                      </a:r>
                      <a:r>
                        <a:rPr lang="en-US" sz="1300" b="0" i="0" u="none" strike="noStrike" baseline="0" dirty="0">
                          <a:solidFill>
                            <a:srgbClr val="000000"/>
                          </a:solidFill>
                          <a:effectLst/>
                          <a:latin typeface="Lucida Sans Unicode" pitchFamily="34" charset="0"/>
                          <a:cs typeface="Lucida Sans Unicode" pitchFamily="34" charset="0"/>
                        </a:rPr>
                        <a:t> America</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Asia</a:t>
                      </a:r>
                      <a:r>
                        <a:rPr lang="en-US" sz="1300" b="0" i="0" u="none" strike="noStrike" baseline="0" dirty="0">
                          <a:solidFill>
                            <a:srgbClr val="000000"/>
                          </a:solidFill>
                          <a:effectLst/>
                          <a:latin typeface="Lucida Sans Unicode" pitchFamily="34" charset="0"/>
                          <a:cs typeface="Lucida Sans Unicode" pitchFamily="34" charset="0"/>
                        </a:rPr>
                        <a:t> w/o Japan</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49083448"/>
              </p:ext>
            </p:extLst>
          </p:nvPr>
        </p:nvGraphicFramePr>
        <p:xfrm>
          <a:off x="775636" y="1504950"/>
          <a:ext cx="7848603" cy="622935"/>
        </p:xfrm>
        <a:graphic>
          <a:graphicData uri="http://schemas.openxmlformats.org/drawingml/2006/table">
            <a:tbl>
              <a:tblPr/>
              <a:tblGrid>
                <a:gridCol w="1121229">
                  <a:extLst>
                    <a:ext uri="{9D8B030D-6E8A-4147-A177-3AD203B41FA5}">
                      <a16:colId xmlns:a16="http://schemas.microsoft.com/office/drawing/2014/main" val="20000"/>
                    </a:ext>
                  </a:extLst>
                </a:gridCol>
                <a:gridCol w="1121229">
                  <a:extLst>
                    <a:ext uri="{9D8B030D-6E8A-4147-A177-3AD203B41FA5}">
                      <a16:colId xmlns:a16="http://schemas.microsoft.com/office/drawing/2014/main" val="20001"/>
                    </a:ext>
                  </a:extLst>
                </a:gridCol>
                <a:gridCol w="1121229">
                  <a:extLst>
                    <a:ext uri="{9D8B030D-6E8A-4147-A177-3AD203B41FA5}">
                      <a16:colId xmlns:a16="http://schemas.microsoft.com/office/drawing/2014/main" val="20002"/>
                    </a:ext>
                  </a:extLst>
                </a:gridCol>
                <a:gridCol w="1121229">
                  <a:extLst>
                    <a:ext uri="{9D8B030D-6E8A-4147-A177-3AD203B41FA5}">
                      <a16:colId xmlns:a16="http://schemas.microsoft.com/office/drawing/2014/main" val="20003"/>
                    </a:ext>
                  </a:extLst>
                </a:gridCol>
                <a:gridCol w="1121229">
                  <a:extLst>
                    <a:ext uri="{9D8B030D-6E8A-4147-A177-3AD203B41FA5}">
                      <a16:colId xmlns:a16="http://schemas.microsoft.com/office/drawing/2014/main" val="20004"/>
                    </a:ext>
                  </a:extLst>
                </a:gridCol>
                <a:gridCol w="1121229">
                  <a:extLst>
                    <a:ext uri="{9D8B030D-6E8A-4147-A177-3AD203B41FA5}">
                      <a16:colId xmlns:a16="http://schemas.microsoft.com/office/drawing/2014/main" val="20005"/>
                    </a:ext>
                  </a:extLst>
                </a:gridCol>
                <a:gridCol w="1121229">
                  <a:extLst>
                    <a:ext uri="{9D8B030D-6E8A-4147-A177-3AD203B41FA5}">
                      <a16:colId xmlns:a16="http://schemas.microsoft.com/office/drawing/2014/main" val="20006"/>
                    </a:ext>
                  </a:extLst>
                </a:gridCol>
              </a:tblGrid>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0"/>
                  </a:ext>
                </a:extLst>
              </a:tr>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y_highcal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y_relax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761198" y="2541817"/>
            <a:ext cx="2820202"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Production data for Highcal -</a:t>
            </a:r>
          </a:p>
        </p:txBody>
      </p:sp>
      <p:sp>
        <p:nvSpPr>
          <p:cNvPr id="7" name="TextBox 6"/>
          <p:cNvSpPr txBox="1"/>
          <p:nvPr/>
        </p:nvSpPr>
        <p:spPr>
          <a:xfrm>
            <a:off x="761198" y="475895"/>
            <a:ext cx="6347059" cy="523220"/>
          </a:xfrm>
          <a:prstGeom prst="rect">
            <a:avLst/>
          </a:prstGeom>
          <a:noFill/>
        </p:spPr>
        <p:txBody>
          <a:bodyPr wrap="square" rtlCol="0">
            <a:spAutoFit/>
          </a:bodyPr>
          <a:lstStyle/>
          <a:p>
            <a:pPr algn="ctr"/>
            <a:r>
              <a:rPr lang="en-US" dirty="0">
                <a:solidFill>
                  <a:schemeClr val="bg1"/>
                </a:solidFill>
                <a:latin typeface="Lucida Sans Unicode" pitchFamily="34" charset="0"/>
                <a:cs typeface="Lucida Sans Unicode" pitchFamily="34" charset="0"/>
              </a:rPr>
              <a:t>Note - All the costs are in Million Dollars and all the production values are in Million Kgs</a:t>
            </a:r>
          </a:p>
        </p:txBody>
      </p:sp>
    </p:spTree>
    <p:extLst>
      <p:ext uri="{BB962C8B-B14F-4D97-AF65-F5344CB8AC3E}">
        <p14:creationId xmlns:p14="http://schemas.microsoft.com/office/powerpoint/2010/main" val="694134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02227717"/>
              </p:ext>
            </p:extLst>
          </p:nvPr>
        </p:nvGraphicFramePr>
        <p:xfrm>
          <a:off x="457200" y="2647950"/>
          <a:ext cx="4800600" cy="2286000"/>
        </p:xfrm>
        <a:graphic>
          <a:graphicData uri="http://schemas.openxmlformats.org/drawingml/2006/table">
            <a:tbl>
              <a:tblPr/>
              <a:tblGrid>
                <a:gridCol w="2275841">
                  <a:extLst>
                    <a:ext uri="{9D8B030D-6E8A-4147-A177-3AD203B41FA5}">
                      <a16:colId xmlns:a16="http://schemas.microsoft.com/office/drawing/2014/main" val="20000"/>
                    </a:ext>
                  </a:extLst>
                </a:gridCol>
                <a:gridCol w="2524759">
                  <a:extLst>
                    <a:ext uri="{9D8B030D-6E8A-4147-A177-3AD203B41FA5}">
                      <a16:colId xmlns:a16="http://schemas.microsoft.com/office/drawing/2014/main" val="20001"/>
                    </a:ext>
                  </a:extLst>
                </a:gridCol>
              </a:tblGrid>
              <a:tr h="28575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Fixed 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8575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28575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28575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28575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28575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28575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r h="28575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 Fixed 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90402763"/>
              </p:ext>
            </p:extLst>
          </p:nvPr>
        </p:nvGraphicFramePr>
        <p:xfrm>
          <a:off x="430731" y="650792"/>
          <a:ext cx="7924798" cy="1651635"/>
        </p:xfrm>
        <a:graphic>
          <a:graphicData uri="http://schemas.openxmlformats.org/drawingml/2006/table">
            <a:tbl>
              <a:tblPr/>
              <a:tblGrid>
                <a:gridCol w="1098600">
                  <a:extLst>
                    <a:ext uri="{9D8B030D-6E8A-4147-A177-3AD203B41FA5}">
                      <a16:colId xmlns:a16="http://schemas.microsoft.com/office/drawing/2014/main" val="20000"/>
                    </a:ext>
                  </a:extLst>
                </a:gridCol>
                <a:gridCol w="1098600">
                  <a:extLst>
                    <a:ext uri="{9D8B030D-6E8A-4147-A177-3AD203B41FA5}">
                      <a16:colId xmlns:a16="http://schemas.microsoft.com/office/drawing/2014/main" val="20001"/>
                    </a:ext>
                  </a:extLst>
                </a:gridCol>
                <a:gridCol w="1098600">
                  <a:extLst>
                    <a:ext uri="{9D8B030D-6E8A-4147-A177-3AD203B41FA5}">
                      <a16:colId xmlns:a16="http://schemas.microsoft.com/office/drawing/2014/main" val="20002"/>
                    </a:ext>
                  </a:extLst>
                </a:gridCol>
                <a:gridCol w="1098600">
                  <a:extLst>
                    <a:ext uri="{9D8B030D-6E8A-4147-A177-3AD203B41FA5}">
                      <a16:colId xmlns:a16="http://schemas.microsoft.com/office/drawing/2014/main" val="20003"/>
                    </a:ext>
                  </a:extLst>
                </a:gridCol>
                <a:gridCol w="1098600">
                  <a:extLst>
                    <a:ext uri="{9D8B030D-6E8A-4147-A177-3AD203B41FA5}">
                      <a16:colId xmlns:a16="http://schemas.microsoft.com/office/drawing/2014/main" val="20004"/>
                    </a:ext>
                  </a:extLst>
                </a:gridCol>
                <a:gridCol w="1213038">
                  <a:extLst>
                    <a:ext uri="{9D8B030D-6E8A-4147-A177-3AD203B41FA5}">
                      <a16:colId xmlns:a16="http://schemas.microsoft.com/office/drawing/2014/main" val="20005"/>
                    </a:ext>
                  </a:extLst>
                </a:gridCol>
                <a:gridCol w="1218760">
                  <a:extLst>
                    <a:ext uri="{9D8B030D-6E8A-4147-A177-3AD203B41FA5}">
                      <a16:colId xmlns:a16="http://schemas.microsoft.com/office/drawing/2014/main" val="20006"/>
                    </a:ext>
                  </a:extLst>
                </a:gridCol>
              </a:tblGrid>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Latin</a:t>
                      </a:r>
                      <a:r>
                        <a:rPr lang="en-US" sz="1300" b="0" i="0" u="none" strike="noStrike" baseline="0" dirty="0">
                          <a:solidFill>
                            <a:srgbClr val="000000"/>
                          </a:solidFill>
                          <a:effectLst/>
                          <a:latin typeface="Lucida Sans Unicode" pitchFamily="34" charset="0"/>
                          <a:cs typeface="Lucida Sans Unicode" pitchFamily="34" charset="0"/>
                        </a:rPr>
                        <a:t> America</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Asia</a:t>
                      </a:r>
                      <a:r>
                        <a:rPr lang="en-US" sz="1300" b="0" i="0" u="none" strike="noStrike" baseline="0" dirty="0">
                          <a:solidFill>
                            <a:srgbClr val="000000"/>
                          </a:solidFill>
                          <a:effectLst/>
                          <a:latin typeface="Lucida Sans Unicode" pitchFamily="34" charset="0"/>
                          <a:cs typeface="Lucida Sans Unicode" pitchFamily="34" charset="0"/>
                        </a:rPr>
                        <a:t> w/o Japan</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457200" y="335909"/>
            <a:ext cx="31242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Production data for Relax -</a:t>
            </a:r>
          </a:p>
        </p:txBody>
      </p:sp>
    </p:spTree>
    <p:extLst>
      <p:ext uri="{BB962C8B-B14F-4D97-AF65-F5344CB8AC3E}">
        <p14:creationId xmlns:p14="http://schemas.microsoft.com/office/powerpoint/2010/main" val="116306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4105242985"/>
              </p:ext>
            </p:extLst>
          </p:nvPr>
        </p:nvGraphicFramePr>
        <p:xfrm>
          <a:off x="533400" y="742950"/>
          <a:ext cx="7315199" cy="1661160"/>
        </p:xfrm>
        <a:graphic>
          <a:graphicData uri="http://schemas.openxmlformats.org/drawingml/2006/table">
            <a:tbl>
              <a:tblPr/>
              <a:tblGrid>
                <a:gridCol w="1729702">
                  <a:extLst>
                    <a:ext uri="{9D8B030D-6E8A-4147-A177-3AD203B41FA5}">
                      <a16:colId xmlns:a16="http://schemas.microsoft.com/office/drawing/2014/main" val="20000"/>
                    </a:ext>
                  </a:extLst>
                </a:gridCol>
                <a:gridCol w="2017986">
                  <a:extLst>
                    <a:ext uri="{9D8B030D-6E8A-4147-A177-3AD203B41FA5}">
                      <a16:colId xmlns:a16="http://schemas.microsoft.com/office/drawing/2014/main" val="20001"/>
                    </a:ext>
                  </a:extLst>
                </a:gridCol>
                <a:gridCol w="1873844">
                  <a:extLst>
                    <a:ext uri="{9D8B030D-6E8A-4147-A177-3AD203B41FA5}">
                      <a16:colId xmlns:a16="http://schemas.microsoft.com/office/drawing/2014/main" val="20002"/>
                    </a:ext>
                  </a:extLst>
                </a:gridCol>
                <a:gridCol w="1693667">
                  <a:extLst>
                    <a:ext uri="{9D8B030D-6E8A-4147-A177-3AD203B41FA5}">
                      <a16:colId xmlns:a16="http://schemas.microsoft.com/office/drawing/2014/main" val="20003"/>
                    </a:ext>
                  </a:extLst>
                </a:gridCol>
              </a:tblGrid>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 Production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Fixed 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Production</a:t>
                      </a:r>
                      <a:r>
                        <a:rPr lang="en-US" sz="1300" b="0" i="0" u="none" strike="noStrike" baseline="0" dirty="0">
                          <a:solidFill>
                            <a:srgbClr val="000000"/>
                          </a:solidFill>
                          <a:effectLst/>
                          <a:latin typeface="Lucida Sans Unicode" pitchFamily="34" charset="0"/>
                          <a:cs typeface="Lucida Sans Unicode" pitchFamily="34" charset="0"/>
                        </a:rPr>
                        <a:t> </a:t>
                      </a:r>
                      <a:r>
                        <a:rPr lang="en-US" sz="1300" b="0" i="0" u="none" strike="noStrike" dirty="0">
                          <a:solidFill>
                            <a:srgbClr val="000000"/>
                          </a:solidFill>
                          <a:effectLst/>
                          <a:latin typeface="Lucida Sans Unicode" pitchFamily="34" charset="0"/>
                          <a:cs typeface="Lucida Sans Unicode" pitchFamily="34" charset="0"/>
                        </a:rPr>
                        <a:t>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139.2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185.3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189.2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513.7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4899380"/>
              </p:ext>
            </p:extLst>
          </p:nvPr>
        </p:nvGraphicFramePr>
        <p:xfrm>
          <a:off x="533400" y="3105150"/>
          <a:ext cx="7315200" cy="166116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a:t>
                      </a:r>
                      <a:r>
                        <a:rPr lang="en-US" sz="1300" b="0" i="0" u="none" strike="noStrike" baseline="0" dirty="0">
                          <a:solidFill>
                            <a:srgbClr val="000000"/>
                          </a:solidFill>
                          <a:effectLst/>
                          <a:latin typeface="Lucida Sans Unicode" pitchFamily="34" charset="0"/>
                          <a:cs typeface="Lucida Sans Unicode" pitchFamily="34" charset="0"/>
                        </a:rPr>
                        <a:t> P</a:t>
                      </a:r>
                      <a:r>
                        <a:rPr lang="en-US" sz="1300" b="0" i="0" u="none" strike="noStrike" dirty="0">
                          <a:solidFill>
                            <a:srgbClr val="000000"/>
                          </a:solidFill>
                          <a:effectLst/>
                          <a:latin typeface="Lucida Sans Unicode" pitchFamily="34" charset="0"/>
                          <a:cs typeface="Lucida Sans Unicode" pitchFamily="34" charset="0"/>
                        </a:rPr>
                        <a:t>roduction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Fixed 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Production</a:t>
                      </a:r>
                      <a:r>
                        <a:rPr lang="en-US" sz="1300" b="0" i="0" u="none" strike="noStrike" baseline="0" dirty="0">
                          <a:solidFill>
                            <a:srgbClr val="000000"/>
                          </a:solidFill>
                          <a:effectLst/>
                          <a:latin typeface="Lucida Sans Unicode" pitchFamily="34" charset="0"/>
                          <a:cs typeface="Lucida Sans Unicode" pitchFamily="34" charset="0"/>
                        </a:rPr>
                        <a:t> </a:t>
                      </a:r>
                      <a:r>
                        <a:rPr lang="en-US" sz="1300" b="0" i="0" u="none" strike="noStrike" dirty="0">
                          <a:solidFill>
                            <a:srgbClr val="000000"/>
                          </a:solidFill>
                          <a:effectLst/>
                          <a:latin typeface="Lucida Sans Unicode" pitchFamily="34" charset="0"/>
                          <a:cs typeface="Lucida Sans Unicode" pitchFamily="34" charset="0"/>
                        </a:rPr>
                        <a:t>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333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544.4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7"/>
                  </a:ext>
                </a:extLst>
              </a:tr>
            </a:tbl>
          </a:graphicData>
        </a:graphic>
      </p:graphicFrame>
      <p:sp>
        <p:nvSpPr>
          <p:cNvPr id="4" name="TextBox 3"/>
          <p:cNvSpPr txBox="1"/>
          <p:nvPr/>
        </p:nvSpPr>
        <p:spPr>
          <a:xfrm>
            <a:off x="533400" y="438150"/>
            <a:ext cx="38100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Production cost calculation for Highcal -</a:t>
            </a:r>
          </a:p>
        </p:txBody>
      </p:sp>
      <p:sp>
        <p:nvSpPr>
          <p:cNvPr id="6" name="TextBox 5"/>
          <p:cNvSpPr txBox="1"/>
          <p:nvPr/>
        </p:nvSpPr>
        <p:spPr>
          <a:xfrm>
            <a:off x="543826" y="2800350"/>
            <a:ext cx="3647174"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Production cost calculation for Relax -</a:t>
            </a:r>
          </a:p>
        </p:txBody>
      </p:sp>
    </p:spTree>
    <p:extLst>
      <p:ext uri="{BB962C8B-B14F-4D97-AF65-F5344CB8AC3E}">
        <p14:creationId xmlns:p14="http://schemas.microsoft.com/office/powerpoint/2010/main" val="216681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10018499"/>
              </p:ext>
            </p:extLst>
          </p:nvPr>
        </p:nvGraphicFramePr>
        <p:xfrm>
          <a:off x="304800" y="438150"/>
          <a:ext cx="8686799" cy="1651635"/>
        </p:xfrm>
        <a:graphic>
          <a:graphicData uri="http://schemas.openxmlformats.org/drawingml/2006/table">
            <a:tbl>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03706">
                  <a:extLst>
                    <a:ext uri="{9D8B030D-6E8A-4147-A177-3AD203B41FA5}">
                      <a16:colId xmlns:a16="http://schemas.microsoft.com/office/drawing/2014/main" val="20004"/>
                    </a:ext>
                  </a:extLst>
                </a:gridCol>
                <a:gridCol w="1057259">
                  <a:extLst>
                    <a:ext uri="{9D8B030D-6E8A-4147-A177-3AD203B41FA5}">
                      <a16:colId xmlns:a16="http://schemas.microsoft.com/office/drawing/2014/main" val="20005"/>
                    </a:ext>
                  </a:extLst>
                </a:gridCol>
                <a:gridCol w="955599">
                  <a:extLst>
                    <a:ext uri="{9D8B030D-6E8A-4147-A177-3AD203B41FA5}">
                      <a16:colId xmlns:a16="http://schemas.microsoft.com/office/drawing/2014/main" val="20006"/>
                    </a:ext>
                  </a:extLst>
                </a:gridCol>
                <a:gridCol w="1631635">
                  <a:extLst>
                    <a:ext uri="{9D8B030D-6E8A-4147-A177-3AD203B41FA5}">
                      <a16:colId xmlns:a16="http://schemas.microsoft.com/office/drawing/2014/main" val="20007"/>
                    </a:ext>
                  </a:extLst>
                </a:gridCol>
              </a:tblGrid>
              <a:tr h="19050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Latin America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Asia w/o 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Total Cost/plant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4.65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33530347"/>
              </p:ext>
            </p:extLst>
          </p:nvPr>
        </p:nvGraphicFramePr>
        <p:xfrm>
          <a:off x="304800" y="2114550"/>
          <a:ext cx="3733800" cy="207645"/>
        </p:xfrm>
        <a:graphic>
          <a:graphicData uri="http://schemas.openxmlformats.org/drawingml/2006/table">
            <a:tbl>
              <a:tblPr/>
              <a:tblGrid>
                <a:gridCol w="2679551">
                  <a:extLst>
                    <a:ext uri="{9D8B030D-6E8A-4147-A177-3AD203B41FA5}">
                      <a16:colId xmlns:a16="http://schemas.microsoft.com/office/drawing/2014/main" val="20000"/>
                    </a:ext>
                  </a:extLst>
                </a:gridCol>
                <a:gridCol w="1054249">
                  <a:extLst>
                    <a:ext uri="{9D8B030D-6E8A-4147-A177-3AD203B41FA5}">
                      <a16:colId xmlns:a16="http://schemas.microsoft.com/office/drawing/2014/main" val="20001"/>
                    </a:ext>
                  </a:extLst>
                </a:gridCol>
              </a:tblGrid>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Total Transportation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2547607"/>
              </p:ext>
            </p:extLst>
          </p:nvPr>
        </p:nvGraphicFramePr>
        <p:xfrm>
          <a:off x="304800" y="2800350"/>
          <a:ext cx="8686799" cy="1651635"/>
        </p:xfrm>
        <a:graphic>
          <a:graphicData uri="http://schemas.openxmlformats.org/drawingml/2006/table">
            <a:tbl>
              <a:tblPr/>
              <a:tblGrid>
                <a:gridCol w="1143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03706">
                  <a:extLst>
                    <a:ext uri="{9D8B030D-6E8A-4147-A177-3AD203B41FA5}">
                      <a16:colId xmlns:a16="http://schemas.microsoft.com/office/drawing/2014/main" val="20004"/>
                    </a:ext>
                  </a:extLst>
                </a:gridCol>
                <a:gridCol w="1057259">
                  <a:extLst>
                    <a:ext uri="{9D8B030D-6E8A-4147-A177-3AD203B41FA5}">
                      <a16:colId xmlns:a16="http://schemas.microsoft.com/office/drawing/2014/main" val="20005"/>
                    </a:ext>
                  </a:extLst>
                </a:gridCol>
                <a:gridCol w="955599">
                  <a:extLst>
                    <a:ext uri="{9D8B030D-6E8A-4147-A177-3AD203B41FA5}">
                      <a16:colId xmlns:a16="http://schemas.microsoft.com/office/drawing/2014/main" val="20006"/>
                    </a:ext>
                  </a:extLst>
                </a:gridCol>
                <a:gridCol w="1631635">
                  <a:extLst>
                    <a:ext uri="{9D8B030D-6E8A-4147-A177-3AD203B41FA5}">
                      <a16:colId xmlns:a16="http://schemas.microsoft.com/office/drawing/2014/main" val="20007"/>
                    </a:ext>
                  </a:extLst>
                </a:gridCol>
              </a:tblGrid>
              <a:tr h="19050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Latin America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Asia w/o 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 Cost/plant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5.45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4.25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8.35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37079710"/>
              </p:ext>
            </p:extLst>
          </p:nvPr>
        </p:nvGraphicFramePr>
        <p:xfrm>
          <a:off x="304800" y="4476750"/>
          <a:ext cx="3733800" cy="207645"/>
        </p:xfrm>
        <a:graphic>
          <a:graphicData uri="http://schemas.openxmlformats.org/drawingml/2006/table">
            <a:tbl>
              <a:tblPr/>
              <a:tblGrid>
                <a:gridCol w="2679551">
                  <a:extLst>
                    <a:ext uri="{9D8B030D-6E8A-4147-A177-3AD203B41FA5}">
                      <a16:colId xmlns:a16="http://schemas.microsoft.com/office/drawing/2014/main" val="20000"/>
                    </a:ext>
                  </a:extLst>
                </a:gridCol>
                <a:gridCol w="1054249">
                  <a:extLst>
                    <a:ext uri="{9D8B030D-6E8A-4147-A177-3AD203B41FA5}">
                      <a16:colId xmlns:a16="http://schemas.microsoft.com/office/drawing/2014/main" val="20001"/>
                    </a:ext>
                  </a:extLst>
                </a:gridCol>
              </a:tblGrid>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Total Transportation Cost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304800" y="2495550"/>
            <a:ext cx="40386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Transportation Cost calculation for Relax -</a:t>
            </a:r>
          </a:p>
        </p:txBody>
      </p:sp>
      <p:sp>
        <p:nvSpPr>
          <p:cNvPr id="8" name="TextBox 7"/>
          <p:cNvSpPr txBox="1"/>
          <p:nvPr/>
        </p:nvSpPr>
        <p:spPr>
          <a:xfrm>
            <a:off x="304800" y="125012"/>
            <a:ext cx="41910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Transportation Cost calculation for Highcal -</a:t>
            </a:r>
          </a:p>
        </p:txBody>
      </p:sp>
    </p:spTree>
    <p:extLst>
      <p:ext uri="{BB962C8B-B14F-4D97-AF65-F5344CB8AC3E}">
        <p14:creationId xmlns:p14="http://schemas.microsoft.com/office/powerpoint/2010/main" val="70324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6618277"/>
              </p:ext>
            </p:extLst>
          </p:nvPr>
        </p:nvGraphicFramePr>
        <p:xfrm>
          <a:off x="381000" y="438150"/>
          <a:ext cx="8381999" cy="1651635"/>
        </p:xfrm>
        <a:graphic>
          <a:graphicData uri="http://schemas.openxmlformats.org/drawingml/2006/table">
            <a:tbl>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79184">
                  <a:extLst>
                    <a:ext uri="{9D8B030D-6E8A-4147-A177-3AD203B41FA5}">
                      <a16:colId xmlns:a16="http://schemas.microsoft.com/office/drawing/2014/main" val="20004"/>
                    </a:ext>
                  </a:extLst>
                </a:gridCol>
                <a:gridCol w="1020162">
                  <a:extLst>
                    <a:ext uri="{9D8B030D-6E8A-4147-A177-3AD203B41FA5}">
                      <a16:colId xmlns:a16="http://schemas.microsoft.com/office/drawing/2014/main" val="20005"/>
                    </a:ext>
                  </a:extLst>
                </a:gridCol>
                <a:gridCol w="922069">
                  <a:extLst>
                    <a:ext uri="{9D8B030D-6E8A-4147-A177-3AD203B41FA5}">
                      <a16:colId xmlns:a16="http://schemas.microsoft.com/office/drawing/2014/main" val="20006"/>
                    </a:ext>
                  </a:extLst>
                </a:gridCol>
                <a:gridCol w="1574384">
                  <a:extLst>
                    <a:ext uri="{9D8B030D-6E8A-4147-A177-3AD203B41FA5}">
                      <a16:colId xmlns:a16="http://schemas.microsoft.com/office/drawing/2014/main" val="20007"/>
                    </a:ext>
                  </a:extLst>
                </a:gridCol>
              </a:tblGrid>
              <a:tr h="19050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Latin America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Asia w/o 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 Duty/plant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0.108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0.084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0.3645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0.3645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0.0135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0.4725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0.486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4898323"/>
              </p:ext>
            </p:extLst>
          </p:nvPr>
        </p:nvGraphicFramePr>
        <p:xfrm>
          <a:off x="381000" y="2114550"/>
          <a:ext cx="3117056" cy="207645"/>
        </p:xfrm>
        <a:graphic>
          <a:graphicData uri="http://schemas.openxmlformats.org/drawingml/2006/table">
            <a:tbl>
              <a:tblPr/>
              <a:tblGrid>
                <a:gridCol w="2236946">
                  <a:extLst>
                    <a:ext uri="{9D8B030D-6E8A-4147-A177-3AD203B41FA5}">
                      <a16:colId xmlns:a16="http://schemas.microsoft.com/office/drawing/2014/main" val="20000"/>
                    </a:ext>
                  </a:extLst>
                </a:gridCol>
                <a:gridCol w="880110">
                  <a:extLst>
                    <a:ext uri="{9D8B030D-6E8A-4147-A177-3AD203B41FA5}">
                      <a16:colId xmlns:a16="http://schemas.microsoft.com/office/drawing/2014/main" val="20001"/>
                    </a:ext>
                  </a:extLst>
                </a:gridCol>
              </a:tblGrid>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Total Import Duties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1.0425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49601077"/>
              </p:ext>
            </p:extLst>
          </p:nvPr>
        </p:nvGraphicFramePr>
        <p:xfrm>
          <a:off x="395438" y="2952750"/>
          <a:ext cx="8305799" cy="1651635"/>
        </p:xfrm>
        <a:graphic>
          <a:graphicData uri="http://schemas.openxmlformats.org/drawingml/2006/table">
            <a:tbl>
              <a:tblPr/>
              <a:tblGrid>
                <a:gridCol w="1128562">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49390">
                  <a:extLst>
                    <a:ext uri="{9D8B030D-6E8A-4147-A177-3AD203B41FA5}">
                      <a16:colId xmlns:a16="http://schemas.microsoft.com/office/drawing/2014/main" val="20004"/>
                    </a:ext>
                  </a:extLst>
                </a:gridCol>
                <a:gridCol w="1010888">
                  <a:extLst>
                    <a:ext uri="{9D8B030D-6E8A-4147-A177-3AD203B41FA5}">
                      <a16:colId xmlns:a16="http://schemas.microsoft.com/office/drawing/2014/main" val="20005"/>
                    </a:ext>
                  </a:extLst>
                </a:gridCol>
                <a:gridCol w="913687">
                  <a:extLst>
                    <a:ext uri="{9D8B030D-6E8A-4147-A177-3AD203B41FA5}">
                      <a16:colId xmlns:a16="http://schemas.microsoft.com/office/drawing/2014/main" val="20006"/>
                    </a:ext>
                  </a:extLst>
                </a:gridCol>
                <a:gridCol w="1560072">
                  <a:extLst>
                    <a:ext uri="{9D8B030D-6E8A-4147-A177-3AD203B41FA5}">
                      <a16:colId xmlns:a16="http://schemas.microsoft.com/office/drawing/2014/main" val="20007"/>
                    </a:ext>
                  </a:extLst>
                </a:gridCol>
              </a:tblGrid>
              <a:tr h="19050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Latin America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Asia w/o 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Total Duty/plant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0.0945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0.2385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0.675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0.0675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1.0485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38435870"/>
              </p:ext>
            </p:extLst>
          </p:nvPr>
        </p:nvGraphicFramePr>
        <p:xfrm>
          <a:off x="381000" y="4629150"/>
          <a:ext cx="3124200" cy="207645"/>
        </p:xfrm>
        <a:graphic>
          <a:graphicData uri="http://schemas.openxmlformats.org/drawingml/2006/table">
            <a:tbl>
              <a:tblPr/>
              <a:tblGrid>
                <a:gridCol w="2242073">
                  <a:extLst>
                    <a:ext uri="{9D8B030D-6E8A-4147-A177-3AD203B41FA5}">
                      <a16:colId xmlns:a16="http://schemas.microsoft.com/office/drawing/2014/main" val="20000"/>
                    </a:ext>
                  </a:extLst>
                </a:gridCol>
                <a:gridCol w="882127">
                  <a:extLst>
                    <a:ext uri="{9D8B030D-6E8A-4147-A177-3AD203B41FA5}">
                      <a16:colId xmlns:a16="http://schemas.microsoft.com/office/drawing/2014/main" val="20001"/>
                    </a:ext>
                  </a:extLst>
                </a:gridCol>
              </a:tblGrid>
              <a:tr h="190500">
                <a:tc>
                  <a:txBody>
                    <a:bodyPr/>
                    <a:lstStyle/>
                    <a:p>
                      <a:pPr algn="l" fontAlgn="b"/>
                      <a:r>
                        <a:rPr lang="en-US" sz="1300" b="0" i="0" u="none" strike="noStrike" dirty="0">
                          <a:solidFill>
                            <a:srgbClr val="000000"/>
                          </a:solidFill>
                          <a:effectLst/>
                          <a:latin typeface="Lucida Sans Unicode" pitchFamily="34" charset="0"/>
                          <a:cs typeface="Lucida Sans Unicode" pitchFamily="34" charset="0"/>
                        </a:rPr>
                        <a:t>Total Import Duties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tc>
                  <a:txBody>
                    <a:bodyPr/>
                    <a:lstStyle/>
                    <a:p>
                      <a:pPr algn="r" fontAlgn="b"/>
                      <a:r>
                        <a:rPr lang="en-US" sz="1300" b="0" i="0" u="none" strike="noStrike" dirty="0">
                          <a:solidFill>
                            <a:srgbClr val="000000"/>
                          </a:solidFill>
                          <a:effectLst/>
                          <a:latin typeface="Lucida Sans Unicode" pitchFamily="34" charset="0"/>
                          <a:cs typeface="Lucida Sans Unicode" pitchFamily="34" charset="0"/>
                        </a:rPr>
                        <a:t>1.2870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381000" y="115387"/>
            <a:ext cx="37338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Import Duty calculation for Highcal -</a:t>
            </a:r>
          </a:p>
        </p:txBody>
      </p:sp>
      <p:sp>
        <p:nvSpPr>
          <p:cNvPr id="9" name="TextBox 8"/>
          <p:cNvSpPr txBox="1"/>
          <p:nvPr/>
        </p:nvSpPr>
        <p:spPr>
          <a:xfrm>
            <a:off x="395438" y="2647950"/>
            <a:ext cx="3566962"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Import Duty calculation for Relax -</a:t>
            </a:r>
          </a:p>
        </p:txBody>
      </p:sp>
    </p:spTree>
    <p:extLst>
      <p:ext uri="{BB962C8B-B14F-4D97-AF65-F5344CB8AC3E}">
        <p14:creationId xmlns:p14="http://schemas.microsoft.com/office/powerpoint/2010/main" val="422795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381000"/>
          </a:xfrm>
        </p:spPr>
        <p:txBody>
          <a:bodyPr/>
          <a:lstStyle/>
          <a:p>
            <a:r>
              <a:rPr lang="en-US" sz="2000" dirty="0">
                <a:latin typeface="Lucida Sans Unicode" pitchFamily="34" charset="0"/>
                <a:cs typeface="Lucida Sans Unicode" pitchFamily="34" charset="0"/>
              </a:rPr>
              <a:t>Question 1</a:t>
            </a:r>
          </a:p>
        </p:txBody>
      </p:sp>
      <p:sp>
        <p:nvSpPr>
          <p:cNvPr id="3" name="TextBox 2"/>
          <p:cNvSpPr txBox="1"/>
          <p:nvPr/>
        </p:nvSpPr>
        <p:spPr>
          <a:xfrm>
            <a:off x="457200" y="666750"/>
            <a:ext cx="7772400" cy="4154984"/>
          </a:xfrm>
          <a:prstGeom prst="rect">
            <a:avLst/>
          </a:prstGeom>
          <a:noFill/>
        </p:spPr>
        <p:txBody>
          <a:bodyPr wrap="square" rtlCol="0">
            <a:spAutoFit/>
          </a:bodyPr>
          <a:lstStyle/>
          <a:p>
            <a:r>
              <a:rPr lang="en-US" sz="1800" dirty="0">
                <a:solidFill>
                  <a:schemeClr val="bg1"/>
                </a:solidFill>
                <a:latin typeface="Lucida Sans Unicode" pitchFamily="34" charset="0"/>
                <a:cs typeface="Lucida Sans Unicode" pitchFamily="34" charset="0"/>
              </a:rPr>
              <a:t>How should BioPharma have used its production network in 2009? Should any of the plants have been idled? What is the annual cost of your proposal, including import duties? </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Ans: BioPharma should have used its production network in 2009 as shown in the production data tables.</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As shown in the tables, one result is clear that the Japan plant should be completely idled, India and Mexico produced none of the Highcal product and that side of their plants has been idled and Germany and USA produced none of the Relax product and that side of their plants has been idled.</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Total Fixed Cost = $175.4 million</a:t>
            </a:r>
          </a:p>
          <a:p>
            <a:r>
              <a:rPr lang="en-US" dirty="0">
                <a:solidFill>
                  <a:schemeClr val="bg1"/>
                </a:solidFill>
                <a:latin typeface="Lucida Sans Unicode" pitchFamily="34" charset="0"/>
                <a:cs typeface="Lucida Sans Unicode" pitchFamily="34" charset="0"/>
              </a:rPr>
              <a:t>Total production Cost = $1058.1 million</a:t>
            </a:r>
          </a:p>
          <a:p>
            <a:r>
              <a:rPr lang="en-US" dirty="0">
                <a:solidFill>
                  <a:schemeClr val="bg1"/>
                </a:solidFill>
                <a:latin typeface="Lucida Sans Unicode" pitchFamily="34" charset="0"/>
                <a:cs typeface="Lucida Sans Unicode" pitchFamily="34" charset="0"/>
              </a:rPr>
              <a:t>Total Transportation Cost = $28.6 million</a:t>
            </a:r>
          </a:p>
          <a:p>
            <a:r>
              <a:rPr lang="en-US" dirty="0">
                <a:solidFill>
                  <a:schemeClr val="bg1"/>
                </a:solidFill>
                <a:latin typeface="Lucida Sans Unicode" pitchFamily="34" charset="0"/>
                <a:cs typeface="Lucida Sans Unicode" pitchFamily="34" charset="0"/>
              </a:rPr>
              <a:t>Total Import Duties = $2.3295 million</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Overall Total Cost = </a:t>
            </a:r>
            <a:r>
              <a:rPr lang="en-US" u="sng" dirty="0">
                <a:solidFill>
                  <a:schemeClr val="bg1"/>
                </a:solidFill>
                <a:latin typeface="Lucida Sans Unicode" pitchFamily="34" charset="0"/>
                <a:cs typeface="Lucida Sans Unicode" pitchFamily="34" charset="0"/>
              </a:rPr>
              <a:t>$1264.168 million</a:t>
            </a:r>
          </a:p>
        </p:txBody>
      </p:sp>
    </p:spTree>
    <p:extLst>
      <p:ext uri="{BB962C8B-B14F-4D97-AF65-F5344CB8AC3E}">
        <p14:creationId xmlns:p14="http://schemas.microsoft.com/office/powerpoint/2010/main" val="280509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381000"/>
          </a:xfrm>
        </p:spPr>
        <p:txBody>
          <a:bodyPr/>
          <a:lstStyle/>
          <a:p>
            <a:r>
              <a:rPr lang="en-US" sz="2000" dirty="0">
                <a:latin typeface="Lucida Sans Unicode" pitchFamily="34" charset="0"/>
                <a:cs typeface="Lucida Sans Unicode" pitchFamily="34" charset="0"/>
              </a:rPr>
              <a:t>Question 2</a:t>
            </a:r>
          </a:p>
        </p:txBody>
      </p:sp>
      <p:sp>
        <p:nvSpPr>
          <p:cNvPr id="3" name="TextBox 2"/>
          <p:cNvSpPr txBox="1"/>
          <p:nvPr/>
        </p:nvSpPr>
        <p:spPr>
          <a:xfrm>
            <a:off x="457200" y="666750"/>
            <a:ext cx="7772400" cy="1723549"/>
          </a:xfrm>
          <a:prstGeom prst="rect">
            <a:avLst/>
          </a:prstGeom>
          <a:noFill/>
        </p:spPr>
        <p:txBody>
          <a:bodyPr wrap="square" rtlCol="0">
            <a:spAutoFit/>
          </a:bodyPr>
          <a:lstStyle/>
          <a:p>
            <a:r>
              <a:rPr lang="en-US" sz="1800" dirty="0">
                <a:solidFill>
                  <a:schemeClr val="bg1"/>
                </a:solidFill>
                <a:latin typeface="Lucida Sans Unicode" pitchFamily="34" charset="0"/>
                <a:cs typeface="Lucida Sans Unicode" pitchFamily="34" charset="0"/>
              </a:rPr>
              <a:t>Is there any plant for which it may be worth adding a million kgs of additional capacities at a fixed cost of $3 million/year?</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Ans: It doesn’t appear this improves the solution shown in question 1. The plants that are at capacity, i.e., capacity = total production, in part 1 are Brazil, India, Mexico, and the U.S.; adding a million kilograms of capacity to those plants does not result in a lower overall cost for the entire supply chain.</a:t>
            </a:r>
          </a:p>
        </p:txBody>
      </p:sp>
    </p:spTree>
    <p:extLst>
      <p:ext uri="{BB962C8B-B14F-4D97-AF65-F5344CB8AC3E}">
        <p14:creationId xmlns:p14="http://schemas.microsoft.com/office/powerpoint/2010/main" val="44797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63" y="2607"/>
            <a:ext cx="8229600" cy="304800"/>
          </a:xfrm>
        </p:spPr>
        <p:txBody>
          <a:bodyPr/>
          <a:lstStyle/>
          <a:p>
            <a:r>
              <a:rPr lang="en-US" sz="2000" dirty="0">
                <a:latin typeface="Lucida Sans Unicode" pitchFamily="34" charset="0"/>
                <a:cs typeface="Lucida Sans Unicode" pitchFamily="34" charset="0"/>
              </a:rPr>
              <a:t>Description</a:t>
            </a:r>
          </a:p>
        </p:txBody>
      </p:sp>
      <p:sp>
        <p:nvSpPr>
          <p:cNvPr id="3" name="Rectangle 2"/>
          <p:cNvSpPr/>
          <p:nvPr/>
        </p:nvSpPr>
        <p:spPr>
          <a:xfrm>
            <a:off x="338488" y="514350"/>
            <a:ext cx="8686800" cy="3046988"/>
          </a:xfrm>
          <a:prstGeom prst="rect">
            <a:avLst/>
          </a:prstGeom>
        </p:spPr>
        <p:txBody>
          <a:bodyPr wrap="square">
            <a:spAutoFit/>
          </a:bodyPr>
          <a:lstStyle/>
          <a:p>
            <a:r>
              <a:rPr lang="en-IN" sz="1200" dirty="0">
                <a:solidFill>
                  <a:schemeClr val="bg1"/>
                </a:solidFill>
                <a:latin typeface="Lucida Sans Unicode" pitchFamily="34" charset="0"/>
                <a:cs typeface="Lucida Sans Unicode" pitchFamily="34" charset="0"/>
              </a:rPr>
              <a:t>In 2005, Biopharma Inc. had experienced a steep decline in profits and very high costs at its plants in Germany and Japan. The president of the company for worldwide operation knew the demand for the company products was stable across the globe, as result the surplus capacity in his global network looked like luxury that he can’t longer afford Brunsson, Nils (1982). Any improvement in financial performance was dependent on having the most efficient network in place because revenues were unlikely to grow. Biopharma is global manufacturers of bulk chemicals used in pharmaceutical industry. The company holds patent on two chemicals that are called Highcal and Relax internally. The chemicals are used internally and are also sold to others drug manufacturers.</a:t>
            </a:r>
            <a:endParaRPr lang="en-US" sz="1200" dirty="0">
              <a:solidFill>
                <a:schemeClr val="bg1"/>
              </a:solidFill>
              <a:latin typeface="Lucida Sans Unicode" pitchFamily="34" charset="0"/>
              <a:cs typeface="Lucida Sans Unicode" pitchFamily="34" charset="0"/>
            </a:endParaRPr>
          </a:p>
          <a:p>
            <a:r>
              <a:rPr lang="en-IN" sz="1200" dirty="0">
                <a:solidFill>
                  <a:schemeClr val="bg1"/>
                </a:solidFill>
                <a:latin typeface="Lucida Sans Unicode" pitchFamily="34" charset="0"/>
                <a:cs typeface="Lucida Sans Unicode" pitchFamily="34" charset="0"/>
              </a:rPr>
              <a:t>About the various plants located across the globe -:</a:t>
            </a:r>
            <a:endParaRPr lang="en-US" sz="1200" dirty="0">
              <a:solidFill>
                <a:schemeClr val="bg1"/>
              </a:solidFill>
              <a:latin typeface="Lucida Sans Unicode" pitchFamily="34" charset="0"/>
              <a:cs typeface="Lucida Sans Unicode" pitchFamily="34" charset="0"/>
            </a:endParaRPr>
          </a:p>
          <a:p>
            <a:r>
              <a:rPr lang="en-IN" sz="1200" dirty="0">
                <a:solidFill>
                  <a:schemeClr val="bg1"/>
                </a:solidFill>
                <a:latin typeface="Lucida Sans Unicode" pitchFamily="34" charset="0"/>
                <a:cs typeface="Lucida Sans Unicode" pitchFamily="34" charset="0"/>
                <a:sym typeface="Symbol"/>
              </a:rPr>
              <a:t></a:t>
            </a:r>
            <a:r>
              <a:rPr lang="en-IN" sz="1200" dirty="0">
                <a:solidFill>
                  <a:schemeClr val="bg1"/>
                </a:solidFill>
                <a:latin typeface="Lucida Sans Unicode" pitchFamily="34" charset="0"/>
                <a:cs typeface="Lucida Sans Unicode" pitchFamily="34" charset="0"/>
              </a:rPr>
              <a:t> The Japanese plant is a technology leader within Biopharma network in terms of its ability to handle regulatory and environmental issues. Some developments in the Japanese plant had been transferred to other plants in the network. </a:t>
            </a:r>
            <a:endParaRPr lang="en-US" sz="1200" dirty="0">
              <a:solidFill>
                <a:schemeClr val="bg1"/>
              </a:solidFill>
              <a:latin typeface="Lucida Sans Unicode" pitchFamily="34" charset="0"/>
              <a:cs typeface="Lucida Sans Unicode" pitchFamily="34" charset="0"/>
            </a:endParaRPr>
          </a:p>
          <a:p>
            <a:r>
              <a:rPr lang="en-IN" sz="1200" dirty="0">
                <a:solidFill>
                  <a:schemeClr val="bg1"/>
                </a:solidFill>
                <a:latin typeface="Lucida Sans Unicode" pitchFamily="34" charset="0"/>
                <a:cs typeface="Lucida Sans Unicode" pitchFamily="34" charset="0"/>
                <a:sym typeface="Symbol"/>
              </a:rPr>
              <a:t></a:t>
            </a:r>
            <a:r>
              <a:rPr lang="en-IN" sz="1200" dirty="0">
                <a:solidFill>
                  <a:schemeClr val="bg1"/>
                </a:solidFill>
                <a:latin typeface="Lucida Sans Unicode" pitchFamily="34" charset="0"/>
                <a:cs typeface="Lucida Sans Unicode" pitchFamily="34" charset="0"/>
              </a:rPr>
              <a:t> German plant is a leader in terms of its production ability. Highest yield in within the global network. </a:t>
            </a:r>
            <a:endParaRPr lang="en-US" sz="1200" dirty="0">
              <a:solidFill>
                <a:schemeClr val="bg1"/>
              </a:solidFill>
              <a:latin typeface="Lucida Sans Unicode" pitchFamily="34" charset="0"/>
              <a:cs typeface="Lucida Sans Unicode" pitchFamily="34" charset="0"/>
            </a:endParaRPr>
          </a:p>
          <a:p>
            <a:r>
              <a:rPr lang="en-IN" sz="1200" dirty="0">
                <a:solidFill>
                  <a:schemeClr val="bg1"/>
                </a:solidFill>
                <a:latin typeface="Lucida Sans Unicode" pitchFamily="34" charset="0"/>
                <a:cs typeface="Lucida Sans Unicode" pitchFamily="34" charset="0"/>
                <a:sym typeface="Symbol"/>
              </a:rPr>
              <a:t></a:t>
            </a:r>
            <a:r>
              <a:rPr lang="en-IN" sz="1200" dirty="0">
                <a:solidFill>
                  <a:schemeClr val="bg1"/>
                </a:solidFill>
                <a:latin typeface="Lucida Sans Unicode" pitchFamily="34" charset="0"/>
                <a:cs typeface="Lucida Sans Unicode" pitchFamily="34" charset="0"/>
              </a:rPr>
              <a:t> Brazilian, Indian and Mexican plants are technology outdated and are in need of an update.</a:t>
            </a:r>
            <a:endParaRPr lang="en-US" sz="1200" dirty="0">
              <a:solidFill>
                <a:schemeClr val="bg1"/>
              </a:solidFill>
              <a:latin typeface="Lucida Sans Unicode" pitchFamily="34" charset="0"/>
              <a:cs typeface="Lucida Sans Unicode" pitchFamily="34" charset="0"/>
            </a:endParaRPr>
          </a:p>
          <a:p>
            <a:r>
              <a:rPr lang="en-IN" sz="1200" dirty="0">
                <a:solidFill>
                  <a:schemeClr val="bg1"/>
                </a:solidFill>
                <a:latin typeface="Lucida Sans Unicode" pitchFamily="34" charset="0"/>
                <a:cs typeface="Lucida Sans Unicode" pitchFamily="34" charset="0"/>
                <a:sym typeface="Symbol"/>
              </a:rPr>
              <a:t></a:t>
            </a:r>
            <a:r>
              <a:rPr lang="en-IN" sz="1200" dirty="0">
                <a:solidFill>
                  <a:schemeClr val="bg1"/>
                </a:solidFill>
                <a:latin typeface="Lucida Sans Unicode" pitchFamily="34" charset="0"/>
                <a:cs typeface="Lucida Sans Unicode" pitchFamily="34" charset="0"/>
              </a:rPr>
              <a:t> Market is stable, only region Asia w/o Japan expects to grow in sales by 10% annually during the next 5years.</a:t>
            </a:r>
            <a:endParaRPr lang="en-US" sz="1200" dirty="0">
              <a:solidFill>
                <a:schemeClr val="bg1"/>
              </a:solidFill>
              <a:latin typeface="Lucida Sans Unicode" pitchFamily="34" charset="0"/>
              <a:cs typeface="Lucida Sans Unicode" pitchFamily="34" charset="0"/>
            </a:endParaRPr>
          </a:p>
          <a:p>
            <a:endParaRPr lang="en-US" sz="1200" b="1" dirty="0">
              <a:solidFill>
                <a:schemeClr val="bg1"/>
              </a:solidFill>
              <a:latin typeface="Lucida Sans Unicode" pitchFamily="34" charset="0"/>
              <a:cs typeface="Lucida Sans Unicode" pitchFamily="34" charset="0"/>
            </a:endParaRPr>
          </a:p>
          <a:p>
            <a:r>
              <a:rPr lang="en-IN" sz="1200" dirty="0">
                <a:solidFill>
                  <a:schemeClr val="bg1"/>
                </a:solidFill>
                <a:latin typeface="Lucida Sans Unicode" pitchFamily="34" charset="0"/>
                <a:cs typeface="Lucida Sans Unicode" pitchFamily="34" charset="0"/>
              </a:rPr>
              <a:t> </a:t>
            </a:r>
            <a:endParaRPr lang="en-US" sz="1200" dirty="0">
              <a:solidFill>
                <a:schemeClr val="bg1"/>
              </a:solidFill>
              <a:latin typeface="Lucida Sans Unicode" pitchFamily="34" charset="0"/>
              <a:cs typeface="Lucida Sans Unicode" pitchFamily="34" charset="0"/>
            </a:endParaRPr>
          </a:p>
        </p:txBody>
      </p:sp>
      <p:sp>
        <p:nvSpPr>
          <p:cNvPr id="4" name="Title 1"/>
          <p:cNvSpPr txBox="1">
            <a:spLocks/>
          </p:cNvSpPr>
          <p:nvPr/>
        </p:nvSpPr>
        <p:spPr>
          <a:xfrm>
            <a:off x="76200" y="3459025"/>
            <a:ext cx="8229600" cy="408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800"/>
              <a:buFont typeface="Proxima Nova Semibold"/>
              <a:buNone/>
              <a:defRPr sz="29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8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r>
              <a:rPr lang="en-US" sz="2000" dirty="0">
                <a:latin typeface="Lucida Sans Unicode" pitchFamily="34" charset="0"/>
                <a:cs typeface="Lucida Sans Unicode" pitchFamily="34" charset="0"/>
              </a:rPr>
              <a:t>Products and Services they offer </a:t>
            </a:r>
          </a:p>
        </p:txBody>
      </p:sp>
      <p:sp>
        <p:nvSpPr>
          <p:cNvPr id="5" name="TextBox 4"/>
          <p:cNvSpPr txBox="1"/>
          <p:nvPr/>
        </p:nvSpPr>
        <p:spPr>
          <a:xfrm>
            <a:off x="457200" y="3867150"/>
            <a:ext cx="7010400" cy="738664"/>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Its holds patents on 2 chemical compound </a:t>
            </a:r>
          </a:p>
          <a:p>
            <a:pPr marL="342900" indent="-342900">
              <a:buClr>
                <a:schemeClr val="bg1"/>
              </a:buClr>
              <a:buAutoNum type="arabicPeriod"/>
            </a:pPr>
            <a:r>
              <a:rPr lang="en-US" dirty="0">
                <a:solidFill>
                  <a:schemeClr val="bg1"/>
                </a:solidFill>
                <a:latin typeface="Lucida Sans Unicode" pitchFamily="34" charset="0"/>
                <a:cs typeface="Lucida Sans Unicode" pitchFamily="34" charset="0"/>
              </a:rPr>
              <a:t>Highcal </a:t>
            </a:r>
          </a:p>
          <a:p>
            <a:pPr marL="342900" indent="-342900">
              <a:buClr>
                <a:schemeClr val="bg1"/>
              </a:buClr>
              <a:buAutoNum type="arabicPeriod"/>
            </a:pPr>
            <a:r>
              <a:rPr lang="en-US" dirty="0">
                <a:solidFill>
                  <a:schemeClr val="bg1"/>
                </a:solidFill>
                <a:latin typeface="Lucida Sans Unicode" pitchFamily="34" charset="0"/>
                <a:cs typeface="Lucida Sans Unicode" pitchFamily="34" charset="0"/>
              </a:rPr>
              <a:t>Relax.</a:t>
            </a:r>
          </a:p>
        </p:txBody>
      </p:sp>
    </p:spTree>
    <p:extLst>
      <p:ext uri="{BB962C8B-B14F-4D97-AF65-F5344CB8AC3E}">
        <p14:creationId xmlns:p14="http://schemas.microsoft.com/office/powerpoint/2010/main" val="1543905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381000"/>
          </a:xfrm>
        </p:spPr>
        <p:txBody>
          <a:bodyPr/>
          <a:lstStyle/>
          <a:p>
            <a:r>
              <a:rPr lang="en-US" sz="2000" dirty="0">
                <a:latin typeface="Lucida Sans Unicode" pitchFamily="34" charset="0"/>
                <a:cs typeface="Lucida Sans Unicode" pitchFamily="34" charset="0"/>
              </a:rPr>
              <a:t>Question 3</a:t>
            </a:r>
          </a:p>
        </p:txBody>
      </p:sp>
      <p:sp>
        <p:nvSpPr>
          <p:cNvPr id="3" name="TextBox 2"/>
          <p:cNvSpPr txBox="1"/>
          <p:nvPr/>
        </p:nvSpPr>
        <p:spPr>
          <a:xfrm>
            <a:off x="457200" y="666750"/>
            <a:ext cx="7772400" cy="3385542"/>
          </a:xfrm>
          <a:prstGeom prst="rect">
            <a:avLst/>
          </a:prstGeom>
          <a:noFill/>
        </p:spPr>
        <p:txBody>
          <a:bodyPr wrap="square" rtlCol="0">
            <a:spAutoFit/>
          </a:bodyPr>
          <a:lstStyle/>
          <a:p>
            <a:r>
              <a:rPr lang="en-US" sz="1800" dirty="0">
                <a:solidFill>
                  <a:schemeClr val="bg1"/>
                </a:solidFill>
                <a:latin typeface="Lucida Sans Unicode" pitchFamily="34" charset="0"/>
                <a:cs typeface="Lucida Sans Unicode" pitchFamily="34" charset="0"/>
              </a:rPr>
              <a:t>How are your recommendations affected by the reduction of duties?</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Ans: A reduction in duties to 0% across the board results in the following costs –</a:t>
            </a:r>
          </a:p>
          <a:p>
            <a:r>
              <a:rPr lang="en-US" dirty="0">
                <a:solidFill>
                  <a:schemeClr val="bg1"/>
                </a:solidFill>
                <a:latin typeface="Lucida Sans Unicode" pitchFamily="34" charset="0"/>
                <a:cs typeface="Lucida Sans Unicode" pitchFamily="34" charset="0"/>
              </a:rPr>
              <a:t>        </a:t>
            </a:r>
          </a:p>
          <a:p>
            <a:r>
              <a:rPr lang="en-US" dirty="0">
                <a:solidFill>
                  <a:schemeClr val="bg1"/>
                </a:solidFill>
                <a:latin typeface="Lucida Sans Unicode" pitchFamily="34" charset="0"/>
                <a:cs typeface="Lucida Sans Unicode" pitchFamily="34" charset="0"/>
              </a:rPr>
              <a:t>Total Fixed Cost = $175.4 million</a:t>
            </a:r>
          </a:p>
          <a:p>
            <a:r>
              <a:rPr lang="en-US" dirty="0">
                <a:solidFill>
                  <a:schemeClr val="bg1"/>
                </a:solidFill>
                <a:latin typeface="Lucida Sans Unicode" pitchFamily="34" charset="0"/>
                <a:cs typeface="Lucida Sans Unicode" pitchFamily="34" charset="0"/>
              </a:rPr>
              <a:t>Total production Cost = $1058.1 million</a:t>
            </a:r>
          </a:p>
          <a:p>
            <a:r>
              <a:rPr lang="en-US" dirty="0">
                <a:solidFill>
                  <a:schemeClr val="bg1"/>
                </a:solidFill>
                <a:latin typeface="Lucida Sans Unicode" pitchFamily="34" charset="0"/>
                <a:cs typeface="Lucida Sans Unicode" pitchFamily="34" charset="0"/>
              </a:rPr>
              <a:t>Total Transportation Cost = $28.6 million</a:t>
            </a:r>
          </a:p>
          <a:p>
            <a:r>
              <a:rPr lang="en-US" dirty="0">
                <a:solidFill>
                  <a:schemeClr val="bg1"/>
                </a:solidFill>
                <a:latin typeface="Lucida Sans Unicode" pitchFamily="34" charset="0"/>
                <a:cs typeface="Lucida Sans Unicode" pitchFamily="34" charset="0"/>
              </a:rPr>
              <a:t>Overall Total Cost = </a:t>
            </a:r>
            <a:r>
              <a:rPr lang="en-US" u="sng" dirty="0">
                <a:solidFill>
                  <a:schemeClr val="bg1"/>
                </a:solidFill>
                <a:latin typeface="Lucida Sans Unicode" pitchFamily="34" charset="0"/>
                <a:cs typeface="Lucida Sans Unicode" pitchFamily="34" charset="0"/>
              </a:rPr>
              <a:t>$1262.1 million</a:t>
            </a:r>
            <a:r>
              <a:rPr lang="en-US" dirty="0">
                <a:solidFill>
                  <a:schemeClr val="bg1"/>
                </a:solidFill>
                <a:latin typeface="Lucida Sans Unicode" pitchFamily="34" charset="0"/>
                <a:cs typeface="Lucida Sans Unicode" pitchFamily="34" charset="0"/>
              </a:rPr>
              <a:t> (reduction of $2.068 million)</a:t>
            </a:r>
            <a:endParaRPr lang="en-US" u="sng" dirty="0">
              <a:solidFill>
                <a:schemeClr val="bg1"/>
              </a:solidFill>
              <a:latin typeface="Lucida Sans Unicode" pitchFamily="34" charset="0"/>
              <a:cs typeface="Lucida Sans Unicode" pitchFamily="34" charset="0"/>
            </a:endParaRPr>
          </a:p>
          <a:p>
            <a:endParaRPr lang="en-US" u="sng"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We observed a minute change in the Highcal production data but the Relax production data was exactly the same. The Highcal production data without import duties is shown below -</a:t>
            </a:r>
          </a:p>
          <a:p>
            <a:endParaRPr lang="en-US" dirty="0">
              <a:solidFill>
                <a:schemeClr val="bg1"/>
              </a:solidFill>
              <a:latin typeface="Lucida Sans Unicode" pitchFamily="34" charset="0"/>
              <a:cs typeface="Lucida Sans Unicode" pitchFamily="34" charset="0"/>
            </a:endParaRP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56593487"/>
              </p:ext>
            </p:extLst>
          </p:nvPr>
        </p:nvGraphicFramePr>
        <p:xfrm>
          <a:off x="489284" y="3409950"/>
          <a:ext cx="7924799" cy="1651635"/>
        </p:xfrm>
        <a:graphic>
          <a:graphicData uri="http://schemas.openxmlformats.org/drawingml/2006/table">
            <a:tbl>
              <a:tblPr/>
              <a:tblGrid>
                <a:gridCol w="1098600">
                  <a:extLst>
                    <a:ext uri="{9D8B030D-6E8A-4147-A177-3AD203B41FA5}">
                      <a16:colId xmlns:a16="http://schemas.microsoft.com/office/drawing/2014/main" val="20000"/>
                    </a:ext>
                  </a:extLst>
                </a:gridCol>
                <a:gridCol w="1098600">
                  <a:extLst>
                    <a:ext uri="{9D8B030D-6E8A-4147-A177-3AD203B41FA5}">
                      <a16:colId xmlns:a16="http://schemas.microsoft.com/office/drawing/2014/main" val="20001"/>
                    </a:ext>
                  </a:extLst>
                </a:gridCol>
                <a:gridCol w="1098600">
                  <a:extLst>
                    <a:ext uri="{9D8B030D-6E8A-4147-A177-3AD203B41FA5}">
                      <a16:colId xmlns:a16="http://schemas.microsoft.com/office/drawing/2014/main" val="20002"/>
                    </a:ext>
                  </a:extLst>
                </a:gridCol>
                <a:gridCol w="1098600">
                  <a:extLst>
                    <a:ext uri="{9D8B030D-6E8A-4147-A177-3AD203B41FA5}">
                      <a16:colId xmlns:a16="http://schemas.microsoft.com/office/drawing/2014/main" val="20003"/>
                    </a:ext>
                  </a:extLst>
                </a:gridCol>
                <a:gridCol w="1098600">
                  <a:extLst>
                    <a:ext uri="{9D8B030D-6E8A-4147-A177-3AD203B41FA5}">
                      <a16:colId xmlns:a16="http://schemas.microsoft.com/office/drawing/2014/main" val="20004"/>
                    </a:ext>
                  </a:extLst>
                </a:gridCol>
                <a:gridCol w="1213038">
                  <a:extLst>
                    <a:ext uri="{9D8B030D-6E8A-4147-A177-3AD203B41FA5}">
                      <a16:colId xmlns:a16="http://schemas.microsoft.com/office/drawing/2014/main" val="20005"/>
                    </a:ext>
                  </a:extLst>
                </a:gridCol>
                <a:gridCol w="1218761">
                  <a:extLst>
                    <a:ext uri="{9D8B030D-6E8A-4147-A177-3AD203B41FA5}">
                      <a16:colId xmlns:a16="http://schemas.microsoft.com/office/drawing/2014/main" val="20006"/>
                    </a:ext>
                  </a:extLst>
                </a:gridCol>
              </a:tblGrid>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Latin</a:t>
                      </a:r>
                      <a:r>
                        <a:rPr lang="en-US" sz="1300" b="0" i="0" u="none" strike="noStrike" baseline="0" dirty="0">
                          <a:solidFill>
                            <a:srgbClr val="000000"/>
                          </a:solidFill>
                          <a:effectLst/>
                          <a:latin typeface="Lucida Sans Unicode" pitchFamily="34" charset="0"/>
                          <a:cs typeface="Lucida Sans Unicode" pitchFamily="34" charset="0"/>
                        </a:rPr>
                        <a:t> America</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Asia</a:t>
                      </a:r>
                      <a:r>
                        <a:rPr lang="en-US" sz="1300" b="0" i="0" u="none" strike="noStrike" baseline="0" dirty="0">
                          <a:solidFill>
                            <a:srgbClr val="000000"/>
                          </a:solidFill>
                          <a:effectLst/>
                          <a:latin typeface="Lucida Sans Unicode" pitchFamily="34" charset="0"/>
                          <a:cs typeface="Lucida Sans Unicode" pitchFamily="34" charset="0"/>
                        </a:rPr>
                        <a:t> w/o Japan</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19050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830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381000"/>
          </a:xfrm>
        </p:spPr>
        <p:txBody>
          <a:bodyPr/>
          <a:lstStyle/>
          <a:p>
            <a:r>
              <a:rPr lang="en-US" sz="2000" dirty="0">
                <a:latin typeface="Lucida Sans Unicode" pitchFamily="34" charset="0"/>
                <a:cs typeface="Lucida Sans Unicode" pitchFamily="34" charset="0"/>
              </a:rPr>
              <a:t>Question 4</a:t>
            </a:r>
          </a:p>
        </p:txBody>
      </p:sp>
      <p:sp>
        <p:nvSpPr>
          <p:cNvPr id="3" name="TextBox 2"/>
          <p:cNvSpPr txBox="1"/>
          <p:nvPr/>
        </p:nvSpPr>
        <p:spPr>
          <a:xfrm>
            <a:off x="457200" y="666750"/>
            <a:ext cx="7772400" cy="2215991"/>
          </a:xfrm>
          <a:prstGeom prst="rect">
            <a:avLst/>
          </a:prstGeom>
          <a:noFill/>
        </p:spPr>
        <p:txBody>
          <a:bodyPr wrap="square" rtlCol="0">
            <a:spAutoFit/>
          </a:bodyPr>
          <a:lstStyle/>
          <a:p>
            <a:r>
              <a:rPr lang="en-US" sz="1800" dirty="0">
                <a:solidFill>
                  <a:schemeClr val="bg1"/>
                </a:solidFill>
                <a:latin typeface="Lucida Sans Unicode" pitchFamily="34" charset="0"/>
                <a:cs typeface="Lucida Sans Unicode" pitchFamily="34" charset="0"/>
              </a:rPr>
              <a:t>The analysis has assumed that each plant has a100 percent yield (percent output of acceptable quality). How would you modify your analysis to account for yield differences across plants? </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Ans: We will modify our analysis to account for yield differences across plants by adding a new constraint which is given as:</a:t>
            </a:r>
          </a:p>
          <a:p>
            <a:pPr algn="ctr"/>
            <a:r>
              <a:rPr lang="en-US" dirty="0">
                <a:solidFill>
                  <a:schemeClr val="bg1"/>
                </a:solidFill>
                <a:latin typeface="Lucida Sans Unicode" pitchFamily="34" charset="0"/>
                <a:cs typeface="Lucida Sans Unicode" pitchFamily="34" charset="0"/>
              </a:rPr>
              <a:t>Xij = Si × Wij for all i,j </a:t>
            </a:r>
          </a:p>
          <a:p>
            <a:r>
              <a:rPr lang="en-US" dirty="0">
                <a:solidFill>
                  <a:schemeClr val="bg1"/>
                </a:solidFill>
                <a:latin typeface="Lucida Sans Unicode" pitchFamily="34" charset="0"/>
                <a:cs typeface="Lucida Sans Unicode" pitchFamily="34" charset="0"/>
              </a:rPr>
              <a:t>where Si = percentage acceptable or yield of factory i</a:t>
            </a:r>
          </a:p>
          <a:p>
            <a:r>
              <a:rPr lang="en-US" dirty="0">
                <a:solidFill>
                  <a:schemeClr val="bg1"/>
                </a:solidFill>
                <a:latin typeface="Lucida Sans Unicode" pitchFamily="34" charset="0"/>
                <a:cs typeface="Lucida Sans Unicode" pitchFamily="34" charset="0"/>
              </a:rPr>
              <a:t>         Wij = actual quantity produced</a:t>
            </a:r>
          </a:p>
        </p:txBody>
      </p:sp>
    </p:spTree>
    <p:extLst>
      <p:ext uri="{BB962C8B-B14F-4D97-AF65-F5344CB8AC3E}">
        <p14:creationId xmlns:p14="http://schemas.microsoft.com/office/powerpoint/2010/main" val="366481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381000"/>
          </a:xfrm>
        </p:spPr>
        <p:txBody>
          <a:bodyPr/>
          <a:lstStyle/>
          <a:p>
            <a:r>
              <a:rPr lang="en-US" sz="2000" dirty="0">
                <a:latin typeface="Lucida Sans Unicode" pitchFamily="34" charset="0"/>
                <a:cs typeface="Lucida Sans Unicode" pitchFamily="34" charset="0"/>
              </a:rPr>
              <a:t>Question 5</a:t>
            </a:r>
          </a:p>
        </p:txBody>
      </p:sp>
      <p:sp>
        <p:nvSpPr>
          <p:cNvPr id="3" name="TextBox 2"/>
          <p:cNvSpPr txBox="1"/>
          <p:nvPr/>
        </p:nvSpPr>
        <p:spPr>
          <a:xfrm>
            <a:off x="457200" y="666750"/>
            <a:ext cx="7772400" cy="3077766"/>
          </a:xfrm>
          <a:prstGeom prst="rect">
            <a:avLst/>
          </a:prstGeom>
          <a:noFill/>
        </p:spPr>
        <p:txBody>
          <a:bodyPr wrap="square" rtlCol="0">
            <a:spAutoFit/>
          </a:bodyPr>
          <a:lstStyle/>
          <a:p>
            <a:r>
              <a:rPr lang="en-US" sz="1800" dirty="0">
                <a:solidFill>
                  <a:schemeClr val="bg1"/>
                </a:solidFill>
                <a:latin typeface="Lucida Sans Unicode" pitchFamily="34" charset="0"/>
                <a:cs typeface="Lucida Sans Unicode" pitchFamily="34" charset="0"/>
              </a:rPr>
              <a:t>What other factors should be accounted for when making your recommendations?</a:t>
            </a:r>
          </a:p>
          <a:p>
            <a:endParaRPr lang="en-US" sz="1800"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Ans: Other factors to be accounted for when making recommendations are: </a:t>
            </a:r>
          </a:p>
          <a:p>
            <a:r>
              <a:rPr lang="en-US" dirty="0">
                <a:solidFill>
                  <a:schemeClr val="bg1"/>
                </a:solidFill>
                <a:latin typeface="Lucida Sans Unicode" pitchFamily="34" charset="0"/>
                <a:cs typeface="Lucida Sans Unicode" pitchFamily="34" charset="0"/>
              </a:rPr>
              <a:t>Disruptions like disasters, war, terrorism, labor disputes </a:t>
            </a:r>
          </a:p>
          <a:p>
            <a:r>
              <a:rPr lang="en-US" dirty="0">
                <a:solidFill>
                  <a:schemeClr val="bg1"/>
                </a:solidFill>
                <a:latin typeface="Lucida Sans Unicode" pitchFamily="34" charset="0"/>
                <a:cs typeface="Lucida Sans Unicode" pitchFamily="34" charset="0"/>
              </a:rPr>
              <a:t>Delays, inflexibility or poor yield of supply, insufficient supply </a:t>
            </a:r>
          </a:p>
          <a:p>
            <a:r>
              <a:rPr lang="en-US" dirty="0">
                <a:solidFill>
                  <a:schemeClr val="bg1"/>
                </a:solidFill>
                <a:latin typeface="Lucida Sans Unicode" pitchFamily="34" charset="0"/>
                <a:cs typeface="Lucida Sans Unicode" pitchFamily="34" charset="0"/>
              </a:rPr>
              <a:t>Systems failures and system integration issues </a:t>
            </a:r>
          </a:p>
          <a:p>
            <a:r>
              <a:rPr lang="en-US" dirty="0">
                <a:solidFill>
                  <a:schemeClr val="bg1"/>
                </a:solidFill>
                <a:latin typeface="Lucida Sans Unicode" pitchFamily="34" charset="0"/>
                <a:cs typeface="Lucida Sans Unicode" pitchFamily="34" charset="0"/>
              </a:rPr>
              <a:t>Inaccurate forecasting </a:t>
            </a:r>
          </a:p>
          <a:p>
            <a:r>
              <a:rPr lang="en-US" dirty="0">
                <a:solidFill>
                  <a:schemeClr val="bg1"/>
                </a:solidFill>
                <a:latin typeface="Lucida Sans Unicode" pitchFamily="34" charset="0"/>
                <a:cs typeface="Lucida Sans Unicode" pitchFamily="34" charset="0"/>
              </a:rPr>
              <a:t>Vertical integration and global sourcing                                                               Exchange rate movement, industry-wide capacity issues </a:t>
            </a:r>
          </a:p>
          <a:p>
            <a:r>
              <a:rPr lang="en-US" dirty="0">
                <a:solidFill>
                  <a:schemeClr val="bg1"/>
                </a:solidFill>
                <a:latin typeface="Lucida Sans Unicode" pitchFamily="34" charset="0"/>
                <a:cs typeface="Lucida Sans Unicode" pitchFamily="34" charset="0"/>
              </a:rPr>
              <a:t>Number and financial strength of customers </a:t>
            </a:r>
          </a:p>
          <a:p>
            <a:r>
              <a:rPr lang="en-US" dirty="0">
                <a:solidFill>
                  <a:schemeClr val="bg1"/>
                </a:solidFill>
                <a:latin typeface="Lucida Sans Unicode" pitchFamily="34" charset="0"/>
                <a:cs typeface="Lucida Sans Unicode" pitchFamily="34" charset="0"/>
              </a:rPr>
              <a:t>Rate of obsolescence, holding costs, uncertainty of demand </a:t>
            </a:r>
          </a:p>
          <a:p>
            <a:r>
              <a:rPr lang="en-US" dirty="0">
                <a:solidFill>
                  <a:schemeClr val="bg1"/>
                </a:solidFill>
                <a:latin typeface="Lucida Sans Unicode" pitchFamily="34" charset="0"/>
                <a:cs typeface="Lucida Sans Unicode" pitchFamily="34" charset="0"/>
              </a:rPr>
              <a:t>Cost and flexibility of capacity</a:t>
            </a:r>
          </a:p>
        </p:txBody>
      </p:sp>
    </p:spTree>
    <p:extLst>
      <p:ext uri="{BB962C8B-B14F-4D97-AF65-F5344CB8AC3E}">
        <p14:creationId xmlns:p14="http://schemas.microsoft.com/office/powerpoint/2010/main" val="4189405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92"/>
        <p:cNvGrpSpPr/>
        <p:nvPr/>
      </p:nvGrpSpPr>
      <p:grpSpPr>
        <a:xfrm>
          <a:off x="0" y="0"/>
          <a:ext cx="0" cy="0"/>
          <a:chOff x="0" y="0"/>
          <a:chExt cx="0" cy="0"/>
        </a:xfrm>
      </p:grpSpPr>
      <p:sp>
        <p:nvSpPr>
          <p:cNvPr id="1093" name="Google Shape;1093;p48"/>
          <p:cNvSpPr txBox="1">
            <a:spLocks noGrp="1"/>
          </p:cNvSpPr>
          <p:nvPr>
            <p:ph type="title" idx="4294967295"/>
          </p:nvPr>
        </p:nvSpPr>
        <p:spPr>
          <a:xfrm>
            <a:off x="871583" y="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000" dirty="0">
                <a:latin typeface="Lucida Sans Unicode" pitchFamily="34" charset="0"/>
                <a:ea typeface="Arial"/>
                <a:cs typeface="Lucida Sans Unicode" pitchFamily="34" charset="0"/>
                <a:sym typeface="Arial"/>
              </a:rPr>
              <a:t>Conclusion</a:t>
            </a:r>
            <a:endParaRPr sz="2000" dirty="0">
              <a:solidFill>
                <a:srgbClr val="FFFFFF"/>
              </a:solidFill>
              <a:latin typeface="Lucida Sans Unicode" pitchFamily="34" charset="0"/>
              <a:ea typeface="Arial"/>
              <a:cs typeface="Lucida Sans Unicode" pitchFamily="34" charset="0"/>
              <a:sym typeface="Arial"/>
            </a:endParaRPr>
          </a:p>
        </p:txBody>
      </p:sp>
      <p:sp>
        <p:nvSpPr>
          <p:cNvPr id="1095" name="Google Shape;1095;p48"/>
          <p:cNvSpPr txBox="1"/>
          <p:nvPr/>
        </p:nvSpPr>
        <p:spPr>
          <a:xfrm>
            <a:off x="818146" y="568110"/>
            <a:ext cx="6192253" cy="4670639"/>
          </a:xfrm>
          <a:prstGeom prst="rect">
            <a:avLst/>
          </a:prstGeom>
          <a:noFill/>
          <a:ln>
            <a:noFill/>
          </a:ln>
        </p:spPr>
        <p:txBody>
          <a:bodyPr spcFirstLastPara="1" wrap="square" lIns="91425" tIns="91425" rIns="91425" bIns="91425" anchor="t" anchorCtr="0">
            <a:noAutofit/>
          </a:bodyPr>
          <a:lstStyle/>
          <a:p>
            <a:pPr marL="444500" lvl="0" indent="-285750">
              <a:lnSpc>
                <a:spcPct val="115000"/>
              </a:lnSpc>
              <a:buClr>
                <a:srgbClr val="FFFFFF"/>
              </a:buClr>
              <a:buSzPts val="1100"/>
              <a:buFont typeface="Arial" pitchFamily="34" charset="0"/>
              <a:buChar char="•"/>
            </a:pPr>
            <a:r>
              <a:rPr lang="en-US" sz="1300" dirty="0">
                <a:solidFill>
                  <a:schemeClr val="bg1"/>
                </a:solidFill>
                <a:latin typeface="Lucida Sans Unicode" pitchFamily="34" charset="0"/>
                <a:cs typeface="Lucida Sans Unicode" pitchFamily="34" charset="0"/>
              </a:rPr>
              <a:t>The presentation has outlined a mathematical model used to minimize the total cost for bio pharma .</a:t>
            </a:r>
          </a:p>
          <a:p>
            <a:pPr marL="444500" lvl="0" indent="-285750">
              <a:lnSpc>
                <a:spcPct val="115000"/>
              </a:lnSpc>
              <a:buClr>
                <a:srgbClr val="FFFFFF"/>
              </a:buClr>
              <a:buSzPts val="1100"/>
              <a:buFont typeface="Arial" pitchFamily="34" charset="0"/>
              <a:buChar char="•"/>
            </a:pPr>
            <a:endParaRPr lang="en-US" sz="1300" dirty="0">
              <a:solidFill>
                <a:schemeClr val="bg1"/>
              </a:solidFill>
              <a:latin typeface="Lucida Sans Unicode" pitchFamily="34" charset="0"/>
              <a:cs typeface="Lucida Sans Unicode" pitchFamily="34" charset="0"/>
            </a:endParaRPr>
          </a:p>
          <a:p>
            <a:pPr marL="444500" lvl="0" indent="-285750">
              <a:lnSpc>
                <a:spcPct val="115000"/>
              </a:lnSpc>
              <a:buClr>
                <a:srgbClr val="FFFFFF"/>
              </a:buClr>
              <a:buSzPts val="1100"/>
              <a:buFont typeface="Arial" pitchFamily="34" charset="0"/>
              <a:buChar char="•"/>
            </a:pPr>
            <a:r>
              <a:rPr lang="en-US" sz="1300" dirty="0">
                <a:solidFill>
                  <a:schemeClr val="bg1"/>
                </a:solidFill>
                <a:latin typeface="Lucida Sans Unicode" pitchFamily="34" charset="0"/>
                <a:cs typeface="Lucida Sans Unicode" pitchFamily="34" charset="0"/>
              </a:rPr>
              <a:t>The savings done by using our mathematical model were as follows :</a:t>
            </a:r>
          </a:p>
          <a:p>
            <a:pPr marL="501650" lvl="0" indent="-342900">
              <a:lnSpc>
                <a:spcPct val="115000"/>
              </a:lnSpc>
              <a:buClr>
                <a:srgbClr val="FFFFFF"/>
              </a:buClr>
              <a:buSzPts val="1100"/>
              <a:buFont typeface="+mj-lt"/>
              <a:buAutoNum type="arabicPeriod"/>
            </a:pPr>
            <a:r>
              <a:rPr lang="en-US" sz="1300" dirty="0">
                <a:solidFill>
                  <a:schemeClr val="bg1"/>
                </a:solidFill>
                <a:latin typeface="Lucida Sans Unicode" pitchFamily="34" charset="0"/>
                <a:cs typeface="Lucida Sans Unicode" pitchFamily="34" charset="0"/>
              </a:rPr>
              <a:t>Reduction in fixed cost of $34.6 million</a:t>
            </a:r>
          </a:p>
          <a:p>
            <a:pPr marL="501650" lvl="0" indent="-342900">
              <a:lnSpc>
                <a:spcPct val="115000"/>
              </a:lnSpc>
              <a:buClr>
                <a:srgbClr val="FFFFFF"/>
              </a:buClr>
              <a:buSzPts val="1100"/>
              <a:buFont typeface="+mj-lt"/>
              <a:buAutoNum type="arabicPeriod"/>
            </a:pPr>
            <a:r>
              <a:rPr lang="en-US" sz="1300" dirty="0">
                <a:solidFill>
                  <a:schemeClr val="bg1"/>
                </a:solidFill>
                <a:latin typeface="Lucida Sans Unicode" pitchFamily="34" charset="0"/>
                <a:cs typeface="Lucida Sans Unicode" pitchFamily="34" charset="0"/>
              </a:rPr>
              <a:t>Reduction in production cost of $12.3 million</a:t>
            </a:r>
          </a:p>
          <a:p>
            <a:pPr marL="501650" lvl="0" indent="-342900">
              <a:lnSpc>
                <a:spcPct val="115000"/>
              </a:lnSpc>
              <a:buClr>
                <a:srgbClr val="FFFFFF"/>
              </a:buClr>
              <a:buSzPts val="1100"/>
              <a:buFont typeface="+mj-lt"/>
              <a:buAutoNum type="arabicPeriod"/>
            </a:pPr>
            <a:r>
              <a:rPr lang="en-US" sz="1300" dirty="0">
                <a:solidFill>
                  <a:schemeClr val="bg1"/>
                </a:solidFill>
                <a:latin typeface="Lucida Sans Unicode" pitchFamily="34" charset="0"/>
                <a:cs typeface="Lucida Sans Unicode" pitchFamily="34" charset="0"/>
              </a:rPr>
              <a:t>Transportation costs and import duties were nearly the same.</a:t>
            </a:r>
          </a:p>
          <a:p>
            <a:pPr marL="158750" lvl="0">
              <a:lnSpc>
                <a:spcPct val="115000"/>
              </a:lnSpc>
              <a:buClr>
                <a:srgbClr val="FFFFFF"/>
              </a:buClr>
              <a:buSzPts val="1100"/>
            </a:pPr>
            <a:endParaRPr lang="en-US" sz="1300" dirty="0">
              <a:solidFill>
                <a:schemeClr val="bg1"/>
              </a:solidFill>
              <a:latin typeface="Lucida Sans Unicode" pitchFamily="34" charset="0"/>
              <a:cs typeface="Lucida Sans Unicode" pitchFamily="34" charset="0"/>
            </a:endParaRPr>
          </a:p>
          <a:p>
            <a:pPr marL="444500" lvl="0" indent="-285750">
              <a:lnSpc>
                <a:spcPct val="115000"/>
              </a:lnSpc>
              <a:buClr>
                <a:srgbClr val="FFFFFF"/>
              </a:buClr>
              <a:buSzPts val="1100"/>
              <a:buFont typeface="Arial" pitchFamily="34" charset="0"/>
              <a:buChar char="•"/>
            </a:pPr>
            <a:r>
              <a:rPr lang="en-US" sz="1300" dirty="0">
                <a:solidFill>
                  <a:schemeClr val="bg1"/>
                </a:solidFill>
                <a:latin typeface="Lucida Sans Unicode" pitchFamily="34" charset="0"/>
                <a:cs typeface="Lucida Sans Unicode" pitchFamily="34" charset="0"/>
              </a:rPr>
              <a:t>It was surprising that the decision taken by bio pharma in 2009 was exactly same to the solution provided by our mathematical model.</a:t>
            </a:r>
          </a:p>
          <a:p>
            <a:pPr marL="444500" lvl="0" indent="-285750">
              <a:lnSpc>
                <a:spcPct val="115000"/>
              </a:lnSpc>
              <a:buClr>
                <a:srgbClr val="FFFFFF"/>
              </a:buClr>
              <a:buSzPts val="1100"/>
              <a:buFont typeface="Arial" pitchFamily="34" charset="0"/>
              <a:buChar char="•"/>
            </a:pPr>
            <a:r>
              <a:rPr lang="en-US" sz="1300" dirty="0">
                <a:solidFill>
                  <a:schemeClr val="bg1"/>
                </a:solidFill>
                <a:latin typeface="Lucida Sans Unicode" pitchFamily="34" charset="0"/>
                <a:cs typeface="Lucida Sans Unicode" pitchFamily="34" charset="0"/>
              </a:rPr>
              <a:t>At last we came to the conclusion that the decision of closing the Japan plant and restricting the chemical to only highcal in Germany was the best alternative possible the reason being was  mainly to avoid high running costs of the plants due to their relatively higher cost of raw materials  and production (also the high fixed cost of japan)</a:t>
            </a:r>
          </a:p>
          <a:p>
            <a:pPr marL="158750" lvl="0" algn="l" rtl="0">
              <a:lnSpc>
                <a:spcPct val="115000"/>
              </a:lnSpc>
              <a:spcBef>
                <a:spcPts val="0"/>
              </a:spcBef>
              <a:spcAft>
                <a:spcPts val="0"/>
              </a:spcAft>
              <a:buClr>
                <a:srgbClr val="FFFFFF"/>
              </a:buClr>
              <a:buSzPts val="1100"/>
            </a:pPr>
            <a:endParaRPr sz="1100" dirty="0"/>
          </a:p>
        </p:txBody>
      </p:sp>
      <p:grpSp>
        <p:nvGrpSpPr>
          <p:cNvPr id="1096" name="Google Shape;1096;p48"/>
          <p:cNvGrpSpPr/>
          <p:nvPr/>
        </p:nvGrpSpPr>
        <p:grpSpPr>
          <a:xfrm>
            <a:off x="7148233" y="1222571"/>
            <a:ext cx="1446116" cy="2863897"/>
            <a:chOff x="6529419" y="1724307"/>
            <a:chExt cx="1480463" cy="2931917"/>
          </a:xfrm>
        </p:grpSpPr>
        <p:grpSp>
          <p:nvGrpSpPr>
            <p:cNvPr id="1097" name="Google Shape;1097;p48"/>
            <p:cNvGrpSpPr/>
            <p:nvPr/>
          </p:nvGrpSpPr>
          <p:grpSpPr>
            <a:xfrm>
              <a:off x="6556827" y="1724307"/>
              <a:ext cx="956596" cy="944294"/>
              <a:chOff x="3800349" y="1238762"/>
              <a:chExt cx="1098904" cy="1084772"/>
            </a:xfrm>
          </p:grpSpPr>
          <p:grpSp>
            <p:nvGrpSpPr>
              <p:cNvPr id="1098" name="Google Shape;1098;p48"/>
              <p:cNvGrpSpPr/>
              <p:nvPr/>
            </p:nvGrpSpPr>
            <p:grpSpPr>
              <a:xfrm>
                <a:off x="3800349" y="1238762"/>
                <a:ext cx="1098904" cy="1084772"/>
                <a:chOff x="3800349" y="1238762"/>
                <a:chExt cx="1098904" cy="1084772"/>
              </a:xfrm>
            </p:grpSpPr>
            <p:sp>
              <p:nvSpPr>
                <p:cNvPr id="1099" name="Google Shape;1099;p48"/>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48"/>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48"/>
            <p:cNvGrpSpPr/>
            <p:nvPr/>
          </p:nvGrpSpPr>
          <p:grpSpPr>
            <a:xfrm>
              <a:off x="7053286" y="2227254"/>
              <a:ext cx="956596" cy="944252"/>
              <a:chOff x="4370663" y="1816530"/>
              <a:chExt cx="1098904" cy="1084724"/>
            </a:xfrm>
          </p:grpSpPr>
          <p:grpSp>
            <p:nvGrpSpPr>
              <p:cNvPr id="1103" name="Google Shape;1103;p48"/>
              <p:cNvGrpSpPr/>
              <p:nvPr/>
            </p:nvGrpSpPr>
            <p:grpSpPr>
              <a:xfrm>
                <a:off x="4370663" y="1816530"/>
                <a:ext cx="1098904" cy="1084724"/>
                <a:chOff x="4370663" y="1816530"/>
                <a:chExt cx="1098904" cy="1084724"/>
              </a:xfrm>
            </p:grpSpPr>
            <p:sp>
              <p:nvSpPr>
                <p:cNvPr id="1104" name="Google Shape;1104;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8"/>
              <p:cNvGrpSpPr/>
              <p:nvPr/>
            </p:nvGrpSpPr>
            <p:grpSpPr>
              <a:xfrm>
                <a:off x="4732628" y="2171596"/>
                <a:ext cx="374986" cy="374572"/>
                <a:chOff x="3303268" y="3817349"/>
                <a:chExt cx="346056" cy="345674"/>
              </a:xfrm>
            </p:grpSpPr>
            <p:sp>
              <p:nvSpPr>
                <p:cNvPr id="1107" name="Google Shape;1107;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1" name="Google Shape;1111;p48"/>
            <p:cNvGrpSpPr/>
            <p:nvPr/>
          </p:nvGrpSpPr>
          <p:grpSpPr>
            <a:xfrm>
              <a:off x="6547098" y="2715744"/>
              <a:ext cx="956596" cy="944315"/>
              <a:chOff x="3789173" y="2377690"/>
              <a:chExt cx="1098904" cy="1084796"/>
            </a:xfrm>
          </p:grpSpPr>
          <p:grpSp>
            <p:nvGrpSpPr>
              <p:cNvPr id="1112" name="Google Shape;1112;p48"/>
              <p:cNvGrpSpPr/>
              <p:nvPr/>
            </p:nvGrpSpPr>
            <p:grpSpPr>
              <a:xfrm>
                <a:off x="3789173" y="2377690"/>
                <a:ext cx="1098904" cy="1084796"/>
                <a:chOff x="3789173" y="2377690"/>
                <a:chExt cx="1098904" cy="1084796"/>
              </a:xfrm>
            </p:grpSpPr>
            <p:sp>
              <p:nvSpPr>
                <p:cNvPr id="1113" name="Google Shape;1113;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8"/>
              <p:cNvGrpSpPr/>
              <p:nvPr/>
            </p:nvGrpSpPr>
            <p:grpSpPr>
              <a:xfrm>
                <a:off x="4151137" y="2732796"/>
                <a:ext cx="374986" cy="374572"/>
                <a:chOff x="3752358" y="3817349"/>
                <a:chExt cx="346056" cy="345674"/>
              </a:xfrm>
            </p:grpSpPr>
            <p:sp>
              <p:nvSpPr>
                <p:cNvPr id="1116" name="Google Shape;1116;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0" name="Google Shape;1120;p48"/>
            <p:cNvGrpSpPr/>
            <p:nvPr/>
          </p:nvGrpSpPr>
          <p:grpSpPr>
            <a:xfrm>
              <a:off x="7034853" y="3222917"/>
              <a:ext cx="956596" cy="944252"/>
              <a:chOff x="4349489" y="2960313"/>
              <a:chExt cx="1098904" cy="1084724"/>
            </a:xfrm>
          </p:grpSpPr>
          <p:grpSp>
            <p:nvGrpSpPr>
              <p:cNvPr id="1121" name="Google Shape;1121;p48"/>
              <p:cNvGrpSpPr/>
              <p:nvPr/>
            </p:nvGrpSpPr>
            <p:grpSpPr>
              <a:xfrm>
                <a:off x="4349489" y="2960313"/>
                <a:ext cx="1098904" cy="1084724"/>
                <a:chOff x="4349489" y="2960313"/>
                <a:chExt cx="1098904" cy="1084724"/>
              </a:xfrm>
            </p:grpSpPr>
            <p:sp>
              <p:nvSpPr>
                <p:cNvPr id="1122" name="Google Shape;1122;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8"/>
              <p:cNvGrpSpPr/>
              <p:nvPr/>
            </p:nvGrpSpPr>
            <p:grpSpPr>
              <a:xfrm>
                <a:off x="4732657" y="3315384"/>
                <a:ext cx="374952" cy="374572"/>
                <a:chOff x="4201447" y="3817349"/>
                <a:chExt cx="346024" cy="345674"/>
              </a:xfrm>
            </p:grpSpPr>
            <p:sp>
              <p:nvSpPr>
                <p:cNvPr id="1125" name="Google Shape;1125;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7" name="Google Shape;1127;p48"/>
            <p:cNvGrpSpPr/>
            <p:nvPr/>
          </p:nvGrpSpPr>
          <p:grpSpPr>
            <a:xfrm>
              <a:off x="6529419" y="3711909"/>
              <a:ext cx="956596" cy="944315"/>
              <a:chOff x="3768864" y="3522050"/>
              <a:chExt cx="1098904" cy="1084796"/>
            </a:xfrm>
          </p:grpSpPr>
          <p:grpSp>
            <p:nvGrpSpPr>
              <p:cNvPr id="1128" name="Google Shape;1128;p48"/>
              <p:cNvGrpSpPr/>
              <p:nvPr/>
            </p:nvGrpSpPr>
            <p:grpSpPr>
              <a:xfrm>
                <a:off x="3768864" y="3522050"/>
                <a:ext cx="1098904" cy="1084796"/>
                <a:chOff x="3768864" y="3522050"/>
                <a:chExt cx="1098904" cy="1084796"/>
              </a:xfrm>
            </p:grpSpPr>
            <p:sp>
              <p:nvSpPr>
                <p:cNvPr id="1129" name="Google Shape;1129;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48"/>
              <p:cNvGrpSpPr/>
              <p:nvPr/>
            </p:nvGrpSpPr>
            <p:grpSpPr>
              <a:xfrm>
                <a:off x="4139616" y="3871555"/>
                <a:ext cx="357419" cy="357005"/>
                <a:chOff x="7482229" y="3351230"/>
                <a:chExt cx="357419" cy="357005"/>
              </a:xfrm>
            </p:grpSpPr>
            <p:sp>
              <p:nvSpPr>
                <p:cNvPr id="1132" name="Google Shape;1132;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276350"/>
            <a:ext cx="4953000" cy="2019300"/>
          </a:xfrm>
        </p:spPr>
        <p:txBody>
          <a:bodyPr/>
          <a:lstStyle/>
          <a:p>
            <a:r>
              <a:rPr lang="en-US" dirty="0"/>
              <a:t>Thank You!!!</a:t>
            </a:r>
          </a:p>
        </p:txBody>
      </p:sp>
    </p:spTree>
    <p:extLst>
      <p:ext uri="{BB962C8B-B14F-4D97-AF65-F5344CB8AC3E}">
        <p14:creationId xmlns:p14="http://schemas.microsoft.com/office/powerpoint/2010/main" val="252116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p:nvPr/>
        </p:nvSpPr>
        <p:spPr>
          <a:xfrm>
            <a:off x="1148886" y="2825164"/>
            <a:ext cx="3424371" cy="1689330"/>
          </a:xfrm>
          <a:custGeom>
            <a:avLst/>
            <a:gdLst/>
            <a:ahLst/>
            <a:cxnLst/>
            <a:rect l="l" t="t" r="r" b="b"/>
            <a:pathLst>
              <a:path w="113193" h="55841" extrusionOk="0">
                <a:moveTo>
                  <a:pt x="0" y="0"/>
                </a:moveTo>
                <a:lnTo>
                  <a:pt x="0" y="44696"/>
                </a:lnTo>
                <a:cubicBezTo>
                  <a:pt x="0" y="45875"/>
                  <a:pt x="953" y="46827"/>
                  <a:pt x="2131" y="46827"/>
                </a:cubicBezTo>
                <a:lnTo>
                  <a:pt x="47232" y="46827"/>
                </a:lnTo>
                <a:lnTo>
                  <a:pt x="56579" y="55840"/>
                </a:lnTo>
                <a:lnTo>
                  <a:pt x="65949" y="46827"/>
                </a:lnTo>
                <a:lnTo>
                  <a:pt x="113193" y="46827"/>
                </a:lnTo>
                <a:lnTo>
                  <a:pt x="113193" y="0"/>
                </a:lnTo>
                <a:close/>
              </a:path>
            </a:pathLst>
          </a:custGeom>
          <a:solidFill>
            <a:srgbClr val="22F517"/>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txBox="1"/>
          <p:nvPr/>
        </p:nvSpPr>
        <p:spPr>
          <a:xfrm>
            <a:off x="1158555" y="3285279"/>
            <a:ext cx="34245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Lucida Sans Unicode" pitchFamily="34" charset="0"/>
                <a:ea typeface="Fira Sans Extra Condensed Medium"/>
                <a:cs typeface="Lucida Sans Unicode" pitchFamily="34" charset="0"/>
              </a:rPr>
              <a:t>Delivery</a:t>
            </a:r>
          </a:p>
        </p:txBody>
      </p:sp>
      <p:sp>
        <p:nvSpPr>
          <p:cNvPr id="133" name="Google Shape;133;p18"/>
          <p:cNvSpPr/>
          <p:nvPr/>
        </p:nvSpPr>
        <p:spPr>
          <a:xfrm>
            <a:off x="4570716" y="2825164"/>
            <a:ext cx="3424401" cy="1689330"/>
          </a:xfrm>
          <a:custGeom>
            <a:avLst/>
            <a:gdLst/>
            <a:ahLst/>
            <a:cxnLst/>
            <a:rect l="l" t="t" r="r" b="b"/>
            <a:pathLst>
              <a:path w="113194" h="55841" extrusionOk="0">
                <a:moveTo>
                  <a:pt x="47257" y="46827"/>
                </a:moveTo>
                <a:lnTo>
                  <a:pt x="1" y="46827"/>
                </a:lnTo>
                <a:lnTo>
                  <a:pt x="1" y="0"/>
                </a:lnTo>
                <a:lnTo>
                  <a:pt x="113193" y="0"/>
                </a:lnTo>
                <a:lnTo>
                  <a:pt x="113193" y="44696"/>
                </a:lnTo>
                <a:cubicBezTo>
                  <a:pt x="113193" y="45875"/>
                  <a:pt x="112241" y="46827"/>
                  <a:pt x="111074" y="46827"/>
                </a:cubicBezTo>
                <a:lnTo>
                  <a:pt x="65961" y="46827"/>
                </a:lnTo>
                <a:lnTo>
                  <a:pt x="56615" y="55840"/>
                </a:lnTo>
                <a:close/>
              </a:path>
            </a:pathLst>
          </a:custGeom>
          <a:solidFill>
            <a:srgbClr val="00B0F0"/>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p:nvPr/>
        </p:nvSpPr>
        <p:spPr>
          <a:xfrm>
            <a:off x="4573404" y="3285279"/>
            <a:ext cx="34239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Lucida Sans Unicode" pitchFamily="34" charset="0"/>
                <a:ea typeface="Fira Sans Extra Condensed Medium"/>
                <a:cs typeface="Lucida Sans Unicode" pitchFamily="34" charset="0"/>
              </a:rPr>
              <a:t>Sourcing</a:t>
            </a:r>
          </a:p>
        </p:txBody>
      </p:sp>
      <p:sp>
        <p:nvSpPr>
          <p:cNvPr id="137" name="Google Shape;137;p18"/>
          <p:cNvSpPr/>
          <p:nvPr/>
        </p:nvSpPr>
        <p:spPr>
          <a:xfrm>
            <a:off x="1148886" y="1408863"/>
            <a:ext cx="3424371" cy="1689360"/>
          </a:xfrm>
          <a:custGeom>
            <a:avLst/>
            <a:gdLst/>
            <a:ahLst/>
            <a:cxnLst/>
            <a:rect l="l" t="t" r="r" b="b"/>
            <a:pathLst>
              <a:path w="113193" h="55842" extrusionOk="0">
                <a:moveTo>
                  <a:pt x="113193" y="1"/>
                </a:moveTo>
                <a:lnTo>
                  <a:pt x="2036" y="1"/>
                </a:lnTo>
                <a:cubicBezTo>
                  <a:pt x="905" y="1"/>
                  <a:pt x="0" y="906"/>
                  <a:pt x="0" y="2037"/>
                </a:cubicBezTo>
                <a:lnTo>
                  <a:pt x="0" y="46816"/>
                </a:lnTo>
                <a:lnTo>
                  <a:pt x="47244" y="46816"/>
                </a:lnTo>
                <a:lnTo>
                  <a:pt x="56591" y="55841"/>
                </a:lnTo>
                <a:lnTo>
                  <a:pt x="65937" y="46816"/>
                </a:lnTo>
                <a:lnTo>
                  <a:pt x="113193" y="46816"/>
                </a:lnTo>
                <a:lnTo>
                  <a:pt x="113193" y="1"/>
                </a:lnTo>
                <a:close/>
              </a:path>
            </a:pathLst>
          </a:custGeom>
          <a:solidFill>
            <a:srgbClr val="FF0000"/>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txBox="1"/>
          <p:nvPr/>
        </p:nvSpPr>
        <p:spPr>
          <a:xfrm>
            <a:off x="1090751" y="1824247"/>
            <a:ext cx="34239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Lucida Sans Unicode" pitchFamily="34" charset="0"/>
                <a:ea typeface="Fira Sans Extra Condensed Medium"/>
                <a:cs typeface="Lucida Sans Unicode" pitchFamily="34" charset="0"/>
              </a:rPr>
              <a:t>Planning</a:t>
            </a:r>
          </a:p>
        </p:txBody>
      </p:sp>
      <p:sp>
        <p:nvSpPr>
          <p:cNvPr id="141" name="Google Shape;141;p18"/>
          <p:cNvSpPr/>
          <p:nvPr/>
        </p:nvSpPr>
        <p:spPr>
          <a:xfrm>
            <a:off x="4570898" y="1408863"/>
            <a:ext cx="3424038" cy="1689360"/>
          </a:xfrm>
          <a:custGeom>
            <a:avLst/>
            <a:gdLst/>
            <a:ahLst/>
            <a:cxnLst/>
            <a:rect l="l" t="t" r="r" b="b"/>
            <a:pathLst>
              <a:path w="113182" h="55842" extrusionOk="0">
                <a:moveTo>
                  <a:pt x="1" y="1"/>
                </a:moveTo>
                <a:lnTo>
                  <a:pt x="1" y="46816"/>
                </a:lnTo>
                <a:lnTo>
                  <a:pt x="47233" y="46816"/>
                </a:lnTo>
                <a:lnTo>
                  <a:pt x="56579" y="55841"/>
                </a:lnTo>
                <a:lnTo>
                  <a:pt x="65926" y="46816"/>
                </a:lnTo>
                <a:lnTo>
                  <a:pt x="113181" y="46816"/>
                </a:lnTo>
                <a:lnTo>
                  <a:pt x="113181" y="2037"/>
                </a:lnTo>
                <a:cubicBezTo>
                  <a:pt x="113181" y="906"/>
                  <a:pt x="112277" y="1"/>
                  <a:pt x="111145" y="1"/>
                </a:cubicBezTo>
                <a:close/>
              </a:path>
            </a:pathLst>
          </a:custGeom>
          <a:solidFill>
            <a:srgbClr val="FFFF00"/>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p:nvPr/>
        </p:nvSpPr>
        <p:spPr>
          <a:xfrm>
            <a:off x="4583055" y="1824246"/>
            <a:ext cx="3423900" cy="4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Lucida Sans Unicode" pitchFamily="34" charset="0"/>
                <a:ea typeface="Fira Sans Extra Condensed Medium"/>
                <a:cs typeface="Lucida Sans Unicode" pitchFamily="34" charset="0"/>
              </a:rPr>
              <a:t>Manufacturing</a:t>
            </a:r>
          </a:p>
        </p:txBody>
      </p:sp>
      <p:sp>
        <p:nvSpPr>
          <p:cNvPr id="145" name="Google Shape;145;p18"/>
          <p:cNvSpPr txBox="1">
            <a:spLocks noGrp="1"/>
          </p:cNvSpPr>
          <p:nvPr>
            <p:ph type="title"/>
          </p:nvPr>
        </p:nvSpPr>
        <p:spPr>
          <a:xfrm>
            <a:off x="457200" y="285750"/>
            <a:ext cx="8229600" cy="533400"/>
          </a:xfrm>
          <a:prstGeom prst="rect">
            <a:avLst/>
          </a:prstGeom>
        </p:spPr>
        <p:txBody>
          <a:bodyPr spcFirstLastPara="1" wrap="square" lIns="91425" tIns="91425" rIns="91425" bIns="91425" anchor="ctr" anchorCtr="0">
            <a:noAutofit/>
          </a:bodyPr>
          <a:lstStyle/>
          <a:p>
            <a:pPr>
              <a:buSzPts val="1100"/>
            </a:pPr>
            <a:r>
              <a:rPr lang="en" sz="3500" dirty="0">
                <a:latin typeface="Lucida Sans Unicode" pitchFamily="34" charset="0"/>
                <a:cs typeface="Lucida Sans Unicode" pitchFamily="34" charset="0"/>
              </a:rPr>
              <a:t>Major Supply Chain Components</a:t>
            </a:r>
            <a:endParaRPr sz="3500" dirty="0">
              <a:latin typeface="Lucida Sans Unicode" pitchFamily="34" charset="0"/>
              <a:cs typeface="Lucida Sans Unicode"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480926" y="133350"/>
            <a:ext cx="8229600" cy="53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000" dirty="0">
                <a:latin typeface="Lucida Sans Unicode" pitchFamily="34" charset="0"/>
                <a:cs typeface="Lucida Sans Unicode" pitchFamily="34" charset="0"/>
              </a:rPr>
              <a:t>Major Supply Chain Performance Drivers</a:t>
            </a:r>
            <a:endParaRPr sz="3000" dirty="0">
              <a:latin typeface="Lucida Sans Unicode" pitchFamily="34" charset="0"/>
              <a:cs typeface="Lucida Sans Unicode" pitchFamily="34" charset="0"/>
            </a:endParaRPr>
          </a:p>
        </p:txBody>
      </p:sp>
      <p:sp>
        <p:nvSpPr>
          <p:cNvPr id="151" name="Google Shape;151;p19"/>
          <p:cNvSpPr/>
          <p:nvPr/>
        </p:nvSpPr>
        <p:spPr>
          <a:xfrm>
            <a:off x="480926" y="895350"/>
            <a:ext cx="2033674" cy="951545"/>
          </a:xfrm>
          <a:prstGeom prst="rect">
            <a:avLst/>
          </a:prstGeom>
          <a:solidFill>
            <a:srgbClr val="FF0000"/>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2" name="Google Shape;152;p19"/>
          <p:cNvSpPr/>
          <p:nvPr/>
        </p:nvSpPr>
        <p:spPr>
          <a:xfrm>
            <a:off x="2744495" y="895350"/>
            <a:ext cx="6323305" cy="1282391"/>
          </a:xfrm>
          <a:custGeom>
            <a:avLst/>
            <a:gdLst/>
            <a:ahLst/>
            <a:cxnLst/>
            <a:rect l="l" t="t" r="r" b="b"/>
            <a:pathLst>
              <a:path w="2085" h="1142" extrusionOk="0">
                <a:moveTo>
                  <a:pt x="2085" y="0"/>
                </a:moveTo>
                <a:lnTo>
                  <a:pt x="0" y="0"/>
                </a:lnTo>
                <a:lnTo>
                  <a:pt x="0" y="798"/>
                </a:lnTo>
                <a:lnTo>
                  <a:pt x="1591" y="798"/>
                </a:lnTo>
                <a:lnTo>
                  <a:pt x="1763" y="1142"/>
                </a:lnTo>
                <a:lnTo>
                  <a:pt x="1935" y="798"/>
                </a:lnTo>
                <a:lnTo>
                  <a:pt x="2085" y="798"/>
                </a:lnTo>
                <a:lnTo>
                  <a:pt x="2085" y="0"/>
                </a:lnTo>
                <a:close/>
              </a:path>
            </a:pathLst>
          </a:custGeom>
          <a:solidFill>
            <a:srgbClr val="FF0000"/>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2F39"/>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153" name="Google Shape;153;p19"/>
          <p:cNvSpPr txBox="1"/>
          <p:nvPr/>
        </p:nvSpPr>
        <p:spPr>
          <a:xfrm>
            <a:off x="844457" y="1068481"/>
            <a:ext cx="1211400"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dirty="0">
                <a:solidFill>
                  <a:srgbClr val="FFFFFF"/>
                </a:solidFill>
                <a:latin typeface="Lucida Sans Unicode" pitchFamily="34" charset="0"/>
                <a:ea typeface="Fira Sans Extra Condensed Medium"/>
                <a:cs typeface="Lucida Sans Unicode" pitchFamily="34" charset="0"/>
                <a:sym typeface="Fira Sans Extra Condensed Medium"/>
              </a:rPr>
              <a:t>Facilities</a:t>
            </a:r>
            <a:endParaRPr sz="1700" i="0" u="none" strike="noStrike" cap="none" dirty="0">
              <a:solidFill>
                <a:srgbClr val="FFFFFF"/>
              </a:solidFill>
              <a:latin typeface="Lucida Sans Unicode" pitchFamily="34" charset="0"/>
              <a:ea typeface="Fira Sans Extra Condensed Medium"/>
              <a:cs typeface="Lucida Sans Unicode" pitchFamily="34" charset="0"/>
              <a:sym typeface="Fira Sans Extra Condensed Medium"/>
            </a:endParaRPr>
          </a:p>
        </p:txBody>
      </p:sp>
      <p:sp>
        <p:nvSpPr>
          <p:cNvPr id="154" name="Google Shape;154;p19"/>
          <p:cNvSpPr txBox="1"/>
          <p:nvPr/>
        </p:nvSpPr>
        <p:spPr>
          <a:xfrm>
            <a:off x="2819399" y="942073"/>
            <a:ext cx="6172199" cy="786362"/>
          </a:xfrm>
          <a:prstGeom prst="rect">
            <a:avLst/>
          </a:prstGeom>
          <a:noFill/>
          <a:ln>
            <a:noFill/>
          </a:ln>
        </p:spPr>
        <p:txBody>
          <a:bodyPr spcFirstLastPara="1" wrap="square" lIns="91425" tIns="45700" rIns="91425" bIns="45700" anchor="ctr" anchorCtr="0">
            <a:noAutofit/>
          </a:bodyPr>
          <a:lstStyle/>
          <a:p>
            <a:pPr>
              <a:buSzPts val="1100"/>
            </a:pPr>
            <a:endParaRPr lang="en-US" sz="1100" dirty="0">
              <a:latin typeface="Lucida Sans Unicode" pitchFamily="34" charset="0"/>
              <a:cs typeface="Lucida Sans Unicode" pitchFamily="34" charset="0"/>
            </a:endParaRPr>
          </a:p>
          <a:p>
            <a:pPr>
              <a:buSzPts val="1100"/>
            </a:pPr>
            <a:r>
              <a:rPr lang="en-US" sz="1100" dirty="0">
                <a:solidFill>
                  <a:schemeClr val="bg1"/>
                </a:solidFill>
                <a:latin typeface="Lucida Sans Unicode" pitchFamily="34" charset="0"/>
                <a:cs typeface="Lucida Sans Unicode" pitchFamily="34" charset="0"/>
              </a:rPr>
              <a:t>Bio pharma has setup their facilities at total 6 location (brazil, Germany, India, Japan, Mexico and USA ) where they both produce and procure. The first physical facility in the supply chain network is the physical location where the pay product is stored, this location can be of two types, first (production site) and second storage location.</a:t>
            </a:r>
          </a:p>
          <a:p>
            <a:pPr lvl="0">
              <a:buSzPts val="1100"/>
            </a:pPr>
            <a:r>
              <a:rPr lang="en-US" sz="1200" dirty="0"/>
              <a:t>. </a:t>
            </a:r>
            <a:endParaRPr sz="1200" dirty="0">
              <a:solidFill>
                <a:srgbClr val="FFFFFF"/>
              </a:solidFill>
              <a:latin typeface="Roboto"/>
              <a:ea typeface="Roboto"/>
              <a:cs typeface="Roboto"/>
              <a:sym typeface="Roboto"/>
            </a:endParaRPr>
          </a:p>
        </p:txBody>
      </p:sp>
      <p:sp>
        <p:nvSpPr>
          <p:cNvPr id="156" name="Google Shape;156;p19"/>
          <p:cNvSpPr/>
          <p:nvPr/>
        </p:nvSpPr>
        <p:spPr>
          <a:xfrm>
            <a:off x="2744495" y="1846906"/>
            <a:ext cx="6323305" cy="1280046"/>
          </a:xfrm>
          <a:custGeom>
            <a:avLst/>
            <a:gdLst/>
            <a:ahLst/>
            <a:cxnLst/>
            <a:rect l="l" t="t" r="r" b="b"/>
            <a:pathLst>
              <a:path w="2085" h="1146" extrusionOk="0">
                <a:moveTo>
                  <a:pt x="1956" y="0"/>
                </a:moveTo>
                <a:lnTo>
                  <a:pt x="1763" y="385"/>
                </a:lnTo>
                <a:lnTo>
                  <a:pt x="1571" y="0"/>
                </a:lnTo>
                <a:lnTo>
                  <a:pt x="0" y="0"/>
                </a:lnTo>
                <a:lnTo>
                  <a:pt x="0" y="798"/>
                </a:lnTo>
                <a:lnTo>
                  <a:pt x="1590" y="798"/>
                </a:lnTo>
                <a:lnTo>
                  <a:pt x="1764" y="1146"/>
                </a:lnTo>
                <a:lnTo>
                  <a:pt x="1938" y="798"/>
                </a:lnTo>
                <a:lnTo>
                  <a:pt x="2085" y="798"/>
                </a:lnTo>
                <a:lnTo>
                  <a:pt x="2085" y="0"/>
                </a:lnTo>
                <a:lnTo>
                  <a:pt x="1956" y="0"/>
                </a:lnTo>
                <a:close/>
              </a:path>
            </a:pathLst>
          </a:custGeom>
          <a:solidFill>
            <a:srgbClr val="22F517"/>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2F39"/>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157" name="Google Shape;157;p19"/>
          <p:cNvSpPr/>
          <p:nvPr/>
        </p:nvSpPr>
        <p:spPr>
          <a:xfrm>
            <a:off x="480926" y="1846906"/>
            <a:ext cx="2033674" cy="938944"/>
          </a:xfrm>
          <a:prstGeom prst="rect">
            <a:avLst/>
          </a:prstGeom>
          <a:solidFill>
            <a:srgbClr val="22F517"/>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8" name="Google Shape;158;p19"/>
          <p:cNvSpPr txBox="1"/>
          <p:nvPr/>
        </p:nvSpPr>
        <p:spPr>
          <a:xfrm>
            <a:off x="2744494" y="1935378"/>
            <a:ext cx="6247105" cy="762000"/>
          </a:xfrm>
          <a:prstGeom prst="rect">
            <a:avLst/>
          </a:prstGeom>
          <a:noFill/>
          <a:ln>
            <a:noFill/>
          </a:ln>
        </p:spPr>
        <p:txBody>
          <a:bodyPr spcFirstLastPara="1" wrap="square" lIns="91425" tIns="45700" rIns="91425" bIns="45700" anchor="ctr" anchorCtr="0">
            <a:noAutofit/>
          </a:bodyPr>
          <a:lstStyle/>
          <a:p>
            <a:pPr lvl="0">
              <a:buSzPts val="1100"/>
            </a:pPr>
            <a:r>
              <a:rPr lang="en-US" sz="1100" dirty="0">
                <a:solidFill>
                  <a:schemeClr val="bg1"/>
                </a:solidFill>
                <a:latin typeface="Lucida Sans Unicode" pitchFamily="34" charset="0"/>
                <a:cs typeface="Lucida Sans Unicode" pitchFamily="34" charset="0"/>
              </a:rPr>
              <a:t>Bio pharma Inc. decided to place the inventory and facilities at same </a:t>
            </a:r>
          </a:p>
          <a:p>
            <a:pPr lvl="0">
              <a:buSzPts val="1100"/>
            </a:pPr>
            <a:r>
              <a:rPr lang="en-US" sz="1100" dirty="0">
                <a:solidFill>
                  <a:schemeClr val="bg1"/>
                </a:solidFill>
                <a:latin typeface="Lucida Sans Unicode" pitchFamily="34" charset="0"/>
                <a:cs typeface="Lucida Sans Unicode" pitchFamily="34" charset="0"/>
              </a:rPr>
              <a:t>position. Inventory of a supply chain includes all types of raw materials and             finished goods. Changing inventory policies is considered very sensitive, as it can also dramatically change the efficiency and accountability of the supply chain.</a:t>
            </a:r>
            <a:endParaRPr sz="1100" dirty="0">
              <a:solidFill>
                <a:schemeClr val="bg1"/>
              </a:solidFill>
              <a:latin typeface="Lucida Sans Unicode" pitchFamily="34" charset="0"/>
              <a:ea typeface="Roboto"/>
              <a:cs typeface="Lucida Sans Unicode" pitchFamily="34" charset="0"/>
              <a:sym typeface="Roboto"/>
            </a:endParaRPr>
          </a:p>
        </p:txBody>
      </p:sp>
      <p:sp>
        <p:nvSpPr>
          <p:cNvPr id="160" name="Google Shape;160;p19"/>
          <p:cNvSpPr/>
          <p:nvPr/>
        </p:nvSpPr>
        <p:spPr>
          <a:xfrm>
            <a:off x="2744495" y="3731893"/>
            <a:ext cx="6323305" cy="1049657"/>
          </a:xfrm>
          <a:custGeom>
            <a:avLst/>
            <a:gdLst/>
            <a:ahLst/>
            <a:cxnLst/>
            <a:rect l="l" t="t" r="r" b="b"/>
            <a:pathLst>
              <a:path w="2085" h="798" extrusionOk="0">
                <a:moveTo>
                  <a:pt x="1955" y="0"/>
                </a:moveTo>
                <a:lnTo>
                  <a:pt x="1763" y="385"/>
                </a:lnTo>
                <a:lnTo>
                  <a:pt x="1570" y="0"/>
                </a:lnTo>
                <a:lnTo>
                  <a:pt x="0" y="0"/>
                </a:lnTo>
                <a:lnTo>
                  <a:pt x="0" y="798"/>
                </a:lnTo>
                <a:lnTo>
                  <a:pt x="2085" y="798"/>
                </a:lnTo>
                <a:lnTo>
                  <a:pt x="2085" y="0"/>
                </a:lnTo>
                <a:lnTo>
                  <a:pt x="1955" y="0"/>
                </a:lnTo>
                <a:close/>
              </a:path>
            </a:pathLst>
          </a:custGeom>
          <a:solidFill>
            <a:srgbClr val="7030A0"/>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2F39"/>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161" name="Google Shape;161;p19"/>
          <p:cNvSpPr/>
          <p:nvPr/>
        </p:nvSpPr>
        <p:spPr>
          <a:xfrm>
            <a:off x="480926" y="3731893"/>
            <a:ext cx="2033674" cy="1049657"/>
          </a:xfrm>
          <a:prstGeom prst="rect">
            <a:avLst/>
          </a:prstGeom>
          <a:solidFill>
            <a:srgbClr val="7030A0"/>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2" name="Google Shape;162;p19"/>
          <p:cNvSpPr txBox="1"/>
          <p:nvPr/>
        </p:nvSpPr>
        <p:spPr>
          <a:xfrm>
            <a:off x="2753894" y="3837621"/>
            <a:ext cx="6179150" cy="838200"/>
          </a:xfrm>
          <a:prstGeom prst="rect">
            <a:avLst/>
          </a:prstGeom>
          <a:noFill/>
          <a:ln>
            <a:noFill/>
          </a:ln>
        </p:spPr>
        <p:txBody>
          <a:bodyPr spcFirstLastPara="1" wrap="square" lIns="91425" tIns="45700" rIns="91425" bIns="45700" anchor="ctr" anchorCtr="0">
            <a:noAutofit/>
          </a:bodyPr>
          <a:lstStyle/>
          <a:p>
            <a:pPr lvl="0">
              <a:buSzPts val="1100"/>
            </a:pPr>
            <a:r>
              <a:rPr lang="en-US" sz="1100" dirty="0">
                <a:solidFill>
                  <a:schemeClr val="bg1"/>
                </a:solidFill>
                <a:latin typeface="Lucida Sans Unicode" pitchFamily="34" charset="0"/>
                <a:cs typeface="Lucida Sans Unicode" pitchFamily="34" charset="0"/>
              </a:rPr>
              <a:t>The power of information grows stronger every year as the technology                          for collecting and sharing info becomes more accessible, affordable, and                    easier to use. For the inventory they predicted  that their demand will be                   stable in all parts of the world except Asia without Japan because they forecasted the sales to grow by 10% annual for each of the next  5 years.</a:t>
            </a:r>
            <a:r>
              <a:rPr lang="en-US" sz="1200" dirty="0">
                <a:solidFill>
                  <a:schemeClr val="bg1"/>
                </a:solidFill>
              </a:rPr>
              <a:t> </a:t>
            </a:r>
            <a:endParaRPr sz="1200" dirty="0">
              <a:solidFill>
                <a:schemeClr val="bg1"/>
              </a:solidFill>
              <a:latin typeface="Roboto"/>
              <a:ea typeface="Roboto"/>
              <a:cs typeface="Roboto"/>
              <a:sym typeface="Roboto"/>
            </a:endParaRPr>
          </a:p>
        </p:txBody>
      </p:sp>
      <p:sp>
        <p:nvSpPr>
          <p:cNvPr id="164" name="Google Shape;164;p19"/>
          <p:cNvSpPr/>
          <p:nvPr/>
        </p:nvSpPr>
        <p:spPr>
          <a:xfrm>
            <a:off x="2744495" y="2785854"/>
            <a:ext cx="6323305" cy="1281822"/>
          </a:xfrm>
          <a:custGeom>
            <a:avLst/>
            <a:gdLst/>
            <a:ahLst/>
            <a:cxnLst/>
            <a:rect l="l" t="t" r="r" b="b"/>
            <a:pathLst>
              <a:path w="2085" h="1146" extrusionOk="0">
                <a:moveTo>
                  <a:pt x="1956" y="0"/>
                </a:moveTo>
                <a:lnTo>
                  <a:pt x="1763" y="385"/>
                </a:lnTo>
                <a:lnTo>
                  <a:pt x="1571" y="0"/>
                </a:lnTo>
                <a:lnTo>
                  <a:pt x="0" y="0"/>
                </a:lnTo>
                <a:lnTo>
                  <a:pt x="0" y="798"/>
                </a:lnTo>
                <a:lnTo>
                  <a:pt x="1590" y="798"/>
                </a:lnTo>
                <a:lnTo>
                  <a:pt x="1764" y="1146"/>
                </a:lnTo>
                <a:lnTo>
                  <a:pt x="1938" y="798"/>
                </a:lnTo>
                <a:lnTo>
                  <a:pt x="2085" y="798"/>
                </a:lnTo>
                <a:lnTo>
                  <a:pt x="2085" y="0"/>
                </a:lnTo>
                <a:lnTo>
                  <a:pt x="1956" y="0"/>
                </a:lnTo>
                <a:close/>
              </a:path>
            </a:pathLst>
          </a:custGeom>
          <a:solidFill>
            <a:srgbClr val="00B0F0"/>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82F39"/>
              </a:buClr>
              <a:buSzPts val="1800"/>
              <a:buFont typeface="Calibri"/>
              <a:buNone/>
            </a:pPr>
            <a:endParaRPr sz="1800" b="0" i="0" u="none" strike="noStrike" cap="none">
              <a:solidFill>
                <a:srgbClr val="282F39"/>
              </a:solidFill>
              <a:latin typeface="Calibri"/>
              <a:ea typeface="Calibri"/>
              <a:cs typeface="Calibri"/>
              <a:sym typeface="Calibri"/>
            </a:endParaRPr>
          </a:p>
        </p:txBody>
      </p:sp>
      <p:sp>
        <p:nvSpPr>
          <p:cNvPr id="165" name="Google Shape;165;p19"/>
          <p:cNvSpPr/>
          <p:nvPr/>
        </p:nvSpPr>
        <p:spPr>
          <a:xfrm>
            <a:off x="480926" y="2785854"/>
            <a:ext cx="2033674" cy="946039"/>
          </a:xfrm>
          <a:prstGeom prst="rect">
            <a:avLst/>
          </a:prstGeom>
          <a:solidFill>
            <a:srgbClr val="00B0F0"/>
          </a:solidFill>
          <a:ln w="19050" cap="flat" cmpd="sng">
            <a:solidFill>
              <a:srgbClr val="FFFFFF"/>
            </a:solidFill>
            <a:prstDash val="solid"/>
            <a:round/>
            <a:headEnd type="none" w="sm" len="sm"/>
            <a:tailEnd type="none" w="sm" len="sm"/>
          </a:ln>
          <a:effectLst>
            <a:outerShdw blurRad="57150" dist="19050" dir="5400000" algn="bl" rotWithShape="0">
              <a:srgbClr val="000000">
                <a:alpha val="28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 name="Google Shape;166;p19"/>
          <p:cNvSpPr txBox="1"/>
          <p:nvPr/>
        </p:nvSpPr>
        <p:spPr>
          <a:xfrm>
            <a:off x="2744495" y="2785854"/>
            <a:ext cx="6323305" cy="946039"/>
          </a:xfrm>
          <a:prstGeom prst="rect">
            <a:avLst/>
          </a:prstGeom>
          <a:noFill/>
          <a:ln>
            <a:noFill/>
          </a:ln>
        </p:spPr>
        <p:txBody>
          <a:bodyPr spcFirstLastPara="1" wrap="square" lIns="91425" tIns="45700" rIns="91425" bIns="45700" anchor="ctr" anchorCtr="0">
            <a:noAutofit/>
          </a:bodyPr>
          <a:lstStyle/>
          <a:p>
            <a:pPr lvl="0">
              <a:buSzPts val="1100"/>
            </a:pPr>
            <a:r>
              <a:rPr lang="en-US" sz="1100" dirty="0">
                <a:solidFill>
                  <a:schemeClr val="bg1"/>
                </a:solidFill>
                <a:latin typeface="Lucida Sans Unicode" pitchFamily="34" charset="0"/>
                <a:cs typeface="Lucida Sans Unicode" pitchFamily="34" charset="0"/>
              </a:rPr>
              <a:t>For transportation they used special containers for transportation via </a:t>
            </a:r>
          </a:p>
          <a:p>
            <a:pPr lvl="0">
              <a:buSzPts val="1100"/>
            </a:pPr>
            <a:r>
              <a:rPr lang="en-US" sz="1100" dirty="0">
                <a:solidFill>
                  <a:schemeClr val="bg1"/>
                </a:solidFill>
                <a:latin typeface="Lucida Sans Unicode" pitchFamily="34" charset="0"/>
                <a:cs typeface="Lucida Sans Unicode" pitchFamily="34" charset="0"/>
              </a:rPr>
              <a:t>sea and road. Transport works for different modes and routes with their                      own performance characteristics: full truck, courier, part load. Choosing transportation options has a major impact on accountability and efficiency for the supply chain.</a:t>
            </a:r>
            <a:endParaRPr sz="1100" dirty="0">
              <a:solidFill>
                <a:schemeClr val="bg1"/>
              </a:solidFill>
              <a:latin typeface="Lucida Sans Unicode" pitchFamily="34" charset="0"/>
              <a:ea typeface="Roboto"/>
              <a:cs typeface="Lucida Sans Unicode" pitchFamily="34" charset="0"/>
              <a:sym typeface="Roboto"/>
            </a:endParaRPr>
          </a:p>
        </p:txBody>
      </p:sp>
      <p:sp>
        <p:nvSpPr>
          <p:cNvPr id="168" name="Google Shape;168;p19"/>
          <p:cNvSpPr txBox="1"/>
          <p:nvPr/>
        </p:nvSpPr>
        <p:spPr>
          <a:xfrm>
            <a:off x="844457" y="2050324"/>
            <a:ext cx="1211400"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dirty="0">
                <a:solidFill>
                  <a:srgbClr val="FFFFFF"/>
                </a:solidFill>
                <a:latin typeface="Lucida Sans Unicode" pitchFamily="34" charset="0"/>
                <a:ea typeface="Fira Sans Extra Condensed Medium"/>
                <a:cs typeface="Lucida Sans Unicode" pitchFamily="34" charset="0"/>
              </a:rPr>
              <a:t>Inventory</a:t>
            </a:r>
            <a:endParaRPr lang="en" sz="1700" i="0" u="none" strike="noStrike" cap="none" dirty="0">
              <a:solidFill>
                <a:srgbClr val="FFFFFF"/>
              </a:solidFill>
              <a:latin typeface="Lucida Sans Unicode" pitchFamily="34" charset="0"/>
              <a:ea typeface="Fira Sans Extra Condensed Medium"/>
              <a:cs typeface="Lucida Sans Unicode" pitchFamily="34" charset="0"/>
            </a:endParaRPr>
          </a:p>
        </p:txBody>
      </p:sp>
      <p:sp>
        <p:nvSpPr>
          <p:cNvPr id="169" name="Google Shape;169;p19"/>
          <p:cNvSpPr txBox="1"/>
          <p:nvPr/>
        </p:nvSpPr>
        <p:spPr>
          <a:xfrm>
            <a:off x="642076" y="2962623"/>
            <a:ext cx="1872523"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dirty="0">
                <a:solidFill>
                  <a:srgbClr val="FFFFFF"/>
                </a:solidFill>
                <a:latin typeface="Lucida Sans Unicode" pitchFamily="34" charset="0"/>
                <a:ea typeface="Fira Sans Extra Condensed Medium"/>
                <a:cs typeface="Lucida Sans Unicode" pitchFamily="34" charset="0"/>
              </a:rPr>
              <a:t>Transportation</a:t>
            </a:r>
            <a:endParaRPr lang="en" sz="1700" i="0" u="none" strike="noStrike" cap="none" dirty="0">
              <a:solidFill>
                <a:srgbClr val="FFFFFF"/>
              </a:solidFill>
              <a:latin typeface="Lucida Sans Unicode" pitchFamily="34" charset="0"/>
              <a:ea typeface="Fira Sans Extra Condensed Medium"/>
              <a:cs typeface="Lucida Sans Unicode" pitchFamily="34" charset="0"/>
            </a:endParaRPr>
          </a:p>
        </p:txBody>
      </p:sp>
      <p:sp>
        <p:nvSpPr>
          <p:cNvPr id="170" name="Google Shape;170;p19"/>
          <p:cNvSpPr txBox="1"/>
          <p:nvPr/>
        </p:nvSpPr>
        <p:spPr>
          <a:xfrm>
            <a:off x="743267" y="4010186"/>
            <a:ext cx="1508992" cy="592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000"/>
              <a:buFont typeface="Open Sans"/>
              <a:buNone/>
            </a:pPr>
            <a:r>
              <a:rPr lang="en" sz="1700" dirty="0">
                <a:solidFill>
                  <a:srgbClr val="FFFFFF"/>
                </a:solidFill>
                <a:latin typeface="Lucida Sans Unicode" pitchFamily="34" charset="0"/>
                <a:ea typeface="Fira Sans Extra Condensed Medium"/>
                <a:cs typeface="Lucida Sans Unicode" pitchFamily="34" charset="0"/>
              </a:rPr>
              <a:t>Information</a:t>
            </a:r>
            <a:endParaRPr lang="en" sz="1700" i="0" u="none" strike="noStrike" cap="none" dirty="0">
              <a:solidFill>
                <a:srgbClr val="FFFFFF"/>
              </a:solidFill>
              <a:latin typeface="Lucida Sans Unicode" pitchFamily="34" charset="0"/>
              <a:ea typeface="Fira Sans Extra Condensed Medium"/>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50975"/>
          </a:xfrm>
        </p:spPr>
        <p:txBody>
          <a:bodyPr/>
          <a:lstStyle/>
          <a:p>
            <a:pPr lvl="0"/>
            <a:r>
              <a:rPr lang="en-US" sz="2000" dirty="0">
                <a:latin typeface="Lucida Sans Unicode" pitchFamily="34" charset="0"/>
                <a:cs typeface="Lucida Sans Unicode" pitchFamily="34" charset="0"/>
              </a:rPr>
              <a:t>Problem and objective</a:t>
            </a:r>
            <a:br>
              <a:rPr lang="en-US" dirty="0"/>
            </a:br>
            <a:endParaRPr lang="en-US" dirty="0"/>
          </a:p>
        </p:txBody>
      </p:sp>
      <p:sp>
        <p:nvSpPr>
          <p:cNvPr id="3" name="Content Placeholder 2"/>
          <p:cNvSpPr txBox="1">
            <a:spLocks/>
          </p:cNvSpPr>
          <p:nvPr/>
        </p:nvSpPr>
        <p:spPr>
          <a:xfrm>
            <a:off x="457200" y="590551"/>
            <a:ext cx="8229600" cy="4495800"/>
          </a:xfrm>
          <a:prstGeom prst="rect">
            <a:avLst/>
          </a:prstGeom>
        </p:spPr>
        <p:txBody>
          <a:bodyPr lIns="91440" tIns="45720" rIns="91440" bIns="4572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300" dirty="0">
                <a:solidFill>
                  <a:schemeClr val="bg1"/>
                </a:solidFill>
                <a:latin typeface="Lucida Sans Unicode"/>
                <a:cs typeface="Lucida Sans Unicode"/>
              </a:rPr>
              <a:t>From the information provided, we can learn that the BioPharma Inc. has experienced more than one problem and the serious ones are as follows:</a:t>
            </a:r>
            <a:endParaRPr lang="en-US" sz="1300" dirty="0">
              <a:solidFill>
                <a:schemeClr val="bg1"/>
              </a:solidFill>
              <a:latin typeface="Lucida Sans Unicode"/>
              <a:cs typeface="Lucida Sans Unicode"/>
            </a:endParaRPr>
          </a:p>
        </p:txBody>
      </p:sp>
      <p:grpSp>
        <p:nvGrpSpPr>
          <p:cNvPr id="4" name="Google Shape;458;p27"/>
          <p:cNvGrpSpPr/>
          <p:nvPr/>
        </p:nvGrpSpPr>
        <p:grpSpPr>
          <a:xfrm>
            <a:off x="2779712" y="1238823"/>
            <a:ext cx="3175407" cy="3015800"/>
            <a:chOff x="2937667" y="1411785"/>
            <a:chExt cx="3282410" cy="3167565"/>
          </a:xfrm>
        </p:grpSpPr>
        <p:sp>
          <p:nvSpPr>
            <p:cNvPr id="5" name="Google Shape;459;p27"/>
            <p:cNvSpPr/>
            <p:nvPr/>
          </p:nvSpPr>
          <p:spPr>
            <a:xfrm rot="672288" flipH="1">
              <a:off x="4603742" y="2299882"/>
              <a:ext cx="465698" cy="863532"/>
            </a:xfrm>
            <a:custGeom>
              <a:avLst/>
              <a:gdLst/>
              <a:ahLst/>
              <a:cxnLst/>
              <a:rect l="l" t="t" r="r" b="b"/>
              <a:pathLst>
                <a:path w="8182" h="15326" extrusionOk="0">
                  <a:moveTo>
                    <a:pt x="794" y="0"/>
                  </a:moveTo>
                  <a:lnTo>
                    <a:pt x="0" y="392"/>
                  </a:lnTo>
                  <a:lnTo>
                    <a:pt x="7388" y="15325"/>
                  </a:lnTo>
                  <a:lnTo>
                    <a:pt x="8182" y="14933"/>
                  </a:lnTo>
                  <a:lnTo>
                    <a:pt x="794"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0;p27"/>
            <p:cNvSpPr/>
            <p:nvPr/>
          </p:nvSpPr>
          <p:spPr>
            <a:xfrm rot="-2368022" flipH="1">
              <a:off x="4681419" y="2597238"/>
              <a:ext cx="410740" cy="764989"/>
            </a:xfrm>
            <a:custGeom>
              <a:avLst/>
              <a:gdLst/>
              <a:ahLst/>
              <a:cxnLst/>
              <a:rect l="l" t="t" r="r" b="b"/>
              <a:pathLst>
                <a:path w="7620" h="14192" extrusionOk="0">
                  <a:moveTo>
                    <a:pt x="6826" y="1"/>
                  </a:moveTo>
                  <a:lnTo>
                    <a:pt x="0" y="13798"/>
                  </a:lnTo>
                  <a:lnTo>
                    <a:pt x="794" y="14191"/>
                  </a:lnTo>
                  <a:lnTo>
                    <a:pt x="7620" y="394"/>
                  </a:lnTo>
                  <a:lnTo>
                    <a:pt x="6826" y="1"/>
                  </a:lnTo>
                  <a:close/>
                </a:path>
              </a:pathLst>
            </a:custGeom>
            <a:solidFill>
              <a:srgbClr val="F31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1;p27"/>
            <p:cNvSpPr/>
            <p:nvPr/>
          </p:nvSpPr>
          <p:spPr>
            <a:xfrm rot="504537" flipH="1">
              <a:off x="4865667" y="1442810"/>
              <a:ext cx="1006458" cy="1006512"/>
            </a:xfrm>
            <a:custGeom>
              <a:avLst/>
              <a:gdLst/>
              <a:ahLst/>
              <a:cxnLst/>
              <a:rect l="l" t="t" r="r" b="b"/>
              <a:pathLst>
                <a:path w="18672" h="18673" extrusionOk="0">
                  <a:moveTo>
                    <a:pt x="9335" y="887"/>
                  </a:moveTo>
                  <a:cubicBezTo>
                    <a:pt x="13995" y="887"/>
                    <a:pt x="17786" y="4677"/>
                    <a:pt x="17786" y="9337"/>
                  </a:cubicBezTo>
                  <a:cubicBezTo>
                    <a:pt x="17786" y="13997"/>
                    <a:pt x="13995" y="17788"/>
                    <a:pt x="9335" y="17788"/>
                  </a:cubicBezTo>
                  <a:cubicBezTo>
                    <a:pt x="4677" y="17788"/>
                    <a:pt x="886" y="13997"/>
                    <a:pt x="886" y="9337"/>
                  </a:cubicBezTo>
                  <a:cubicBezTo>
                    <a:pt x="886" y="4677"/>
                    <a:pt x="4677" y="887"/>
                    <a:pt x="9335" y="887"/>
                  </a:cubicBezTo>
                  <a:close/>
                  <a:moveTo>
                    <a:pt x="9335" y="0"/>
                  </a:moveTo>
                  <a:cubicBezTo>
                    <a:pt x="4189" y="0"/>
                    <a:pt x="1" y="4188"/>
                    <a:pt x="1" y="9337"/>
                  </a:cubicBezTo>
                  <a:cubicBezTo>
                    <a:pt x="1" y="14485"/>
                    <a:pt x="4189" y="18673"/>
                    <a:pt x="9335" y="18673"/>
                  </a:cubicBezTo>
                  <a:cubicBezTo>
                    <a:pt x="14484" y="18673"/>
                    <a:pt x="18672" y="14485"/>
                    <a:pt x="18672" y="9337"/>
                  </a:cubicBezTo>
                  <a:cubicBezTo>
                    <a:pt x="18672" y="4188"/>
                    <a:pt x="14484" y="0"/>
                    <a:pt x="9335"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2;p27"/>
            <p:cNvSpPr/>
            <p:nvPr/>
          </p:nvSpPr>
          <p:spPr>
            <a:xfrm rot="504537" flipH="1">
              <a:off x="4980752" y="1557887"/>
              <a:ext cx="776296" cy="776350"/>
            </a:xfrm>
            <a:custGeom>
              <a:avLst/>
              <a:gdLst/>
              <a:ahLst/>
              <a:cxnLst/>
              <a:rect l="l" t="t" r="r" b="b"/>
              <a:pathLst>
                <a:path w="14402" h="14403" extrusionOk="0">
                  <a:moveTo>
                    <a:pt x="7200" y="14402"/>
                  </a:moveTo>
                  <a:cubicBezTo>
                    <a:pt x="3230" y="14402"/>
                    <a:pt x="0" y="11172"/>
                    <a:pt x="0" y="7202"/>
                  </a:cubicBezTo>
                  <a:cubicBezTo>
                    <a:pt x="0" y="3231"/>
                    <a:pt x="3230" y="1"/>
                    <a:pt x="7200" y="1"/>
                  </a:cubicBezTo>
                  <a:cubicBezTo>
                    <a:pt x="11171" y="1"/>
                    <a:pt x="14401" y="3231"/>
                    <a:pt x="14401" y="7202"/>
                  </a:cubicBezTo>
                  <a:cubicBezTo>
                    <a:pt x="14401" y="11172"/>
                    <a:pt x="11171" y="14402"/>
                    <a:pt x="7200" y="14402"/>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3;p27"/>
            <p:cNvSpPr/>
            <p:nvPr/>
          </p:nvSpPr>
          <p:spPr>
            <a:xfrm rot="504537" flipH="1">
              <a:off x="5099825" y="1677003"/>
              <a:ext cx="538103" cy="538103"/>
            </a:xfrm>
            <a:custGeom>
              <a:avLst/>
              <a:gdLst/>
              <a:ahLst/>
              <a:cxnLst/>
              <a:rect l="l" t="t" r="r" b="b"/>
              <a:pathLst>
                <a:path w="9983" h="9983" extrusionOk="0">
                  <a:moveTo>
                    <a:pt x="4991" y="1"/>
                  </a:moveTo>
                  <a:cubicBezTo>
                    <a:pt x="2235" y="1"/>
                    <a:pt x="0" y="2236"/>
                    <a:pt x="0" y="4991"/>
                  </a:cubicBezTo>
                  <a:cubicBezTo>
                    <a:pt x="0" y="7749"/>
                    <a:pt x="2235" y="9982"/>
                    <a:pt x="4991" y="9982"/>
                  </a:cubicBezTo>
                  <a:cubicBezTo>
                    <a:pt x="7747" y="9982"/>
                    <a:pt x="9982" y="7747"/>
                    <a:pt x="9982" y="4991"/>
                  </a:cubicBezTo>
                  <a:cubicBezTo>
                    <a:pt x="9982" y="2236"/>
                    <a:pt x="7747" y="1"/>
                    <a:pt x="4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4;p27"/>
            <p:cNvSpPr/>
            <p:nvPr/>
          </p:nvSpPr>
          <p:spPr>
            <a:xfrm rot="-2368022" flipH="1">
              <a:off x="5213603" y="2813376"/>
              <a:ext cx="1006474" cy="1006528"/>
            </a:xfrm>
            <a:custGeom>
              <a:avLst/>
              <a:gdLst/>
              <a:ahLst/>
              <a:cxnLst/>
              <a:rect l="l" t="t" r="r" b="b"/>
              <a:pathLst>
                <a:path w="18672" h="18673" extrusionOk="0">
                  <a:moveTo>
                    <a:pt x="9335" y="885"/>
                  </a:moveTo>
                  <a:cubicBezTo>
                    <a:pt x="13995" y="885"/>
                    <a:pt x="17786" y="4677"/>
                    <a:pt x="17786" y="9337"/>
                  </a:cubicBezTo>
                  <a:cubicBezTo>
                    <a:pt x="17786" y="13996"/>
                    <a:pt x="13995" y="17787"/>
                    <a:pt x="9335" y="17787"/>
                  </a:cubicBezTo>
                  <a:cubicBezTo>
                    <a:pt x="4677" y="17787"/>
                    <a:pt x="886" y="13996"/>
                    <a:pt x="886" y="9337"/>
                  </a:cubicBezTo>
                  <a:cubicBezTo>
                    <a:pt x="886" y="4677"/>
                    <a:pt x="4677" y="885"/>
                    <a:pt x="9335" y="885"/>
                  </a:cubicBezTo>
                  <a:close/>
                  <a:moveTo>
                    <a:pt x="9335" y="0"/>
                  </a:moveTo>
                  <a:cubicBezTo>
                    <a:pt x="4189" y="0"/>
                    <a:pt x="1" y="4188"/>
                    <a:pt x="1" y="9337"/>
                  </a:cubicBezTo>
                  <a:cubicBezTo>
                    <a:pt x="1" y="14484"/>
                    <a:pt x="4189" y="18672"/>
                    <a:pt x="9335" y="18672"/>
                  </a:cubicBezTo>
                  <a:cubicBezTo>
                    <a:pt x="14484" y="18672"/>
                    <a:pt x="18672" y="14484"/>
                    <a:pt x="18672" y="9337"/>
                  </a:cubicBezTo>
                  <a:cubicBezTo>
                    <a:pt x="18672" y="4188"/>
                    <a:pt x="14484" y="0"/>
                    <a:pt x="9335" y="0"/>
                  </a:cubicBezTo>
                  <a:close/>
                </a:path>
              </a:pathLst>
            </a:custGeom>
            <a:solidFill>
              <a:srgbClr val="F31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5;p27"/>
            <p:cNvSpPr/>
            <p:nvPr/>
          </p:nvSpPr>
          <p:spPr>
            <a:xfrm rot="-2368022" flipH="1">
              <a:off x="5328647" y="2928409"/>
              <a:ext cx="776309" cy="776363"/>
            </a:xfrm>
            <a:custGeom>
              <a:avLst/>
              <a:gdLst/>
              <a:ahLst/>
              <a:cxnLst/>
              <a:rect l="l" t="t" r="r" b="b"/>
              <a:pathLst>
                <a:path w="14402" h="14403" extrusionOk="0">
                  <a:moveTo>
                    <a:pt x="7200" y="14403"/>
                  </a:moveTo>
                  <a:cubicBezTo>
                    <a:pt x="3230" y="14403"/>
                    <a:pt x="0" y="11173"/>
                    <a:pt x="0" y="7203"/>
                  </a:cubicBezTo>
                  <a:cubicBezTo>
                    <a:pt x="0" y="3232"/>
                    <a:pt x="3230" y="1"/>
                    <a:pt x="7200" y="1"/>
                  </a:cubicBezTo>
                  <a:cubicBezTo>
                    <a:pt x="11171" y="1"/>
                    <a:pt x="14401" y="3232"/>
                    <a:pt x="14401" y="7203"/>
                  </a:cubicBezTo>
                  <a:cubicBezTo>
                    <a:pt x="14401" y="11173"/>
                    <a:pt x="11171" y="14403"/>
                    <a:pt x="7200" y="14403"/>
                  </a:cubicBezTo>
                  <a:close/>
                </a:path>
              </a:pathLst>
            </a:custGeom>
            <a:solidFill>
              <a:srgbClr val="F31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6;p27"/>
            <p:cNvSpPr/>
            <p:nvPr/>
          </p:nvSpPr>
          <p:spPr>
            <a:xfrm rot="-2368022" flipH="1">
              <a:off x="5447737" y="3047591"/>
              <a:ext cx="538112" cy="538058"/>
            </a:xfrm>
            <a:custGeom>
              <a:avLst/>
              <a:gdLst/>
              <a:ahLst/>
              <a:cxnLst/>
              <a:rect l="l" t="t" r="r" b="b"/>
              <a:pathLst>
                <a:path w="9983" h="9982" extrusionOk="0">
                  <a:moveTo>
                    <a:pt x="4989" y="1"/>
                  </a:moveTo>
                  <a:cubicBezTo>
                    <a:pt x="2234" y="1"/>
                    <a:pt x="0" y="2236"/>
                    <a:pt x="0" y="4991"/>
                  </a:cubicBezTo>
                  <a:cubicBezTo>
                    <a:pt x="0" y="7747"/>
                    <a:pt x="2235" y="9982"/>
                    <a:pt x="4991" y="9982"/>
                  </a:cubicBezTo>
                  <a:cubicBezTo>
                    <a:pt x="7747" y="9982"/>
                    <a:pt x="9982" y="7747"/>
                    <a:pt x="9982" y="4991"/>
                  </a:cubicBezTo>
                  <a:cubicBezTo>
                    <a:pt x="9982" y="2235"/>
                    <a:pt x="7747" y="1"/>
                    <a:pt x="4991" y="1"/>
                  </a:cubicBezTo>
                  <a:cubicBezTo>
                    <a:pt x="4991" y="1"/>
                    <a:pt x="4990" y="1"/>
                    <a:pt x="4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7;p27"/>
            <p:cNvSpPr/>
            <p:nvPr/>
          </p:nvSpPr>
          <p:spPr>
            <a:xfrm rot="-517357">
              <a:off x="4066363" y="2249705"/>
              <a:ext cx="463058" cy="877947"/>
            </a:xfrm>
            <a:custGeom>
              <a:avLst/>
              <a:gdLst/>
              <a:ahLst/>
              <a:cxnLst/>
              <a:rect l="l" t="t" r="r" b="b"/>
              <a:pathLst>
                <a:path w="8182" h="15326" extrusionOk="0">
                  <a:moveTo>
                    <a:pt x="794" y="0"/>
                  </a:moveTo>
                  <a:lnTo>
                    <a:pt x="0" y="392"/>
                  </a:lnTo>
                  <a:lnTo>
                    <a:pt x="7388" y="15325"/>
                  </a:lnTo>
                  <a:lnTo>
                    <a:pt x="8182" y="14933"/>
                  </a:lnTo>
                  <a:lnTo>
                    <a:pt x="7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8;p27"/>
            <p:cNvSpPr/>
            <p:nvPr/>
          </p:nvSpPr>
          <p:spPr>
            <a:xfrm rot="2368022">
              <a:off x="4065586" y="2597238"/>
              <a:ext cx="410740" cy="764989"/>
            </a:xfrm>
            <a:custGeom>
              <a:avLst/>
              <a:gdLst/>
              <a:ahLst/>
              <a:cxnLst/>
              <a:rect l="l" t="t" r="r" b="b"/>
              <a:pathLst>
                <a:path w="7620" h="14192" extrusionOk="0">
                  <a:moveTo>
                    <a:pt x="6826" y="1"/>
                  </a:moveTo>
                  <a:lnTo>
                    <a:pt x="0" y="13798"/>
                  </a:lnTo>
                  <a:lnTo>
                    <a:pt x="794" y="14191"/>
                  </a:lnTo>
                  <a:lnTo>
                    <a:pt x="7620" y="394"/>
                  </a:lnTo>
                  <a:lnTo>
                    <a:pt x="6826" y="1"/>
                  </a:ln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9;p27"/>
            <p:cNvSpPr/>
            <p:nvPr/>
          </p:nvSpPr>
          <p:spPr>
            <a:xfrm rot="1595614">
              <a:off x="4363592" y="2799952"/>
              <a:ext cx="410792" cy="764987"/>
            </a:xfrm>
            <a:custGeom>
              <a:avLst/>
              <a:gdLst/>
              <a:ahLst/>
              <a:cxnLst/>
              <a:rect l="l" t="t" r="r" b="b"/>
              <a:pathLst>
                <a:path w="7621" h="14192" extrusionOk="0">
                  <a:moveTo>
                    <a:pt x="795" y="1"/>
                  </a:moveTo>
                  <a:lnTo>
                    <a:pt x="1" y="394"/>
                  </a:lnTo>
                  <a:lnTo>
                    <a:pt x="6827" y="14191"/>
                  </a:lnTo>
                  <a:lnTo>
                    <a:pt x="7621" y="13799"/>
                  </a:lnTo>
                  <a:lnTo>
                    <a:pt x="795"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0;p27"/>
            <p:cNvSpPr/>
            <p:nvPr/>
          </p:nvSpPr>
          <p:spPr>
            <a:xfrm rot="-528891">
              <a:off x="3255760" y="1411785"/>
              <a:ext cx="1006452" cy="1006506"/>
            </a:xfrm>
            <a:custGeom>
              <a:avLst/>
              <a:gdLst/>
              <a:ahLst/>
              <a:cxnLst/>
              <a:rect l="l" t="t" r="r" b="b"/>
              <a:pathLst>
                <a:path w="18672" h="18673" extrusionOk="0">
                  <a:moveTo>
                    <a:pt x="9335" y="887"/>
                  </a:moveTo>
                  <a:cubicBezTo>
                    <a:pt x="13995" y="887"/>
                    <a:pt x="17786" y="4677"/>
                    <a:pt x="17786" y="9337"/>
                  </a:cubicBezTo>
                  <a:cubicBezTo>
                    <a:pt x="17786" y="13997"/>
                    <a:pt x="13995" y="17788"/>
                    <a:pt x="9335" y="17788"/>
                  </a:cubicBezTo>
                  <a:cubicBezTo>
                    <a:pt x="4677" y="17788"/>
                    <a:pt x="886" y="13997"/>
                    <a:pt x="886" y="9337"/>
                  </a:cubicBezTo>
                  <a:cubicBezTo>
                    <a:pt x="886" y="4677"/>
                    <a:pt x="4677" y="887"/>
                    <a:pt x="9335" y="887"/>
                  </a:cubicBezTo>
                  <a:close/>
                  <a:moveTo>
                    <a:pt x="9335" y="0"/>
                  </a:moveTo>
                  <a:cubicBezTo>
                    <a:pt x="4189" y="0"/>
                    <a:pt x="1" y="4188"/>
                    <a:pt x="1" y="9337"/>
                  </a:cubicBezTo>
                  <a:cubicBezTo>
                    <a:pt x="1" y="14485"/>
                    <a:pt x="4189" y="18673"/>
                    <a:pt x="9335" y="18673"/>
                  </a:cubicBezTo>
                  <a:cubicBezTo>
                    <a:pt x="14484" y="18673"/>
                    <a:pt x="18672" y="14485"/>
                    <a:pt x="18672" y="9337"/>
                  </a:cubicBezTo>
                  <a:cubicBezTo>
                    <a:pt x="18672" y="4188"/>
                    <a:pt x="14484" y="0"/>
                    <a:pt x="9335"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1;p27"/>
            <p:cNvSpPr/>
            <p:nvPr/>
          </p:nvSpPr>
          <p:spPr>
            <a:xfrm rot="-528891">
              <a:off x="3370839" y="1526859"/>
              <a:ext cx="776292" cy="776345"/>
            </a:xfrm>
            <a:custGeom>
              <a:avLst/>
              <a:gdLst/>
              <a:ahLst/>
              <a:cxnLst/>
              <a:rect l="l" t="t" r="r" b="b"/>
              <a:pathLst>
                <a:path w="14402" h="14403" extrusionOk="0">
                  <a:moveTo>
                    <a:pt x="7200" y="14402"/>
                  </a:moveTo>
                  <a:cubicBezTo>
                    <a:pt x="3230" y="14402"/>
                    <a:pt x="0" y="11172"/>
                    <a:pt x="0" y="7202"/>
                  </a:cubicBezTo>
                  <a:cubicBezTo>
                    <a:pt x="0" y="3231"/>
                    <a:pt x="3230" y="1"/>
                    <a:pt x="7200" y="1"/>
                  </a:cubicBezTo>
                  <a:cubicBezTo>
                    <a:pt x="11171" y="1"/>
                    <a:pt x="14401" y="3231"/>
                    <a:pt x="14401" y="7202"/>
                  </a:cubicBezTo>
                  <a:cubicBezTo>
                    <a:pt x="14401" y="11172"/>
                    <a:pt x="11171" y="14402"/>
                    <a:pt x="7200" y="14402"/>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2;p27"/>
            <p:cNvSpPr/>
            <p:nvPr/>
          </p:nvSpPr>
          <p:spPr>
            <a:xfrm rot="-528891">
              <a:off x="3489961" y="1645970"/>
              <a:ext cx="538100" cy="538100"/>
            </a:xfrm>
            <a:custGeom>
              <a:avLst/>
              <a:gdLst/>
              <a:ahLst/>
              <a:cxnLst/>
              <a:rect l="l" t="t" r="r" b="b"/>
              <a:pathLst>
                <a:path w="9983" h="9983" extrusionOk="0">
                  <a:moveTo>
                    <a:pt x="4991" y="1"/>
                  </a:moveTo>
                  <a:cubicBezTo>
                    <a:pt x="2235" y="1"/>
                    <a:pt x="0" y="2236"/>
                    <a:pt x="0" y="4991"/>
                  </a:cubicBezTo>
                  <a:cubicBezTo>
                    <a:pt x="0" y="7749"/>
                    <a:pt x="2235" y="9982"/>
                    <a:pt x="4991" y="9982"/>
                  </a:cubicBezTo>
                  <a:cubicBezTo>
                    <a:pt x="7747" y="9982"/>
                    <a:pt x="9982" y="7747"/>
                    <a:pt x="9982" y="4991"/>
                  </a:cubicBezTo>
                  <a:cubicBezTo>
                    <a:pt x="9982" y="2236"/>
                    <a:pt x="7747" y="1"/>
                    <a:pt x="4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3;p27"/>
            <p:cNvSpPr/>
            <p:nvPr/>
          </p:nvSpPr>
          <p:spPr>
            <a:xfrm>
              <a:off x="4055127" y="2354781"/>
              <a:ext cx="1017787" cy="1017733"/>
            </a:xfrm>
            <a:custGeom>
              <a:avLst/>
              <a:gdLst/>
              <a:ahLst/>
              <a:cxnLst/>
              <a:rect l="l" t="t" r="r" b="b"/>
              <a:pathLst>
                <a:path w="18882" h="18881" extrusionOk="0">
                  <a:moveTo>
                    <a:pt x="9441" y="1"/>
                  </a:moveTo>
                  <a:cubicBezTo>
                    <a:pt x="4227" y="1"/>
                    <a:pt x="0" y="4227"/>
                    <a:pt x="0" y="9441"/>
                  </a:cubicBezTo>
                  <a:cubicBezTo>
                    <a:pt x="0" y="14654"/>
                    <a:pt x="4227" y="18880"/>
                    <a:pt x="9441" y="18880"/>
                  </a:cubicBezTo>
                  <a:cubicBezTo>
                    <a:pt x="14653" y="18880"/>
                    <a:pt x="18882" y="14654"/>
                    <a:pt x="18882" y="9441"/>
                  </a:cubicBezTo>
                  <a:cubicBezTo>
                    <a:pt x="18882" y="4227"/>
                    <a:pt x="14653" y="1"/>
                    <a:pt x="9441" y="1"/>
                  </a:cubicBez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4;p27"/>
            <p:cNvSpPr/>
            <p:nvPr/>
          </p:nvSpPr>
          <p:spPr>
            <a:xfrm rot="2368022">
              <a:off x="2937667" y="2813376"/>
              <a:ext cx="1006474" cy="1006528"/>
            </a:xfrm>
            <a:custGeom>
              <a:avLst/>
              <a:gdLst/>
              <a:ahLst/>
              <a:cxnLst/>
              <a:rect l="l" t="t" r="r" b="b"/>
              <a:pathLst>
                <a:path w="18672" h="18673" extrusionOk="0">
                  <a:moveTo>
                    <a:pt x="9335" y="885"/>
                  </a:moveTo>
                  <a:cubicBezTo>
                    <a:pt x="13995" y="885"/>
                    <a:pt x="17786" y="4677"/>
                    <a:pt x="17786" y="9337"/>
                  </a:cubicBezTo>
                  <a:cubicBezTo>
                    <a:pt x="17786" y="13996"/>
                    <a:pt x="13995" y="17787"/>
                    <a:pt x="9335" y="17787"/>
                  </a:cubicBezTo>
                  <a:cubicBezTo>
                    <a:pt x="4677" y="17787"/>
                    <a:pt x="886" y="13996"/>
                    <a:pt x="886" y="9337"/>
                  </a:cubicBezTo>
                  <a:cubicBezTo>
                    <a:pt x="886" y="4677"/>
                    <a:pt x="4677" y="885"/>
                    <a:pt x="9335" y="885"/>
                  </a:cubicBezTo>
                  <a:close/>
                  <a:moveTo>
                    <a:pt x="9335" y="0"/>
                  </a:moveTo>
                  <a:cubicBezTo>
                    <a:pt x="4189" y="0"/>
                    <a:pt x="1" y="4188"/>
                    <a:pt x="1" y="9337"/>
                  </a:cubicBezTo>
                  <a:cubicBezTo>
                    <a:pt x="1" y="14484"/>
                    <a:pt x="4189" y="18672"/>
                    <a:pt x="9335" y="18672"/>
                  </a:cubicBezTo>
                  <a:cubicBezTo>
                    <a:pt x="14484" y="18672"/>
                    <a:pt x="18672" y="14484"/>
                    <a:pt x="18672" y="9337"/>
                  </a:cubicBezTo>
                  <a:cubicBezTo>
                    <a:pt x="18672" y="4188"/>
                    <a:pt x="14484" y="0"/>
                    <a:pt x="9335" y="0"/>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p27"/>
            <p:cNvSpPr/>
            <p:nvPr/>
          </p:nvSpPr>
          <p:spPr>
            <a:xfrm rot="2368022">
              <a:off x="3052789" y="2928409"/>
              <a:ext cx="776309" cy="776363"/>
            </a:xfrm>
            <a:custGeom>
              <a:avLst/>
              <a:gdLst/>
              <a:ahLst/>
              <a:cxnLst/>
              <a:rect l="l" t="t" r="r" b="b"/>
              <a:pathLst>
                <a:path w="14402" h="14403" extrusionOk="0">
                  <a:moveTo>
                    <a:pt x="7200" y="14403"/>
                  </a:moveTo>
                  <a:cubicBezTo>
                    <a:pt x="3230" y="14403"/>
                    <a:pt x="0" y="11173"/>
                    <a:pt x="0" y="7203"/>
                  </a:cubicBezTo>
                  <a:cubicBezTo>
                    <a:pt x="0" y="3232"/>
                    <a:pt x="3230" y="1"/>
                    <a:pt x="7200" y="1"/>
                  </a:cubicBezTo>
                  <a:cubicBezTo>
                    <a:pt x="11171" y="1"/>
                    <a:pt x="14401" y="3232"/>
                    <a:pt x="14401" y="7203"/>
                  </a:cubicBezTo>
                  <a:cubicBezTo>
                    <a:pt x="14401" y="11173"/>
                    <a:pt x="11171" y="14403"/>
                    <a:pt x="7200" y="14403"/>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6;p27"/>
            <p:cNvSpPr/>
            <p:nvPr/>
          </p:nvSpPr>
          <p:spPr>
            <a:xfrm rot="2368022">
              <a:off x="3171895" y="3047591"/>
              <a:ext cx="538112" cy="538058"/>
            </a:xfrm>
            <a:custGeom>
              <a:avLst/>
              <a:gdLst/>
              <a:ahLst/>
              <a:cxnLst/>
              <a:rect l="l" t="t" r="r" b="b"/>
              <a:pathLst>
                <a:path w="9983" h="9982" extrusionOk="0">
                  <a:moveTo>
                    <a:pt x="4989" y="1"/>
                  </a:moveTo>
                  <a:cubicBezTo>
                    <a:pt x="2234" y="1"/>
                    <a:pt x="0" y="2236"/>
                    <a:pt x="0" y="4991"/>
                  </a:cubicBezTo>
                  <a:cubicBezTo>
                    <a:pt x="0" y="7747"/>
                    <a:pt x="2235" y="9982"/>
                    <a:pt x="4991" y="9982"/>
                  </a:cubicBezTo>
                  <a:cubicBezTo>
                    <a:pt x="7747" y="9982"/>
                    <a:pt x="9982" y="7747"/>
                    <a:pt x="9982" y="4991"/>
                  </a:cubicBezTo>
                  <a:cubicBezTo>
                    <a:pt x="9982" y="2235"/>
                    <a:pt x="7747" y="1"/>
                    <a:pt x="4991" y="1"/>
                  </a:cubicBezTo>
                  <a:cubicBezTo>
                    <a:pt x="4991" y="1"/>
                    <a:pt x="4990" y="1"/>
                    <a:pt x="4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7;p27"/>
            <p:cNvSpPr/>
            <p:nvPr/>
          </p:nvSpPr>
          <p:spPr>
            <a:xfrm rot="1444047">
              <a:off x="4070282" y="3572809"/>
              <a:ext cx="1006487" cy="1006541"/>
            </a:xfrm>
            <a:custGeom>
              <a:avLst/>
              <a:gdLst/>
              <a:ahLst/>
              <a:cxnLst/>
              <a:rect l="l" t="t" r="r" b="b"/>
              <a:pathLst>
                <a:path w="18672" h="18673" extrusionOk="0">
                  <a:moveTo>
                    <a:pt x="9336" y="886"/>
                  </a:moveTo>
                  <a:cubicBezTo>
                    <a:pt x="13995" y="886"/>
                    <a:pt x="17785" y="4677"/>
                    <a:pt x="17785" y="9337"/>
                  </a:cubicBezTo>
                  <a:cubicBezTo>
                    <a:pt x="17785" y="13996"/>
                    <a:pt x="13995" y="17787"/>
                    <a:pt x="9336" y="17787"/>
                  </a:cubicBezTo>
                  <a:cubicBezTo>
                    <a:pt x="4676" y="17787"/>
                    <a:pt x="885" y="13996"/>
                    <a:pt x="885" y="9337"/>
                  </a:cubicBezTo>
                  <a:cubicBezTo>
                    <a:pt x="885" y="4677"/>
                    <a:pt x="4676" y="886"/>
                    <a:pt x="9336" y="886"/>
                  </a:cubicBezTo>
                  <a:close/>
                  <a:moveTo>
                    <a:pt x="9336" y="0"/>
                  </a:moveTo>
                  <a:cubicBezTo>
                    <a:pt x="4188" y="0"/>
                    <a:pt x="0" y="4188"/>
                    <a:pt x="0" y="9337"/>
                  </a:cubicBezTo>
                  <a:cubicBezTo>
                    <a:pt x="0" y="14484"/>
                    <a:pt x="4188" y="18672"/>
                    <a:pt x="9336" y="18672"/>
                  </a:cubicBezTo>
                  <a:cubicBezTo>
                    <a:pt x="14483" y="18672"/>
                    <a:pt x="18671" y="14484"/>
                    <a:pt x="18671" y="9337"/>
                  </a:cubicBezTo>
                  <a:cubicBezTo>
                    <a:pt x="18671" y="4188"/>
                    <a:pt x="14483" y="0"/>
                    <a:pt x="9336"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8;p27"/>
            <p:cNvSpPr/>
            <p:nvPr/>
          </p:nvSpPr>
          <p:spPr>
            <a:xfrm rot="1444047">
              <a:off x="4185323" y="3687865"/>
              <a:ext cx="776319" cy="776319"/>
            </a:xfrm>
            <a:custGeom>
              <a:avLst/>
              <a:gdLst/>
              <a:ahLst/>
              <a:cxnLst/>
              <a:rect l="l" t="t" r="r" b="b"/>
              <a:pathLst>
                <a:path w="14402" h="14402" extrusionOk="0">
                  <a:moveTo>
                    <a:pt x="7202" y="14402"/>
                  </a:moveTo>
                  <a:cubicBezTo>
                    <a:pt x="3231" y="14402"/>
                    <a:pt x="1" y="11172"/>
                    <a:pt x="1" y="7202"/>
                  </a:cubicBezTo>
                  <a:cubicBezTo>
                    <a:pt x="1" y="3231"/>
                    <a:pt x="3231" y="1"/>
                    <a:pt x="7202" y="1"/>
                  </a:cubicBezTo>
                  <a:cubicBezTo>
                    <a:pt x="11172" y="1"/>
                    <a:pt x="14402" y="3231"/>
                    <a:pt x="14402" y="7202"/>
                  </a:cubicBezTo>
                  <a:cubicBezTo>
                    <a:pt x="14402" y="11172"/>
                    <a:pt x="11172" y="14402"/>
                    <a:pt x="7202" y="14402"/>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9;p27"/>
            <p:cNvSpPr/>
            <p:nvPr/>
          </p:nvSpPr>
          <p:spPr>
            <a:xfrm rot="1444047">
              <a:off x="4304445" y="3806983"/>
              <a:ext cx="538065" cy="538065"/>
            </a:xfrm>
            <a:custGeom>
              <a:avLst/>
              <a:gdLst/>
              <a:ahLst/>
              <a:cxnLst/>
              <a:rect l="l" t="t" r="r" b="b"/>
              <a:pathLst>
                <a:path w="9982" h="9982" extrusionOk="0">
                  <a:moveTo>
                    <a:pt x="4994" y="1"/>
                  </a:moveTo>
                  <a:cubicBezTo>
                    <a:pt x="4993" y="1"/>
                    <a:pt x="4992" y="1"/>
                    <a:pt x="4992" y="1"/>
                  </a:cubicBezTo>
                  <a:cubicBezTo>
                    <a:pt x="2235" y="1"/>
                    <a:pt x="1" y="2235"/>
                    <a:pt x="1" y="4991"/>
                  </a:cubicBezTo>
                  <a:cubicBezTo>
                    <a:pt x="1" y="7747"/>
                    <a:pt x="2235" y="9982"/>
                    <a:pt x="4992" y="9982"/>
                  </a:cubicBezTo>
                  <a:cubicBezTo>
                    <a:pt x="7747" y="9982"/>
                    <a:pt x="9982" y="7747"/>
                    <a:pt x="9982" y="4991"/>
                  </a:cubicBezTo>
                  <a:cubicBezTo>
                    <a:pt x="9982" y="2236"/>
                    <a:pt x="7748" y="1"/>
                    <a:pt x="4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480;p27"/>
            <p:cNvGrpSpPr/>
            <p:nvPr/>
          </p:nvGrpSpPr>
          <p:grpSpPr>
            <a:xfrm>
              <a:off x="5583791" y="3184605"/>
              <a:ext cx="266095" cy="263966"/>
              <a:chOff x="-4837325" y="3612425"/>
              <a:chExt cx="293800" cy="291450"/>
            </a:xfrm>
          </p:grpSpPr>
          <p:sp>
            <p:nvSpPr>
              <p:cNvPr id="47" name="Google Shape;481;p27"/>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rgbClr val="F31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2;p27"/>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rgbClr val="F31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83;p27"/>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rgbClr val="F31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484;p27"/>
            <p:cNvGrpSpPr/>
            <p:nvPr/>
          </p:nvGrpSpPr>
          <p:grpSpPr>
            <a:xfrm>
              <a:off x="5236203" y="1814081"/>
              <a:ext cx="265393" cy="263966"/>
              <a:chOff x="-6329100" y="3632100"/>
              <a:chExt cx="293025" cy="291450"/>
            </a:xfrm>
          </p:grpSpPr>
          <p:sp>
            <p:nvSpPr>
              <p:cNvPr id="44" name="Google Shape;485;p27"/>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86;p27"/>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87;p27"/>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488;p27"/>
            <p:cNvGrpSpPr/>
            <p:nvPr/>
          </p:nvGrpSpPr>
          <p:grpSpPr>
            <a:xfrm>
              <a:off x="3626633" y="1783410"/>
              <a:ext cx="264691" cy="263242"/>
              <a:chOff x="-5971525" y="3273750"/>
              <a:chExt cx="292250" cy="290650"/>
            </a:xfrm>
          </p:grpSpPr>
          <p:sp>
            <p:nvSpPr>
              <p:cNvPr id="42" name="Google Shape;489;p27"/>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0;p27"/>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91;p27"/>
            <p:cNvGrpSpPr/>
            <p:nvPr/>
          </p:nvGrpSpPr>
          <p:grpSpPr>
            <a:xfrm>
              <a:off x="3311406" y="3184124"/>
              <a:ext cx="268948" cy="265030"/>
              <a:chOff x="-5254775" y="3631325"/>
              <a:chExt cx="296950" cy="292625"/>
            </a:xfrm>
          </p:grpSpPr>
          <p:sp>
            <p:nvSpPr>
              <p:cNvPr id="35" name="Google Shape;492;p27"/>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93;p27"/>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4;p27"/>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5;p27"/>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6;p27"/>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97;p27"/>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8;p27"/>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rgbClr val="22F5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99;p27"/>
            <p:cNvGrpSpPr/>
            <p:nvPr/>
          </p:nvGrpSpPr>
          <p:grpSpPr>
            <a:xfrm>
              <a:off x="4445817" y="3963604"/>
              <a:ext cx="266117" cy="266797"/>
              <a:chOff x="-1591550" y="3597475"/>
              <a:chExt cx="293825" cy="294575"/>
            </a:xfrm>
          </p:grpSpPr>
          <p:sp>
            <p:nvSpPr>
              <p:cNvPr id="32" name="Google Shape;500;p2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1;p2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2;p2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503;p27"/>
            <p:cNvSpPr/>
            <p:nvPr/>
          </p:nvSpPr>
          <p:spPr>
            <a:xfrm>
              <a:off x="4123267" y="2422917"/>
              <a:ext cx="881506" cy="881459"/>
            </a:xfrm>
            <a:custGeom>
              <a:avLst/>
              <a:gdLst/>
              <a:ahLst/>
              <a:cxnLst/>
              <a:rect l="l" t="t" r="r" b="b"/>
              <a:pathLst>
                <a:path w="18882" h="18881" extrusionOk="0">
                  <a:moveTo>
                    <a:pt x="9441" y="1"/>
                  </a:moveTo>
                  <a:cubicBezTo>
                    <a:pt x="4227" y="1"/>
                    <a:pt x="0" y="4227"/>
                    <a:pt x="0" y="9441"/>
                  </a:cubicBezTo>
                  <a:cubicBezTo>
                    <a:pt x="0" y="14654"/>
                    <a:pt x="4227" y="18880"/>
                    <a:pt x="9441" y="18880"/>
                  </a:cubicBezTo>
                  <a:cubicBezTo>
                    <a:pt x="14653" y="18880"/>
                    <a:pt x="18882" y="14654"/>
                    <a:pt x="18882" y="9441"/>
                  </a:cubicBezTo>
                  <a:cubicBezTo>
                    <a:pt x="18882" y="4227"/>
                    <a:pt x="14653" y="1"/>
                    <a:pt x="9441" y="1"/>
                  </a:cubicBezTo>
                  <a:close/>
                </a:path>
              </a:pathLst>
            </a:custGeom>
            <a:solidFill>
              <a:schemeClr val="bg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1"/>
                  </a:solidFill>
                  <a:latin typeface="Fira Sans Extra Condensed Medium"/>
                  <a:ea typeface="Fira Sans Extra Condensed Medium"/>
                  <a:cs typeface="Fira Sans Extra Condensed Medium"/>
                  <a:sym typeface="Fira Sans Extra Condensed Medium"/>
                </a:rPr>
                <a:t>Problems</a:t>
              </a:r>
              <a:endParaRPr b="1" dirty="0">
                <a:solidFill>
                  <a:schemeClr val="tx1"/>
                </a:solidFill>
                <a:latin typeface="Fira Sans Extra Condensed Medium"/>
                <a:ea typeface="Fira Sans Extra Condensed Medium"/>
                <a:cs typeface="Fira Sans Extra Condensed Medium"/>
                <a:sym typeface="Fira Sans Extra Condensed Medium"/>
              </a:endParaRPr>
            </a:p>
          </p:txBody>
        </p:sp>
      </p:grpSp>
      <p:sp>
        <p:nvSpPr>
          <p:cNvPr id="50" name="Google Shape;456;p27"/>
          <p:cNvSpPr txBox="1"/>
          <p:nvPr/>
        </p:nvSpPr>
        <p:spPr>
          <a:xfrm>
            <a:off x="6248400" y="2841078"/>
            <a:ext cx="2286000" cy="738301"/>
          </a:xfrm>
          <a:prstGeom prst="rect">
            <a:avLst/>
          </a:prstGeom>
          <a:noFill/>
          <a:ln>
            <a:noFill/>
          </a:ln>
        </p:spPr>
        <p:txBody>
          <a:bodyPr spcFirstLastPara="1" wrap="square" lIns="91425" tIns="91425" rIns="91425" bIns="91425" anchor="ctr" anchorCtr="0">
            <a:noAutofit/>
          </a:bodyPr>
          <a:lstStyle/>
          <a:p>
            <a:pPr lvl="0">
              <a:lnSpc>
                <a:spcPct val="115000"/>
              </a:lnSpc>
            </a:pPr>
            <a:r>
              <a:rPr lang="en-US" dirty="0">
                <a:solidFill>
                  <a:schemeClr val="bg1"/>
                </a:solidFill>
                <a:latin typeface="Lucida Sans Unicode" pitchFamily="34" charset="0"/>
                <a:cs typeface="Lucida Sans Unicode" pitchFamily="34" charset="0"/>
              </a:rPr>
              <a:t>Company could no longer afford to have surplus capacity</a:t>
            </a:r>
            <a:endParaRPr dirty="0">
              <a:solidFill>
                <a:schemeClr val="bg1"/>
              </a:solidFill>
              <a:latin typeface="Lucida Sans Unicode" pitchFamily="34" charset="0"/>
              <a:ea typeface="Fira Sans Extra Condensed Medium"/>
              <a:cs typeface="Lucida Sans Unicode" pitchFamily="34" charset="0"/>
              <a:sym typeface="Fira Sans Extra Condensed Medium"/>
            </a:endParaRPr>
          </a:p>
        </p:txBody>
      </p:sp>
      <p:sp>
        <p:nvSpPr>
          <p:cNvPr id="51" name="Google Shape;457;p27"/>
          <p:cNvSpPr txBox="1"/>
          <p:nvPr/>
        </p:nvSpPr>
        <p:spPr>
          <a:xfrm>
            <a:off x="570693" y="1515188"/>
            <a:ext cx="2229952" cy="643800"/>
          </a:xfrm>
          <a:prstGeom prst="rect">
            <a:avLst/>
          </a:prstGeom>
          <a:noFill/>
          <a:ln>
            <a:noFill/>
          </a:ln>
        </p:spPr>
        <p:txBody>
          <a:bodyPr spcFirstLastPara="1" wrap="square" lIns="91425" tIns="91425" rIns="91425" bIns="91425" anchor="ctr" anchorCtr="0">
            <a:noAutofit/>
          </a:bodyPr>
          <a:lstStyle/>
          <a:p>
            <a:pPr lvl="0"/>
            <a:r>
              <a:rPr lang="en-US" dirty="0">
                <a:solidFill>
                  <a:schemeClr val="bg1"/>
                </a:solidFill>
                <a:latin typeface="Lucida Sans Unicode" pitchFamily="34" charset="0"/>
                <a:cs typeface="Lucida Sans Unicode" pitchFamily="34" charset="0"/>
              </a:rPr>
              <a:t>Steep decline in profits</a:t>
            </a:r>
            <a:endParaRPr dirty="0">
              <a:solidFill>
                <a:schemeClr val="bg1"/>
              </a:solidFill>
              <a:latin typeface="Lucida Sans Unicode" pitchFamily="34" charset="0"/>
              <a:ea typeface="Roboto"/>
              <a:cs typeface="Lucida Sans Unicode" pitchFamily="34" charset="0"/>
              <a:sym typeface="Roboto"/>
            </a:endParaRPr>
          </a:p>
        </p:txBody>
      </p:sp>
      <p:sp>
        <p:nvSpPr>
          <p:cNvPr id="52" name="Google Shape;454;p27"/>
          <p:cNvSpPr txBox="1"/>
          <p:nvPr/>
        </p:nvSpPr>
        <p:spPr>
          <a:xfrm>
            <a:off x="6398400" y="1421167"/>
            <a:ext cx="1986000" cy="589800"/>
          </a:xfrm>
          <a:prstGeom prst="rect">
            <a:avLst/>
          </a:prstGeom>
          <a:noFill/>
          <a:ln>
            <a:noFill/>
          </a:ln>
        </p:spPr>
        <p:txBody>
          <a:bodyPr spcFirstLastPara="1" wrap="square" lIns="91425" tIns="91425" rIns="91425" bIns="91425" anchor="ctr" anchorCtr="0">
            <a:noAutofit/>
          </a:bodyPr>
          <a:lstStyle/>
          <a:p>
            <a:pPr lvl="0"/>
            <a:r>
              <a:rPr lang="en-US" dirty="0">
                <a:solidFill>
                  <a:schemeClr val="bg1"/>
                </a:solidFill>
                <a:latin typeface="Lucida Sans Unicode" pitchFamily="34" charset="0"/>
                <a:ea typeface="Roboto"/>
                <a:cs typeface="Lucida Sans Unicode" pitchFamily="34" charset="0"/>
              </a:rPr>
              <a:t>Improper Capacity distribution among the plants</a:t>
            </a:r>
            <a:endParaRPr dirty="0">
              <a:solidFill>
                <a:schemeClr val="bg1"/>
              </a:solidFill>
              <a:latin typeface="Lucida Sans Unicode" pitchFamily="34" charset="0"/>
              <a:ea typeface="Roboto"/>
              <a:cs typeface="Lucida Sans Unicode" pitchFamily="34" charset="0"/>
              <a:sym typeface="Roboto"/>
            </a:endParaRPr>
          </a:p>
        </p:txBody>
      </p:sp>
      <p:sp>
        <p:nvSpPr>
          <p:cNvPr id="53" name="Google Shape;449;p27"/>
          <p:cNvSpPr txBox="1"/>
          <p:nvPr/>
        </p:nvSpPr>
        <p:spPr>
          <a:xfrm>
            <a:off x="707168" y="2896481"/>
            <a:ext cx="2061883" cy="734990"/>
          </a:xfrm>
          <a:prstGeom prst="rect">
            <a:avLst/>
          </a:prstGeom>
          <a:noFill/>
          <a:ln>
            <a:noFill/>
          </a:ln>
        </p:spPr>
        <p:txBody>
          <a:bodyPr spcFirstLastPara="1" wrap="square" lIns="91425" tIns="91425" rIns="91425" bIns="91425" anchor="ctr" anchorCtr="0">
            <a:noAutofit/>
          </a:bodyPr>
          <a:lstStyle/>
          <a:p>
            <a:pPr lvl="0"/>
            <a:r>
              <a:rPr lang="en-US" dirty="0">
                <a:solidFill>
                  <a:schemeClr val="bg1"/>
                </a:solidFill>
                <a:latin typeface="Lucida Sans Unicode" pitchFamily="34" charset="0"/>
                <a:cs typeface="Lucida Sans Unicode" pitchFamily="34" charset="0"/>
              </a:rPr>
              <a:t>Very high costs at Germany and Japan plants</a:t>
            </a:r>
            <a:endParaRPr dirty="0">
              <a:solidFill>
                <a:schemeClr val="bg1"/>
              </a:solidFill>
              <a:latin typeface="Lucida Sans Unicode" pitchFamily="34" charset="0"/>
              <a:ea typeface="Roboto"/>
              <a:cs typeface="Lucida Sans Unicode" pitchFamily="34" charset="0"/>
              <a:sym typeface="Roboto"/>
            </a:endParaRPr>
          </a:p>
        </p:txBody>
      </p:sp>
      <p:sp>
        <p:nvSpPr>
          <p:cNvPr id="54" name="Google Shape;448;p27"/>
          <p:cNvSpPr txBox="1"/>
          <p:nvPr/>
        </p:nvSpPr>
        <p:spPr>
          <a:xfrm>
            <a:off x="3380556" y="4297246"/>
            <a:ext cx="2141340" cy="776582"/>
          </a:xfrm>
          <a:prstGeom prst="rect">
            <a:avLst/>
          </a:prstGeom>
          <a:noFill/>
          <a:ln>
            <a:noFill/>
          </a:ln>
        </p:spPr>
        <p:txBody>
          <a:bodyPr spcFirstLastPara="1" wrap="square" lIns="91425" tIns="91425" rIns="91425" bIns="91425" anchor="ctr" anchorCtr="0">
            <a:noAutofit/>
          </a:bodyPr>
          <a:lstStyle/>
          <a:p>
            <a:r>
              <a:rPr lang="en-US" dirty="0">
                <a:solidFill>
                  <a:schemeClr val="bg1"/>
                </a:solidFill>
                <a:latin typeface="Lucida Sans Unicode" pitchFamily="34" charset="0"/>
                <a:cs typeface="Lucida Sans Unicode" pitchFamily="34" charset="0"/>
              </a:rPr>
              <a:t>Problems faced in financial performance of Biopharma Inc. </a:t>
            </a:r>
          </a:p>
        </p:txBody>
      </p:sp>
    </p:spTree>
    <p:extLst>
      <p:ext uri="{BB962C8B-B14F-4D97-AF65-F5344CB8AC3E}">
        <p14:creationId xmlns:p14="http://schemas.microsoft.com/office/powerpoint/2010/main" val="3595711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69285447"/>
              </p:ext>
            </p:extLst>
          </p:nvPr>
        </p:nvGraphicFramePr>
        <p:xfrm>
          <a:off x="762000" y="133350"/>
          <a:ext cx="7046912" cy="2118579"/>
        </p:xfrm>
        <a:graphic>
          <a:graphicData uri="http://schemas.openxmlformats.org/drawingml/2006/table">
            <a:tbl>
              <a:tblPr/>
              <a:tblGrid>
                <a:gridCol w="796346">
                  <a:extLst>
                    <a:ext uri="{9D8B030D-6E8A-4147-A177-3AD203B41FA5}">
                      <a16:colId xmlns:a16="http://schemas.microsoft.com/office/drawing/2014/main" val="20000"/>
                    </a:ext>
                  </a:extLst>
                </a:gridCol>
                <a:gridCol w="1209545">
                  <a:extLst>
                    <a:ext uri="{9D8B030D-6E8A-4147-A177-3AD203B41FA5}">
                      <a16:colId xmlns:a16="http://schemas.microsoft.com/office/drawing/2014/main" val="20001"/>
                    </a:ext>
                  </a:extLst>
                </a:gridCol>
                <a:gridCol w="1247108">
                  <a:extLst>
                    <a:ext uri="{9D8B030D-6E8A-4147-A177-3AD203B41FA5}">
                      <a16:colId xmlns:a16="http://schemas.microsoft.com/office/drawing/2014/main" val="20002"/>
                    </a:ext>
                  </a:extLst>
                </a:gridCol>
                <a:gridCol w="1299697">
                  <a:extLst>
                    <a:ext uri="{9D8B030D-6E8A-4147-A177-3AD203B41FA5}">
                      <a16:colId xmlns:a16="http://schemas.microsoft.com/office/drawing/2014/main" val="20003"/>
                    </a:ext>
                  </a:extLst>
                </a:gridCol>
                <a:gridCol w="1194519">
                  <a:extLst>
                    <a:ext uri="{9D8B030D-6E8A-4147-A177-3AD203B41FA5}">
                      <a16:colId xmlns:a16="http://schemas.microsoft.com/office/drawing/2014/main" val="20004"/>
                    </a:ext>
                  </a:extLst>
                </a:gridCol>
                <a:gridCol w="1299697">
                  <a:extLst>
                    <a:ext uri="{9D8B030D-6E8A-4147-A177-3AD203B41FA5}">
                      <a16:colId xmlns:a16="http://schemas.microsoft.com/office/drawing/2014/main" val="20005"/>
                    </a:ext>
                  </a:extLst>
                </a:gridCol>
              </a:tblGrid>
              <a:tr h="240406">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Plant</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Capacity (in million Kgs)</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grid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Highcal</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tc grid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Relax</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hMerge="1">
                  <a:txBody>
                    <a:bodyPr/>
                    <a:lstStyle/>
                    <a:p>
                      <a:endParaRPr lang="en-US"/>
                    </a:p>
                  </a:txBody>
                  <a:tcPr/>
                </a:tc>
                <a:extLst>
                  <a:ext uri="{0D108BD9-81ED-4DB2-BD59-A6C34878D82A}">
                    <a16:rowId xmlns:a16="http://schemas.microsoft.com/office/drawing/2014/main" val="10000"/>
                  </a:ext>
                </a:extLst>
              </a:tr>
              <a:tr h="435737">
                <a:tc vMerge="1">
                  <a:txBody>
                    <a:bodyPr/>
                    <a:lstStyle/>
                    <a:p>
                      <a:endParaRPr lang="en-US"/>
                    </a:p>
                  </a:txBody>
                  <a:tcPr/>
                </a:tc>
                <a:tc vMerge="1">
                  <a:txBody>
                    <a:bodyPr/>
                    <a:lstStyle/>
                    <a:p>
                      <a:endParaRPr lang="en-US"/>
                    </a:p>
                  </a:txBody>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Sales (in</a:t>
                      </a:r>
                      <a:r>
                        <a:rPr lang="en-US" sz="1300" b="0" i="0" u="none" strike="noStrike" baseline="0" dirty="0">
                          <a:solidFill>
                            <a:srgbClr val="000000"/>
                          </a:solidFill>
                          <a:effectLst/>
                          <a:latin typeface="Lucida Sans Unicode" pitchFamily="34" charset="0"/>
                          <a:cs typeface="Lucida Sans Unicode" pitchFamily="34" charset="0"/>
                        </a:rPr>
                        <a:t> </a:t>
                      </a:r>
                      <a:r>
                        <a:rPr lang="en-US" sz="1300" b="0" i="0" u="none" strike="noStrike" dirty="0">
                          <a:solidFill>
                            <a:srgbClr val="000000"/>
                          </a:solidFill>
                          <a:effectLst/>
                          <a:latin typeface="Lucida Sans Unicode" pitchFamily="34" charset="0"/>
                          <a:cs typeface="Lucida Sans Unicode" pitchFamily="34" charset="0"/>
                        </a:rPr>
                        <a:t>million Kgs)</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Production (in million Kgs)</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Sales (in million Kgs)</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Production (in million Kgs)</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4040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Brazil</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7</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11</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7</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7</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2"/>
                  </a:ext>
                </a:extLst>
              </a:tr>
              <a:tr h="24040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Germany</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45</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15</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15</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12</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0</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24040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India</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18</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5</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10</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8</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4"/>
                  </a:ext>
                </a:extLst>
              </a:tr>
              <a:tr h="24040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Japan</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10</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7</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8</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0</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5"/>
                  </a:ext>
                </a:extLst>
              </a:tr>
              <a:tr h="24040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Mexico</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30</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12</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6"/>
                  </a:ext>
                </a:extLst>
              </a:tr>
              <a:tr h="240406">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USA</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22</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18</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5</a:t>
                      </a:r>
                      <a:endParaRPr lang="en-US" sz="110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17</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17</a:t>
                      </a:r>
                      <a:endParaRPr lang="en-US" sz="1100" dirty="0">
                        <a:effectLst/>
                        <a:latin typeface="Lucida Sans Unicode" pitchFamily="34" charset="0"/>
                        <a:cs typeface="Lucida Sans Unicode" pitchFamily="34" charset="0"/>
                      </a:endParaRPr>
                    </a:p>
                  </a:txBody>
                  <a:tcPr marL="22538" marR="22538" marT="15025" marB="150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7"/>
                  </a:ext>
                </a:extLst>
              </a:tr>
            </a:tbl>
          </a:graphicData>
        </a:graphic>
      </p:graphicFrame>
      <p:sp>
        <p:nvSpPr>
          <p:cNvPr id="7" name="Rectangle 1"/>
          <p:cNvSpPr>
            <a:spLocks noChangeArrowheads="1"/>
          </p:cNvSpPr>
          <p:nvPr/>
        </p:nvSpPr>
        <p:spPr bwMode="auto">
          <a:xfrm>
            <a:off x="1068388" y="1887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34555885"/>
              </p:ext>
            </p:extLst>
          </p:nvPr>
        </p:nvGraphicFramePr>
        <p:xfrm>
          <a:off x="762000" y="2495550"/>
          <a:ext cx="7046913" cy="2102891"/>
        </p:xfrm>
        <a:graphic>
          <a:graphicData uri="http://schemas.openxmlformats.org/drawingml/2006/table">
            <a:tbl>
              <a:tblPr/>
              <a:tblGrid>
                <a:gridCol w="762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889506">
                  <a:extLst>
                    <a:ext uri="{9D8B030D-6E8A-4147-A177-3AD203B41FA5}">
                      <a16:colId xmlns:a16="http://schemas.microsoft.com/office/drawing/2014/main" val="20004"/>
                    </a:ext>
                  </a:extLst>
                </a:gridCol>
                <a:gridCol w="976874">
                  <a:extLst>
                    <a:ext uri="{9D8B030D-6E8A-4147-A177-3AD203B41FA5}">
                      <a16:colId xmlns:a16="http://schemas.microsoft.com/office/drawing/2014/main" val="20005"/>
                    </a:ext>
                  </a:extLst>
                </a:gridCol>
                <a:gridCol w="827733">
                  <a:extLst>
                    <a:ext uri="{9D8B030D-6E8A-4147-A177-3AD203B41FA5}">
                      <a16:colId xmlns:a16="http://schemas.microsoft.com/office/drawing/2014/main" val="20006"/>
                    </a:ext>
                  </a:extLst>
                </a:gridCol>
              </a:tblGrid>
              <a:tr h="432509">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Plant</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Total Capacity</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Total Sales</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Max Sales Possible</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Total Production</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Production-Capacity</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Sales-Capacity</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3862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Brazil</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14</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15</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18</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1FF21"/>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-4</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862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Germany</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45</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27</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28</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15</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-30</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23862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India</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18</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8</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9</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18</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1FF21"/>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r h="23862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Japan</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15</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16</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-8</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5</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1FF21"/>
                    </a:solidFill>
                  </a:tcPr>
                </a:tc>
                <a:extLst>
                  <a:ext uri="{0D108BD9-81ED-4DB2-BD59-A6C34878D82A}">
                    <a16:rowId xmlns:a16="http://schemas.microsoft.com/office/drawing/2014/main" val="10004"/>
                  </a:ext>
                </a:extLst>
              </a:tr>
              <a:tr h="23862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Mexico</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6</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7</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0</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1FF21"/>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-24</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r h="238626">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USA</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22</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35</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36</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22</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0</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2F517"/>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13</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2F517"/>
                    </a:solidFill>
                  </a:tcPr>
                </a:tc>
                <a:extLst>
                  <a:ext uri="{0D108BD9-81ED-4DB2-BD59-A6C34878D82A}">
                    <a16:rowId xmlns:a16="http://schemas.microsoft.com/office/drawing/2014/main" val="10006"/>
                  </a:ext>
                </a:extLst>
              </a:tr>
              <a:tr h="238626">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Total</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9D08E"/>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143</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9D08E"/>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105</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9D08E"/>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111</a:t>
                      </a:r>
                      <a:endParaRPr lang="en-US" sz="130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9D08E"/>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105</a:t>
                      </a:r>
                      <a:endParaRPr lang="en-US" sz="1300" dirty="0">
                        <a:effectLst/>
                        <a:latin typeface="Lucida Sans Unicode" pitchFamily="34" charset="0"/>
                        <a:cs typeface="Lucida Sans Unicode" pitchFamily="34" charset="0"/>
                      </a:endParaRP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9D08E"/>
                    </a:solidFill>
                  </a:tcPr>
                </a:tc>
                <a:tc>
                  <a:txBody>
                    <a:bodyPr/>
                    <a:lstStyle/>
                    <a:p>
                      <a:pPr fontAlgn="ctr"/>
                      <a:r>
                        <a:rPr lang="en-US" sz="1300" dirty="0">
                          <a:effectLst/>
                          <a:latin typeface="Lucida Sans Unicode" pitchFamily="34" charset="0"/>
                          <a:cs typeface="Lucida Sans Unicode" pitchFamily="34" charset="0"/>
                        </a:rPr>
                        <a:t> </a:t>
                      </a: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fontAlgn="ctr"/>
                      <a:r>
                        <a:rPr lang="en-US" sz="1300" dirty="0">
                          <a:effectLst/>
                          <a:latin typeface="Lucida Sans Unicode" pitchFamily="34" charset="0"/>
                          <a:cs typeface="Lucida Sans Unicode" pitchFamily="34" charset="0"/>
                        </a:rPr>
                        <a:t> </a:t>
                      </a:r>
                    </a:p>
                  </a:txBody>
                  <a:tcPr marL="22371" marR="22371" marT="14914" marB="14914"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1068388" y="1801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7321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59240124"/>
              </p:ext>
            </p:extLst>
          </p:nvPr>
        </p:nvGraphicFramePr>
        <p:xfrm>
          <a:off x="533400" y="361950"/>
          <a:ext cx="8077198" cy="2057402"/>
        </p:xfrm>
        <a:graphic>
          <a:graphicData uri="http://schemas.openxmlformats.org/drawingml/2006/table">
            <a:tbl>
              <a:tblPr/>
              <a:tblGrid>
                <a:gridCol w="1060642">
                  <a:extLst>
                    <a:ext uri="{9D8B030D-6E8A-4147-A177-3AD203B41FA5}">
                      <a16:colId xmlns:a16="http://schemas.microsoft.com/office/drawing/2014/main" val="20000"/>
                    </a:ext>
                  </a:extLst>
                </a:gridCol>
                <a:gridCol w="1060642">
                  <a:extLst>
                    <a:ext uri="{9D8B030D-6E8A-4147-A177-3AD203B41FA5}">
                      <a16:colId xmlns:a16="http://schemas.microsoft.com/office/drawing/2014/main" val="20001"/>
                    </a:ext>
                  </a:extLst>
                </a:gridCol>
                <a:gridCol w="1060642">
                  <a:extLst>
                    <a:ext uri="{9D8B030D-6E8A-4147-A177-3AD203B41FA5}">
                      <a16:colId xmlns:a16="http://schemas.microsoft.com/office/drawing/2014/main" val="20002"/>
                    </a:ext>
                  </a:extLst>
                </a:gridCol>
                <a:gridCol w="1142230">
                  <a:extLst>
                    <a:ext uri="{9D8B030D-6E8A-4147-A177-3AD203B41FA5}">
                      <a16:colId xmlns:a16="http://schemas.microsoft.com/office/drawing/2014/main" val="20003"/>
                    </a:ext>
                  </a:extLst>
                </a:gridCol>
                <a:gridCol w="1142230">
                  <a:extLst>
                    <a:ext uri="{9D8B030D-6E8A-4147-A177-3AD203B41FA5}">
                      <a16:colId xmlns:a16="http://schemas.microsoft.com/office/drawing/2014/main" val="20004"/>
                    </a:ext>
                  </a:extLst>
                </a:gridCol>
                <a:gridCol w="1305406">
                  <a:extLst>
                    <a:ext uri="{9D8B030D-6E8A-4147-A177-3AD203B41FA5}">
                      <a16:colId xmlns:a16="http://schemas.microsoft.com/office/drawing/2014/main" val="20005"/>
                    </a:ext>
                  </a:extLst>
                </a:gridCol>
                <a:gridCol w="1305406">
                  <a:extLst>
                    <a:ext uri="{9D8B030D-6E8A-4147-A177-3AD203B41FA5}">
                      <a16:colId xmlns:a16="http://schemas.microsoft.com/office/drawing/2014/main" val="20006"/>
                    </a:ext>
                  </a:extLst>
                </a:gridCol>
              </a:tblGrid>
              <a:tr h="232475">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Plant</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Plant Fixed Cost (in million $)</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Total capacity (in million kg)</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Highcal Fixed Cost (in million $)</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rowSpan="2">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Relax   Fixed Cost (in million $)</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fontAlgn="ctr"/>
                      <a:r>
                        <a:rPr lang="en-US" sz="1300" dirty="0">
                          <a:effectLst/>
                          <a:latin typeface="Lucida Sans Unicode" pitchFamily="34" charset="0"/>
                          <a:cs typeface="Lucida Sans Unicode" pitchFamily="34" charset="0"/>
                        </a:rPr>
                        <a:t> Highcal</a:t>
                      </a: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fontAlgn="ctr"/>
                      <a:r>
                        <a:rPr lang="en-US" sz="1300" dirty="0">
                          <a:effectLst/>
                          <a:latin typeface="Lucida Sans Unicode" pitchFamily="34" charset="0"/>
                          <a:cs typeface="Lucida Sans Unicode" pitchFamily="34" charset="0"/>
                        </a:rPr>
                        <a:t> Relax</a:t>
                      </a: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43007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Production Cost/kg</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Production</a:t>
                      </a:r>
                      <a:r>
                        <a:rPr lang="en-US" sz="1300" b="0" i="0" u="none" strike="noStrike" baseline="0" dirty="0">
                          <a:solidFill>
                            <a:srgbClr val="000000"/>
                          </a:solidFill>
                          <a:effectLst/>
                          <a:latin typeface="Lucida Sans Unicode" pitchFamily="34" charset="0"/>
                          <a:cs typeface="Lucida Sans Unicode" pitchFamily="34" charset="0"/>
                        </a:rPr>
                        <a:t> </a:t>
                      </a:r>
                      <a:r>
                        <a:rPr lang="en-US" sz="1300" b="0" i="0" u="none" strike="noStrike" dirty="0">
                          <a:solidFill>
                            <a:srgbClr val="000000"/>
                          </a:solidFill>
                          <a:effectLst/>
                          <a:latin typeface="Lucida Sans Unicode" pitchFamily="34" charset="0"/>
                          <a:cs typeface="Lucida Sans Unicode" pitchFamily="34" charset="0"/>
                        </a:rPr>
                        <a:t>Cost/kg</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232475">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Brazil</a:t>
                      </a:r>
                      <a:endParaRPr lang="en-US" sz="1300" b="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20</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8.7</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11.2</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2"/>
                  </a:ext>
                </a:extLst>
              </a:tr>
              <a:tr h="232475">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Germany</a:t>
                      </a:r>
                      <a:endParaRPr lang="en-US" sz="1300" b="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45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45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13</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14</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10.9</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13.5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3"/>
                  </a:ext>
                </a:extLst>
              </a:tr>
              <a:tr h="232475">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India</a:t>
                      </a:r>
                      <a:endParaRPr lang="en-US" sz="1300" b="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18</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4</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4</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8.1</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10.5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4"/>
                  </a:ext>
                </a:extLst>
              </a:tr>
              <a:tr h="232475">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Japan</a:t>
                      </a:r>
                      <a:endParaRPr lang="en-US" sz="1300" b="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17</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10</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6</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6</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11.4</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14.1</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5"/>
                  </a:ext>
                </a:extLst>
              </a:tr>
              <a:tr h="232475">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Mexico</a:t>
                      </a:r>
                      <a:endParaRPr lang="en-US" sz="1300" b="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30</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a:solidFill>
                            <a:srgbClr val="000000"/>
                          </a:solidFill>
                          <a:effectLst/>
                          <a:latin typeface="Lucida Sans Unicode" pitchFamily="34" charset="0"/>
                          <a:cs typeface="Lucida Sans Unicode" pitchFamily="34" charset="0"/>
                        </a:rPr>
                        <a:t>30</a:t>
                      </a:r>
                      <a:endParaRPr lang="en-US" sz="1300" b="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6</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6</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9.6</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11.1</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6"/>
                  </a:ext>
                </a:extLst>
              </a:tr>
              <a:tr h="232475">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USA</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21</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22</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5</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8.6</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rtl="0" fontAlgn="ctr">
                        <a:spcBef>
                          <a:spcPts val="0"/>
                        </a:spcBef>
                        <a:spcAft>
                          <a:spcPts val="0"/>
                        </a:spcAft>
                      </a:pPr>
                      <a:r>
                        <a:rPr lang="en-US" sz="1300" b="0" i="0" u="none" strike="noStrike" dirty="0">
                          <a:solidFill>
                            <a:srgbClr val="000000"/>
                          </a:solidFill>
                          <a:effectLst/>
                          <a:latin typeface="Lucida Sans Unicode" pitchFamily="34" charset="0"/>
                          <a:cs typeface="Lucida Sans Unicode" pitchFamily="34" charset="0"/>
                        </a:rPr>
                        <a:t>11</a:t>
                      </a:r>
                      <a:endParaRPr lang="en-US" sz="1300" b="0" dirty="0">
                        <a:effectLst/>
                        <a:latin typeface="Lucida Sans Unicode" pitchFamily="34" charset="0"/>
                        <a:cs typeface="Lucida Sans Unicode" pitchFamily="34" charset="0"/>
                      </a:endParaRPr>
                    </a:p>
                  </a:txBody>
                  <a:tcPr marL="21203" marR="21203" marT="14135" marB="1413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0007"/>
                  </a:ext>
                </a:extLst>
              </a:tr>
            </a:tbl>
          </a:graphicData>
        </a:graphic>
      </p:graphicFrame>
      <p:sp>
        <p:nvSpPr>
          <p:cNvPr id="4" name="Rectangle 1"/>
          <p:cNvSpPr>
            <a:spLocks noChangeArrowheads="1"/>
          </p:cNvSpPr>
          <p:nvPr/>
        </p:nvSpPr>
        <p:spPr bwMode="auto">
          <a:xfrm>
            <a:off x="1195388" y="1695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4038313"/>
              </p:ext>
            </p:extLst>
          </p:nvPr>
        </p:nvGraphicFramePr>
        <p:xfrm>
          <a:off x="533400" y="2800350"/>
          <a:ext cx="5157788" cy="2057398"/>
        </p:xfrm>
        <a:graphic>
          <a:graphicData uri="http://schemas.openxmlformats.org/drawingml/2006/table">
            <a:tbl>
              <a:tblPr firstRow="1" bandRow="1"/>
              <a:tblGrid>
                <a:gridCol w="2895600">
                  <a:extLst>
                    <a:ext uri="{9D8B030D-6E8A-4147-A177-3AD203B41FA5}">
                      <a16:colId xmlns:a16="http://schemas.microsoft.com/office/drawing/2014/main" val="20000"/>
                    </a:ext>
                  </a:extLst>
                </a:gridCol>
                <a:gridCol w="2262188">
                  <a:extLst>
                    <a:ext uri="{9D8B030D-6E8A-4147-A177-3AD203B41FA5}">
                      <a16:colId xmlns:a16="http://schemas.microsoft.com/office/drawing/2014/main" val="20001"/>
                    </a:ext>
                  </a:extLst>
                </a:gridCol>
              </a:tblGrid>
              <a:tr h="293914">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Fixed Cost </a:t>
                      </a:r>
                      <a:r>
                        <a:rPr lang="en-US" sz="1300" b="0" i="0" u="none" strike="noStrike" baseline="0" dirty="0">
                          <a:solidFill>
                            <a:srgbClr val="000000"/>
                          </a:solidFill>
                          <a:effectLst/>
                          <a:latin typeface="Lucida Sans Unicode" pitchFamily="34" charset="0"/>
                          <a:cs typeface="Lucida Sans Unicode" pitchFamily="34" charset="0"/>
                        </a:rPr>
                        <a:t>($/kg)</a:t>
                      </a:r>
                      <a:endParaRPr lang="en-US" sz="1300" b="0" i="0" u="none" strike="noStrike" dirty="0">
                        <a:solidFill>
                          <a:srgbClr val="000000"/>
                        </a:solidFill>
                        <a:effectLst/>
                        <a:latin typeface="Lucida Sans Unicode" pitchFamily="34" charset="0"/>
                        <a:cs typeface="Lucida Sans Unicode"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93914">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1.110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293914">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293914">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293914">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293914">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293914">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0.955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8373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8151466"/>
              </p:ext>
            </p:extLst>
          </p:nvPr>
        </p:nvGraphicFramePr>
        <p:xfrm>
          <a:off x="228600" y="819150"/>
          <a:ext cx="8686798" cy="1828798"/>
        </p:xfrm>
        <a:graphic>
          <a:graphicData uri="http://schemas.openxmlformats.org/drawingml/2006/table">
            <a:tbl>
              <a:tblPr/>
              <a:tblGrid>
                <a:gridCol w="1221879">
                  <a:extLst>
                    <a:ext uri="{9D8B030D-6E8A-4147-A177-3AD203B41FA5}">
                      <a16:colId xmlns:a16="http://schemas.microsoft.com/office/drawing/2014/main" val="20000"/>
                    </a:ext>
                  </a:extLst>
                </a:gridCol>
                <a:gridCol w="1221879">
                  <a:extLst>
                    <a:ext uri="{9D8B030D-6E8A-4147-A177-3AD203B41FA5}">
                      <a16:colId xmlns:a16="http://schemas.microsoft.com/office/drawing/2014/main" val="20001"/>
                    </a:ext>
                  </a:extLst>
                </a:gridCol>
                <a:gridCol w="1290042">
                  <a:extLst>
                    <a:ext uri="{9D8B030D-6E8A-4147-A177-3AD203B41FA5}">
                      <a16:colId xmlns:a16="http://schemas.microsoft.com/office/drawing/2014/main" val="20002"/>
                    </a:ext>
                  </a:extLst>
                </a:gridCol>
                <a:gridCol w="1287361">
                  <a:extLst>
                    <a:ext uri="{9D8B030D-6E8A-4147-A177-3AD203B41FA5}">
                      <a16:colId xmlns:a16="http://schemas.microsoft.com/office/drawing/2014/main" val="20003"/>
                    </a:ext>
                  </a:extLst>
                </a:gridCol>
                <a:gridCol w="1221879">
                  <a:extLst>
                    <a:ext uri="{9D8B030D-6E8A-4147-A177-3AD203B41FA5}">
                      <a16:colId xmlns:a16="http://schemas.microsoft.com/office/drawing/2014/main" val="20004"/>
                    </a:ext>
                  </a:extLst>
                </a:gridCol>
                <a:gridCol w="1221879">
                  <a:extLst>
                    <a:ext uri="{9D8B030D-6E8A-4147-A177-3AD203B41FA5}">
                      <a16:colId xmlns:a16="http://schemas.microsoft.com/office/drawing/2014/main" val="20005"/>
                    </a:ext>
                  </a:extLst>
                </a:gridCol>
                <a:gridCol w="1221879">
                  <a:extLst>
                    <a:ext uri="{9D8B030D-6E8A-4147-A177-3AD203B41FA5}">
                      <a16:colId xmlns:a16="http://schemas.microsoft.com/office/drawing/2014/main" val="20006"/>
                    </a:ext>
                  </a:extLst>
                </a:gridCol>
              </a:tblGrid>
              <a:tr h="449290">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Plant/Market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Latin America ($/kg)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Europe   </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Asia w/o Japan ($/kg)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Japan      ($/kg)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Mexico   ($/kg)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300" b="0" i="0" u="none" strike="noStrike" dirty="0">
                          <a:solidFill>
                            <a:srgbClr val="000000"/>
                          </a:solidFill>
                          <a:effectLst/>
                          <a:latin typeface="Lucida Sans Unicode" pitchFamily="34" charset="0"/>
                          <a:cs typeface="Lucida Sans Unicode" pitchFamily="34" charset="0"/>
                        </a:rPr>
                        <a:t>USA        ($/kg)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229918">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Brazil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r h="229918">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Germany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2"/>
                  </a:ext>
                </a:extLst>
              </a:tr>
              <a:tr h="229918">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India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3"/>
                  </a:ext>
                </a:extLst>
              </a:tr>
              <a:tr h="229918">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r h="229918">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5"/>
                  </a:ext>
                </a:extLst>
              </a:tr>
              <a:tr h="229918">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300" b="0" i="0" u="none" strike="noStrike" dirty="0">
                          <a:solidFill>
                            <a:srgbClr val="000000"/>
                          </a:solidFill>
                          <a:effectLst/>
                          <a:latin typeface="Lucida Sans Unicode" pitchFamily="34" charset="0"/>
                          <a:cs typeface="Lucida Sans Unicode"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6"/>
                  </a:ext>
                </a:extLst>
              </a:tr>
            </a:tbl>
          </a:graphicData>
        </a:graphic>
      </p:graphicFrame>
      <p:sp>
        <p:nvSpPr>
          <p:cNvPr id="6" name="TextBox 5"/>
          <p:cNvSpPr txBox="1"/>
          <p:nvPr/>
        </p:nvSpPr>
        <p:spPr>
          <a:xfrm>
            <a:off x="228600" y="502403"/>
            <a:ext cx="34290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Transportation Cost Data -</a:t>
            </a:r>
          </a:p>
        </p:txBody>
      </p:sp>
      <p:sp>
        <p:nvSpPr>
          <p:cNvPr id="7" name="TextBox 6"/>
          <p:cNvSpPr txBox="1"/>
          <p:nvPr/>
        </p:nvSpPr>
        <p:spPr>
          <a:xfrm>
            <a:off x="381000" y="3335237"/>
            <a:ext cx="3429000" cy="307777"/>
          </a:xfrm>
          <a:prstGeom prst="rect">
            <a:avLst/>
          </a:prstGeom>
          <a:noFill/>
        </p:spPr>
        <p:txBody>
          <a:bodyPr wrap="square" rtlCol="0">
            <a:spAutoFit/>
          </a:bodyPr>
          <a:lstStyle/>
          <a:p>
            <a:r>
              <a:rPr lang="en-US" dirty="0">
                <a:solidFill>
                  <a:schemeClr val="bg1"/>
                </a:solidFill>
                <a:latin typeface="Lucida Sans Unicode" pitchFamily="34" charset="0"/>
                <a:cs typeface="Lucida Sans Unicode" pitchFamily="34" charset="0"/>
              </a:rPr>
              <a:t>Import Duty data -</a:t>
            </a:r>
          </a:p>
        </p:txBody>
      </p:sp>
      <p:graphicFrame>
        <p:nvGraphicFramePr>
          <p:cNvPr id="9" name="Table 8"/>
          <p:cNvGraphicFramePr>
            <a:graphicFrameLocks noGrp="1"/>
          </p:cNvGraphicFramePr>
          <p:nvPr>
            <p:extLst>
              <p:ext uri="{D42A27DB-BD31-4B8C-83A1-F6EECF244321}">
                <p14:modId xmlns:p14="http://schemas.microsoft.com/office/powerpoint/2010/main" val="1818995920"/>
              </p:ext>
            </p:extLst>
          </p:nvPr>
        </p:nvGraphicFramePr>
        <p:xfrm>
          <a:off x="228602" y="3638550"/>
          <a:ext cx="8686798" cy="779145"/>
        </p:xfrm>
        <a:graphic>
          <a:graphicData uri="http://schemas.openxmlformats.org/drawingml/2006/table">
            <a:tbl>
              <a:tblPr/>
              <a:tblGrid>
                <a:gridCol w="2362198">
                  <a:extLst>
                    <a:ext uri="{9D8B030D-6E8A-4147-A177-3AD203B41FA5}">
                      <a16:colId xmlns:a16="http://schemas.microsoft.com/office/drawing/2014/main" val="20000"/>
                    </a:ext>
                  </a:extLst>
                </a:gridCol>
                <a:gridCol w="1194107">
                  <a:extLst>
                    <a:ext uri="{9D8B030D-6E8A-4147-A177-3AD203B41FA5}">
                      <a16:colId xmlns:a16="http://schemas.microsoft.com/office/drawing/2014/main" val="20001"/>
                    </a:ext>
                  </a:extLst>
                </a:gridCol>
                <a:gridCol w="1004133">
                  <a:extLst>
                    <a:ext uri="{9D8B030D-6E8A-4147-A177-3AD203B41FA5}">
                      <a16:colId xmlns:a16="http://schemas.microsoft.com/office/drawing/2014/main" val="20002"/>
                    </a:ext>
                  </a:extLst>
                </a:gridCol>
                <a:gridCol w="1004133">
                  <a:extLst>
                    <a:ext uri="{9D8B030D-6E8A-4147-A177-3AD203B41FA5}">
                      <a16:colId xmlns:a16="http://schemas.microsoft.com/office/drawing/2014/main" val="20003"/>
                    </a:ext>
                  </a:extLst>
                </a:gridCol>
                <a:gridCol w="1004133">
                  <a:extLst>
                    <a:ext uri="{9D8B030D-6E8A-4147-A177-3AD203B41FA5}">
                      <a16:colId xmlns:a16="http://schemas.microsoft.com/office/drawing/2014/main" val="20004"/>
                    </a:ext>
                  </a:extLst>
                </a:gridCol>
                <a:gridCol w="1113961">
                  <a:extLst>
                    <a:ext uri="{9D8B030D-6E8A-4147-A177-3AD203B41FA5}">
                      <a16:colId xmlns:a16="http://schemas.microsoft.com/office/drawing/2014/main" val="20005"/>
                    </a:ext>
                  </a:extLst>
                </a:gridCol>
                <a:gridCol w="1004133">
                  <a:extLst>
                    <a:ext uri="{9D8B030D-6E8A-4147-A177-3AD203B41FA5}">
                      <a16:colId xmlns:a16="http://schemas.microsoft.com/office/drawing/2014/main" val="20006"/>
                    </a:ext>
                  </a:extLst>
                </a:gridCol>
              </a:tblGrid>
              <a:tr h="342900">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Market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Latin America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Europe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Asia w/o 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Japan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Lucida Sans Unicode" pitchFamily="34" charset="0"/>
                          <a:cs typeface="Lucida Sans Unicode" pitchFamily="34" charset="0"/>
                        </a:rPr>
                        <a:t>Mexico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Lucida Sans Unicode" pitchFamily="34" charset="0"/>
                          <a:cs typeface="Lucida Sans Unicode" pitchFamily="34" charset="0"/>
                        </a:rPr>
                        <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42900">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Import Tariffs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1400" b="0" i="0" u="none" strike="noStrike" dirty="0">
                          <a:solidFill>
                            <a:srgbClr val="000000"/>
                          </a:solidFill>
                          <a:effectLst/>
                          <a:latin typeface="Lucida Sans Unicode" pitchFamily="34" charset="0"/>
                          <a:cs typeface="Lucida Sans Unicode"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940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61950"/>
            <a:ext cx="8610600" cy="3693319"/>
          </a:xfrm>
          <a:prstGeom prst="rect">
            <a:avLst/>
          </a:prstGeom>
          <a:noFill/>
        </p:spPr>
        <p:txBody>
          <a:bodyPr wrap="square" rtlCol="0">
            <a:spAutoFit/>
          </a:bodyPr>
          <a:lstStyle/>
          <a:p>
            <a:r>
              <a:rPr lang="en-US" sz="2000" dirty="0">
                <a:solidFill>
                  <a:schemeClr val="bg1"/>
                </a:solidFill>
                <a:latin typeface="Lucida Sans Unicode" pitchFamily="34" charset="0"/>
                <a:cs typeface="Lucida Sans Unicode" pitchFamily="34" charset="0"/>
              </a:rPr>
              <a:t>How the firm has addressed those supply chain challenges?</a:t>
            </a:r>
          </a:p>
          <a:p>
            <a:endParaRPr lang="en-US" dirty="0">
              <a:solidFill>
                <a:schemeClr val="bg1"/>
              </a:solidFill>
              <a:latin typeface="Lucida Sans Unicode" pitchFamily="34" charset="0"/>
              <a:cs typeface="Lucida Sans Unicode" pitchFamily="34" charset="0"/>
            </a:endParaRPr>
          </a:p>
          <a:p>
            <a:r>
              <a:rPr lang="en-US" dirty="0">
                <a:solidFill>
                  <a:schemeClr val="bg1"/>
                </a:solidFill>
                <a:latin typeface="Lucida Sans Unicode" pitchFamily="34" charset="0"/>
                <a:cs typeface="Lucida Sans Unicode" pitchFamily="34" charset="0"/>
              </a:rPr>
              <a:t>The company did two things to overcome this challenges -:</a:t>
            </a:r>
          </a:p>
          <a:p>
            <a:pPr marL="285750" indent="-285750">
              <a:buClr>
                <a:schemeClr val="bg1"/>
              </a:buClr>
              <a:buFont typeface="Arial" pitchFamily="34" charset="0"/>
              <a:buChar char="•"/>
            </a:pPr>
            <a:r>
              <a:rPr lang="en-US" dirty="0">
                <a:solidFill>
                  <a:schemeClr val="bg1"/>
                </a:solidFill>
                <a:latin typeface="Lucida Sans Unicode" pitchFamily="34" charset="0"/>
                <a:cs typeface="Lucida Sans Unicode" pitchFamily="34" charset="0"/>
              </a:rPr>
              <a:t>Closing down the Japan plant </a:t>
            </a:r>
          </a:p>
          <a:p>
            <a:pPr marL="285750" indent="-285750">
              <a:buClr>
                <a:schemeClr val="bg1"/>
              </a:buClr>
              <a:buFont typeface="Arial" pitchFamily="34" charset="0"/>
              <a:buChar char="•"/>
            </a:pPr>
            <a:r>
              <a:rPr lang="en-US" dirty="0">
                <a:solidFill>
                  <a:schemeClr val="bg1"/>
                </a:solidFill>
                <a:latin typeface="Lucida Sans Unicode" pitchFamily="34" charset="0"/>
                <a:cs typeface="Lucida Sans Unicode" pitchFamily="34" charset="0"/>
              </a:rPr>
              <a:t>In Germany plant restricting down the production to only one chemical</a:t>
            </a:r>
          </a:p>
          <a:p>
            <a:pPr marL="285750" indent="-285750">
              <a:buClr>
                <a:schemeClr val="bg1"/>
              </a:buClr>
              <a:buFont typeface="Arial" pitchFamily="34" charset="0"/>
              <a:buChar char="•"/>
            </a:pPr>
            <a:endParaRPr lang="en-US" dirty="0">
              <a:solidFill>
                <a:schemeClr val="bg1"/>
              </a:solidFill>
              <a:latin typeface="Lucida Sans Unicode" pitchFamily="34" charset="0"/>
              <a:cs typeface="Lucida Sans Unicode" pitchFamily="34" charset="0"/>
            </a:endParaRPr>
          </a:p>
          <a:p>
            <a:pPr marL="285750" indent="-285750">
              <a:buClr>
                <a:schemeClr val="bg1"/>
              </a:buClr>
              <a:buFont typeface="Arial" pitchFamily="34" charset="0"/>
              <a:buChar char="•"/>
            </a:pPr>
            <a:endParaRPr lang="en-US" dirty="0">
              <a:solidFill>
                <a:schemeClr val="bg1"/>
              </a:solidFill>
              <a:latin typeface="Lucida Sans Unicode" pitchFamily="34" charset="0"/>
              <a:cs typeface="Lucida Sans Unicode" pitchFamily="34" charset="0"/>
            </a:endParaRPr>
          </a:p>
          <a:p>
            <a:pPr>
              <a:buClr>
                <a:schemeClr val="bg1"/>
              </a:buClr>
            </a:pPr>
            <a:r>
              <a:rPr lang="en-US" sz="1800" dirty="0">
                <a:solidFill>
                  <a:schemeClr val="bg1"/>
                </a:solidFill>
                <a:latin typeface="Lucida Sans Unicode" pitchFamily="34" charset="0"/>
                <a:cs typeface="Lucida Sans Unicode" pitchFamily="34" charset="0"/>
              </a:rPr>
              <a:t>Impact of firm decision on cost –</a:t>
            </a:r>
            <a:endParaRPr lang="en-US" dirty="0">
              <a:solidFill>
                <a:schemeClr val="bg1"/>
              </a:solidFill>
              <a:latin typeface="Lucida Sans Unicode" pitchFamily="34" charset="0"/>
              <a:cs typeface="Lucida Sans Unicode" pitchFamily="34" charset="0"/>
            </a:endParaRPr>
          </a:p>
          <a:p>
            <a:pPr>
              <a:buClr>
                <a:schemeClr val="bg1"/>
              </a:buClr>
            </a:pPr>
            <a:endParaRPr lang="en-US" dirty="0">
              <a:solidFill>
                <a:schemeClr val="bg1"/>
              </a:solidFill>
              <a:latin typeface="Lucida Sans Unicode" pitchFamily="34" charset="0"/>
              <a:cs typeface="Lucida Sans Unicode" pitchFamily="34" charset="0"/>
            </a:endParaRPr>
          </a:p>
          <a:p>
            <a:pPr marL="285750" indent="-285750">
              <a:buClr>
                <a:schemeClr val="bg1"/>
              </a:buClr>
              <a:buSzPct val="150000"/>
              <a:buFont typeface="Arial" pitchFamily="34" charset="0"/>
              <a:buChar char="•"/>
            </a:pPr>
            <a:r>
              <a:rPr lang="en-US" dirty="0">
                <a:solidFill>
                  <a:schemeClr val="bg1"/>
                </a:solidFill>
                <a:latin typeface="Lucida Sans Unicode" pitchFamily="34" charset="0"/>
                <a:cs typeface="Lucida Sans Unicode" pitchFamily="34" charset="0"/>
              </a:rPr>
              <a:t>By closing of japan plant -</a:t>
            </a:r>
          </a:p>
          <a:p>
            <a:pPr>
              <a:buClr>
                <a:schemeClr val="bg1"/>
              </a:buClr>
            </a:pPr>
            <a:r>
              <a:rPr lang="en-US" dirty="0">
                <a:solidFill>
                  <a:schemeClr val="bg1"/>
                </a:solidFill>
                <a:latin typeface="Lucida Sans Unicode" pitchFamily="34" charset="0"/>
                <a:cs typeface="Lucida Sans Unicode" pitchFamily="34" charset="0"/>
              </a:rPr>
              <a:t>a. Eliminated all variable cost (22.8 million $)</a:t>
            </a:r>
          </a:p>
          <a:p>
            <a:pPr>
              <a:buClr>
                <a:schemeClr val="bg1"/>
              </a:buClr>
            </a:pPr>
            <a:r>
              <a:rPr lang="en-US" dirty="0">
                <a:solidFill>
                  <a:schemeClr val="bg1"/>
                </a:solidFill>
                <a:latin typeface="Lucida Sans Unicode" pitchFamily="34" charset="0"/>
                <a:cs typeface="Lucida Sans Unicode" pitchFamily="34" charset="0"/>
              </a:rPr>
              <a:t>b. Saved 80% of annual fixed costs (23.2 million$) rest 20% is due to plant shutdown.</a:t>
            </a:r>
          </a:p>
          <a:p>
            <a:pPr>
              <a:buClr>
                <a:schemeClr val="bg1"/>
              </a:buClr>
            </a:pPr>
            <a:endParaRPr lang="en-US" dirty="0">
              <a:solidFill>
                <a:schemeClr val="bg1"/>
              </a:solidFill>
              <a:latin typeface="Lucida Sans Unicode" pitchFamily="34" charset="0"/>
              <a:cs typeface="Lucida Sans Unicode" pitchFamily="34" charset="0"/>
            </a:endParaRPr>
          </a:p>
          <a:p>
            <a:pPr marL="285750" indent="-285750">
              <a:buClr>
                <a:schemeClr val="bg1"/>
              </a:buClr>
              <a:buSzPct val="150000"/>
              <a:buFont typeface="Arial" pitchFamily="34" charset="0"/>
              <a:buChar char="•"/>
            </a:pPr>
            <a:r>
              <a:rPr lang="en-US" dirty="0">
                <a:solidFill>
                  <a:schemeClr val="bg1"/>
                </a:solidFill>
                <a:latin typeface="Lucida Sans Unicode" pitchFamily="34" charset="0"/>
                <a:cs typeface="Lucida Sans Unicode" pitchFamily="34" charset="0"/>
              </a:rPr>
              <a:t>By restricting to only Highcal in Germany plant -</a:t>
            </a:r>
          </a:p>
          <a:p>
            <a:pPr>
              <a:buClr>
                <a:schemeClr val="bg1"/>
              </a:buClr>
            </a:pPr>
            <a:r>
              <a:rPr lang="en-US" dirty="0">
                <a:solidFill>
                  <a:schemeClr val="bg1"/>
                </a:solidFill>
                <a:latin typeface="Lucida Sans Unicode" pitchFamily="34" charset="0"/>
                <a:cs typeface="Lucida Sans Unicode" pitchFamily="34" charset="0"/>
              </a:rPr>
              <a:t>company saved 80% of fixed cost associated with relax (11.2 million $).</a:t>
            </a:r>
          </a:p>
          <a:p>
            <a:endParaRPr lang="en-US" dirty="0">
              <a:solidFill>
                <a:schemeClr val="bg1"/>
              </a:solidFill>
            </a:endParaRPr>
          </a:p>
        </p:txBody>
      </p:sp>
    </p:spTree>
    <p:extLst>
      <p:ext uri="{BB962C8B-B14F-4D97-AF65-F5344CB8AC3E}">
        <p14:creationId xmlns:p14="http://schemas.microsoft.com/office/powerpoint/2010/main" val="2702025579"/>
      </p:ext>
    </p:extLst>
  </p:cSld>
  <p:clrMapOvr>
    <a:masterClrMapping/>
  </p:clrMapOvr>
</p:sld>
</file>

<file path=ppt/theme/theme1.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05ECC50C9EC942B5F315F13D0BE415" ma:contentTypeVersion="2" ma:contentTypeDescription="Create a new document." ma:contentTypeScope="" ma:versionID="56c766ea84e1022bc202439f05f9c285">
  <xsd:schema xmlns:xsd="http://www.w3.org/2001/XMLSchema" xmlns:xs="http://www.w3.org/2001/XMLSchema" xmlns:p="http://schemas.microsoft.com/office/2006/metadata/properties" xmlns:ns2="b8296849-5da2-4e65-8802-85b59c48d3c7" targetNamespace="http://schemas.microsoft.com/office/2006/metadata/properties" ma:root="true" ma:fieldsID="594b1e617d3f6b1e835b077c465da3f5" ns2:_="">
    <xsd:import namespace="b8296849-5da2-4e65-8802-85b59c48d3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96849-5da2-4e65-8802-85b59c48d3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8AA8CE-38C2-4D7E-8A49-092815C1EE55}"/>
</file>

<file path=customXml/itemProps2.xml><?xml version="1.0" encoding="utf-8"?>
<ds:datastoreItem xmlns:ds="http://schemas.openxmlformats.org/officeDocument/2006/customXml" ds:itemID="{EB888C81-995A-48D2-8229-59F4CE0DBC9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DFEFD01-96B9-4847-9DD5-65FD766A30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1156</TotalTime>
  <Words>2542</Words>
  <Application>Microsoft Office PowerPoint</Application>
  <PresentationFormat>On-screen Show (16:9)</PresentationFormat>
  <Paragraphs>861</Paragraphs>
  <Slides>24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Fira Sans Extra Condensed Medium</vt:lpstr>
      <vt:lpstr>Proxima Nova</vt:lpstr>
      <vt:lpstr>Calibri</vt:lpstr>
      <vt:lpstr>Lucida Sans Unicode</vt:lpstr>
      <vt:lpstr>Roboto</vt:lpstr>
      <vt:lpstr>Open Sans</vt:lpstr>
      <vt:lpstr>Proxima Nova Semibold</vt:lpstr>
      <vt:lpstr>Arial</vt:lpstr>
      <vt:lpstr>Slidesgo Final Pages</vt:lpstr>
      <vt:lpstr>Case Study – BioPharma INC</vt:lpstr>
      <vt:lpstr>Description</vt:lpstr>
      <vt:lpstr>Major Supply Chain Components</vt:lpstr>
      <vt:lpstr>Major Supply Chain Performance Drivers</vt:lpstr>
      <vt:lpstr>Problem and objective </vt:lpstr>
      <vt:lpstr>PowerPoint Presentation</vt:lpstr>
      <vt:lpstr>PowerPoint Presentation</vt:lpstr>
      <vt:lpstr>PowerPoint Presentation</vt:lpstr>
      <vt:lpstr>PowerPoint Presentation</vt:lpstr>
      <vt:lpstr>Objective</vt:lpstr>
      <vt:lpstr>How would you have addressed those supply chain challenges? </vt:lpstr>
      <vt:lpstr>PowerPoint Presentation</vt:lpstr>
      <vt:lpstr>PowerPoint Presentation</vt:lpstr>
      <vt:lpstr>PowerPoint Presentation</vt:lpstr>
      <vt:lpstr>PowerPoint Presentation</vt:lpstr>
      <vt:lpstr>PowerPoint Presentation</vt:lpstr>
      <vt:lpstr>PowerPoint Presentation</vt:lpstr>
      <vt:lpstr>Question 1</vt:lpstr>
      <vt:lpstr>Question 2</vt:lpstr>
      <vt:lpstr>Question 3</vt:lpstr>
      <vt:lpstr>Question 4</vt:lpstr>
      <vt:lpstr>Question 5</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Infographics</dc:title>
  <cp:lastModifiedBy>Yomesh Yadav</cp:lastModifiedBy>
  <cp:revision>190</cp:revision>
  <dcterms:modified xsi:type="dcterms:W3CDTF">2021-11-16T08:31:31Z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0x0101007E05ECC50C9EC942B5F315F13D0BE415</vt:lpwstr>
  </property>
</Properties>
</file>